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Italics" panose="020B0604020202020204" charset="0"/>
      <p:regular r:id="rId13"/>
    </p:embeddedFont>
    <p:embeddedFont>
      <p:font typeface="Now" panose="020B0604020202020204" charset="0"/>
      <p:regular r:id="rId14"/>
    </p:embeddedFont>
    <p:embeddedFont>
      <p:font typeface="Now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Srangwala02/sentimentAnalysis.git" TargetMode="External"/><Relationship Id="rId3" Type="http://schemas.openxmlformats.org/officeDocument/2006/relationships/image" Target="../media/image2.png"/><Relationship Id="rId7" Type="http://schemas.openxmlformats.org/officeDocument/2006/relationships/image" Target="../media/image2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782584" y="2349456"/>
            <a:ext cx="8547187" cy="1059129"/>
          </a:xfrm>
          <a:prstGeom prst="rect">
            <a:avLst/>
          </a:prstGeom>
        </p:spPr>
        <p:txBody>
          <a:bodyPr lIns="0" tIns="0" rIns="0" bIns="0" rtlCol="0" anchor="t">
            <a:spAutoFit/>
          </a:bodyPr>
          <a:lstStyle/>
          <a:p>
            <a:pPr algn="l">
              <a:lnSpc>
                <a:spcPts val="8562"/>
              </a:lnSpc>
            </a:pPr>
            <a:r>
              <a:rPr lang="en-US" sz="6159">
                <a:solidFill>
                  <a:srgbClr val="048AFF"/>
                </a:solidFill>
                <a:latin typeface="Now Bold"/>
              </a:rPr>
              <a:t>INTEL PRODUCTS  </a:t>
            </a:r>
          </a:p>
        </p:txBody>
      </p:sp>
      <p:sp>
        <p:nvSpPr>
          <p:cNvPr id="8" name="TextBox 8"/>
          <p:cNvSpPr txBox="1"/>
          <p:nvPr/>
        </p:nvSpPr>
        <p:spPr>
          <a:xfrm>
            <a:off x="730834" y="3492079"/>
            <a:ext cx="12112790" cy="1188948"/>
          </a:xfrm>
          <a:prstGeom prst="rect">
            <a:avLst/>
          </a:prstGeom>
        </p:spPr>
        <p:txBody>
          <a:bodyPr lIns="0" tIns="0" rIns="0" bIns="0" rtlCol="0" anchor="t">
            <a:spAutoFit/>
          </a:bodyPr>
          <a:lstStyle/>
          <a:p>
            <a:pPr algn="l">
              <a:lnSpc>
                <a:spcPts val="9535"/>
              </a:lnSpc>
            </a:pPr>
            <a:r>
              <a:rPr lang="en-US" sz="6960">
                <a:solidFill>
                  <a:srgbClr val="B100E8"/>
                </a:solidFill>
                <a:latin typeface="Now Bold"/>
              </a:rPr>
              <a:t>SENTIMENT ANALYSIS</a:t>
            </a:r>
          </a:p>
        </p:txBody>
      </p:sp>
      <p:sp>
        <p:nvSpPr>
          <p:cNvPr id="9" name="TextBox 9"/>
          <p:cNvSpPr txBox="1"/>
          <p:nvPr/>
        </p:nvSpPr>
        <p:spPr>
          <a:xfrm>
            <a:off x="2382698" y="6419221"/>
            <a:ext cx="7827699" cy="585547"/>
          </a:xfrm>
          <a:prstGeom prst="rect">
            <a:avLst/>
          </a:prstGeom>
        </p:spPr>
        <p:txBody>
          <a:bodyPr lIns="0" tIns="0" rIns="0" bIns="0" rtlCol="0" anchor="t">
            <a:spAutoFit/>
          </a:bodyPr>
          <a:lstStyle/>
          <a:p>
            <a:pPr marL="0" lvl="0" indent="0" algn="l">
              <a:lnSpc>
                <a:spcPts val="4690"/>
              </a:lnSpc>
              <a:spcBef>
                <a:spcPct val="0"/>
              </a:spcBef>
            </a:pPr>
            <a:r>
              <a:rPr lang="en-US" sz="3813">
                <a:solidFill>
                  <a:srgbClr val="FFFAEB"/>
                </a:solidFill>
                <a:latin typeface="DM Sans Italics"/>
              </a:rPr>
              <a:t>Presented by: Sakshi Rangwala </a:t>
            </a:r>
          </a:p>
        </p:txBody>
      </p:sp>
      <p:sp>
        <p:nvSpPr>
          <p:cNvPr id="10" name="TextBox 10"/>
          <p:cNvSpPr txBox="1"/>
          <p:nvPr/>
        </p:nvSpPr>
        <p:spPr>
          <a:xfrm>
            <a:off x="721018" y="4766752"/>
            <a:ext cx="12122606" cy="1059163"/>
          </a:xfrm>
          <a:prstGeom prst="rect">
            <a:avLst/>
          </a:prstGeom>
        </p:spPr>
        <p:txBody>
          <a:bodyPr lIns="0" tIns="0" rIns="0" bIns="0" rtlCol="0" anchor="t">
            <a:spAutoFit/>
          </a:bodyPr>
          <a:lstStyle/>
          <a:p>
            <a:pPr algn="l">
              <a:lnSpc>
                <a:spcPts val="8560"/>
              </a:lnSpc>
            </a:pPr>
            <a:r>
              <a:rPr lang="en-US" sz="6158">
                <a:solidFill>
                  <a:srgbClr val="048AFF"/>
                </a:solidFill>
                <a:latin typeface="Now Bold"/>
              </a:rPr>
              <a:t>FROM ONLINE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a:off x="4703499" y="5714202"/>
            <a:ext cx="765639" cy="765639"/>
          </a:xfrm>
          <a:custGeom>
            <a:avLst/>
            <a:gdLst/>
            <a:ahLst/>
            <a:cxnLst/>
            <a:rect l="l" t="t" r="r" b="b"/>
            <a:pathLst>
              <a:path w="765639" h="765639">
                <a:moveTo>
                  <a:pt x="0" y="0"/>
                </a:moveTo>
                <a:lnTo>
                  <a:pt x="765639" y="0"/>
                </a:lnTo>
                <a:lnTo>
                  <a:pt x="765639" y="765639"/>
                </a:lnTo>
                <a:lnTo>
                  <a:pt x="0" y="7656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839261" y="3981244"/>
            <a:ext cx="6437528" cy="496572"/>
          </a:xfrm>
          <a:prstGeom prst="rect">
            <a:avLst/>
          </a:prstGeom>
        </p:spPr>
        <p:txBody>
          <a:bodyPr lIns="0" tIns="0" rIns="0" bIns="0" rtlCol="0" anchor="t">
            <a:spAutoFit/>
          </a:bodyPr>
          <a:lstStyle/>
          <a:p>
            <a:pPr algn="ctr">
              <a:lnSpc>
                <a:spcPts val="4007"/>
              </a:lnSpc>
            </a:pPr>
            <a:r>
              <a:rPr lang="en-US" sz="2925">
                <a:solidFill>
                  <a:srgbClr val="B100E8"/>
                </a:solidFill>
                <a:latin typeface="Now Bold"/>
              </a:rPr>
              <a:t>For watching this presentation</a:t>
            </a:r>
          </a:p>
        </p:txBody>
      </p:sp>
      <p:sp>
        <p:nvSpPr>
          <p:cNvPr id="8" name="TextBox 8"/>
          <p:cNvSpPr txBox="1"/>
          <p:nvPr/>
        </p:nvSpPr>
        <p:spPr>
          <a:xfrm>
            <a:off x="1372756" y="2672921"/>
            <a:ext cx="11370537" cy="1374998"/>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9" name="TextBox 9"/>
          <p:cNvSpPr txBox="1"/>
          <p:nvPr/>
        </p:nvSpPr>
        <p:spPr>
          <a:xfrm>
            <a:off x="5678131" y="5897084"/>
            <a:ext cx="5221384" cy="390350"/>
          </a:xfrm>
          <a:prstGeom prst="rect">
            <a:avLst/>
          </a:prstGeom>
        </p:spPr>
        <p:txBody>
          <a:bodyPr lIns="0" tIns="0" rIns="0" bIns="0" rtlCol="0" anchor="t">
            <a:spAutoFit/>
          </a:bodyPr>
          <a:lstStyle/>
          <a:p>
            <a:pPr marL="0" lvl="0" indent="0" algn="l">
              <a:lnSpc>
                <a:spcPts val="3131"/>
              </a:lnSpc>
              <a:spcBef>
                <a:spcPct val="0"/>
              </a:spcBef>
            </a:pPr>
            <a:r>
              <a:rPr lang="en-US" sz="2545">
                <a:solidFill>
                  <a:srgbClr val="FFFAEB"/>
                </a:solidFill>
                <a:latin typeface="DM Sans Italics"/>
              </a:rPr>
              <a:t>202312006@daiict.ac.in</a:t>
            </a:r>
          </a:p>
        </p:txBody>
      </p:sp>
      <p:sp>
        <p:nvSpPr>
          <p:cNvPr id="10" name="TextBox 10"/>
          <p:cNvSpPr txBox="1"/>
          <p:nvPr/>
        </p:nvSpPr>
        <p:spPr>
          <a:xfrm>
            <a:off x="5678131" y="6849797"/>
            <a:ext cx="8495069" cy="391389"/>
          </a:xfrm>
          <a:prstGeom prst="rect">
            <a:avLst/>
          </a:prstGeom>
        </p:spPr>
        <p:txBody>
          <a:bodyPr wrap="square" lIns="0" tIns="0" rIns="0" bIns="0" rtlCol="0" anchor="t">
            <a:spAutoFit/>
          </a:bodyPr>
          <a:lstStyle/>
          <a:p>
            <a:pPr marL="0" lvl="0" indent="0" algn="l">
              <a:lnSpc>
                <a:spcPts val="3131"/>
              </a:lnSpc>
              <a:spcBef>
                <a:spcPct val="0"/>
              </a:spcBef>
            </a:pPr>
            <a:r>
              <a:rPr lang="en-US" sz="2545" dirty="0">
                <a:solidFill>
                  <a:srgbClr val="FFFAEB"/>
                </a:solidFill>
                <a:latin typeface="DM Sans Italics"/>
                <a:hlinkClick r:id="rId8"/>
              </a:rPr>
              <a:t>https://github.com/Srangwala02/sentimentAnalysis.git</a:t>
            </a:r>
            <a:r>
              <a:rPr lang="en-US" sz="2545" dirty="0">
                <a:solidFill>
                  <a:srgbClr val="FFFAEB"/>
                </a:solidFill>
                <a:latin typeface="DM Sans Italics"/>
              </a:rPr>
              <a:t> </a:t>
            </a:r>
          </a:p>
        </p:txBody>
      </p:sp>
      <p:grpSp>
        <p:nvGrpSpPr>
          <p:cNvPr id="11" name="Group 11"/>
          <p:cNvGrpSpPr/>
          <p:nvPr/>
        </p:nvGrpSpPr>
        <p:grpSpPr>
          <a:xfrm>
            <a:off x="4703499" y="6666915"/>
            <a:ext cx="765639" cy="765639"/>
            <a:chOff x="0" y="0"/>
            <a:chExt cx="1020852" cy="1020852"/>
          </a:xfrm>
        </p:grpSpPr>
        <p:grpSp>
          <p:nvGrpSpPr>
            <p:cNvPr id="12" name="Group 12"/>
            <p:cNvGrpSpPr/>
            <p:nvPr/>
          </p:nvGrpSpPr>
          <p:grpSpPr>
            <a:xfrm>
              <a:off x="0" y="0"/>
              <a:ext cx="1020852" cy="102085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00E8"/>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5" name="Freeform 15"/>
            <p:cNvSpPr/>
            <p:nvPr/>
          </p:nvSpPr>
          <p:spPr>
            <a:xfrm>
              <a:off x="48296" y="26027"/>
              <a:ext cx="924259" cy="924259"/>
            </a:xfrm>
            <a:custGeom>
              <a:avLst/>
              <a:gdLst/>
              <a:ahLst/>
              <a:cxnLst/>
              <a:rect l="l" t="t" r="r" b="b"/>
              <a:pathLst>
                <a:path w="924259" h="924259">
                  <a:moveTo>
                    <a:pt x="0" y="0"/>
                  </a:moveTo>
                  <a:lnTo>
                    <a:pt x="924260" y="0"/>
                  </a:lnTo>
                  <a:lnTo>
                    <a:pt x="924260" y="924259"/>
                  </a:lnTo>
                  <a:lnTo>
                    <a:pt x="0" y="924259"/>
                  </a:lnTo>
                  <a:lnTo>
                    <a:pt x="0" y="0"/>
                  </a:lnTo>
                  <a:close/>
                </a:path>
              </a:pathLst>
            </a:custGeom>
            <a:blipFill>
              <a:blip r:embed="rId9"/>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223819">
            <a:off x="-4572963" y="4006074"/>
            <a:ext cx="9665112" cy="8771089"/>
          </a:xfrm>
          <a:custGeom>
            <a:avLst/>
            <a:gdLst/>
            <a:ahLst/>
            <a:cxnLst/>
            <a:rect l="l" t="t" r="r" b="b"/>
            <a:pathLst>
              <a:path w="9665112" h="8771089">
                <a:moveTo>
                  <a:pt x="0" y="0"/>
                </a:moveTo>
                <a:lnTo>
                  <a:pt x="9665112" y="0"/>
                </a:lnTo>
                <a:lnTo>
                  <a:pt x="9665112" y="8771089"/>
                </a:lnTo>
                <a:lnTo>
                  <a:pt x="0" y="8771089"/>
                </a:lnTo>
                <a:lnTo>
                  <a:pt x="0" y="0"/>
                </a:lnTo>
                <a:close/>
              </a:path>
            </a:pathLst>
          </a:custGeom>
          <a:blipFill>
            <a:blip r:embed="rId3"/>
            <a:stretch>
              <a:fillRect/>
            </a:stretch>
          </a:blipFill>
        </p:spPr>
      </p:sp>
      <p:grpSp>
        <p:nvGrpSpPr>
          <p:cNvPr id="4" name="Group 4"/>
          <p:cNvGrpSpPr/>
          <p:nvPr/>
        </p:nvGrpSpPr>
        <p:grpSpPr>
          <a:xfrm>
            <a:off x="5971740" y="1439657"/>
            <a:ext cx="6344521" cy="6601087"/>
            <a:chOff x="0" y="0"/>
            <a:chExt cx="1670985" cy="1738558"/>
          </a:xfrm>
        </p:grpSpPr>
        <p:sp>
          <p:nvSpPr>
            <p:cNvPr id="5" name="Freeform 5"/>
            <p:cNvSpPr/>
            <p:nvPr/>
          </p:nvSpPr>
          <p:spPr>
            <a:xfrm>
              <a:off x="0" y="0"/>
              <a:ext cx="1670985" cy="1738558"/>
            </a:xfrm>
            <a:custGeom>
              <a:avLst/>
              <a:gdLst/>
              <a:ahLst/>
              <a:cxnLst/>
              <a:rect l="l" t="t" r="r" b="b"/>
              <a:pathLst>
                <a:path w="1670985" h="1738558">
                  <a:moveTo>
                    <a:pt x="0" y="0"/>
                  </a:moveTo>
                  <a:lnTo>
                    <a:pt x="1670985" y="0"/>
                  </a:lnTo>
                  <a:lnTo>
                    <a:pt x="1670985" y="1738558"/>
                  </a:lnTo>
                  <a:lnTo>
                    <a:pt x="0" y="1738558"/>
                  </a:lnTo>
                  <a:close/>
                </a:path>
              </a:pathLst>
            </a:custGeom>
            <a:solidFill>
              <a:srgbClr val="000000">
                <a:alpha val="0"/>
              </a:srgbClr>
            </a:solidFill>
            <a:ln w="38100" cap="sq">
              <a:solidFill>
                <a:srgbClr val="048AFF"/>
              </a:solidFill>
              <a:prstDash val="solid"/>
              <a:miter/>
            </a:ln>
          </p:spPr>
        </p:sp>
        <p:sp>
          <p:nvSpPr>
            <p:cNvPr id="6" name="TextBox 6"/>
            <p:cNvSpPr txBox="1"/>
            <p:nvPr/>
          </p:nvSpPr>
          <p:spPr>
            <a:xfrm>
              <a:off x="0" y="-9525"/>
              <a:ext cx="1670985" cy="1748083"/>
            </a:xfrm>
            <a:prstGeom prst="rect">
              <a:avLst/>
            </a:prstGeom>
          </p:spPr>
          <p:txBody>
            <a:bodyPr lIns="50800" tIns="50800" rIns="50800" bIns="50800" rtlCol="0" anchor="ctr"/>
            <a:lstStyle/>
            <a:p>
              <a:pPr algn="ctr">
                <a:lnSpc>
                  <a:spcPts val="3131"/>
                </a:lnSpc>
              </a:pPr>
              <a:endParaRPr/>
            </a:p>
          </p:txBody>
        </p:sp>
      </p:grpSp>
      <p:sp>
        <p:nvSpPr>
          <p:cNvPr id="7" name="Freeform 7"/>
          <p:cNvSpPr/>
          <p:nvPr/>
        </p:nvSpPr>
        <p:spPr>
          <a:xfrm>
            <a:off x="15132358" y="7708556"/>
            <a:ext cx="1769644" cy="1711728"/>
          </a:xfrm>
          <a:custGeom>
            <a:avLst/>
            <a:gdLst/>
            <a:ahLst/>
            <a:cxnLst/>
            <a:rect l="l" t="t" r="r" b="b"/>
            <a:pathLst>
              <a:path w="1769644" h="1711728">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085397" y="3166703"/>
            <a:ext cx="6263225" cy="4303721"/>
          </a:xfrm>
          <a:prstGeom prst="rect">
            <a:avLst/>
          </a:prstGeom>
        </p:spPr>
        <p:txBody>
          <a:bodyPr lIns="0" tIns="0" rIns="0" bIns="0" rtlCol="0" anchor="t">
            <a:spAutoFit/>
          </a:bodyPr>
          <a:lstStyle/>
          <a:p>
            <a:pPr marL="682143" lvl="1" indent="-341072" algn="l">
              <a:lnSpc>
                <a:spcPts val="4928"/>
              </a:lnSpc>
              <a:buFont typeface="Arial"/>
              <a:buChar char="•"/>
            </a:pPr>
            <a:r>
              <a:rPr lang="en-US" sz="3159">
                <a:solidFill>
                  <a:srgbClr val="FFFAEB"/>
                </a:solidFill>
                <a:latin typeface="DM Sans Italics"/>
              </a:rPr>
              <a:t>Data Scrapping</a:t>
            </a:r>
          </a:p>
          <a:p>
            <a:pPr marL="682143" lvl="1" indent="-341072" algn="l">
              <a:lnSpc>
                <a:spcPts val="4928"/>
              </a:lnSpc>
              <a:buFont typeface="Arial"/>
              <a:buChar char="•"/>
            </a:pPr>
            <a:r>
              <a:rPr lang="en-US" sz="3159">
                <a:solidFill>
                  <a:srgbClr val="FFFAEB"/>
                </a:solidFill>
                <a:latin typeface="DM Sans Italics"/>
              </a:rPr>
              <a:t>Data Cleaning</a:t>
            </a:r>
          </a:p>
          <a:p>
            <a:pPr marL="682143" lvl="1" indent="-341072" algn="l">
              <a:lnSpc>
                <a:spcPts val="4928"/>
              </a:lnSpc>
              <a:buFont typeface="Arial"/>
              <a:buChar char="•"/>
            </a:pPr>
            <a:r>
              <a:rPr lang="en-US" sz="3159">
                <a:solidFill>
                  <a:srgbClr val="FFFAEB"/>
                </a:solidFill>
                <a:latin typeface="DM Sans Italics"/>
              </a:rPr>
              <a:t>Sentiment Analysis</a:t>
            </a:r>
          </a:p>
          <a:p>
            <a:pPr marL="682143" lvl="1" indent="-341072" algn="l">
              <a:lnSpc>
                <a:spcPts val="4928"/>
              </a:lnSpc>
              <a:buFont typeface="Arial"/>
              <a:buChar char="•"/>
            </a:pPr>
            <a:r>
              <a:rPr lang="en-US" sz="3159">
                <a:solidFill>
                  <a:srgbClr val="FFFAEB"/>
                </a:solidFill>
                <a:latin typeface="DM Sans Italics"/>
              </a:rPr>
              <a:t>Why VADER is best suited ?</a:t>
            </a:r>
          </a:p>
          <a:p>
            <a:pPr marL="682143" lvl="1" indent="-341072" algn="l">
              <a:lnSpc>
                <a:spcPts val="4928"/>
              </a:lnSpc>
              <a:buFont typeface="Arial"/>
              <a:buChar char="•"/>
            </a:pPr>
            <a:r>
              <a:rPr lang="en-US" sz="3159">
                <a:solidFill>
                  <a:srgbClr val="FFFAEB"/>
                </a:solidFill>
                <a:latin typeface="DM Sans Italics"/>
              </a:rPr>
              <a:t>Polarity and Intensity score</a:t>
            </a:r>
          </a:p>
          <a:p>
            <a:pPr marL="682143" lvl="1" indent="-341072" algn="l">
              <a:lnSpc>
                <a:spcPts val="4928"/>
              </a:lnSpc>
              <a:buFont typeface="Arial"/>
              <a:buChar char="•"/>
            </a:pPr>
            <a:r>
              <a:rPr lang="en-US" sz="3159">
                <a:solidFill>
                  <a:srgbClr val="FFFAEB"/>
                </a:solidFill>
                <a:latin typeface="DM Sans Italics"/>
              </a:rPr>
              <a:t>Data Analytics</a:t>
            </a:r>
          </a:p>
          <a:p>
            <a:pPr marL="682143" lvl="1" indent="-341072" algn="l">
              <a:lnSpc>
                <a:spcPts val="4928"/>
              </a:lnSpc>
              <a:buFont typeface="Arial"/>
              <a:buChar char="•"/>
            </a:pPr>
            <a:r>
              <a:rPr lang="en-US" sz="3159">
                <a:solidFill>
                  <a:srgbClr val="FFFAEB"/>
                </a:solidFill>
                <a:latin typeface="DM Sans Italics"/>
              </a:rPr>
              <a:t>Outcomes</a:t>
            </a:r>
          </a:p>
        </p:txBody>
      </p:sp>
      <p:sp>
        <p:nvSpPr>
          <p:cNvPr id="9" name="TextBox 9"/>
          <p:cNvSpPr txBox="1"/>
          <p:nvPr/>
        </p:nvSpPr>
        <p:spPr>
          <a:xfrm>
            <a:off x="6728644" y="1804155"/>
            <a:ext cx="4830711" cy="765635"/>
          </a:xfrm>
          <a:prstGeom prst="rect">
            <a:avLst/>
          </a:prstGeom>
        </p:spPr>
        <p:txBody>
          <a:bodyPr lIns="0" tIns="0" rIns="0" bIns="0" rtlCol="0" anchor="t">
            <a:spAutoFit/>
          </a:bodyPr>
          <a:lstStyle/>
          <a:p>
            <a:pPr algn="ctr">
              <a:lnSpc>
                <a:spcPts val="6374"/>
              </a:lnSpc>
            </a:pPr>
            <a:r>
              <a:rPr lang="en-US" sz="4586" spc="311">
                <a:solidFill>
                  <a:srgbClr val="048AFF"/>
                </a:solidFill>
                <a:latin typeface="Now Bold"/>
              </a:rPr>
              <a:t>Overview</a:t>
            </a:r>
          </a:p>
        </p:txBody>
      </p:sp>
      <p:grpSp>
        <p:nvGrpSpPr>
          <p:cNvPr id="10" name="Group 10"/>
          <p:cNvGrpSpPr/>
          <p:nvPr/>
        </p:nvGrpSpPr>
        <p:grpSpPr>
          <a:xfrm>
            <a:off x="16017180" y="-1431186"/>
            <a:ext cx="3656258" cy="365625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3" name="AutoShape 13"/>
          <p:cNvSpPr/>
          <p:nvPr/>
        </p:nvSpPr>
        <p:spPr>
          <a:xfrm>
            <a:off x="6085397" y="2796124"/>
            <a:ext cx="6076393" cy="0"/>
          </a:xfrm>
          <a:prstGeom prst="line">
            <a:avLst/>
          </a:prstGeom>
          <a:ln w="38100" cap="flat">
            <a:solidFill>
              <a:srgbClr val="048AF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484652" y="7860560"/>
            <a:ext cx="3308580" cy="3304444"/>
          </a:xfrm>
          <a:custGeom>
            <a:avLst/>
            <a:gdLst/>
            <a:ahLst/>
            <a:cxnLst/>
            <a:rect l="l" t="t" r="r" b="b"/>
            <a:pathLst>
              <a:path w="3308580" h="3304444">
                <a:moveTo>
                  <a:pt x="0" y="0"/>
                </a:moveTo>
                <a:lnTo>
                  <a:pt x="3308580" y="0"/>
                </a:lnTo>
                <a:lnTo>
                  <a:pt x="3308580" y="3304445"/>
                </a:lnTo>
                <a:lnTo>
                  <a:pt x="0" y="3304445"/>
                </a:lnTo>
                <a:lnTo>
                  <a:pt x="0" y="0"/>
                </a:lnTo>
                <a:close/>
              </a:path>
            </a:pathLst>
          </a:custGeom>
          <a:blipFill>
            <a:blip r:embed="rId5"/>
            <a:stretch>
              <a:fillRect/>
            </a:stretch>
          </a:blipFill>
        </p:spPr>
      </p:sp>
      <p:graphicFrame>
        <p:nvGraphicFramePr>
          <p:cNvPr id="6" name="Table 6"/>
          <p:cNvGraphicFramePr>
            <a:graphicFrameLocks noGrp="1"/>
          </p:cNvGraphicFramePr>
          <p:nvPr/>
        </p:nvGraphicFramePr>
        <p:xfrm>
          <a:off x="6319417" y="793038"/>
          <a:ext cx="10146184" cy="8700694"/>
        </p:xfrm>
        <a:graphic>
          <a:graphicData uri="http://schemas.openxmlformats.org/drawingml/2006/table">
            <a:tbl>
              <a:tblPr/>
              <a:tblGrid>
                <a:gridCol w="1327738">
                  <a:extLst>
                    <a:ext uri="{9D8B030D-6E8A-4147-A177-3AD203B41FA5}">
                      <a16:colId xmlns:a16="http://schemas.microsoft.com/office/drawing/2014/main" val="20000"/>
                    </a:ext>
                  </a:extLst>
                </a:gridCol>
                <a:gridCol w="8818446">
                  <a:extLst>
                    <a:ext uri="{9D8B030D-6E8A-4147-A177-3AD203B41FA5}">
                      <a16:colId xmlns:a16="http://schemas.microsoft.com/office/drawing/2014/main" val="20001"/>
                    </a:ext>
                  </a:extLst>
                </a:gridCol>
              </a:tblGrid>
              <a:tr h="1299515">
                <a:tc>
                  <a:txBody>
                    <a:bodyPr/>
                    <a:lstStyle/>
                    <a:p>
                      <a:pPr algn="ctr">
                        <a:lnSpc>
                          <a:spcPts val="3919"/>
                        </a:lnSpc>
                        <a:defRPr/>
                      </a:pPr>
                      <a:r>
                        <a:rPr lang="en-US" sz="2799">
                          <a:solidFill>
                            <a:srgbClr val="F8F8F8"/>
                          </a:solidFill>
                          <a:latin typeface="Now"/>
                        </a:rPr>
                        <a:t>1</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Product URLs are stored in urls.txt file.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0"/>
                  </a:ext>
                </a:extLst>
              </a:tr>
              <a:tr h="1420780">
                <a:tc>
                  <a:txBody>
                    <a:bodyPr/>
                    <a:lstStyle/>
                    <a:p>
                      <a:pPr algn="ctr">
                        <a:lnSpc>
                          <a:spcPts val="3919"/>
                        </a:lnSpc>
                        <a:defRPr/>
                      </a:pPr>
                      <a:r>
                        <a:rPr lang="en-US" sz="2799">
                          <a:solidFill>
                            <a:srgbClr val="F8F8F8"/>
                          </a:solidFill>
                          <a:latin typeface="DM Sans"/>
                        </a:rPr>
                        <a:t>2</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Selenium WebDriver is set up for scrapping the data.</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1"/>
                  </a:ext>
                </a:extLst>
              </a:tr>
              <a:tr h="1916623">
                <a:tc>
                  <a:txBody>
                    <a:bodyPr/>
                    <a:lstStyle/>
                    <a:p>
                      <a:pPr algn="ctr">
                        <a:lnSpc>
                          <a:spcPts val="3919"/>
                        </a:lnSpc>
                        <a:defRPr/>
                      </a:pPr>
                      <a:r>
                        <a:rPr lang="en-US" sz="2799">
                          <a:solidFill>
                            <a:srgbClr val="F8F8F8"/>
                          </a:solidFill>
                          <a:latin typeface="DM Sans"/>
                        </a:rPr>
                        <a:t>3</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Iterate over the URLs and load each page. Wait for the page to load and check availability. Extract reviews using BeautifulSoup.</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2"/>
                  </a:ext>
                </a:extLst>
              </a:tr>
              <a:tr h="1299515">
                <a:tc>
                  <a:txBody>
                    <a:bodyPr/>
                    <a:lstStyle/>
                    <a:p>
                      <a:pPr algn="ctr">
                        <a:lnSpc>
                          <a:spcPts val="3919"/>
                        </a:lnSpc>
                        <a:defRPr/>
                      </a:pPr>
                      <a:r>
                        <a:rPr lang="en-US" sz="2799">
                          <a:solidFill>
                            <a:srgbClr val="F8F8F8"/>
                          </a:solidFill>
                          <a:latin typeface="DM Sans"/>
                        </a:rPr>
                        <a:t>4</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Stop execution if the page is not found.</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3"/>
                  </a:ext>
                </a:extLst>
              </a:tr>
              <a:tr h="1396517">
                <a:tc>
                  <a:txBody>
                    <a:bodyPr/>
                    <a:lstStyle/>
                    <a:p>
                      <a:pPr algn="ctr">
                        <a:lnSpc>
                          <a:spcPts val="3919"/>
                        </a:lnSpc>
                        <a:defRPr/>
                      </a:pPr>
                      <a:r>
                        <a:rPr lang="en-US" sz="2799">
                          <a:solidFill>
                            <a:srgbClr val="F8F8F8"/>
                          </a:solidFill>
                          <a:latin typeface="DM Sans"/>
                        </a:rPr>
                        <a:t>5</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Print error messages and stop execution on failure.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4"/>
                  </a:ext>
                </a:extLst>
              </a:tr>
              <a:tr h="1367744">
                <a:tc>
                  <a:txBody>
                    <a:bodyPr/>
                    <a:lstStyle/>
                    <a:p>
                      <a:pPr algn="ctr">
                        <a:lnSpc>
                          <a:spcPts val="3919"/>
                        </a:lnSpc>
                        <a:defRPr/>
                      </a:pPr>
                      <a:r>
                        <a:rPr lang="en-US" sz="2799">
                          <a:solidFill>
                            <a:srgbClr val="F8F8F8"/>
                          </a:solidFill>
                          <a:latin typeface="DM Sans"/>
                        </a:rPr>
                        <a:t>6</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Save reviews to a CSV file.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AutoShape 7"/>
          <p:cNvSpPr/>
          <p:nvPr/>
        </p:nvSpPr>
        <p:spPr>
          <a:xfrm>
            <a:off x="6319417" y="793038"/>
            <a:ext cx="0" cy="8700694"/>
          </a:xfrm>
          <a:prstGeom prst="line">
            <a:avLst/>
          </a:prstGeom>
          <a:ln w="38100" cap="flat">
            <a:solidFill>
              <a:srgbClr val="FFFFFF"/>
            </a:solidFill>
            <a:prstDash val="solid"/>
            <a:headEnd type="none" w="sm" len="sm"/>
            <a:tailEnd type="none" w="sm" len="sm"/>
          </a:ln>
        </p:spPr>
      </p:sp>
      <p:sp>
        <p:nvSpPr>
          <p:cNvPr id="8" name="AutoShape 8"/>
          <p:cNvSpPr/>
          <p:nvPr/>
        </p:nvSpPr>
        <p:spPr>
          <a:xfrm>
            <a:off x="16484652" y="788282"/>
            <a:ext cx="0" cy="8700694"/>
          </a:xfrm>
          <a:prstGeom prst="line">
            <a:avLst/>
          </a:prstGeom>
          <a:ln w="38100" cap="flat">
            <a:solidFill>
              <a:srgbClr val="FFFFFF"/>
            </a:solidFill>
            <a:prstDash val="solid"/>
            <a:headEnd type="none" w="sm" len="sm"/>
            <a:tailEnd type="none" w="sm" len="sm"/>
          </a:ln>
        </p:spPr>
      </p:sp>
      <p:sp>
        <p:nvSpPr>
          <p:cNvPr id="9" name="AutoShape 9"/>
          <p:cNvSpPr/>
          <p:nvPr/>
        </p:nvSpPr>
        <p:spPr>
          <a:xfrm flipH="1">
            <a:off x="6319417" y="9512782"/>
            <a:ext cx="10165234" cy="0"/>
          </a:xfrm>
          <a:prstGeom prst="line">
            <a:avLst/>
          </a:prstGeom>
          <a:ln w="38100" cap="flat">
            <a:solidFill>
              <a:srgbClr val="FFFFFF"/>
            </a:solidFill>
            <a:prstDash val="solid"/>
            <a:headEnd type="none" w="sm" len="sm"/>
            <a:tailEnd type="none" w="sm" len="sm"/>
          </a:ln>
        </p:spPr>
      </p:sp>
      <p:sp>
        <p:nvSpPr>
          <p:cNvPr id="10" name="AutoShape 10"/>
          <p:cNvSpPr/>
          <p:nvPr/>
        </p:nvSpPr>
        <p:spPr>
          <a:xfrm flipH="1">
            <a:off x="6300367" y="812088"/>
            <a:ext cx="10165234" cy="0"/>
          </a:xfrm>
          <a:prstGeom prst="line">
            <a:avLst/>
          </a:prstGeom>
          <a:ln w="38100" cap="flat">
            <a:solidFill>
              <a:srgbClr val="FFFFFF"/>
            </a:solidFill>
            <a:prstDash val="solid"/>
            <a:headEnd type="none" w="sm" len="sm"/>
            <a:tailEnd type="none" w="sm" len="sm"/>
          </a:ln>
        </p:spPr>
      </p:sp>
      <p:sp>
        <p:nvSpPr>
          <p:cNvPr id="11" name="TextBox 11"/>
          <p:cNvSpPr txBox="1"/>
          <p:nvPr/>
        </p:nvSpPr>
        <p:spPr>
          <a:xfrm>
            <a:off x="829670" y="4165782"/>
            <a:ext cx="5189556" cy="1840918"/>
          </a:xfrm>
          <a:prstGeom prst="rect">
            <a:avLst/>
          </a:prstGeom>
        </p:spPr>
        <p:txBody>
          <a:bodyPr lIns="0" tIns="0" rIns="0" bIns="0" rtlCol="0" anchor="t">
            <a:spAutoFit/>
          </a:bodyPr>
          <a:lstStyle/>
          <a:p>
            <a:pPr algn="l">
              <a:lnSpc>
                <a:spcPts val="7312"/>
              </a:lnSpc>
            </a:pPr>
            <a:r>
              <a:rPr lang="en-US" sz="5260">
                <a:solidFill>
                  <a:srgbClr val="048AFF"/>
                </a:solidFill>
                <a:latin typeface="Now Bold"/>
              </a:rPr>
              <a:t>Data Scrapping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829473" y="3342536"/>
            <a:ext cx="1875852" cy="187585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6" name="AutoShape 6"/>
          <p:cNvSpPr/>
          <p:nvPr/>
        </p:nvSpPr>
        <p:spPr>
          <a:xfrm flipH="1">
            <a:off x="2705324" y="4280462"/>
            <a:ext cx="13528049" cy="0"/>
          </a:xfrm>
          <a:prstGeom prst="line">
            <a:avLst/>
          </a:prstGeom>
          <a:ln w="66675" cap="rnd">
            <a:solidFill>
              <a:srgbClr val="3652DD"/>
            </a:solidFill>
            <a:prstDash val="sysDot"/>
            <a:headEnd type="none" w="sm" len="sm"/>
            <a:tailEnd type="none" w="sm" len="sm"/>
          </a:ln>
        </p:spPr>
      </p:sp>
      <p:grpSp>
        <p:nvGrpSpPr>
          <p:cNvPr id="7" name="Group 7"/>
          <p:cNvGrpSpPr/>
          <p:nvPr/>
        </p:nvGrpSpPr>
        <p:grpSpPr>
          <a:xfrm>
            <a:off x="3796453" y="3342536"/>
            <a:ext cx="1875852" cy="187585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0" name="Group 10"/>
          <p:cNvGrpSpPr/>
          <p:nvPr/>
        </p:nvGrpSpPr>
        <p:grpSpPr>
          <a:xfrm>
            <a:off x="6763670" y="3342536"/>
            <a:ext cx="1875852" cy="187585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3" name="Group 13"/>
          <p:cNvGrpSpPr/>
          <p:nvPr/>
        </p:nvGrpSpPr>
        <p:grpSpPr>
          <a:xfrm>
            <a:off x="9730887" y="3342536"/>
            <a:ext cx="1875852" cy="187585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6" name="TextBox 16"/>
          <p:cNvSpPr txBox="1"/>
          <p:nvPr/>
        </p:nvSpPr>
        <p:spPr>
          <a:xfrm>
            <a:off x="4835354" y="1325956"/>
            <a:ext cx="8617293" cy="916379"/>
          </a:xfrm>
          <a:prstGeom prst="rect">
            <a:avLst/>
          </a:prstGeom>
        </p:spPr>
        <p:txBody>
          <a:bodyPr lIns="0" tIns="0" rIns="0" bIns="0" rtlCol="0" anchor="t">
            <a:spAutoFit/>
          </a:bodyPr>
          <a:lstStyle/>
          <a:p>
            <a:pPr algn="ctr">
              <a:lnSpc>
                <a:spcPts val="7457"/>
              </a:lnSpc>
            </a:pPr>
            <a:r>
              <a:rPr lang="en-US" sz="5365">
                <a:solidFill>
                  <a:srgbClr val="048AFF"/>
                </a:solidFill>
                <a:latin typeface="Now Bold"/>
              </a:rPr>
              <a:t>Data Cleaning</a:t>
            </a:r>
          </a:p>
        </p:txBody>
      </p:sp>
      <p:sp>
        <p:nvSpPr>
          <p:cNvPr id="17" name="TextBox 17"/>
          <p:cNvSpPr txBox="1"/>
          <p:nvPr/>
        </p:nvSpPr>
        <p:spPr>
          <a:xfrm>
            <a:off x="60526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the column adorned with the most ethereal null values.</a:t>
            </a:r>
          </a:p>
        </p:txBody>
      </p:sp>
      <p:sp>
        <p:nvSpPr>
          <p:cNvPr id="18" name="Freeform 18"/>
          <p:cNvSpPr/>
          <p:nvPr/>
        </p:nvSpPr>
        <p:spPr>
          <a:xfrm>
            <a:off x="-6755538" y="6383800"/>
            <a:ext cx="8403333" cy="8403333"/>
          </a:xfrm>
          <a:custGeom>
            <a:avLst/>
            <a:gdLst/>
            <a:ahLst/>
            <a:cxnLst/>
            <a:rect l="l" t="t" r="r" b="b"/>
            <a:pathLst>
              <a:path w="8403333" h="8403333">
                <a:moveTo>
                  <a:pt x="0" y="0"/>
                </a:moveTo>
                <a:lnTo>
                  <a:pt x="8403333" y="0"/>
                </a:lnTo>
                <a:lnTo>
                  <a:pt x="8403333"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a:off x="11830813" y="-5980331"/>
            <a:ext cx="9322866" cy="9322866"/>
          </a:xfrm>
          <a:custGeom>
            <a:avLst/>
            <a:gdLst/>
            <a:ahLst/>
            <a:cxnLst/>
            <a:rect l="l" t="t" r="r" b="b"/>
            <a:pathLst>
              <a:path w="9322866" h="9322866">
                <a:moveTo>
                  <a:pt x="0" y="0"/>
                </a:moveTo>
                <a:lnTo>
                  <a:pt x="9322867" y="0"/>
                </a:lnTo>
                <a:lnTo>
                  <a:pt x="9322867" y="9322867"/>
                </a:lnTo>
                <a:lnTo>
                  <a:pt x="0" y="93228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12702114" y="3378124"/>
            <a:ext cx="1875852" cy="187585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23" name="Group 23"/>
          <p:cNvGrpSpPr/>
          <p:nvPr/>
        </p:nvGrpSpPr>
        <p:grpSpPr>
          <a:xfrm>
            <a:off x="15673341" y="3378124"/>
            <a:ext cx="1875852" cy="18758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26" name="Freeform 26"/>
          <p:cNvSpPr/>
          <p:nvPr/>
        </p:nvSpPr>
        <p:spPr>
          <a:xfrm>
            <a:off x="1021493" y="3679878"/>
            <a:ext cx="1252604" cy="1252604"/>
          </a:xfrm>
          <a:custGeom>
            <a:avLst/>
            <a:gdLst/>
            <a:ahLst/>
            <a:cxnLst/>
            <a:rect l="l" t="t" r="r" b="b"/>
            <a:pathLst>
              <a:path w="1252604" h="1252604">
                <a:moveTo>
                  <a:pt x="0" y="0"/>
                </a:moveTo>
                <a:lnTo>
                  <a:pt x="1252604" y="0"/>
                </a:lnTo>
                <a:lnTo>
                  <a:pt x="1252604" y="1252605"/>
                </a:lnTo>
                <a:lnTo>
                  <a:pt x="0" y="1252605"/>
                </a:lnTo>
                <a:lnTo>
                  <a:pt x="0" y="0"/>
                </a:lnTo>
                <a:close/>
              </a:path>
            </a:pathLst>
          </a:custGeom>
          <a:blipFill>
            <a:blip r:embed="rId7"/>
            <a:stretch>
              <a:fillRect/>
            </a:stretch>
          </a:blipFill>
        </p:spPr>
      </p:sp>
      <p:sp>
        <p:nvSpPr>
          <p:cNvPr id="27" name="Freeform 27"/>
          <p:cNvSpPr/>
          <p:nvPr/>
        </p:nvSpPr>
        <p:spPr>
          <a:xfrm>
            <a:off x="4177785" y="3778120"/>
            <a:ext cx="1113187" cy="1113187"/>
          </a:xfrm>
          <a:custGeom>
            <a:avLst/>
            <a:gdLst/>
            <a:ahLst/>
            <a:cxnLst/>
            <a:rect l="l" t="t" r="r" b="b"/>
            <a:pathLst>
              <a:path w="1113187" h="1113187">
                <a:moveTo>
                  <a:pt x="0" y="0"/>
                </a:moveTo>
                <a:lnTo>
                  <a:pt x="1113188" y="0"/>
                </a:lnTo>
                <a:lnTo>
                  <a:pt x="1113188" y="1113187"/>
                </a:lnTo>
                <a:lnTo>
                  <a:pt x="0" y="1113187"/>
                </a:lnTo>
                <a:lnTo>
                  <a:pt x="0" y="0"/>
                </a:lnTo>
                <a:close/>
              </a:path>
            </a:pathLst>
          </a:custGeom>
          <a:blipFill>
            <a:blip r:embed="rId8"/>
            <a:stretch>
              <a:fillRect/>
            </a:stretch>
          </a:blipFill>
        </p:spPr>
      </p:sp>
      <p:sp>
        <p:nvSpPr>
          <p:cNvPr id="28" name="Freeform 28"/>
          <p:cNvSpPr/>
          <p:nvPr/>
        </p:nvSpPr>
        <p:spPr>
          <a:xfrm>
            <a:off x="7043905" y="3607267"/>
            <a:ext cx="1352661" cy="1352661"/>
          </a:xfrm>
          <a:custGeom>
            <a:avLst/>
            <a:gdLst/>
            <a:ahLst/>
            <a:cxnLst/>
            <a:rect l="l" t="t" r="r" b="b"/>
            <a:pathLst>
              <a:path w="1352661" h="1352661">
                <a:moveTo>
                  <a:pt x="0" y="0"/>
                </a:moveTo>
                <a:lnTo>
                  <a:pt x="1352661" y="0"/>
                </a:lnTo>
                <a:lnTo>
                  <a:pt x="1352661" y="1352662"/>
                </a:lnTo>
                <a:lnTo>
                  <a:pt x="0" y="1352662"/>
                </a:lnTo>
                <a:lnTo>
                  <a:pt x="0" y="0"/>
                </a:lnTo>
                <a:close/>
              </a:path>
            </a:pathLst>
          </a:custGeom>
          <a:blipFill>
            <a:blip r:embed="rId9"/>
            <a:stretch>
              <a:fillRect/>
            </a:stretch>
          </a:blipFill>
        </p:spPr>
      </p:sp>
      <p:sp>
        <p:nvSpPr>
          <p:cNvPr id="29" name="Freeform 29"/>
          <p:cNvSpPr/>
          <p:nvPr/>
        </p:nvSpPr>
        <p:spPr>
          <a:xfrm>
            <a:off x="10011122" y="3679878"/>
            <a:ext cx="1309670" cy="1309670"/>
          </a:xfrm>
          <a:custGeom>
            <a:avLst/>
            <a:gdLst/>
            <a:ahLst/>
            <a:cxnLst/>
            <a:rect l="l" t="t" r="r" b="b"/>
            <a:pathLst>
              <a:path w="1309670" h="1309670">
                <a:moveTo>
                  <a:pt x="0" y="0"/>
                </a:moveTo>
                <a:lnTo>
                  <a:pt x="1309670" y="0"/>
                </a:lnTo>
                <a:lnTo>
                  <a:pt x="1309670" y="1309671"/>
                </a:lnTo>
                <a:lnTo>
                  <a:pt x="0" y="1309671"/>
                </a:lnTo>
                <a:lnTo>
                  <a:pt x="0" y="0"/>
                </a:lnTo>
                <a:close/>
              </a:path>
            </a:pathLst>
          </a:custGeom>
          <a:blipFill>
            <a:blip r:embed="rId10"/>
            <a:stretch>
              <a:fillRect/>
            </a:stretch>
          </a:blipFill>
        </p:spPr>
      </p:sp>
      <p:sp>
        <p:nvSpPr>
          <p:cNvPr id="30" name="Freeform 30"/>
          <p:cNvSpPr/>
          <p:nvPr/>
        </p:nvSpPr>
        <p:spPr>
          <a:xfrm>
            <a:off x="13026731" y="3748500"/>
            <a:ext cx="1211429" cy="1211429"/>
          </a:xfrm>
          <a:custGeom>
            <a:avLst/>
            <a:gdLst/>
            <a:ahLst/>
            <a:cxnLst/>
            <a:rect l="l" t="t" r="r" b="b"/>
            <a:pathLst>
              <a:path w="1211429" h="1211429">
                <a:moveTo>
                  <a:pt x="0" y="0"/>
                </a:moveTo>
                <a:lnTo>
                  <a:pt x="1211428" y="0"/>
                </a:lnTo>
                <a:lnTo>
                  <a:pt x="1211428" y="1211429"/>
                </a:lnTo>
                <a:lnTo>
                  <a:pt x="0" y="1211429"/>
                </a:lnTo>
                <a:lnTo>
                  <a:pt x="0" y="0"/>
                </a:lnTo>
                <a:close/>
              </a:path>
            </a:pathLst>
          </a:custGeom>
          <a:blipFill>
            <a:blip r:embed="rId11"/>
            <a:stretch>
              <a:fillRect/>
            </a:stretch>
          </a:blipFill>
        </p:spPr>
      </p:sp>
      <p:sp>
        <p:nvSpPr>
          <p:cNvPr id="31" name="Freeform 31"/>
          <p:cNvSpPr/>
          <p:nvPr/>
        </p:nvSpPr>
        <p:spPr>
          <a:xfrm>
            <a:off x="15987861" y="3778359"/>
            <a:ext cx="1151711" cy="1151711"/>
          </a:xfrm>
          <a:custGeom>
            <a:avLst/>
            <a:gdLst/>
            <a:ahLst/>
            <a:cxnLst/>
            <a:rect l="l" t="t" r="r" b="b"/>
            <a:pathLst>
              <a:path w="1151711" h="1151711">
                <a:moveTo>
                  <a:pt x="0" y="0"/>
                </a:moveTo>
                <a:lnTo>
                  <a:pt x="1151712" y="0"/>
                </a:lnTo>
                <a:lnTo>
                  <a:pt x="1151712" y="1151711"/>
                </a:lnTo>
                <a:lnTo>
                  <a:pt x="0" y="1151711"/>
                </a:lnTo>
                <a:lnTo>
                  <a:pt x="0" y="0"/>
                </a:lnTo>
                <a:close/>
              </a:path>
            </a:pathLst>
          </a:custGeom>
          <a:blipFill>
            <a:blip r:embed="rId12"/>
            <a:stretch>
              <a:fillRect/>
            </a:stretch>
          </a:blipFill>
        </p:spPr>
      </p:sp>
      <p:sp>
        <p:nvSpPr>
          <p:cNvPr id="32" name="TextBox 32"/>
          <p:cNvSpPr txBox="1"/>
          <p:nvPr/>
        </p:nvSpPr>
        <p:spPr>
          <a:xfrm>
            <a:off x="110062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01</a:t>
            </a:r>
          </a:p>
        </p:txBody>
      </p:sp>
      <p:sp>
        <p:nvSpPr>
          <p:cNvPr id="33" name="TextBox 33"/>
          <p:cNvSpPr txBox="1"/>
          <p:nvPr/>
        </p:nvSpPr>
        <p:spPr>
          <a:xfrm>
            <a:off x="3599391"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rows where given column value is null.</a:t>
            </a:r>
          </a:p>
        </p:txBody>
      </p:sp>
      <p:sp>
        <p:nvSpPr>
          <p:cNvPr id="34" name="TextBox 34"/>
          <p:cNvSpPr txBox="1"/>
          <p:nvPr/>
        </p:nvSpPr>
        <p:spPr>
          <a:xfrm>
            <a:off x="409475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02</a:t>
            </a:r>
          </a:p>
        </p:txBody>
      </p:sp>
      <p:sp>
        <p:nvSpPr>
          <p:cNvPr id="35" name="TextBox 35"/>
          <p:cNvSpPr txBox="1"/>
          <p:nvPr/>
        </p:nvSpPr>
        <p:spPr>
          <a:xfrm>
            <a:off x="6566490"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duplicate rows to ensure data uniqueness.</a:t>
            </a:r>
          </a:p>
        </p:txBody>
      </p:sp>
      <p:sp>
        <p:nvSpPr>
          <p:cNvPr id="36" name="TextBox 36"/>
          <p:cNvSpPr txBox="1"/>
          <p:nvPr/>
        </p:nvSpPr>
        <p:spPr>
          <a:xfrm>
            <a:off x="7061853"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03</a:t>
            </a:r>
          </a:p>
        </p:txBody>
      </p:sp>
      <p:sp>
        <p:nvSpPr>
          <p:cNvPr id="37" name="TextBox 37"/>
          <p:cNvSpPr txBox="1"/>
          <p:nvPr/>
        </p:nvSpPr>
        <p:spPr>
          <a:xfrm>
            <a:off x="956060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 Parse the ‘review_date’ column to extract the date and country.</a:t>
            </a:r>
          </a:p>
        </p:txBody>
      </p:sp>
      <p:sp>
        <p:nvSpPr>
          <p:cNvPr id="38" name="TextBox 38"/>
          <p:cNvSpPr txBox="1"/>
          <p:nvPr/>
        </p:nvSpPr>
        <p:spPr>
          <a:xfrm>
            <a:off x="10055965"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04</a:t>
            </a:r>
          </a:p>
        </p:txBody>
      </p:sp>
      <p:sp>
        <p:nvSpPr>
          <p:cNvPr id="39" name="TextBox 39"/>
          <p:cNvSpPr txBox="1"/>
          <p:nvPr/>
        </p:nvSpPr>
        <p:spPr>
          <a:xfrm>
            <a:off x="13026731"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05</a:t>
            </a:r>
          </a:p>
        </p:txBody>
      </p:sp>
      <p:sp>
        <p:nvSpPr>
          <p:cNvPr id="40" name="TextBox 40"/>
          <p:cNvSpPr txBox="1"/>
          <p:nvPr/>
        </p:nvSpPr>
        <p:spPr>
          <a:xfrm>
            <a:off x="16016546"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06</a:t>
            </a:r>
          </a:p>
        </p:txBody>
      </p:sp>
      <p:sp>
        <p:nvSpPr>
          <p:cNvPr id="41" name="TextBox 41"/>
          <p:cNvSpPr txBox="1"/>
          <p:nvPr/>
        </p:nvSpPr>
        <p:spPr>
          <a:xfrm>
            <a:off x="12438795"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Derive the year from the ‘date’ column for temporal analysis.</a:t>
            </a:r>
          </a:p>
        </p:txBody>
      </p:sp>
      <p:sp>
        <p:nvSpPr>
          <p:cNvPr id="42" name="TextBox 42"/>
          <p:cNvSpPr txBox="1"/>
          <p:nvPr/>
        </p:nvSpPr>
        <p:spPr>
          <a:xfrm>
            <a:off x="15428611"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Classify product names into categories based on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1866561" y="1492489"/>
            <a:ext cx="14803208"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Why VADER is best suited for this project?</a:t>
            </a:r>
          </a:p>
        </p:txBody>
      </p:sp>
      <p:sp>
        <p:nvSpPr>
          <p:cNvPr id="5" name="TextBox 5"/>
          <p:cNvSpPr txBox="1"/>
          <p:nvPr/>
        </p:nvSpPr>
        <p:spPr>
          <a:xfrm>
            <a:off x="1185083" y="2625914"/>
            <a:ext cx="15174751" cy="1301877"/>
          </a:xfrm>
          <a:prstGeom prst="rect">
            <a:avLst/>
          </a:prstGeom>
        </p:spPr>
        <p:txBody>
          <a:bodyPr lIns="0" tIns="0" rIns="0" bIns="0" rtlCol="0" anchor="t">
            <a:spAutoFit/>
          </a:bodyPr>
          <a:lstStyle/>
          <a:p>
            <a:pPr algn="l">
              <a:lnSpc>
                <a:spcPts val="3504"/>
              </a:lnSpc>
            </a:pPr>
            <a:r>
              <a:rPr lang="en-US" sz="2400">
                <a:solidFill>
                  <a:srgbClr val="FFFFFF"/>
                </a:solidFill>
                <a:latin typeface="DM Sans"/>
              </a:rPr>
              <a:t>                VADER (Valence Aware Dictionary and sEntiment Reasoner) is a lexicon and rule-based sentiment analysis tool that is specifically designed to analyze sentiments expressed in social media texts. It uses polarity score and intensity scores to analyze the text.</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1586013" y="4175441"/>
            <a:ext cx="13030887" cy="5245227"/>
          </a:xfrm>
          <a:prstGeom prst="rect">
            <a:avLst/>
          </a:prstGeom>
        </p:spPr>
        <p:txBody>
          <a:bodyPr lIns="0" tIns="0" rIns="0" bIns="0" rtlCol="0" anchor="t">
            <a:spAutoFit/>
          </a:bodyPr>
          <a:lstStyle/>
          <a:p>
            <a:pPr marL="518160" lvl="1" indent="-259080" algn="l">
              <a:lnSpc>
                <a:spcPts val="3504"/>
              </a:lnSpc>
              <a:buFont typeface="Arial"/>
              <a:buChar char="•"/>
            </a:pPr>
            <a:r>
              <a:rPr lang="en-US" sz="2400">
                <a:solidFill>
                  <a:srgbClr val="FFFFFF"/>
                </a:solidFill>
                <a:latin typeface="DM Sans"/>
              </a:rPr>
              <a:t>Designed for Informal Text :</a:t>
            </a:r>
          </a:p>
          <a:p>
            <a:pPr marL="1036320" lvl="2" indent="-345440" algn="l">
              <a:lnSpc>
                <a:spcPts val="3504"/>
              </a:lnSpc>
              <a:buFont typeface="Arial"/>
              <a:buChar char="⚬"/>
            </a:pPr>
            <a:r>
              <a:rPr lang="en-US" sz="2400">
                <a:solidFill>
                  <a:srgbClr val="FFFFFF"/>
                </a:solidFill>
                <a:latin typeface="DM Sans"/>
              </a:rPr>
              <a:t>Handles slang, abbreviations, and emoticons in reviews effectively.</a:t>
            </a:r>
          </a:p>
          <a:p>
            <a:pPr marL="518160" lvl="1" indent="-259080" algn="l">
              <a:lnSpc>
                <a:spcPts val="3504"/>
              </a:lnSpc>
              <a:buFont typeface="Arial"/>
              <a:buChar char="•"/>
            </a:pPr>
            <a:r>
              <a:rPr lang="en-US" sz="2400">
                <a:solidFill>
                  <a:srgbClr val="FFFFFF"/>
                </a:solidFill>
                <a:latin typeface="DM Sans"/>
              </a:rPr>
              <a:t>Ease of Implementation :</a:t>
            </a:r>
          </a:p>
          <a:p>
            <a:pPr marL="1036320" lvl="2" indent="-345440" algn="l">
              <a:lnSpc>
                <a:spcPts val="3504"/>
              </a:lnSpc>
              <a:buFont typeface="Arial"/>
              <a:buChar char="⚬"/>
            </a:pPr>
            <a:r>
              <a:rPr lang="en-US" sz="2400">
                <a:solidFill>
                  <a:srgbClr val="FFFFFF"/>
                </a:solidFill>
                <a:latin typeface="DM Sans"/>
              </a:rPr>
              <a:t>Simple to deploy using the nltk library, ideal for quick projects.</a:t>
            </a:r>
          </a:p>
          <a:p>
            <a:pPr marL="518160" lvl="1" indent="-259080" algn="l">
              <a:lnSpc>
                <a:spcPts val="3504"/>
              </a:lnSpc>
              <a:buFont typeface="Arial"/>
              <a:buChar char="•"/>
            </a:pPr>
            <a:r>
              <a:rPr lang="en-US" sz="2400">
                <a:solidFill>
                  <a:srgbClr val="FFFFFF"/>
                </a:solidFill>
                <a:latin typeface="DM Sans"/>
              </a:rPr>
              <a:t>Speed and Efficiency :</a:t>
            </a:r>
          </a:p>
          <a:p>
            <a:pPr marL="1036320" lvl="2" indent="-345440" algn="l">
              <a:lnSpc>
                <a:spcPts val="3504"/>
              </a:lnSpc>
              <a:buFont typeface="Arial"/>
              <a:buChar char="⚬"/>
            </a:pPr>
            <a:r>
              <a:rPr lang="en-US" sz="2400">
                <a:solidFill>
                  <a:srgbClr val="FFFFFF"/>
                </a:solidFill>
                <a:latin typeface="DM Sans"/>
              </a:rPr>
              <a:t>Fast and computationally efficient, suitable for large volumes of reviews.</a:t>
            </a:r>
          </a:p>
          <a:p>
            <a:pPr marL="518160" lvl="1" indent="-259080" algn="l">
              <a:lnSpc>
                <a:spcPts val="3504"/>
              </a:lnSpc>
              <a:buFont typeface="Arial"/>
              <a:buChar char="•"/>
            </a:pPr>
            <a:r>
              <a:rPr lang="en-US" sz="2400">
                <a:solidFill>
                  <a:srgbClr val="FFFFFF"/>
                </a:solidFill>
                <a:latin typeface="DM Sans"/>
              </a:rPr>
              <a:t>No Need for Training Data :</a:t>
            </a:r>
          </a:p>
          <a:p>
            <a:pPr marL="1036320" lvl="2" indent="-345440" algn="l">
              <a:lnSpc>
                <a:spcPts val="3504"/>
              </a:lnSpc>
              <a:buFont typeface="Arial"/>
              <a:buChar char="⚬"/>
            </a:pPr>
            <a:r>
              <a:rPr lang="en-US" sz="2400">
                <a:solidFill>
                  <a:srgbClr val="FFFFFF"/>
                </a:solidFill>
                <a:latin typeface="DM Sans"/>
              </a:rPr>
              <a:t>Uses a predefined lexicon, saving time on data preparation and training.</a:t>
            </a:r>
          </a:p>
          <a:p>
            <a:pPr marL="518160" lvl="1" indent="-259080" algn="l">
              <a:lnSpc>
                <a:spcPts val="3504"/>
              </a:lnSpc>
              <a:buFont typeface="Arial"/>
              <a:buChar char="•"/>
            </a:pPr>
            <a:r>
              <a:rPr lang="en-US" sz="2400">
                <a:solidFill>
                  <a:srgbClr val="FFFFFF"/>
                </a:solidFill>
                <a:latin typeface="DM Sans"/>
              </a:rPr>
              <a:t>Comprehensive Scoring :</a:t>
            </a:r>
          </a:p>
          <a:p>
            <a:pPr marL="1036320" lvl="2" indent="-345440" algn="l">
              <a:lnSpc>
                <a:spcPts val="3504"/>
              </a:lnSpc>
              <a:buFont typeface="Arial"/>
              <a:buChar char="⚬"/>
            </a:pPr>
            <a:r>
              <a:rPr lang="en-US" sz="2400">
                <a:solidFill>
                  <a:srgbClr val="FFFFFF"/>
                </a:solidFill>
                <a:latin typeface="DM Sans"/>
              </a:rPr>
              <a:t>Positive, Negative and Neutral</a:t>
            </a:r>
          </a:p>
          <a:p>
            <a:pPr marL="518160" lvl="1" indent="-259080" algn="l">
              <a:lnSpc>
                <a:spcPts val="3504"/>
              </a:lnSpc>
              <a:buFont typeface="Arial"/>
              <a:buChar char="•"/>
            </a:pPr>
            <a:r>
              <a:rPr lang="en-US" sz="2400">
                <a:solidFill>
                  <a:srgbClr val="FFFFFF"/>
                </a:solidFill>
                <a:latin typeface="DM Sans"/>
              </a:rPr>
              <a:t>Sensitivity to Context :</a:t>
            </a:r>
          </a:p>
          <a:p>
            <a:pPr marL="1036320" lvl="2" indent="-345440" algn="l">
              <a:lnSpc>
                <a:spcPts val="3504"/>
              </a:lnSpc>
              <a:buFont typeface="Arial"/>
              <a:buChar char="⚬"/>
            </a:pPr>
            <a:r>
              <a:rPr lang="en-US" sz="2400">
                <a:solidFill>
                  <a:srgbClr val="FFFFFF"/>
                </a:solidFill>
                <a:latin typeface="DM Sans"/>
              </a:rPr>
              <a:t>Understands negations and sentiment intensity for nuanced analysis.</a:t>
            </a:r>
          </a:p>
        </p:txBody>
      </p:sp>
      <p:sp>
        <p:nvSpPr>
          <p:cNvPr id="8" name="Freeform 8"/>
          <p:cNvSpPr/>
          <p:nvPr/>
        </p:nvSpPr>
        <p:spPr>
          <a:xfrm>
            <a:off x="15201900" y="78489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2511348" y="1181292"/>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Polarity Score</a:t>
            </a:r>
          </a:p>
        </p:txBody>
      </p:sp>
      <p:sp>
        <p:nvSpPr>
          <p:cNvPr id="5" name="TextBox 5"/>
          <p:cNvSpPr txBox="1"/>
          <p:nvPr/>
        </p:nvSpPr>
        <p:spPr>
          <a:xfrm>
            <a:off x="2024801" y="2257291"/>
            <a:ext cx="13030887" cy="3669167"/>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polarity score indicates the sentiment orientation of a word or phrase, whether it is positive, negative, or neutral. In VADER, each word in the lexicon is assigned a polarity score that represents its sentiment polarity. The polarity score ranges from -1 to +1, where:</a:t>
            </a:r>
          </a:p>
          <a:p>
            <a:pPr marL="969756" lvl="2" indent="-323252" algn="l">
              <a:lnSpc>
                <a:spcPts val="3278"/>
              </a:lnSpc>
              <a:buFont typeface="Arial"/>
              <a:buChar char="⚬"/>
            </a:pPr>
            <a:r>
              <a:rPr lang="en-US" sz="2245">
                <a:solidFill>
                  <a:srgbClr val="FFFFFF"/>
                </a:solidFill>
                <a:latin typeface="DM Sans"/>
              </a:rPr>
              <a:t> Negative polarity scores (close to -1) indicate a negative sentiment. Words associated with anger, sadness, or dissatisfaction typically have negative polarity scores.</a:t>
            </a:r>
          </a:p>
          <a:p>
            <a:pPr marL="969756" lvl="2" indent="-323252" algn="l">
              <a:lnSpc>
                <a:spcPts val="3278"/>
              </a:lnSpc>
              <a:buFont typeface="Arial"/>
              <a:buChar char="⚬"/>
            </a:pPr>
            <a:r>
              <a:rPr lang="en-US" sz="2245">
                <a:solidFill>
                  <a:srgbClr val="FFFFFF"/>
                </a:solidFill>
                <a:latin typeface="DM Sans"/>
              </a:rPr>
              <a:t> Positive polarity scores (close to +1) indicate a positive sentiment. Words associated with happiness, satisfaction, or excitement typically have positive polarity scores.</a:t>
            </a:r>
          </a:p>
          <a:p>
            <a:pPr marL="969756" lvl="2" indent="-323252" algn="l">
              <a:lnSpc>
                <a:spcPts val="3278"/>
              </a:lnSpc>
              <a:buFont typeface="Arial"/>
              <a:buChar char="⚬"/>
            </a:pPr>
            <a:r>
              <a:rPr lang="en-US" sz="2245">
                <a:solidFill>
                  <a:srgbClr val="FFFFFF"/>
                </a:solidFill>
                <a:latin typeface="DM Sans"/>
              </a:rPr>
              <a:t>Neutral polarity scores (close to 0) indicate a neutral sentiment. Words that do not convey a strong positive or negative sentiment have neutral polarity scores.</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2511348" y="6286595"/>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Intensity Score</a:t>
            </a:r>
          </a:p>
        </p:txBody>
      </p:sp>
      <p:sp>
        <p:nvSpPr>
          <p:cNvPr id="8" name="Freeform 8"/>
          <p:cNvSpPr/>
          <p:nvPr/>
        </p:nvSpPr>
        <p:spPr>
          <a:xfrm>
            <a:off x="15055687" y="79984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2511348" y="7364458"/>
            <a:ext cx="13030887" cy="2440442"/>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intensity score indicates the strength or magnitude of the sentiment expressed by a word or phrase. In VADER, each word in the lexicon is also assigned an intensity score that reflects the intensity of the sentiment it conveys. The intensity score provides additional information about the degree to which a word or phrase influences the overall sentiment of the text. Intensity scores are typically non-negative values, with higher scores indicating stronger sentiment intensity.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TextBox 3"/>
          <p:cNvSpPr txBox="1"/>
          <p:nvPr/>
        </p:nvSpPr>
        <p:spPr>
          <a:xfrm>
            <a:off x="1403463" y="2438511"/>
            <a:ext cx="5787234" cy="983493"/>
          </a:xfrm>
          <a:prstGeom prst="rect">
            <a:avLst/>
          </a:prstGeom>
        </p:spPr>
        <p:txBody>
          <a:bodyPr lIns="0" tIns="0" rIns="0" bIns="0" rtlCol="0" anchor="t">
            <a:spAutoFit/>
          </a:bodyPr>
          <a:lstStyle/>
          <a:p>
            <a:pPr marL="0" lvl="0" indent="0" algn="l">
              <a:lnSpc>
                <a:spcPts val="7981"/>
              </a:lnSpc>
              <a:spcBef>
                <a:spcPct val="0"/>
              </a:spcBef>
            </a:pPr>
            <a:r>
              <a:rPr lang="en-US" sz="5741">
                <a:solidFill>
                  <a:srgbClr val="048AFF"/>
                </a:solidFill>
                <a:latin typeface="Now Bold"/>
              </a:rPr>
              <a:t>Data analytics</a:t>
            </a:r>
          </a:p>
        </p:txBody>
      </p:sp>
      <p:sp>
        <p:nvSpPr>
          <p:cNvPr id="4" name="Freeform 4"/>
          <p:cNvSpPr/>
          <p:nvPr/>
        </p:nvSpPr>
        <p:spPr>
          <a:xfrm>
            <a:off x="-10277059" y="5140455"/>
            <a:ext cx="17894953" cy="17894953"/>
          </a:xfrm>
          <a:custGeom>
            <a:avLst/>
            <a:gdLst/>
            <a:ahLst/>
            <a:cxnLst/>
            <a:rect l="l" t="t" r="r" b="b"/>
            <a:pathLst>
              <a:path w="17894953" h="17894953">
                <a:moveTo>
                  <a:pt x="0" y="0"/>
                </a:moveTo>
                <a:lnTo>
                  <a:pt x="17894953" y="0"/>
                </a:lnTo>
                <a:lnTo>
                  <a:pt x="17894953" y="17894952"/>
                </a:lnTo>
                <a:lnTo>
                  <a:pt x="0" y="178949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5" name="Picture 5"/>
          <p:cNvPicPr>
            <a:picLocks noChangeAspect="1"/>
          </p:cNvPicPr>
          <p:nvPr/>
        </p:nvPicPr>
        <p:blipFill>
          <a:blip r:embed="rId5"/>
          <a:stretch>
            <a:fillRect/>
          </a:stretch>
        </p:blipFill>
        <p:spPr>
          <a:xfrm>
            <a:off x="5821193" y="-727042"/>
            <a:ext cx="12643408" cy="11828488"/>
          </a:xfrm>
          <a:prstGeom prst="rect">
            <a:avLst/>
          </a:prstGeom>
        </p:spPr>
      </p:pic>
      <p:sp>
        <p:nvSpPr>
          <p:cNvPr id="6" name="TextBox 6"/>
          <p:cNvSpPr txBox="1"/>
          <p:nvPr/>
        </p:nvSpPr>
        <p:spPr>
          <a:xfrm>
            <a:off x="1451088" y="3453809"/>
            <a:ext cx="6493923" cy="569098"/>
          </a:xfrm>
          <a:prstGeom prst="rect">
            <a:avLst/>
          </a:prstGeom>
        </p:spPr>
        <p:txBody>
          <a:bodyPr lIns="0" tIns="0" rIns="0" bIns="0" rtlCol="0" anchor="t">
            <a:spAutoFit/>
          </a:bodyPr>
          <a:lstStyle/>
          <a:p>
            <a:pPr algn="l">
              <a:lnSpc>
                <a:spcPts val="4738"/>
              </a:lnSpc>
            </a:pPr>
            <a:r>
              <a:rPr lang="en-US" sz="3245">
                <a:solidFill>
                  <a:srgbClr val="FFFFFF"/>
                </a:solidFill>
                <a:latin typeface="DM Sans"/>
              </a:rPr>
              <a:t>Category wise sentiment analysis</a:t>
            </a:r>
          </a:p>
        </p:txBody>
      </p:sp>
      <p:sp>
        <p:nvSpPr>
          <p:cNvPr id="7" name="Freeform 7"/>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8" name="Freeform 8"/>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9" name="TextBox 9"/>
          <p:cNvSpPr txBox="1"/>
          <p:nvPr/>
        </p:nvSpPr>
        <p:spPr>
          <a:xfrm>
            <a:off x="2327697" y="7915062"/>
            <a:ext cx="2370352" cy="806386"/>
          </a:xfrm>
          <a:prstGeom prst="rect">
            <a:avLst/>
          </a:prstGeom>
        </p:spPr>
        <p:txBody>
          <a:bodyPr lIns="0" tIns="0" rIns="0" bIns="0" rtlCol="0" anchor="t">
            <a:spAutoFit/>
          </a:bodyPr>
          <a:lstStyle/>
          <a:p>
            <a:pPr marL="0" lvl="1" indent="0" algn="ctr">
              <a:lnSpc>
                <a:spcPts val="3220"/>
              </a:lnSpc>
              <a:spcBef>
                <a:spcPct val="0"/>
              </a:spcBef>
            </a:pPr>
            <a:r>
              <a:rPr lang="en-US" sz="2850">
                <a:solidFill>
                  <a:srgbClr val="FFFFFF"/>
                </a:solidFill>
                <a:latin typeface="DM Sans"/>
              </a:rPr>
              <a:t>Negative Reviews</a:t>
            </a:r>
          </a:p>
        </p:txBody>
      </p:sp>
      <p:sp>
        <p:nvSpPr>
          <p:cNvPr id="10" name="TextBox 10"/>
          <p:cNvSpPr txBox="1"/>
          <p:nvPr/>
        </p:nvSpPr>
        <p:spPr>
          <a:xfrm>
            <a:off x="1962376" y="6754801"/>
            <a:ext cx="3100995"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11.95%</a:t>
            </a:r>
          </a:p>
        </p:txBody>
      </p:sp>
      <p:sp>
        <p:nvSpPr>
          <p:cNvPr id="11" name="TextBox 11"/>
          <p:cNvSpPr txBox="1"/>
          <p:nvPr/>
        </p:nvSpPr>
        <p:spPr>
          <a:xfrm>
            <a:off x="2327697" y="5527079"/>
            <a:ext cx="2370352" cy="825474"/>
          </a:xfrm>
          <a:prstGeom prst="rect">
            <a:avLst/>
          </a:prstGeom>
        </p:spPr>
        <p:txBody>
          <a:bodyPr lIns="0" tIns="0" rIns="0" bIns="0" rtlCol="0" anchor="t">
            <a:spAutoFit/>
          </a:bodyPr>
          <a:lstStyle/>
          <a:p>
            <a:pPr marL="0" lvl="1" indent="0" algn="ctr">
              <a:lnSpc>
                <a:spcPts val="3225"/>
              </a:lnSpc>
              <a:spcBef>
                <a:spcPct val="0"/>
              </a:spcBef>
            </a:pPr>
            <a:r>
              <a:rPr lang="en-US" sz="2854">
                <a:solidFill>
                  <a:srgbClr val="FFFFFF"/>
                </a:solidFill>
                <a:latin typeface="DM Sans"/>
              </a:rPr>
              <a:t>Customer Satisfaction</a:t>
            </a:r>
          </a:p>
        </p:txBody>
      </p:sp>
      <p:sp>
        <p:nvSpPr>
          <p:cNvPr id="12" name="TextBox 12"/>
          <p:cNvSpPr txBox="1"/>
          <p:nvPr/>
        </p:nvSpPr>
        <p:spPr>
          <a:xfrm>
            <a:off x="1962376" y="4366817"/>
            <a:ext cx="3113436"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77.91%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6" name="Freeform 6"/>
          <p:cNvSpPr/>
          <p:nvPr/>
        </p:nvSpPr>
        <p:spPr>
          <a:xfrm>
            <a:off x="0" y="0"/>
            <a:ext cx="18288000" cy="10338184"/>
          </a:xfrm>
          <a:custGeom>
            <a:avLst/>
            <a:gdLst/>
            <a:ahLst/>
            <a:cxnLst/>
            <a:rect l="l" t="t" r="r" b="b"/>
            <a:pathLst>
              <a:path w="18288000" h="10338184">
                <a:moveTo>
                  <a:pt x="0" y="0"/>
                </a:moveTo>
                <a:lnTo>
                  <a:pt x="18288000" y="0"/>
                </a:lnTo>
                <a:lnTo>
                  <a:pt x="18288000" y="10338184"/>
                </a:lnTo>
                <a:lnTo>
                  <a:pt x="0" y="10338184"/>
                </a:lnTo>
                <a:lnTo>
                  <a:pt x="0" y="0"/>
                </a:lnTo>
                <a:close/>
              </a:path>
            </a:pathLst>
          </a:custGeom>
          <a:blipFill>
            <a:blip r:embed="rId6"/>
            <a:stretch>
              <a:fillRect l="-1743" r="-1743"/>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2438410" y="-507638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sp>
        <p:nvSpPr>
          <p:cNvPr id="4"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flipH="1">
            <a:off x="8865343" y="2821235"/>
            <a:ext cx="67339" cy="6996584"/>
          </a:xfrm>
          <a:prstGeom prst="line">
            <a:avLst/>
          </a:prstGeom>
          <a:ln w="38100" cap="flat">
            <a:gradFill>
              <a:gsLst>
                <a:gs pos="0">
                  <a:srgbClr val="048AFF">
                    <a:alpha val="100000"/>
                  </a:srgbClr>
                </a:gs>
                <a:gs pos="100000">
                  <a:srgbClr val="B100E8">
                    <a:alpha val="100000"/>
                  </a:srgbClr>
                </a:gs>
              </a:gsLst>
              <a:path path="circle">
                <a:fillToRect r="100000" b="100000"/>
              </a:path>
              <a:tileRect l="-100000" t="-100000"/>
            </a:gradFill>
            <a:prstDash val="solid"/>
            <a:headEnd type="none" w="sm" len="sm"/>
            <a:tailEnd type="none" w="sm" len="sm"/>
          </a:ln>
        </p:spPr>
      </p:sp>
      <p:sp>
        <p:nvSpPr>
          <p:cNvPr id="6" name="Freeform 6"/>
          <p:cNvSpPr/>
          <p:nvPr/>
        </p:nvSpPr>
        <p:spPr>
          <a:xfrm>
            <a:off x="-4606371" y="649634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graphicFrame>
        <p:nvGraphicFramePr>
          <p:cNvPr id="7" name="Table 7"/>
          <p:cNvGraphicFramePr>
            <a:graphicFrameLocks noGrp="1"/>
          </p:cNvGraphicFramePr>
          <p:nvPr/>
        </p:nvGraphicFramePr>
        <p:xfrm>
          <a:off x="3457661" y="4333602"/>
          <a:ext cx="5046396" cy="3857624"/>
        </p:xfrm>
        <a:graphic>
          <a:graphicData uri="http://schemas.openxmlformats.org/drawingml/2006/table">
            <a:tbl>
              <a:tblPr/>
              <a:tblGrid>
                <a:gridCol w="2979460">
                  <a:extLst>
                    <a:ext uri="{9D8B030D-6E8A-4147-A177-3AD203B41FA5}">
                      <a16:colId xmlns:a16="http://schemas.microsoft.com/office/drawing/2014/main" val="20000"/>
                    </a:ext>
                  </a:extLst>
                </a:gridCol>
                <a:gridCol w="2066936">
                  <a:extLst>
                    <a:ext uri="{9D8B030D-6E8A-4147-A177-3AD203B41FA5}">
                      <a16:colId xmlns:a16="http://schemas.microsoft.com/office/drawing/2014/main" val="20001"/>
                    </a:ext>
                  </a:extLst>
                </a:gridCol>
              </a:tblGrid>
              <a:tr h="1000481">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52381">
                <a:tc>
                  <a:txBody>
                    <a:bodyPr/>
                    <a:lstStyle/>
                    <a:p>
                      <a:pPr algn="ctr">
                        <a:lnSpc>
                          <a:spcPts val="3360"/>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119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52381">
                <a:tc>
                  <a:txBody>
                    <a:bodyPr/>
                    <a:lstStyle/>
                    <a:p>
                      <a:pPr algn="ctr">
                        <a:lnSpc>
                          <a:spcPts val="3360"/>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52381">
                <a:tc>
                  <a:txBody>
                    <a:bodyPr/>
                    <a:lstStyle/>
                    <a:p>
                      <a:pPr algn="ctr">
                        <a:lnSpc>
                          <a:spcPts val="3360"/>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27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6178863" y="1495030"/>
            <a:ext cx="5372960" cy="959709"/>
          </a:xfrm>
          <a:prstGeom prst="rect">
            <a:avLst/>
          </a:prstGeom>
        </p:spPr>
        <p:txBody>
          <a:bodyPr lIns="0" tIns="0" rIns="0" bIns="0" rtlCol="0" anchor="t">
            <a:spAutoFit/>
          </a:bodyPr>
          <a:lstStyle/>
          <a:p>
            <a:pPr algn="ctr">
              <a:lnSpc>
                <a:spcPts val="7705"/>
              </a:lnSpc>
            </a:pPr>
            <a:r>
              <a:rPr lang="en-US" sz="5543">
                <a:solidFill>
                  <a:srgbClr val="048AFF"/>
                </a:solidFill>
                <a:latin typeface="Now Bold"/>
              </a:rPr>
              <a:t>Outcomes</a:t>
            </a:r>
          </a:p>
        </p:txBody>
      </p:sp>
      <p:sp>
        <p:nvSpPr>
          <p:cNvPr id="9" name="TextBox 9"/>
          <p:cNvSpPr txBox="1"/>
          <p:nvPr/>
        </p:nvSpPr>
        <p:spPr>
          <a:xfrm>
            <a:off x="4051091" y="2764085"/>
            <a:ext cx="3413332" cy="122771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Improvements Needed</a:t>
            </a:r>
          </a:p>
        </p:txBody>
      </p:sp>
      <p:sp>
        <p:nvSpPr>
          <p:cNvPr id="10" name="TextBox 10"/>
          <p:cNvSpPr txBox="1"/>
          <p:nvPr/>
        </p:nvSpPr>
        <p:spPr>
          <a:xfrm>
            <a:off x="9845158" y="2805040"/>
            <a:ext cx="3413332" cy="59906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Strengths</a:t>
            </a:r>
          </a:p>
        </p:txBody>
      </p:sp>
      <p:graphicFrame>
        <p:nvGraphicFramePr>
          <p:cNvPr id="11" name="Table 11"/>
          <p:cNvGraphicFramePr>
            <a:graphicFrameLocks noGrp="1"/>
          </p:cNvGraphicFramePr>
          <p:nvPr/>
        </p:nvGraphicFramePr>
        <p:xfrm>
          <a:off x="9330550" y="3550369"/>
          <a:ext cx="5289380" cy="5743575"/>
        </p:xfrm>
        <a:graphic>
          <a:graphicData uri="http://schemas.openxmlformats.org/drawingml/2006/table">
            <a:tbl>
              <a:tblPr/>
              <a:tblGrid>
                <a:gridCol w="3069799">
                  <a:extLst>
                    <a:ext uri="{9D8B030D-6E8A-4147-A177-3AD203B41FA5}">
                      <a16:colId xmlns:a16="http://schemas.microsoft.com/office/drawing/2014/main" val="20000"/>
                    </a:ext>
                  </a:extLst>
                </a:gridCol>
                <a:gridCol w="2219581">
                  <a:extLst>
                    <a:ext uri="{9D8B030D-6E8A-4147-A177-3AD203B41FA5}">
                      <a16:colId xmlns:a16="http://schemas.microsoft.com/office/drawing/2014/main" val="20001"/>
                    </a:ext>
                  </a:extLst>
                </a:gridCol>
              </a:tblGrid>
              <a:tr h="997215">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49272">
                <a:tc>
                  <a:txBody>
                    <a:bodyPr/>
                    <a:lstStyle/>
                    <a:p>
                      <a:pPr algn="ctr">
                        <a:lnSpc>
                          <a:spcPts val="3359"/>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693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49272">
                <a:tc>
                  <a:txBody>
                    <a:bodyPr/>
                    <a:lstStyle/>
                    <a:p>
                      <a:pPr algn="ctr">
                        <a:lnSpc>
                          <a:spcPts val="3359"/>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530</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49272">
                <a:tc>
                  <a:txBody>
                    <a:bodyPr/>
                    <a:lstStyle/>
                    <a:p>
                      <a:pPr algn="ctr">
                        <a:lnSpc>
                          <a:spcPts val="3359"/>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171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49272">
                <a:tc>
                  <a:txBody>
                    <a:bodyPr/>
                    <a:lstStyle/>
                    <a:p>
                      <a:pPr algn="ctr">
                        <a:lnSpc>
                          <a:spcPts val="3359"/>
                        </a:lnSpc>
                        <a:defRPr/>
                      </a:pPr>
                      <a:r>
                        <a:rPr lang="en-US" sz="2400">
                          <a:solidFill>
                            <a:srgbClr val="FFFFFF"/>
                          </a:solidFill>
                          <a:latin typeface="Now"/>
                        </a:rPr>
                        <a:t>Gaming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949272">
                <a:tc>
                  <a:txBody>
                    <a:bodyPr/>
                    <a:lstStyle/>
                    <a:p>
                      <a:pPr algn="ctr">
                        <a:lnSpc>
                          <a:spcPts val="3359"/>
                        </a:lnSpc>
                        <a:defRPr/>
                      </a:pPr>
                      <a:r>
                        <a:rPr lang="en-US" sz="2400">
                          <a:solidFill>
                            <a:srgbClr val="FFFFFF"/>
                          </a:solidFill>
                          <a:latin typeface="Now"/>
                        </a:rPr>
                        <a:t>Price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Custom</PresentationFormat>
  <Paragraphs>92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Now Bold</vt:lpstr>
      <vt:lpstr>DM Sans Italics</vt:lpstr>
      <vt:lpstr>DM Sans</vt:lpstr>
      <vt:lpstr>Arial</vt:lpstr>
      <vt:lpstr>Calibri</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dc:title>
  <cp:lastModifiedBy>SAKSHI RANGWALA</cp:lastModifiedBy>
  <cp:revision>2</cp:revision>
  <dcterms:created xsi:type="dcterms:W3CDTF">2006-08-16T00:00:00Z</dcterms:created>
  <dcterms:modified xsi:type="dcterms:W3CDTF">2024-07-02T11:05:49Z</dcterms:modified>
  <dc:identifier>DAGIpQavtJw</dc:identifier>
</cp:coreProperties>
</file>