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9"/>
  </p:notesMasterIdLst>
  <p:handoutMasterIdLst>
    <p:handoutMasterId r:id="rId20"/>
  </p:handoutMasterIdLst>
  <p:sldIdLst>
    <p:sldId id="383" r:id="rId5"/>
    <p:sldId id="329" r:id="rId6"/>
    <p:sldId id="361" r:id="rId7"/>
    <p:sldId id="362" r:id="rId8"/>
    <p:sldId id="283" r:id="rId9"/>
    <p:sldId id="331" r:id="rId10"/>
    <p:sldId id="341" r:id="rId11"/>
    <p:sldId id="356" r:id="rId12"/>
    <p:sldId id="354" r:id="rId13"/>
    <p:sldId id="352" r:id="rId14"/>
    <p:sldId id="386" r:id="rId15"/>
    <p:sldId id="385" r:id="rId16"/>
    <p:sldId id="381" r:id="rId17"/>
    <p:sldId id="379" r:id="rId1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STRUCTIONS" id="{BB928E10-A69C-42F6-8B07-A2FEAC067766}">
          <p14:sldIdLst>
            <p14:sldId id="383"/>
            <p14:sldId id="382"/>
          </p14:sldIdLst>
        </p14:section>
        <p14:section name="SLIDE STARTERS" id="{ACC24B29-0CC7-491A-A98A-CF7CBDBE501E}">
          <p14:sldIdLst>
            <p14:sldId id="377"/>
            <p14:sldId id="379"/>
            <p14:sldId id="329"/>
            <p14:sldId id="361"/>
            <p14:sldId id="362"/>
            <p14:sldId id="283"/>
            <p14:sldId id="381"/>
            <p14:sldId id="331"/>
            <p14:sldId id="341"/>
            <p14:sldId id="352"/>
            <p14:sldId id="354"/>
            <p14:sldId id="356"/>
            <p14:sldId id="363"/>
            <p14:sldId id="380"/>
          </p14:sldIdLst>
        </p14:section>
        <p14:section name="THANK YOU" id="{6CD91DAB-8EC3-4802-89E9-0F1C7022FB28}">
          <p14:sldIdLst>
            <p14:sldId id="378"/>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E6E6E6"/>
    <a:srgbClr val="DC5924"/>
    <a:srgbClr val="B7472A"/>
    <a:srgbClr val="FFFFFF"/>
    <a:srgbClr val="75D1FF"/>
    <a:srgbClr val="11161C"/>
    <a:srgbClr val="7F7F7F"/>
    <a:srgbClr val="F2F2F2"/>
    <a:srgbClr val="00B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84972" autoAdjust="0"/>
  </p:normalViewPr>
  <p:slideViewPr>
    <p:cSldViewPr snapToGrid="0">
      <p:cViewPr varScale="1">
        <p:scale>
          <a:sx n="70" d="100"/>
          <a:sy n="70" d="100"/>
        </p:scale>
        <p:origin x="-528" y="-96"/>
      </p:cViewPr>
      <p:guideLst>
        <p:guide orient="horz" pos="2160"/>
        <p:guide pos="3840"/>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pPr/>
              <a:t>6/10/2021</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pPr/>
              <a:t>‹#›</a:t>
            </a:fld>
            <a:endParaRPr lang="en-US" dirty="0"/>
          </a:p>
        </p:txBody>
      </p:sp>
    </p:spTree>
    <p:extLst>
      <p:ext uri="{BB962C8B-B14F-4D97-AF65-F5344CB8AC3E}">
        <p14:creationId xmlns:p14="http://schemas.microsoft.com/office/powerpoint/2010/main" xmlns=""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pPr/>
              <a:t>6/10/2021</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pPr/>
              <a:t>‹#›</a:t>
            </a:fld>
            <a:endParaRPr lang="en-US" dirty="0"/>
          </a:p>
        </p:txBody>
      </p:sp>
    </p:spTree>
    <p:extLst>
      <p:ext uri="{BB962C8B-B14F-4D97-AF65-F5344CB8AC3E}">
        <p14:creationId xmlns:p14="http://schemas.microsoft.com/office/powerpoint/2010/main" xmlns=""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1</a:t>
            </a:fld>
            <a:endParaRPr lang="en-US" dirty="0"/>
          </a:p>
        </p:txBody>
      </p:sp>
    </p:spTree>
    <p:extLst>
      <p:ext uri="{BB962C8B-B14F-4D97-AF65-F5344CB8AC3E}">
        <p14:creationId xmlns:p14="http://schemas.microsoft.com/office/powerpoint/2010/main" xmlns=""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Tip:</a:t>
            </a:r>
          </a:p>
          <a:p>
            <a:pPr algn="l"/>
            <a:r>
              <a:rPr lang="en-US" dirty="0"/>
              <a:t>When using complex image as full-bleed background add a transparency (70%-90%) fill layer to give contrast to text. </a:t>
            </a:r>
          </a:p>
        </p:txBody>
      </p:sp>
      <p:sp>
        <p:nvSpPr>
          <p:cNvPr id="4" name="Slide Number Placeholder 3"/>
          <p:cNvSpPr>
            <a:spLocks noGrp="1"/>
          </p:cNvSpPr>
          <p:nvPr>
            <p:ph type="sldNum" sz="quarter" idx="10"/>
          </p:nvPr>
        </p:nvSpPr>
        <p:spPr/>
        <p:txBody>
          <a:bodyPr/>
          <a:lstStyle/>
          <a:p>
            <a:fld id="{4CBCEA92-F142-4D57-B507-37BDAF44710C}" type="slidenum">
              <a:rPr lang="en-US" smtClean="0"/>
              <a:pPr/>
              <a:t>10</a:t>
            </a:fld>
            <a:endParaRPr lang="en-US" dirty="0"/>
          </a:p>
        </p:txBody>
      </p:sp>
    </p:spTree>
    <p:extLst>
      <p:ext uri="{BB962C8B-B14F-4D97-AF65-F5344CB8AC3E}">
        <p14:creationId xmlns:p14="http://schemas.microsoft.com/office/powerpoint/2010/main" xmlns="" val="136205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11</a:t>
            </a:fld>
            <a:endParaRPr lang="en-US" dirty="0"/>
          </a:p>
        </p:txBody>
      </p:sp>
    </p:spTree>
    <p:extLst>
      <p:ext uri="{BB962C8B-B14F-4D97-AF65-F5344CB8AC3E}">
        <p14:creationId xmlns:p14="http://schemas.microsoft.com/office/powerpoint/2010/main" xmlns="" val="222646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12</a:t>
            </a:fld>
            <a:endParaRPr lang="en-US" dirty="0"/>
          </a:p>
        </p:txBody>
      </p:sp>
    </p:spTree>
    <p:extLst>
      <p:ext uri="{BB962C8B-B14F-4D97-AF65-F5344CB8AC3E}">
        <p14:creationId xmlns:p14="http://schemas.microsoft.com/office/powerpoint/2010/main" xmlns="" val="398656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13</a:t>
            </a:fld>
            <a:endParaRPr lang="en-US" dirty="0"/>
          </a:p>
        </p:txBody>
      </p:sp>
    </p:spTree>
    <p:extLst>
      <p:ext uri="{BB962C8B-B14F-4D97-AF65-F5344CB8AC3E}">
        <p14:creationId xmlns:p14="http://schemas.microsoft.com/office/powerpoint/2010/main" xmlns="" val="398656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14</a:t>
            </a:fld>
            <a:endParaRPr lang="en-US" dirty="0"/>
          </a:p>
        </p:txBody>
      </p:sp>
    </p:spTree>
    <p:extLst>
      <p:ext uri="{BB962C8B-B14F-4D97-AF65-F5344CB8AC3E}">
        <p14:creationId xmlns:p14="http://schemas.microsoft.com/office/powerpoint/2010/main" xmlns="" val="222646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a:t>
            </a:fld>
            <a:endParaRPr lang="en-US" dirty="0"/>
          </a:p>
        </p:txBody>
      </p:sp>
    </p:spTree>
    <p:extLst>
      <p:ext uri="{BB962C8B-B14F-4D97-AF65-F5344CB8AC3E}">
        <p14:creationId xmlns:p14="http://schemas.microsoft.com/office/powerpoint/2010/main" xmlns=""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3</a:t>
            </a:fld>
            <a:endParaRPr lang="en-US" dirty="0"/>
          </a:p>
        </p:txBody>
      </p:sp>
    </p:spTree>
    <p:extLst>
      <p:ext uri="{BB962C8B-B14F-4D97-AF65-F5344CB8AC3E}">
        <p14:creationId xmlns:p14="http://schemas.microsoft.com/office/powerpoint/2010/main" xmlns="" val="19209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4</a:t>
            </a:fld>
            <a:endParaRPr lang="en-US" dirty="0"/>
          </a:p>
        </p:txBody>
      </p:sp>
    </p:spTree>
    <p:extLst>
      <p:ext uri="{BB962C8B-B14F-4D97-AF65-F5344CB8AC3E}">
        <p14:creationId xmlns:p14="http://schemas.microsoft.com/office/powerpoint/2010/main" xmlns="" val="367200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5</a:t>
            </a:fld>
            <a:endParaRPr lang="en-US" dirty="0"/>
          </a:p>
        </p:txBody>
      </p:sp>
    </p:spTree>
    <p:extLst>
      <p:ext uri="{BB962C8B-B14F-4D97-AF65-F5344CB8AC3E}">
        <p14:creationId xmlns:p14="http://schemas.microsoft.com/office/powerpoint/2010/main" xmlns="" val="244121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6/10/2021 3:20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xmlns="" val="154026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pPr/>
              <a:t>7</a:t>
            </a:fld>
            <a:endParaRPr lang="en-US" dirty="0"/>
          </a:p>
        </p:txBody>
      </p:sp>
    </p:spTree>
    <p:extLst>
      <p:ext uri="{BB962C8B-B14F-4D97-AF65-F5344CB8AC3E}">
        <p14:creationId xmlns:p14="http://schemas.microsoft.com/office/powerpoint/2010/main" xmlns="" val="408268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8</a:t>
            </a:fld>
            <a:endParaRPr lang="en-US" dirty="0"/>
          </a:p>
        </p:txBody>
      </p:sp>
    </p:spTree>
    <p:extLst>
      <p:ext uri="{BB962C8B-B14F-4D97-AF65-F5344CB8AC3E}">
        <p14:creationId xmlns:p14="http://schemas.microsoft.com/office/powerpoint/2010/main" xmlns="" val="118961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6/10/2021 3:20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xmlns="" val="229771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xmlns=""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315386595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xmlns="" val="3249118181"/>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xmlns=""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cstate="print"/>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xmlns=""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cstate="print"/>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cstate="print"/>
            <a:srcRect/>
            <a:stretch>
              <a:fillRect t="-65721" r="-4798" b="-46455"/>
            </a:stretch>
          </a:blipFill>
        </p:spPr>
        <p:txBody>
          <a:bodyPr anchor="ctr" anchorCtr="0">
            <a:noAutofit/>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smtClean="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xmlns=""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smtClean="0"/>
              <a:t>Click icon to add picture</a:t>
            </a:r>
            <a:endParaRPr lang="en-US" dirty="0"/>
          </a:p>
        </p:txBody>
      </p:sp>
    </p:spTree>
    <p:extLst>
      <p:ext uri="{BB962C8B-B14F-4D97-AF65-F5344CB8AC3E}">
        <p14:creationId xmlns:p14="http://schemas.microsoft.com/office/powerpoint/2010/main" xmlns=""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dirty="0"/>
          </a:p>
        </p:txBody>
      </p:sp>
    </p:spTree>
    <p:extLst>
      <p:ext uri="{BB962C8B-B14F-4D97-AF65-F5344CB8AC3E}">
        <p14:creationId xmlns:p14="http://schemas.microsoft.com/office/powerpoint/2010/main" xmlns=""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14BDA58-9C93-4222-A4EC-4BEB46CE0614}"/>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dirty="0"/>
          </a:p>
        </p:txBody>
      </p:sp>
      <p:sp>
        <p:nvSpPr>
          <p:cNvPr id="6" name="TextBox 5">
            <a:hlinkClick r:id="rId3"/>
            <a:extLst>
              <a:ext uri="{FF2B5EF4-FFF2-40B4-BE49-F238E27FC236}">
                <a16:creationId xmlns:a16="http://schemas.microsoft.com/office/drawing/2014/main" xmlns=""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xmlns=""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xmlns=""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xmlns=""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xmlns=""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xmlns=""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xmlns=""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xmlns=""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cstate="print"/>
            <a:srcRect/>
            <a:stretch>
              <a:fillRect t="-65721" r="-4798" b="-46455"/>
            </a:stretch>
          </a:blipFill>
        </p:spPr>
        <p:txBody>
          <a:bodyPr anchor="ctr" anchorCtr="0">
            <a:noAutofit/>
          </a:bodyPr>
          <a:lstStyle/>
          <a:p>
            <a:r>
              <a:rPr lang="en-US" smtClean="0"/>
              <a:t>Click icon to add picture</a:t>
            </a:r>
            <a:endParaRPr lang="en-US" dirty="0"/>
          </a:p>
        </p:txBody>
      </p:sp>
      <p:sp>
        <p:nvSpPr>
          <p:cNvPr id="12" name="TextBox 11">
            <a:hlinkClick r:id="rId3"/>
            <a:extLst>
              <a:ext uri="{FF2B5EF4-FFF2-40B4-BE49-F238E27FC236}">
                <a16:creationId xmlns:a16="http://schemas.microsoft.com/office/drawing/2014/main" xmlns=""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xmlns=""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xmlns=""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xmlns=""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xmlns=""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xmlns=""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xmlns=""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smtClean="0"/>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xmlns=""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cstate="print">
            <a:extLst>
              <a:ext uri="{28A0092B-C50C-407E-A947-70E740481C1C}">
                <a14:useLocalDpi xmlns:a14="http://schemas.microsoft.com/office/drawing/2010/main" xmlns="" val="0"/>
              </a:ext>
            </a:extLst>
          </a:blip>
          <a:srcRect r="27356"/>
          <a:stretch>
            <a:fillRect/>
          </a:stretch>
        </p:blipFill>
        <p:spPr>
          <a:xfrm>
            <a:off x="-2" y="-1"/>
            <a:ext cx="12192001" cy="7180471"/>
          </a:xfrm>
        </p:spPr>
      </p:pic>
      <p:sp>
        <p:nvSpPr>
          <p:cNvPr id="4" name="Rectangle 3"/>
          <p:cNvSpPr/>
          <p:nvPr/>
        </p:nvSpPr>
        <p:spPr>
          <a:xfrm>
            <a:off x="0" y="0"/>
            <a:ext cx="12192000" cy="718185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00150" y="-704850"/>
            <a:ext cx="9144000" cy="8991600"/>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11647" y="1489649"/>
            <a:ext cx="8804365" cy="1311128"/>
          </a:xfrm>
        </p:spPr>
        <p:txBody>
          <a:bodyPr/>
          <a:lstStyle/>
          <a:p>
            <a:r>
              <a:rPr lang="en-US" dirty="0" smtClean="0"/>
              <a:t>FACE MASK</a:t>
            </a:r>
            <a:endParaRPr lang="en-US" dirty="0"/>
          </a:p>
        </p:txBody>
      </p:sp>
      <p:sp>
        <p:nvSpPr>
          <p:cNvPr id="8" name="Text Placeholder 7"/>
          <p:cNvSpPr>
            <a:spLocks noGrp="1"/>
          </p:cNvSpPr>
          <p:nvPr>
            <p:ph type="body" sz="quarter" idx="13"/>
          </p:nvPr>
        </p:nvSpPr>
        <p:spPr>
          <a:xfrm>
            <a:off x="1415316" y="2686696"/>
            <a:ext cx="9461500" cy="1006429"/>
          </a:xfrm>
        </p:spPr>
        <p:txBody>
          <a:bodyPr/>
          <a:lstStyle/>
          <a:p>
            <a:r>
              <a:rPr lang="en-US" sz="6600" spc="-300" dirty="0" smtClean="0"/>
              <a:t>DETECTION!</a:t>
            </a:r>
            <a:r>
              <a:rPr lang="en-US" sz="6600" dirty="0" smtClean="0"/>
              <a:t> </a:t>
            </a:r>
            <a:endParaRPr lang="en-US" sz="66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pPr/>
              <a:t>1</a:t>
            </a:fld>
            <a:endParaRPr lang="en-US" dirty="0"/>
          </a:p>
        </p:txBody>
      </p:sp>
      <p:pic>
        <p:nvPicPr>
          <p:cNvPr id="1027" name="Picture 3" descr="C:\Users\DELL\Documents\FaceMask\Presentation\engin-akyurt-43u2lQG7U4w-unsplash.jpg"/>
          <p:cNvPicPr>
            <a:picLocks noChangeAspect="1" noChangeArrowheads="1"/>
          </p:cNvPicPr>
          <p:nvPr/>
        </p:nvPicPr>
        <p:blipFill>
          <a:blip r:embed="rId4" cstate="print"/>
          <a:srcRect/>
          <a:stretch>
            <a:fillRect/>
          </a:stretch>
        </p:blipFill>
        <p:spPr bwMode="auto">
          <a:xfrm>
            <a:off x="6419850" y="4057650"/>
            <a:ext cx="1706880" cy="1137920"/>
          </a:xfrm>
          <a:prstGeom prst="rect">
            <a:avLst/>
          </a:prstGeom>
          <a:noFill/>
        </p:spPr>
      </p:pic>
    </p:spTree>
    <p:extLst>
      <p:ext uri="{BB962C8B-B14F-4D97-AF65-F5344CB8AC3E}">
        <p14:creationId xmlns:p14="http://schemas.microsoft.com/office/powerpoint/2010/main" xmlns="" val="17883257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6" presetClass="emph" presetSubtype="0" fill="hold" nodeType="afterEffect">
                                  <p:stCondLst>
                                    <p:cond delay="0"/>
                                  </p:stCondLst>
                                  <p:childTnLst>
                                    <p:animScale>
                                      <p:cBhvr>
                                        <p:cTn id="58" dur="2000" fill="hold"/>
                                        <p:tgtEl>
                                          <p:spTgt spid="10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1753512" y="6484937"/>
            <a:ext cx="419776" cy="365125"/>
          </a:xfrm>
        </p:spPr>
        <p:txBody>
          <a:bodyPr/>
          <a:lstStyle/>
          <a:p>
            <a:fld id="{5AE1514C-5E56-4738-A1FF-4B1CFD2A3E36}" type="slidenum">
              <a:rPr lang="en-US" smtClean="0"/>
              <a:pPr/>
              <a:t>10</a:t>
            </a:fld>
            <a:endParaRPr lang="en-US" dirty="0"/>
          </a:p>
        </p:txBody>
      </p:sp>
      <p:pic>
        <p:nvPicPr>
          <p:cNvPr id="1026" name="Picture 2" descr="C:\Users\DELL\Documents\FaceMask\Presentation\WhatsApp Image 2020-05-09 at 10.39.52 PM (1).jpeg"/>
          <p:cNvPicPr>
            <a:picLocks noChangeAspect="1" noChangeArrowheads="1"/>
          </p:cNvPicPr>
          <p:nvPr/>
        </p:nvPicPr>
        <p:blipFill>
          <a:blip r:embed="rId3" cstate="print"/>
          <a:srcRect/>
          <a:stretch>
            <a:fillRect/>
          </a:stretch>
        </p:blipFill>
        <p:spPr bwMode="auto">
          <a:xfrm>
            <a:off x="6008915" y="535577"/>
            <a:ext cx="6183086" cy="6021978"/>
          </a:xfrm>
          <a:prstGeom prst="rect">
            <a:avLst/>
          </a:prstGeom>
          <a:noFill/>
        </p:spPr>
      </p:pic>
      <p:sp>
        <p:nvSpPr>
          <p:cNvPr id="9" name="Text Placeholder 8"/>
          <p:cNvSpPr>
            <a:spLocks noGrp="1"/>
          </p:cNvSpPr>
          <p:nvPr>
            <p:ph type="body" sz="quarter" idx="19"/>
          </p:nvPr>
        </p:nvSpPr>
        <p:spPr/>
        <p:txBody>
          <a:bodyPr/>
          <a:lstStyle/>
          <a:p>
            <a:endParaRPr lang="en-US"/>
          </a:p>
        </p:txBody>
      </p:sp>
      <p:pic>
        <p:nvPicPr>
          <p:cNvPr id="1027" name="Picture 3" descr="C:\Users\DELL\Documents\FaceMask\Presentation\WhatsApp Image 2020-05-09 at 10.39.51 PM (1).jpeg"/>
          <p:cNvPicPr>
            <a:picLocks noChangeAspect="1" noChangeArrowheads="1"/>
          </p:cNvPicPr>
          <p:nvPr/>
        </p:nvPicPr>
        <p:blipFill>
          <a:blip r:embed="rId4" cstate="print"/>
          <a:srcRect l="1778" t="1778" r="1778" b="2667"/>
          <a:stretch>
            <a:fillRect/>
          </a:stretch>
        </p:blipFill>
        <p:spPr bwMode="auto">
          <a:xfrm>
            <a:off x="-1" y="548640"/>
            <a:ext cx="6021977" cy="5995851"/>
          </a:xfrm>
          <a:prstGeom prst="rect">
            <a:avLst/>
          </a:prstGeom>
          <a:noFill/>
        </p:spPr>
      </p:pic>
      <p:sp>
        <p:nvSpPr>
          <p:cNvPr id="51" name="Rectangle 50"/>
          <p:cNvSpPr/>
          <p:nvPr/>
        </p:nvSpPr>
        <p:spPr>
          <a:xfrm>
            <a:off x="0" y="0"/>
            <a:ext cx="12192000" cy="6858000"/>
          </a:xfrm>
          <a:prstGeom prst="rect">
            <a:avLst/>
          </a:prstGeom>
          <a:gradFill flip="none" rotWithShape="1">
            <a:gsLst>
              <a:gs pos="0">
                <a:schemeClr val="tx1">
                  <a:alpha val="53000"/>
                </a:schemeClr>
              </a:gs>
              <a:gs pos="97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Content Placeholder 19"/>
          <p:cNvSpPr>
            <a:spLocks noGrp="1"/>
          </p:cNvSpPr>
          <p:nvPr>
            <p:ph idx="18"/>
          </p:nvPr>
        </p:nvSpPr>
        <p:spPr>
          <a:xfrm>
            <a:off x="522514" y="0"/>
            <a:ext cx="10502537" cy="646331"/>
          </a:xfrm>
        </p:spPr>
        <p:txBody>
          <a:bodyPr/>
          <a:lstStyle/>
          <a:p>
            <a:r>
              <a:rPr sz="4000" b="0" smtClean="0">
                <a:ln w="18415" cmpd="sng">
                  <a:solidFill>
                    <a:srgbClr val="FFFFFF"/>
                  </a:solidFill>
                  <a:prstDash val="solid"/>
                </a:ln>
                <a:solidFill>
                  <a:srgbClr val="FFFFFF"/>
                </a:solidFill>
                <a:effectLst>
                  <a:outerShdw blurRad="63500" dir="3600000" algn="tl" rotWithShape="0">
                    <a:srgbClr val="000000">
                      <a:alpha val="70000"/>
                    </a:srgbClr>
                  </a:outerShdw>
                </a:effectLst>
              </a:rPr>
              <a:t>THE MASK AND NO MASK DATASET</a:t>
            </a:r>
            <a:endParaRPr lang="en-US" sz="40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 Placeholder 5"/>
          <p:cNvSpPr>
            <a:spLocks noGrp="1"/>
          </p:cNvSpPr>
          <p:nvPr>
            <p:ph type="body" sz="quarter" idx="11"/>
          </p:nvPr>
        </p:nvSpPr>
        <p:spPr>
          <a:xfrm>
            <a:off x="0" y="6516368"/>
            <a:ext cx="11808823" cy="341632"/>
          </a:xfrm>
        </p:spPr>
        <p:txBody>
          <a:bodyPr/>
          <a:lstStyle/>
          <a:p>
            <a:r>
              <a:rPr lang="en-US" sz="1800" dirty="0" smtClean="0">
                <a:solidFill>
                  <a:schemeClr val="tx1"/>
                </a:solidFill>
              </a:rPr>
              <a:t>*Overall data is around 4k+</a:t>
            </a:r>
            <a:endParaRPr lang="en-US" sz="1800" dirty="0">
              <a:solidFill>
                <a:schemeClr val="tx1"/>
              </a:solidFill>
            </a:endParaRPr>
          </a:p>
        </p:txBody>
      </p:sp>
    </p:spTree>
    <p:extLst>
      <p:ext uri="{BB962C8B-B14F-4D97-AF65-F5344CB8AC3E}">
        <p14:creationId xmlns:p14="http://schemas.microsoft.com/office/powerpoint/2010/main" xmlns="" val="24882263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178629" y="0"/>
            <a:ext cx="4175760" cy="590931"/>
          </a:xfrm>
        </p:spPr>
        <p:txBody>
          <a:bodyPr/>
          <a:lstStyle/>
          <a:p>
            <a:r>
              <a:rPr lang="en-US" b="1" dirty="0" smtClean="0"/>
              <a:t>Test cases :</a:t>
            </a:r>
            <a:endParaRPr lang="en-US" dirty="0"/>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11</a:t>
            </a:fld>
            <a:endParaRPr lang="en-US" dirty="0"/>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graphicFrame>
        <p:nvGraphicFramePr>
          <p:cNvPr id="5" name="Table 4"/>
          <p:cNvGraphicFramePr>
            <a:graphicFrameLocks noGrp="1"/>
          </p:cNvGraphicFramePr>
          <p:nvPr/>
        </p:nvGraphicFramePr>
        <p:xfrm>
          <a:off x="2975367" y="740128"/>
          <a:ext cx="8898771" cy="5948055"/>
        </p:xfrm>
        <a:graphic>
          <a:graphicData uri="http://schemas.openxmlformats.org/drawingml/2006/table">
            <a:tbl>
              <a:tblPr>
                <a:tableStyleId>{69CF1AB2-1976-4502-BF36-3FF5EA218861}</a:tableStyleId>
              </a:tblPr>
              <a:tblGrid>
                <a:gridCol w="897771"/>
                <a:gridCol w="1540629"/>
                <a:gridCol w="1447800"/>
                <a:gridCol w="1735971"/>
                <a:gridCol w="2133600"/>
                <a:gridCol w="1143000"/>
              </a:tblGrid>
              <a:tr h="685799">
                <a:tc>
                  <a:txBody>
                    <a:bodyPr/>
                    <a:lstStyle/>
                    <a:p>
                      <a:pPr marL="0" marR="0" algn="ctr">
                        <a:lnSpc>
                          <a:spcPct val="150000"/>
                        </a:lnSpc>
                        <a:spcBef>
                          <a:spcPts val="0"/>
                        </a:spcBef>
                        <a:spcAft>
                          <a:spcPts val="0"/>
                        </a:spcAft>
                      </a:pPr>
                      <a:r>
                        <a:rPr lang="en-US" sz="1400" b="1" dirty="0"/>
                        <a:t>Serial  Number</a:t>
                      </a:r>
                      <a:endParaRPr lang="en-US" sz="14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b="1" dirty="0"/>
                        <a:t>Action</a:t>
                      </a:r>
                      <a:endParaRPr lang="en-US" sz="14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b="1" dirty="0"/>
                        <a:t>Input</a:t>
                      </a:r>
                      <a:endParaRPr lang="en-US" sz="14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b="1" dirty="0"/>
                        <a:t>Expected</a:t>
                      </a:r>
                    </a:p>
                    <a:p>
                      <a:pPr marL="0" marR="0" algn="ctr">
                        <a:lnSpc>
                          <a:spcPct val="150000"/>
                        </a:lnSpc>
                        <a:spcBef>
                          <a:spcPts val="0"/>
                        </a:spcBef>
                        <a:spcAft>
                          <a:spcPts val="0"/>
                        </a:spcAft>
                      </a:pPr>
                      <a:r>
                        <a:rPr lang="en-US" sz="1400" b="1" dirty="0"/>
                        <a:t>output</a:t>
                      </a:r>
                      <a:endParaRPr lang="en-US" sz="14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b="1" dirty="0"/>
                        <a:t>Actual</a:t>
                      </a:r>
                    </a:p>
                    <a:p>
                      <a:pPr marL="0" marR="0" algn="ctr">
                        <a:lnSpc>
                          <a:spcPct val="150000"/>
                        </a:lnSpc>
                        <a:spcBef>
                          <a:spcPts val="0"/>
                        </a:spcBef>
                        <a:spcAft>
                          <a:spcPts val="0"/>
                        </a:spcAft>
                      </a:pPr>
                      <a:r>
                        <a:rPr lang="en-US" sz="1400" b="1" dirty="0"/>
                        <a:t>output</a:t>
                      </a:r>
                      <a:endParaRPr lang="en-US" sz="14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b="1" dirty="0"/>
                        <a:t>Test</a:t>
                      </a:r>
                    </a:p>
                    <a:p>
                      <a:pPr marL="0" marR="0" algn="ctr">
                        <a:lnSpc>
                          <a:spcPct val="150000"/>
                        </a:lnSpc>
                        <a:spcBef>
                          <a:spcPts val="0"/>
                        </a:spcBef>
                        <a:spcAft>
                          <a:spcPts val="0"/>
                        </a:spcAft>
                      </a:pPr>
                      <a:r>
                        <a:rPr lang="en-US" sz="1400" b="1" dirty="0"/>
                        <a:t>Result</a:t>
                      </a:r>
                      <a:endParaRPr lang="en-US" sz="1400" b="1" dirty="0">
                        <a:latin typeface="Calibri"/>
                        <a:ea typeface="Times New Roman"/>
                        <a:cs typeface="Times New Roman"/>
                      </a:endParaRPr>
                    </a:p>
                  </a:txBody>
                  <a:tcPr marL="65314" marR="65314" marT="0" marB="0"/>
                </a:tc>
              </a:tr>
              <a:tr h="1066800">
                <a:tc>
                  <a:txBody>
                    <a:bodyPr/>
                    <a:lstStyle/>
                    <a:p>
                      <a:pPr marL="0" marR="0" algn="ctr">
                        <a:lnSpc>
                          <a:spcPct val="150000"/>
                        </a:lnSpc>
                        <a:spcBef>
                          <a:spcPts val="0"/>
                        </a:spcBef>
                        <a:spcAft>
                          <a:spcPts val="0"/>
                        </a:spcAft>
                      </a:pPr>
                      <a:r>
                        <a:rPr lang="en-US" sz="1200" b="1" dirty="0"/>
                        <a:t>1</a:t>
                      </a:r>
                      <a:endParaRPr lang="en-US" sz="12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Detect </a:t>
                      </a:r>
                    </a:p>
                    <a:p>
                      <a:pPr marL="0" marR="0" algn="ctr">
                        <a:lnSpc>
                          <a:spcPct val="150000"/>
                        </a:lnSpc>
                        <a:spcBef>
                          <a:spcPts val="0"/>
                        </a:spcBef>
                        <a:spcAft>
                          <a:spcPts val="0"/>
                        </a:spcAft>
                      </a:pPr>
                      <a:r>
                        <a:rPr lang="en-US" sz="1400" dirty="0" smtClean="0"/>
                        <a:t>face</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a:t>
                      </a:r>
                      <a:r>
                        <a:rPr lang="en-US" sz="1400" baseline="0" dirty="0" smtClean="0"/>
                        <a:t> person’s </a:t>
                      </a:r>
                    </a:p>
                    <a:p>
                      <a:pPr marL="0" marR="0" algn="ctr">
                        <a:lnSpc>
                          <a:spcPct val="150000"/>
                        </a:lnSpc>
                        <a:spcBef>
                          <a:spcPts val="0"/>
                        </a:spcBef>
                        <a:spcAft>
                          <a:spcPts val="0"/>
                        </a:spcAft>
                      </a:pPr>
                      <a:r>
                        <a:rPr lang="en-US" sz="1400" baseline="0" dirty="0" smtClean="0"/>
                        <a:t>face</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Face is</a:t>
                      </a:r>
                      <a:r>
                        <a:rPr lang="en-US" sz="1400" baseline="0" dirty="0" smtClean="0"/>
                        <a:t> detected</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 rectangular window detects face</a:t>
                      </a:r>
                      <a:endParaRPr lang="en-US" sz="1400" dirty="0">
                        <a:latin typeface="Calibri"/>
                        <a:ea typeface="Times New Roman"/>
                        <a:cs typeface="Times New Roman"/>
                      </a:endParaRPr>
                    </a:p>
                  </a:txBody>
                  <a:tcPr marL="65314" marR="65314" marT="0" marB="0"/>
                </a:tc>
                <a:tc>
                  <a:txBody>
                    <a:bodyPr/>
                    <a:lstStyle/>
                    <a:p>
                      <a:pPr marL="0" marR="0" algn="ctr">
                        <a:lnSpc>
                          <a:spcPct val="200000"/>
                        </a:lnSpc>
                        <a:spcBef>
                          <a:spcPts val="0"/>
                        </a:spcBef>
                        <a:spcAft>
                          <a:spcPts val="0"/>
                        </a:spcAft>
                      </a:pPr>
                      <a:r>
                        <a:rPr lang="en-US" sz="1400" dirty="0"/>
                        <a:t>passed</a:t>
                      </a:r>
                      <a:endParaRPr lang="en-US" sz="1400" dirty="0">
                        <a:latin typeface="Calibri"/>
                        <a:ea typeface="Times New Roman"/>
                        <a:cs typeface="Times New Roman"/>
                      </a:endParaRPr>
                    </a:p>
                  </a:txBody>
                  <a:tcPr marL="65314" marR="65314" marT="0" marB="0"/>
                </a:tc>
              </a:tr>
              <a:tr h="769273">
                <a:tc>
                  <a:txBody>
                    <a:bodyPr/>
                    <a:lstStyle/>
                    <a:p>
                      <a:pPr marL="0" marR="0" algn="ctr">
                        <a:lnSpc>
                          <a:spcPct val="150000"/>
                        </a:lnSpc>
                        <a:spcBef>
                          <a:spcPts val="0"/>
                        </a:spcBef>
                        <a:spcAft>
                          <a:spcPts val="0"/>
                        </a:spcAft>
                      </a:pPr>
                      <a:r>
                        <a:rPr lang="en-US" sz="1200" b="1" dirty="0"/>
                        <a:t>2</a:t>
                      </a:r>
                      <a:endParaRPr lang="en-US" sz="12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Detect </a:t>
                      </a:r>
                      <a:r>
                        <a:rPr lang="en-US" sz="1400" baseline="0" dirty="0" smtClean="0"/>
                        <a:t> mask or no mask</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 person’s </a:t>
                      </a:r>
                    </a:p>
                    <a:p>
                      <a:pPr marL="0" marR="0" algn="ctr">
                        <a:lnSpc>
                          <a:spcPct val="150000"/>
                        </a:lnSpc>
                        <a:spcBef>
                          <a:spcPts val="0"/>
                        </a:spcBef>
                        <a:spcAft>
                          <a:spcPts val="0"/>
                        </a:spcAft>
                      </a:pPr>
                      <a:r>
                        <a:rPr lang="en-US" sz="1400" dirty="0" smtClean="0"/>
                        <a:t>face</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Whether face is covered with mask or not</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Results are shown whether</a:t>
                      </a:r>
                      <a:r>
                        <a:rPr lang="en-US" sz="1400" baseline="0" dirty="0" smtClean="0"/>
                        <a:t> there is a ask or not</a:t>
                      </a:r>
                      <a:endParaRPr lang="en-US" sz="1400" dirty="0">
                        <a:latin typeface="Calibri"/>
                        <a:ea typeface="Times New Roman"/>
                        <a:cs typeface="Times New Roman"/>
                      </a:endParaRPr>
                    </a:p>
                  </a:txBody>
                  <a:tcPr marL="65314" marR="65314" marT="0" marB="0"/>
                </a:tc>
                <a:tc>
                  <a:txBody>
                    <a:bodyPr/>
                    <a:lstStyle/>
                    <a:p>
                      <a:pPr marL="0" marR="0" algn="ctr">
                        <a:lnSpc>
                          <a:spcPct val="200000"/>
                        </a:lnSpc>
                        <a:spcBef>
                          <a:spcPts val="0"/>
                        </a:spcBef>
                        <a:spcAft>
                          <a:spcPts val="0"/>
                        </a:spcAft>
                      </a:pPr>
                      <a:r>
                        <a:rPr lang="en-US" sz="1400" dirty="0"/>
                        <a:t>passed</a:t>
                      </a:r>
                      <a:endParaRPr lang="en-US" sz="1400" dirty="0">
                        <a:latin typeface="Calibri"/>
                        <a:ea typeface="Times New Roman"/>
                        <a:cs typeface="Times New Roman"/>
                      </a:endParaRPr>
                    </a:p>
                  </a:txBody>
                  <a:tcPr marL="65314" marR="65314" marT="0" marB="0"/>
                </a:tc>
              </a:tr>
              <a:tr h="1038924">
                <a:tc>
                  <a:txBody>
                    <a:bodyPr/>
                    <a:lstStyle/>
                    <a:p>
                      <a:pPr marL="0" marR="0" algn="ctr">
                        <a:lnSpc>
                          <a:spcPct val="150000"/>
                        </a:lnSpc>
                        <a:spcBef>
                          <a:spcPts val="0"/>
                        </a:spcBef>
                        <a:spcAft>
                          <a:spcPts val="0"/>
                        </a:spcAft>
                      </a:pPr>
                      <a:r>
                        <a:rPr lang="en-US" sz="1200" b="1" dirty="0"/>
                        <a:t>3</a:t>
                      </a:r>
                      <a:endParaRPr lang="en-US" sz="12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Alert  if  there  is  no mask</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 person’s face</a:t>
                      </a:r>
                      <a:r>
                        <a:rPr lang="en-US" sz="1400" baseline="0" dirty="0" smtClean="0"/>
                        <a:t> without mask</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Machine alerts the person</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person</a:t>
                      </a:r>
                      <a:r>
                        <a:rPr lang="en-US" sz="1400" baseline="0" dirty="0" smtClean="0"/>
                        <a:t> is asked to wear mask</a:t>
                      </a:r>
                      <a:endParaRPr lang="en-US" sz="1400" dirty="0">
                        <a:latin typeface="Calibri"/>
                        <a:ea typeface="Times New Roman"/>
                        <a:cs typeface="Times New Roman"/>
                      </a:endParaRPr>
                    </a:p>
                  </a:txBody>
                  <a:tcPr marL="65314" marR="65314" marT="0" marB="0"/>
                </a:tc>
                <a:tc>
                  <a:txBody>
                    <a:bodyPr/>
                    <a:lstStyle/>
                    <a:p>
                      <a:pPr marL="0" marR="0" algn="ctr">
                        <a:lnSpc>
                          <a:spcPct val="200000"/>
                        </a:lnSpc>
                        <a:spcBef>
                          <a:spcPts val="0"/>
                        </a:spcBef>
                        <a:spcAft>
                          <a:spcPts val="0"/>
                        </a:spcAft>
                      </a:pPr>
                      <a:r>
                        <a:rPr lang="en-US" sz="1400" dirty="0"/>
                        <a:t>passed</a:t>
                      </a:r>
                      <a:endParaRPr lang="en-US" sz="1400" dirty="0">
                        <a:latin typeface="Calibri"/>
                        <a:ea typeface="Times New Roman"/>
                        <a:cs typeface="Times New Roman"/>
                      </a:endParaRPr>
                    </a:p>
                  </a:txBody>
                  <a:tcPr marL="65314" marR="65314" marT="0" marB="0"/>
                </a:tc>
              </a:tr>
              <a:tr h="1109917">
                <a:tc>
                  <a:txBody>
                    <a:bodyPr/>
                    <a:lstStyle/>
                    <a:p>
                      <a:pPr marL="0" marR="0" algn="ctr">
                        <a:lnSpc>
                          <a:spcPct val="150000"/>
                        </a:lnSpc>
                        <a:spcBef>
                          <a:spcPts val="0"/>
                        </a:spcBef>
                        <a:spcAft>
                          <a:spcPts val="0"/>
                        </a:spcAft>
                      </a:pPr>
                      <a:r>
                        <a:rPr lang="en-US" sz="1200" b="1" dirty="0"/>
                        <a:t>4</a:t>
                      </a:r>
                      <a:endParaRPr lang="en-US" sz="12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Detect  4</a:t>
                      </a:r>
                    </a:p>
                    <a:p>
                      <a:pPr marL="0" marR="0" algn="ctr">
                        <a:lnSpc>
                          <a:spcPct val="150000"/>
                        </a:lnSpc>
                        <a:spcBef>
                          <a:spcPts val="0"/>
                        </a:spcBef>
                        <a:spcAft>
                          <a:spcPts val="0"/>
                        </a:spcAft>
                      </a:pPr>
                      <a:r>
                        <a:rPr lang="en-US" sz="1400" dirty="0" smtClean="0"/>
                        <a:t> faces</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4 people</a:t>
                      </a:r>
                      <a:r>
                        <a:rPr lang="en-US" sz="1400" baseline="0" dirty="0" smtClean="0"/>
                        <a:t> facing camera</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Faces</a:t>
                      </a:r>
                      <a:r>
                        <a:rPr lang="en-US" sz="1400" baseline="0" dirty="0" smtClean="0"/>
                        <a:t> are detected</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Rectangular</a:t>
                      </a:r>
                      <a:r>
                        <a:rPr lang="en-US" sz="1400" baseline="0" dirty="0" smtClean="0"/>
                        <a:t> boxes detects all 4 faces</a:t>
                      </a:r>
                      <a:endParaRPr lang="en-US" sz="1400" dirty="0">
                        <a:latin typeface="Calibri"/>
                        <a:ea typeface="Times New Roman"/>
                        <a:cs typeface="Times New Roman"/>
                      </a:endParaRPr>
                    </a:p>
                  </a:txBody>
                  <a:tcPr marL="65314" marR="65314" marT="0" marB="0"/>
                </a:tc>
                <a:tc>
                  <a:txBody>
                    <a:bodyPr/>
                    <a:lstStyle/>
                    <a:p>
                      <a:pPr marL="0" marR="0" algn="ctr">
                        <a:lnSpc>
                          <a:spcPct val="200000"/>
                        </a:lnSpc>
                        <a:spcBef>
                          <a:spcPts val="0"/>
                        </a:spcBef>
                        <a:spcAft>
                          <a:spcPts val="0"/>
                        </a:spcAft>
                      </a:pPr>
                      <a:r>
                        <a:rPr lang="en-US" sz="1400" dirty="0"/>
                        <a:t>p</a:t>
                      </a:r>
                      <a:r>
                        <a:rPr lang="en-US" sz="1400" smtClean="0"/>
                        <a:t>assed</a:t>
                      </a:r>
                      <a:endParaRPr lang="en-US" sz="1400" dirty="0">
                        <a:latin typeface="Calibri"/>
                        <a:ea typeface="Times New Roman"/>
                        <a:cs typeface="Times New Roman"/>
                      </a:endParaRPr>
                    </a:p>
                  </a:txBody>
                  <a:tcPr marL="65314" marR="65314" marT="0" marB="0"/>
                </a:tc>
              </a:tr>
              <a:tr h="1086495">
                <a:tc>
                  <a:txBody>
                    <a:bodyPr/>
                    <a:lstStyle/>
                    <a:p>
                      <a:pPr marL="0" marR="0" algn="ctr">
                        <a:lnSpc>
                          <a:spcPct val="150000"/>
                        </a:lnSpc>
                        <a:spcBef>
                          <a:spcPts val="0"/>
                        </a:spcBef>
                        <a:spcAft>
                          <a:spcPts val="0"/>
                        </a:spcAft>
                      </a:pPr>
                      <a:r>
                        <a:rPr lang="en-US" sz="1200" b="1" dirty="0"/>
                        <a:t>5</a:t>
                      </a:r>
                      <a:endParaRPr lang="en-US" sz="1200" b="1"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Detect more than 4 faces</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Multiple</a:t>
                      </a:r>
                    </a:p>
                    <a:p>
                      <a:pPr marL="0" marR="0" algn="ctr">
                        <a:lnSpc>
                          <a:spcPct val="150000"/>
                        </a:lnSpc>
                        <a:spcBef>
                          <a:spcPts val="0"/>
                        </a:spcBef>
                        <a:spcAft>
                          <a:spcPts val="0"/>
                        </a:spcAft>
                      </a:pPr>
                      <a:r>
                        <a:rPr lang="en-US" sz="1400" baseline="0" dirty="0" smtClean="0"/>
                        <a:t> faces</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Faces are detected</a:t>
                      </a:r>
                      <a:endParaRPr lang="en-US" sz="1400" dirty="0">
                        <a:latin typeface="Calibri"/>
                        <a:ea typeface="Times New Roman"/>
                        <a:cs typeface="Times New Roman"/>
                      </a:endParaRPr>
                    </a:p>
                  </a:txBody>
                  <a:tcPr marL="65314" marR="65314" marT="0" marB="0"/>
                </a:tc>
                <a:tc>
                  <a:txBody>
                    <a:bodyPr/>
                    <a:lstStyle/>
                    <a:p>
                      <a:pPr marL="0" marR="0" algn="ctr">
                        <a:lnSpc>
                          <a:spcPct val="150000"/>
                        </a:lnSpc>
                        <a:spcBef>
                          <a:spcPts val="0"/>
                        </a:spcBef>
                        <a:spcAft>
                          <a:spcPts val="0"/>
                        </a:spcAft>
                      </a:pPr>
                      <a:r>
                        <a:rPr lang="en-US" sz="1400" dirty="0" smtClean="0"/>
                        <a:t>All faces are not detected</a:t>
                      </a:r>
                      <a:endParaRPr lang="en-US" sz="1400" dirty="0">
                        <a:latin typeface="Calibri"/>
                        <a:ea typeface="Times New Roman"/>
                        <a:cs typeface="Times New Roman"/>
                      </a:endParaRPr>
                    </a:p>
                  </a:txBody>
                  <a:tcPr marL="65314" marR="65314" marT="0" marB="0"/>
                </a:tc>
                <a:tc>
                  <a:txBody>
                    <a:bodyPr/>
                    <a:lstStyle/>
                    <a:p>
                      <a:pPr marL="0" marR="0" algn="ctr">
                        <a:lnSpc>
                          <a:spcPct val="200000"/>
                        </a:lnSpc>
                        <a:spcBef>
                          <a:spcPts val="0"/>
                        </a:spcBef>
                        <a:spcAft>
                          <a:spcPts val="0"/>
                        </a:spcAft>
                      </a:pPr>
                      <a:r>
                        <a:rPr lang="en-US" sz="1400" dirty="0"/>
                        <a:t>failed</a:t>
                      </a:r>
                      <a:endParaRPr lang="en-US" sz="1400" dirty="0">
                        <a:latin typeface="Calibri"/>
                        <a:ea typeface="Times New Roman"/>
                        <a:cs typeface="Times New Roman"/>
                      </a:endParaRPr>
                    </a:p>
                  </a:txBody>
                  <a:tcPr marL="65314" marR="65314" marT="0" marB="0"/>
                </a:tc>
              </a:tr>
            </a:tbl>
          </a:graphicData>
        </a:graphic>
      </p:graphicFrame>
    </p:spTree>
    <p:extLst>
      <p:ext uri="{BB962C8B-B14F-4D97-AF65-F5344CB8AC3E}">
        <p14:creationId xmlns:p14="http://schemas.microsoft.com/office/powerpoint/2010/main" xmlns="" val="2376105647"/>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304801" y="2347415"/>
            <a:ext cx="11658600" cy="3780522"/>
          </a:xfrm>
        </p:spPr>
        <p:txBody>
          <a:bodyPr/>
          <a:lstStyle/>
          <a:p>
            <a:pPr algn="just"/>
            <a:r>
              <a:rPr sz="2000" smtClean="0"/>
              <a:t>The use of face mask detection system has become an easier and cheaper technology with advances in technology of Machine Learning and Artificial Intelligence.</a:t>
            </a:r>
          </a:p>
          <a:p>
            <a:pPr algn="just"/>
            <a:r>
              <a:rPr sz="2000" smtClean="0"/>
              <a:t>In this project, a new method to detect whether a person is wearing a face mask or not is proposed. This method uses the Local Binary Patterns Histogram (LBPH) classifier.</a:t>
            </a:r>
          </a:p>
          <a:p>
            <a:pPr algn="just"/>
            <a:r>
              <a:rPr sz="2000" smtClean="0"/>
              <a:t>The obtained results demonstrate the effectiveness of the proposed method to detect face mask.</a:t>
            </a:r>
          </a:p>
          <a:p>
            <a:pPr algn="just"/>
            <a:r>
              <a:rPr sz="2000" smtClean="0"/>
              <a:t>The other advantage of this method is its simplicity. In particular, gray image acquired with a low cost webcam can be used as inputs to the system. This allows the application to run on all systems that use a webcam for acquisition.</a:t>
            </a:r>
          </a:p>
          <a:p>
            <a:pPr algn="just"/>
            <a:r>
              <a:rPr sz="2000" smtClean="0"/>
              <a:t>In perspective, it is envisaged to realize a recognition system, which can detect the persons wearing a mask or not and alert them, without the necessity of a verification step.</a:t>
            </a:r>
          </a:p>
          <a:p>
            <a:pPr algn="just"/>
            <a:endParaRPr lang="en-US" sz="2000" dirty="0"/>
          </a:p>
        </p:txBody>
      </p:sp>
      <p:sp>
        <p:nvSpPr>
          <p:cNvPr id="12" name="Text Placeholder 11"/>
          <p:cNvSpPr>
            <a:spLocks noGrp="1"/>
          </p:cNvSpPr>
          <p:nvPr>
            <p:ph type="body" sz="quarter" idx="12"/>
          </p:nvPr>
        </p:nvSpPr>
        <p:spPr>
          <a:xfrm>
            <a:off x="4467853" y="267725"/>
            <a:ext cx="3353803" cy="757130"/>
          </a:xfrm>
        </p:spPr>
        <p:txBody>
          <a:bodyPr/>
          <a:lstStyle/>
          <a:p>
            <a:r>
              <a:rPr lang="en-US" sz="4800" dirty="0" smtClean="0"/>
              <a:t>Conclusion</a:t>
            </a:r>
            <a:endParaRPr lang="en-US" sz="4800" dirty="0"/>
          </a:p>
        </p:txBody>
      </p:sp>
    </p:spTree>
    <p:extLst>
      <p:ext uri="{BB962C8B-B14F-4D97-AF65-F5344CB8AC3E}">
        <p14:creationId xmlns:p14="http://schemas.microsoft.com/office/powerpoint/2010/main" xmlns="" val="3248013837"/>
      </p:ext>
    </p:extLst>
  </p:cSld>
  <p:clrMapOvr>
    <a:masterClrMapping/>
  </p:clrMapOvr>
  <p:transition spd="med">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482222" y="2521615"/>
            <a:ext cx="11377682" cy="3672800"/>
          </a:xfrm>
        </p:spPr>
        <p:txBody>
          <a:bodyPr/>
          <a:lstStyle/>
          <a:p>
            <a:pPr algn="just"/>
            <a:r>
              <a:rPr sz="2000" smtClean="0"/>
              <a:t>Today, one of the fields that uses face detection the most is security. Face detection is a very effective tool that can help law enforcers recognize criminals and software companies are leveraging the technology to help users access their technology. This technology can be further developed to be used in other avenues such as ATMs, accessing confidential files, or other sensitive materials. This can make other security measures such as passwords and keys obsolete.</a:t>
            </a:r>
          </a:p>
          <a:p>
            <a:pPr algn="just"/>
            <a:r>
              <a:rPr sz="2000" smtClean="0"/>
              <a:t>Another way that innovators are looking to implement facial recognition is within subways and other transportation outlets. They are looking to leverage this technology to use faces as credit cards to pay for your transportation fee. Instead of having to go to a booth to buy a ticket for a fare, the face detection would take your face, run it through a system, and charge the account that you’ve previously created. This could potentially streamline the process and optimize the flow of traffic drastically. The future is here.</a:t>
            </a:r>
          </a:p>
          <a:p>
            <a:pPr algn="just"/>
            <a:endParaRPr lang="en-US" sz="2000" dirty="0"/>
          </a:p>
        </p:txBody>
      </p:sp>
      <p:sp>
        <p:nvSpPr>
          <p:cNvPr id="12" name="Text Placeholder 11"/>
          <p:cNvSpPr>
            <a:spLocks noGrp="1"/>
          </p:cNvSpPr>
          <p:nvPr>
            <p:ph type="body" sz="quarter" idx="12"/>
          </p:nvPr>
        </p:nvSpPr>
        <p:spPr>
          <a:xfrm>
            <a:off x="5000115" y="185838"/>
            <a:ext cx="2064155" cy="1550168"/>
          </a:xfrm>
        </p:spPr>
        <p:txBody>
          <a:bodyPr/>
          <a:lstStyle/>
          <a:p>
            <a:r>
              <a:rPr lang="en-US" sz="4800" dirty="0" smtClean="0"/>
              <a:t>Future</a:t>
            </a:r>
          </a:p>
          <a:p>
            <a:r>
              <a:rPr sz="4800" smtClean="0"/>
              <a:t>Scope</a:t>
            </a:r>
            <a:endParaRPr lang="en-US" sz="4800" dirty="0"/>
          </a:p>
        </p:txBody>
      </p:sp>
    </p:spTree>
    <p:extLst>
      <p:ext uri="{BB962C8B-B14F-4D97-AF65-F5344CB8AC3E}">
        <p14:creationId xmlns:p14="http://schemas.microsoft.com/office/powerpoint/2010/main" xmlns="" val="3248013837"/>
      </p:ext>
    </p:extLst>
  </p:cSld>
  <p:clrMapOvr>
    <a:masterClrMapping/>
  </p:clrMapOvr>
  <p:transition spd="med">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962400" y="3195303"/>
            <a:ext cx="6027761" cy="1089529"/>
          </a:xfrm>
        </p:spPr>
        <p:txBody>
          <a:bodyPr/>
          <a:lstStyle/>
          <a:p>
            <a:r>
              <a:rPr lang="en-US" sz="7200" b="1" dirty="0" smtClean="0"/>
              <a:t>THANK  YOU</a:t>
            </a:r>
            <a:endParaRPr lang="en-US" sz="7200" dirty="0"/>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14</a:t>
            </a:fld>
            <a:endParaRPr lang="en-US" dirty="0"/>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Tree>
    <p:extLst>
      <p:ext uri="{BB962C8B-B14F-4D97-AF65-F5344CB8AC3E}">
        <p14:creationId xmlns:p14="http://schemas.microsoft.com/office/powerpoint/2010/main" xmlns="" val="237610564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562743" y="2321074"/>
            <a:ext cx="4332514" cy="4789003"/>
          </a:xfrm>
        </p:spPr>
        <p:txBody>
          <a:bodyPr/>
          <a:lstStyle/>
          <a:p>
            <a:r>
              <a:rPr sz="2400" dirty="0" smtClean="0"/>
              <a:t>With so many people infected worldwide, the Covid-19 pandemic shows no signs of abating. As perman</a:t>
            </a:r>
            <a:r>
              <a:rPr lang="en-US" sz="2400" dirty="0" smtClean="0"/>
              <a:t>e</a:t>
            </a:r>
            <a:r>
              <a:rPr sz="2400" dirty="0" smtClean="0"/>
              <a:t>nt solution is yet to be found, lockdowns remain the only way to slow its spread. However, the lockdowns are also pushing major economies to the brink.</a:t>
            </a:r>
            <a:r>
              <a:rPr dirty="0" smtClean="0"/>
              <a:t/>
            </a:r>
            <a:br>
              <a:rPr dirty="0" smtClean="0"/>
            </a:br>
            <a:r>
              <a:rPr dirty="0" smtClean="0"/>
              <a:t/>
            </a:r>
            <a:br>
              <a:rPr dirty="0" smtClean="0"/>
            </a:br>
            <a:r>
              <a:rPr dirty="0" smtClean="0"/>
              <a:t/>
            </a:r>
            <a:br>
              <a:rPr dirty="0" smtClean="0"/>
            </a:br>
            <a:endParaRPr dirty="0" smtClean="0"/>
          </a:p>
          <a:p>
            <a:endParaRPr lang="en-US" dirty="0"/>
          </a:p>
        </p:txBody>
      </p:sp>
      <p:sp>
        <p:nvSpPr>
          <p:cNvPr id="15" name="Text Placeholder 14"/>
          <p:cNvSpPr>
            <a:spLocks noGrp="1"/>
          </p:cNvSpPr>
          <p:nvPr>
            <p:ph type="body" sz="quarter" idx="11"/>
          </p:nvPr>
        </p:nvSpPr>
        <p:spPr>
          <a:xfrm>
            <a:off x="6096000" y="419100"/>
            <a:ext cx="5671764" cy="3347583"/>
          </a:xfrm>
        </p:spPr>
        <p:txBody>
          <a:bodyPr/>
          <a:lstStyle/>
          <a:p>
            <a:r>
              <a:rPr lang="en-US" u="sng" dirty="0" smtClean="0"/>
              <a:t>Motivation</a:t>
            </a:r>
            <a:endParaRPr lang="en-US" u="sng" dirty="0"/>
          </a:p>
          <a:p>
            <a:r>
              <a:rPr lang="en-US" sz="1600" b="0" dirty="0" smtClean="0">
                <a:solidFill>
                  <a:schemeClr val="bg1"/>
                </a:solidFill>
              </a:rPr>
              <a:t>Living through a pandemic is strange. Most of us have never been asked to make sacrifices like this before -- staying home and limiting contact with others.</a:t>
            </a:r>
          </a:p>
          <a:p>
            <a:r>
              <a:rPr lang="en-US" sz="1600" b="0" dirty="0" smtClean="0">
                <a:solidFill>
                  <a:schemeClr val="bg1"/>
                </a:solidFill>
              </a:rPr>
              <a:t>All that disruption can make people anxious. And for some, that includes  ignoring the novel corona virus altogether and carrying on as though it's business as usual.</a:t>
            </a:r>
          </a:p>
          <a:p>
            <a:r>
              <a:rPr lang="en-US" sz="1600" b="0" dirty="0" smtClean="0">
                <a:solidFill>
                  <a:schemeClr val="bg1"/>
                </a:solidFill>
              </a:rPr>
              <a:t>Despite repeated pleas from public health and government officials to stay at home and slow the spread of Covid-19, many people just won't.</a:t>
            </a:r>
          </a:p>
          <a:p>
            <a:r>
              <a:rPr lang="en-US" sz="1600" b="0" dirty="0" smtClean="0">
                <a:solidFill>
                  <a:schemeClr val="bg1"/>
                </a:solidFill>
              </a:rPr>
              <a:t>Although there are few basic requirements for which people are helpless and they have to get out from their homes.</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
        <p:nvSpPr>
          <p:cNvPr id="21" name="Text Placeholder 20"/>
          <p:cNvSpPr>
            <a:spLocks noGrp="1"/>
          </p:cNvSpPr>
          <p:nvPr>
            <p:ph type="body" sz="quarter" idx="12"/>
          </p:nvPr>
        </p:nvSpPr>
        <p:spPr>
          <a:xfrm>
            <a:off x="6136944" y="3991569"/>
            <a:ext cx="5671764" cy="1983107"/>
          </a:xfrm>
        </p:spPr>
        <p:txBody>
          <a:bodyPr/>
          <a:lstStyle/>
          <a:p>
            <a:r>
              <a:rPr lang="en-US" u="sng" dirty="0" smtClean="0"/>
              <a:t>Solution</a:t>
            </a:r>
          </a:p>
          <a:p>
            <a:r>
              <a:rPr lang="en-US" sz="1600" b="0" dirty="0" smtClean="0"/>
              <a:t>Many things can’t be stopped like the patients who have to go through medical procedures once in a week or people from small towns need to buy food themselves due to lack of online services.</a:t>
            </a:r>
          </a:p>
          <a:p>
            <a:r>
              <a:rPr lang="en-US" sz="1600" b="0" dirty="0" smtClean="0"/>
              <a:t>What we can do is just follow certain precautions and guidelines which can help us to survive this pandemic.</a:t>
            </a:r>
          </a:p>
        </p:txBody>
      </p:sp>
    </p:spTree>
    <p:extLst>
      <p:ext uri="{BB962C8B-B14F-4D97-AF65-F5344CB8AC3E}">
        <p14:creationId xmlns:p14="http://schemas.microsoft.com/office/powerpoint/2010/main" xmlns=""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1.11111E-6 L 1.45833E-6 1.11111E-6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par>
                          <p:cTn id="15" fill="hold">
                            <p:stCondLst>
                              <p:cond delay="1250"/>
                            </p:stCondLst>
                            <p:childTnLst>
                              <p:par>
                                <p:cTn id="16" presetID="10"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611774"/>
            <a:ext cx="3380096" cy="2855141"/>
          </a:xfrm>
        </p:spPr>
        <p:style>
          <a:lnRef idx="2">
            <a:schemeClr val="dk1"/>
          </a:lnRef>
          <a:fillRef idx="1">
            <a:schemeClr val="lt1"/>
          </a:fillRef>
          <a:effectRef idx="0">
            <a:schemeClr val="dk1"/>
          </a:effectRef>
          <a:fontRef idx="minor">
            <a:schemeClr val="dk1"/>
          </a:fontRef>
        </p:style>
        <p:txBody>
          <a:bodyPr/>
          <a:lstStyle/>
          <a:p>
            <a:pPr>
              <a:spcAft>
                <a:spcPts val="2400"/>
              </a:spcAft>
            </a:pPr>
            <a:r>
              <a:rPr lang="en-US" dirty="0" smtClean="0"/>
              <a:t>“Airports”</a:t>
            </a:r>
            <a:endParaRPr lang="en-US" dirty="0"/>
          </a:p>
          <a:p>
            <a:pPr lvl="1" algn="just"/>
            <a:r>
              <a:rPr sz="1600" dirty="0" smtClean="0"/>
              <a:t>The Face Mask Detection System can be used at airports to detect travelers without masks. Face data of travelers can be captured in the system at the entrance. If a traveler is found to be without a face mask, their picture is sent to the airport authorities so that they could take quick action</a:t>
            </a:r>
            <a:r>
              <a:rPr sz="1600" dirty="0" smtClean="0"/>
              <a:t>.</a:t>
            </a:r>
            <a:endParaRPr lang="en-US" sz="1600" dirty="0"/>
          </a:p>
        </p:txBody>
      </p:sp>
      <p:sp>
        <p:nvSpPr>
          <p:cNvPr id="11" name="Content Placeholder 10"/>
          <p:cNvSpPr>
            <a:spLocks noGrp="1"/>
          </p:cNvSpPr>
          <p:nvPr>
            <p:ph idx="14"/>
          </p:nvPr>
        </p:nvSpPr>
        <p:spPr>
          <a:xfrm>
            <a:off x="4312693" y="2598127"/>
            <a:ext cx="3425588" cy="2983807"/>
          </a:xfrm>
        </p:spPr>
        <p:style>
          <a:lnRef idx="2">
            <a:schemeClr val="dk1"/>
          </a:lnRef>
          <a:fillRef idx="1">
            <a:schemeClr val="lt1"/>
          </a:fillRef>
          <a:effectRef idx="0">
            <a:schemeClr val="dk1"/>
          </a:effectRef>
          <a:fontRef idx="minor">
            <a:schemeClr val="dk1"/>
          </a:fontRef>
        </p:style>
        <p:txBody>
          <a:bodyPr/>
          <a:lstStyle/>
          <a:p>
            <a:pPr>
              <a:spcAft>
                <a:spcPts val="2400"/>
              </a:spcAft>
            </a:pPr>
            <a:r>
              <a:rPr lang="en-US" dirty="0" smtClean="0"/>
              <a:t>“</a:t>
            </a:r>
            <a:r>
              <a:rPr dirty="0" smtClean="0"/>
              <a:t>Hospitals </a:t>
            </a:r>
            <a:r>
              <a:rPr lang="en-US" dirty="0" smtClean="0"/>
              <a:t>”</a:t>
            </a:r>
          </a:p>
          <a:p>
            <a:pPr algn="just">
              <a:spcAft>
                <a:spcPts val="2400"/>
              </a:spcAft>
            </a:pPr>
            <a:r>
              <a:rPr sz="1600" b="0" dirty="0" smtClean="0">
                <a:solidFill>
                  <a:schemeClr val="tx1"/>
                </a:solidFill>
              </a:rPr>
              <a:t>Using Face Mask Detection System, Hospitals can monitor if their staff is wearing masks during their shift or not. If quarantine people who are required to wear a mask, the system can keep an eye and detect if the mask is present or anyone who enters the hospital should be wearing a mask.</a:t>
            </a:r>
            <a:endParaRPr lang="en-US" sz="1600" dirty="0">
              <a:solidFill>
                <a:schemeClr val="tx1"/>
              </a:solidFill>
            </a:endParaRPr>
          </a:p>
        </p:txBody>
      </p:sp>
      <p:sp>
        <p:nvSpPr>
          <p:cNvPr id="18" name="Content Placeholder 17"/>
          <p:cNvSpPr>
            <a:spLocks noGrp="1"/>
          </p:cNvSpPr>
          <p:nvPr>
            <p:ph idx="15"/>
          </p:nvPr>
        </p:nvSpPr>
        <p:spPr>
          <a:xfrm>
            <a:off x="8379725" y="2598127"/>
            <a:ext cx="3384646" cy="2855141"/>
          </a:xfrm>
        </p:spPr>
        <p:style>
          <a:lnRef idx="2">
            <a:schemeClr val="dk1"/>
          </a:lnRef>
          <a:fillRef idx="1">
            <a:schemeClr val="lt1"/>
          </a:fillRef>
          <a:effectRef idx="0">
            <a:schemeClr val="dk1"/>
          </a:effectRef>
          <a:fontRef idx="minor">
            <a:schemeClr val="dk1"/>
          </a:fontRef>
        </p:style>
        <p:txBody>
          <a:bodyPr/>
          <a:lstStyle/>
          <a:p>
            <a:pPr>
              <a:spcAft>
                <a:spcPts val="2400"/>
              </a:spcAft>
            </a:pPr>
            <a:r>
              <a:rPr lang="en-US" dirty="0" smtClean="0"/>
              <a:t>“</a:t>
            </a:r>
            <a:r>
              <a:rPr dirty="0" smtClean="0"/>
              <a:t>Offices/Supermarkets</a:t>
            </a:r>
            <a:r>
              <a:rPr lang="en-US" dirty="0" smtClean="0"/>
              <a:t>”</a:t>
            </a:r>
          </a:p>
          <a:p>
            <a:pPr algn="just">
              <a:spcAft>
                <a:spcPts val="2400"/>
              </a:spcAft>
            </a:pPr>
            <a:r>
              <a:rPr sz="1600" b="0" dirty="0" smtClean="0">
                <a:solidFill>
                  <a:schemeClr val="tx1"/>
                </a:solidFill>
              </a:rPr>
              <a:t>The Face Mask Detection System can be used at office premises to detect if employees are maintaining safety standards at work.  While entering any general stores or super market, there can be a camera scan at the entrance and </a:t>
            </a:r>
            <a:r>
              <a:rPr sz="1600" b="0" dirty="0" smtClean="0">
                <a:solidFill>
                  <a:schemeClr val="tx1"/>
                </a:solidFill>
              </a:rPr>
              <a:t>only </a:t>
            </a:r>
            <a:r>
              <a:rPr sz="1600" b="0" dirty="0" smtClean="0">
                <a:solidFill>
                  <a:schemeClr val="tx1"/>
                </a:solidFill>
              </a:rPr>
              <a:t>those customers wearing masks  will be allowed to enter.</a:t>
            </a:r>
          </a:p>
        </p:txBody>
      </p:sp>
      <p:sp>
        <p:nvSpPr>
          <p:cNvPr id="14" name="Title 1"/>
          <p:cNvSpPr>
            <a:spLocks noGrp="1"/>
          </p:cNvSpPr>
          <p:nvPr>
            <p:ph type="title"/>
          </p:nvPr>
        </p:nvSpPr>
        <p:spPr/>
        <p:txBody>
          <a:bodyPr/>
          <a:lstStyle/>
          <a:p>
            <a:r>
              <a:rPr lang="en-US" dirty="0" smtClean="0"/>
              <a:t>OBJECTIVE</a:t>
            </a:r>
            <a:endParaRPr lang="en-US" dirty="0"/>
          </a:p>
        </p:txBody>
      </p:sp>
      <p:sp>
        <p:nvSpPr>
          <p:cNvPr id="6" name="Text Placeholder 5"/>
          <p:cNvSpPr>
            <a:spLocks noGrp="1"/>
          </p:cNvSpPr>
          <p:nvPr>
            <p:ph type="body" sz="quarter" idx="16"/>
          </p:nvPr>
        </p:nvSpPr>
        <p:spPr>
          <a:xfrm>
            <a:off x="2919947" y="528282"/>
            <a:ext cx="9084398" cy="646331"/>
          </a:xfrm>
        </p:spPr>
        <p:txBody>
          <a:bodyPr/>
          <a:lstStyle/>
          <a:p>
            <a:r>
              <a:rPr lang="en-US" sz="2000" b="0" dirty="0" smtClean="0"/>
              <a:t>To build an application which identifies a user that he/she was not wearing a mask, an alert goes out and enforces the wearing of the mask. </a:t>
            </a:r>
            <a:endParaRPr lang="en-US" sz="2000" dirty="0"/>
          </a:p>
        </p:txBody>
      </p:sp>
      <p:sp>
        <p:nvSpPr>
          <p:cNvPr id="9" name="Rectangle 8"/>
          <p:cNvSpPr/>
          <p:nvPr/>
        </p:nvSpPr>
        <p:spPr>
          <a:xfrm>
            <a:off x="4307272" y="3095464"/>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6838" y="3081815"/>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25873" y="3163702"/>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pPr/>
              <a:t>3</a:t>
            </a:fld>
            <a:endParaRPr lang="en-US" dirty="0"/>
          </a:p>
        </p:txBody>
      </p:sp>
    </p:spTree>
    <p:extLst>
      <p:ext uri="{BB962C8B-B14F-4D97-AF65-F5344CB8AC3E}">
        <p14:creationId xmlns:p14="http://schemas.microsoft.com/office/powerpoint/2010/main" xmlns=""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10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10">
                                            <p:bg/>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additive="base">
                                        <p:cTn id="1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10">
                                            <p:txEl>
                                              <p:pRg st="1" end="1"/>
                                            </p:txEl>
                                          </p:spTgt>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63" presetClass="path" presetSubtype="0" accel="50000" decel="50000" fill="hold" nodeType="withEffect">
                                  <p:stCondLst>
                                    <p:cond delay="0"/>
                                  </p:stCondLst>
                                  <p:childTnLst>
                                    <p:animMotion origin="layout" path="M -0.13932 -4.44444E-6 L 1.04167E-6 -4.44444E-6 " pathEditMode="relative" rAng="0" ptsTypes="AA">
                                      <p:cBhvr>
                                        <p:cTn id="21" dur="500" fill="hold"/>
                                        <p:tgtEl>
                                          <p:spTgt spid="13"/>
                                        </p:tgtEl>
                                        <p:attrNameLst>
                                          <p:attrName>ppt_x</p:attrName>
                                          <p:attrName>ppt_y</p:attrName>
                                        </p:attrNameLst>
                                      </p:cBhvr>
                                      <p:rCtr x="6966" y="0"/>
                                    </p:animMotion>
                                  </p:childTnLst>
                                </p:cTn>
                              </p:par>
                            </p:childTnLst>
                          </p:cTn>
                        </p:par>
                        <p:par>
                          <p:cTn id="22" fill="hold">
                            <p:stCondLst>
                              <p:cond delay="2000"/>
                            </p:stCondLst>
                            <p:childTnLst>
                              <p:par>
                                <p:cTn id="23" presetID="2" presetClass="entr" presetSubtype="4" decel="100000" fill="hold" grpId="0" nodeType="afterEffect">
                                  <p:stCondLst>
                                    <p:cond delay="0"/>
                                  </p:stCondLst>
                                  <p:childTnLst>
                                    <p:set>
                                      <p:cBhvr>
                                        <p:cTn id="24" dur="1" fill="hold">
                                          <p:stCondLst>
                                            <p:cond delay="0"/>
                                          </p:stCondLst>
                                        </p:cTn>
                                        <p:tgtEl>
                                          <p:spTgt spid="11">
                                            <p:bg/>
                                          </p:spTgt>
                                        </p:tgtEl>
                                        <p:attrNameLst>
                                          <p:attrName>style.visibility</p:attrName>
                                        </p:attrNameLst>
                                      </p:cBhvr>
                                      <p:to>
                                        <p:strVal val="visible"/>
                                      </p:to>
                                    </p:set>
                                    <p:anim calcmode="lin" valueType="num">
                                      <p:cBhvr additive="base">
                                        <p:cTn id="25" dur="1000" fill="hold"/>
                                        <p:tgtEl>
                                          <p:spTgt spid="11">
                                            <p:bg/>
                                          </p:spTgt>
                                        </p:tgtEl>
                                        <p:attrNameLst>
                                          <p:attrName>ppt_x</p:attrName>
                                        </p:attrNameLst>
                                      </p:cBhvr>
                                      <p:tavLst>
                                        <p:tav tm="0">
                                          <p:val>
                                            <p:strVal val="#ppt_x"/>
                                          </p:val>
                                        </p:tav>
                                        <p:tav tm="100000">
                                          <p:val>
                                            <p:strVal val="#ppt_x"/>
                                          </p:val>
                                        </p:tav>
                                      </p:tavLst>
                                    </p:anim>
                                    <p:anim calcmode="lin" valueType="num">
                                      <p:cBhvr additive="base">
                                        <p:cTn id="26" dur="1000" fill="hold"/>
                                        <p:tgtEl>
                                          <p:spTgt spid="11">
                                            <p:bg/>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decel="10000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4" decel="100000" fill="hold" grpId="0" nodeType="after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 calcmode="lin" valueType="num">
                                      <p:cBhvr additive="base">
                                        <p:cTn id="3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11">
                                            <p:txEl>
                                              <p:pRg st="1" end="1"/>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63" presetClass="path" presetSubtype="0" accel="50000" decel="50000" fill="hold" nodeType="withEffect">
                                  <p:stCondLst>
                                    <p:cond delay="0"/>
                                  </p:stCondLst>
                                  <p:childTnLst>
                                    <p:animMotion origin="layout" path="M -0.13933 -4.44444E-6 L 3.95833E-6 -4.44444E-6 " pathEditMode="relative" rAng="0" ptsTypes="AA">
                                      <p:cBhvr>
                                        <p:cTn id="40" dur="500" fill="hold"/>
                                        <p:tgtEl>
                                          <p:spTgt spid="9"/>
                                        </p:tgtEl>
                                        <p:attrNameLst>
                                          <p:attrName>ppt_x</p:attrName>
                                          <p:attrName>ppt_y</p:attrName>
                                        </p:attrNameLst>
                                      </p:cBhvr>
                                      <p:rCtr x="6966" y="0"/>
                                    </p:animMotion>
                                  </p:childTnLst>
                                </p:cTn>
                              </p:par>
                            </p:childTnLst>
                          </p:cTn>
                        </p:par>
                        <p:par>
                          <p:cTn id="41" fill="hold">
                            <p:stCondLst>
                              <p:cond delay="5000"/>
                            </p:stCondLst>
                            <p:childTnLst>
                              <p:par>
                                <p:cTn id="42" presetID="2" presetClass="entr" presetSubtype="4" decel="100000" fill="hold" grpId="0" nodeType="afterEffect">
                                  <p:stCondLst>
                                    <p:cond delay="0"/>
                                  </p:stCondLst>
                                  <p:childTnLst>
                                    <p:set>
                                      <p:cBhvr>
                                        <p:cTn id="43" dur="1" fill="hold">
                                          <p:stCondLst>
                                            <p:cond delay="0"/>
                                          </p:stCondLst>
                                        </p:cTn>
                                        <p:tgtEl>
                                          <p:spTgt spid="18">
                                            <p:bg/>
                                          </p:spTgt>
                                        </p:tgtEl>
                                        <p:attrNameLst>
                                          <p:attrName>style.visibility</p:attrName>
                                        </p:attrNameLst>
                                      </p:cBhvr>
                                      <p:to>
                                        <p:strVal val="visible"/>
                                      </p:to>
                                    </p:set>
                                    <p:anim calcmode="lin" valueType="num">
                                      <p:cBhvr additive="base">
                                        <p:cTn id="44" dur="1000" fill="hold"/>
                                        <p:tgtEl>
                                          <p:spTgt spid="18">
                                            <p:bg/>
                                          </p:spTgt>
                                        </p:tgtEl>
                                        <p:attrNameLst>
                                          <p:attrName>ppt_x</p:attrName>
                                        </p:attrNameLst>
                                      </p:cBhvr>
                                      <p:tavLst>
                                        <p:tav tm="0">
                                          <p:val>
                                            <p:strVal val="#ppt_x"/>
                                          </p:val>
                                        </p:tav>
                                        <p:tav tm="100000">
                                          <p:val>
                                            <p:strVal val="#ppt_x"/>
                                          </p:val>
                                        </p:tav>
                                      </p:tavLst>
                                    </p:anim>
                                    <p:anim calcmode="lin" valueType="num">
                                      <p:cBhvr additive="base">
                                        <p:cTn id="45" dur="1000" fill="hold"/>
                                        <p:tgtEl>
                                          <p:spTgt spid="18">
                                            <p:bg/>
                                          </p:spTgt>
                                        </p:tgtEl>
                                        <p:attrNameLst>
                                          <p:attrName>ppt_y</p:attrName>
                                        </p:attrNameLst>
                                      </p:cBhvr>
                                      <p:tavLst>
                                        <p:tav tm="0">
                                          <p:val>
                                            <p:strVal val="1+#ppt_h/2"/>
                                          </p:val>
                                        </p:tav>
                                        <p:tav tm="100000">
                                          <p:val>
                                            <p:strVal val="#ppt_y"/>
                                          </p:val>
                                        </p:tav>
                                      </p:tavLst>
                                    </p:anim>
                                  </p:childTnLst>
                                </p:cTn>
                              </p:par>
                            </p:childTnLst>
                          </p:cTn>
                        </p:par>
                        <p:par>
                          <p:cTn id="46" fill="hold">
                            <p:stCondLst>
                              <p:cond delay="6000"/>
                            </p:stCondLst>
                            <p:childTnLst>
                              <p:par>
                                <p:cTn id="47" presetID="2" presetClass="entr" presetSubtype="4" decel="100000" fill="hold" grpId="0" nodeType="after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 calcmode="lin" valueType="num">
                                      <p:cBhvr additive="base">
                                        <p:cTn id="4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7000"/>
                            </p:stCondLst>
                            <p:childTnLst>
                              <p:par>
                                <p:cTn id="52" presetID="2" presetClass="entr" presetSubtype="4" decel="100000" fill="hold" grpId="0" nodeType="afterEffect">
                                  <p:stCondLst>
                                    <p:cond delay="0"/>
                                  </p:stCondLst>
                                  <p:childTnLst>
                                    <p:set>
                                      <p:cBhvr>
                                        <p:cTn id="53" dur="1" fill="hold">
                                          <p:stCondLst>
                                            <p:cond delay="0"/>
                                          </p:stCondLst>
                                        </p:cTn>
                                        <p:tgtEl>
                                          <p:spTgt spid="18">
                                            <p:txEl>
                                              <p:pRg st="1" end="1"/>
                                            </p:txEl>
                                          </p:spTgt>
                                        </p:tgtEl>
                                        <p:attrNameLst>
                                          <p:attrName>style.visibility</p:attrName>
                                        </p:attrNameLst>
                                      </p:cBhvr>
                                      <p:to>
                                        <p:strVal val="visible"/>
                                      </p:to>
                                    </p:set>
                                    <p:anim calcmode="lin" valueType="num">
                                      <p:cBhvr additive="base">
                                        <p:cTn id="54"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55" dur="1000" fill="hold"/>
                                        <p:tgtEl>
                                          <p:spTgt spid="18">
                                            <p:txEl>
                                              <p:pRg st="1" end="1"/>
                                            </p:txEl>
                                          </p:spTgt>
                                        </p:tgtEl>
                                        <p:attrNameLst>
                                          <p:attrName>ppt_y</p:attrName>
                                        </p:attrNameLst>
                                      </p:cBhvr>
                                      <p:tavLst>
                                        <p:tav tm="0">
                                          <p:val>
                                            <p:strVal val="1+#ppt_h/2"/>
                                          </p:val>
                                        </p:tav>
                                        <p:tav tm="100000">
                                          <p:val>
                                            <p:strVal val="#ppt_y"/>
                                          </p:val>
                                        </p:tav>
                                      </p:tavLst>
                                    </p:anim>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63" presetClass="path" presetSubtype="0" accel="50000" decel="50000" fill="hold" grpId="1" nodeType="withEffect">
                                  <p:stCondLst>
                                    <p:cond delay="0"/>
                                  </p:stCondLst>
                                  <p:childTnLst>
                                    <p:animMotion origin="layout" path="M -0.13932 -4.44444E-6 L -2.5E-6 -4.44444E-6 " pathEditMode="relative" rAng="0" ptsTypes="AA">
                                      <p:cBhvr>
                                        <p:cTn id="59"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8" grpId="0" uiExpand="1" build="p" animBg="1"/>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538481" y="3274097"/>
            <a:ext cx="7260610" cy="625641"/>
          </a:xfrm>
        </p:spPr>
        <p:txBody>
          <a:bodyPr/>
          <a:lstStyle/>
          <a:p>
            <a:pPr>
              <a:buFont typeface="Arial" pitchFamily="34" charset="0"/>
              <a:buChar char="•"/>
            </a:pPr>
            <a:r>
              <a:rPr dirty="0" smtClean="0"/>
              <a:t>Visual Studio code</a:t>
            </a:r>
            <a:br>
              <a:rPr dirty="0" smtClean="0"/>
            </a:br>
            <a:endParaRPr lang="en-US" dirty="0"/>
          </a:p>
        </p:txBody>
      </p:sp>
      <p:sp>
        <p:nvSpPr>
          <p:cNvPr id="10" name="Text Placeholder 9"/>
          <p:cNvSpPr>
            <a:spLocks noGrp="1"/>
          </p:cNvSpPr>
          <p:nvPr>
            <p:ph type="body" sz="quarter" idx="10"/>
          </p:nvPr>
        </p:nvSpPr>
        <p:spPr>
          <a:xfrm>
            <a:off x="3923323" y="186061"/>
            <a:ext cx="4376615" cy="627351"/>
          </a:xfrm>
        </p:spPr>
        <p:txBody>
          <a:bodyPr/>
          <a:lstStyle/>
          <a:p>
            <a:r>
              <a:rPr lang="en-US" dirty="0" smtClean="0"/>
              <a:t>REQUIREMENTS </a:t>
            </a:r>
            <a:endParaRPr lang="en-US" dirty="0"/>
          </a:p>
          <a:p>
            <a:pPr lvl="1"/>
            <a:r>
              <a:rPr lang="en-US" dirty="0" smtClean="0"/>
              <a:t>(Software and hardware)</a:t>
            </a:r>
            <a:endParaRPr lang="en-US" dirty="0"/>
          </a:p>
        </p:txBody>
      </p:sp>
      <p:sp>
        <p:nvSpPr>
          <p:cNvPr id="11" name="Text Placeholder 10"/>
          <p:cNvSpPr>
            <a:spLocks noGrp="1"/>
          </p:cNvSpPr>
          <p:nvPr>
            <p:ph type="body" sz="quarter" idx="11"/>
          </p:nvPr>
        </p:nvSpPr>
        <p:spPr>
          <a:xfrm>
            <a:off x="304801" y="4206240"/>
            <a:ext cx="11658600" cy="1346010"/>
          </a:xfrm>
        </p:spPr>
        <p:txBody>
          <a:bodyPr/>
          <a:lstStyle/>
          <a:p>
            <a:pPr>
              <a:buFont typeface="Courier New" pitchFamily="49" charset="0"/>
              <a:buChar char="o"/>
            </a:pPr>
            <a:r>
              <a:rPr lang="en-IN" dirty="0" smtClean="0"/>
              <a:t> A well functioning computer for the model to be deployed.</a:t>
            </a:r>
          </a:p>
          <a:p>
            <a:pPr>
              <a:buFont typeface="Courier New" pitchFamily="49" charset="0"/>
              <a:buChar char="o"/>
            </a:pPr>
            <a:r>
              <a:rPr lang="en-IN" dirty="0" smtClean="0"/>
              <a:t>  Secondary memory to store all the images and database.</a:t>
            </a:r>
          </a:p>
          <a:p>
            <a:pPr>
              <a:buFont typeface="Courier New" pitchFamily="49" charset="0"/>
              <a:buChar char="o"/>
            </a:pPr>
            <a:r>
              <a:rPr lang="en-IN" dirty="0" smtClean="0"/>
              <a:t> Camera to detect people</a:t>
            </a:r>
            <a:endParaRPr lang="en-US" dirty="0"/>
          </a:p>
        </p:txBody>
      </p:sp>
      <p:sp>
        <p:nvSpPr>
          <p:cNvPr id="12" name="Text Placeholder 11"/>
          <p:cNvSpPr>
            <a:spLocks noGrp="1"/>
          </p:cNvSpPr>
          <p:nvPr>
            <p:ph type="body" sz="quarter" idx="12"/>
          </p:nvPr>
        </p:nvSpPr>
        <p:spPr/>
        <p:txBody>
          <a:bodyPr/>
          <a:lstStyle/>
          <a:p>
            <a:r>
              <a:rPr lang="en-US" dirty="0"/>
              <a:t>!</a:t>
            </a:r>
          </a:p>
        </p:txBody>
      </p:sp>
      <p:sp>
        <p:nvSpPr>
          <p:cNvPr id="6" name="Title 8"/>
          <p:cNvSpPr txBox="1">
            <a:spLocks/>
          </p:cNvSpPr>
          <p:nvPr/>
        </p:nvSpPr>
        <p:spPr>
          <a:xfrm>
            <a:off x="2852383" y="3890522"/>
            <a:ext cx="6646460" cy="625641"/>
          </a:xfrm>
          <a:prstGeom prst="rect">
            <a:avLst/>
          </a:prstGeom>
        </p:spPr>
        <p:txBody>
          <a:bodyPr vert="horz" wrap="square" lIns="457200" tIns="45720" rIns="457200" bIns="45720" rtlCol="0" anchor="b" anchorCtr="0">
            <a:noAutofit/>
          </a:bodyPr>
          <a:lstStyle/>
          <a:p>
            <a:pPr marL="0" marR="0" lvl="0" indent="0" algn="ctr" defTabSz="914400" rtl="0" eaLnBrk="1" fontAlgn="auto" latinLnBrk="0" hangingPunct="1">
              <a:lnSpc>
                <a:spcPct val="90000"/>
              </a:lnSpc>
              <a:spcBef>
                <a:spcPct val="0"/>
              </a:spcBef>
              <a:spcAft>
                <a:spcPts val="0"/>
              </a:spcAft>
              <a:buClrTx/>
              <a:buSzTx/>
              <a:buFont typeface="Arial" pitchFamily="34" charset="0"/>
              <a:buChar char="•"/>
              <a:tabLst/>
              <a:defRPr/>
            </a:pPr>
            <a:r>
              <a:rPr kumimoji="0" lang="en-US" sz="4800" b="1" i="0" u="none" strike="noStrike" kern="1200" cap="none" spc="40" normalizeH="0" baseline="0" noProof="0" dirty="0" smtClean="0">
                <a:ln>
                  <a:noFill/>
                </a:ln>
                <a:gradFill>
                  <a:gsLst>
                    <a:gs pos="0">
                      <a:schemeClr val="accent1">
                        <a:lumMod val="5000"/>
                        <a:lumOff val="95000"/>
                      </a:schemeClr>
                    </a:gs>
                    <a:gs pos="100000">
                      <a:schemeClr val="bg1"/>
                    </a:gs>
                  </a:gsLst>
                  <a:lin ang="5400000" scaled="1"/>
                </a:gradFill>
                <a:effectLst/>
                <a:uLnTx/>
                <a:uFillTx/>
                <a:latin typeface="+mn-lt"/>
                <a:ea typeface="+mn-ea"/>
                <a:cs typeface="Segoe UI Semilight" panose="020B0402040204020203" pitchFamily="34" charset="0"/>
              </a:rPr>
              <a:t>Jupyter Notebook</a:t>
            </a:r>
            <a:br>
              <a:rPr kumimoji="0" lang="en-US" sz="4800" b="1" i="0" u="none" strike="noStrike" kern="1200" cap="none" spc="40" normalizeH="0" baseline="0" noProof="0" dirty="0" smtClean="0">
                <a:ln>
                  <a:noFill/>
                </a:ln>
                <a:gradFill>
                  <a:gsLst>
                    <a:gs pos="0">
                      <a:schemeClr val="accent1">
                        <a:lumMod val="5000"/>
                        <a:lumOff val="95000"/>
                      </a:schemeClr>
                    </a:gs>
                    <a:gs pos="100000">
                      <a:schemeClr val="bg1"/>
                    </a:gs>
                  </a:gsLst>
                  <a:lin ang="5400000" scaled="1"/>
                </a:gradFill>
                <a:effectLst/>
                <a:uLnTx/>
                <a:uFillTx/>
                <a:latin typeface="+mn-lt"/>
                <a:ea typeface="+mn-ea"/>
                <a:cs typeface="Segoe UI Semilight" panose="020B0402040204020203" pitchFamily="34" charset="0"/>
              </a:rPr>
            </a:br>
            <a:endParaRPr kumimoji="0" lang="en-US" sz="4800" b="1" i="0" u="none" strike="noStrike" kern="1200" cap="none" spc="40" normalizeH="0" baseline="0" noProof="0" dirty="0">
              <a:ln>
                <a:noFill/>
              </a:ln>
              <a:gradFill>
                <a:gsLst>
                  <a:gs pos="0">
                    <a:schemeClr val="accent1">
                      <a:lumMod val="5000"/>
                      <a:lumOff val="95000"/>
                    </a:schemeClr>
                  </a:gs>
                  <a:gs pos="100000">
                    <a:schemeClr val="bg1"/>
                  </a:gs>
                </a:gsLst>
                <a:lin ang="5400000" scaled="1"/>
              </a:gradFill>
              <a:effectLst/>
              <a:uLnTx/>
              <a:uFillTx/>
              <a:latin typeface="+mn-lt"/>
              <a:ea typeface="+mn-ea"/>
              <a:cs typeface="Segoe UI Semilight" panose="020B0402040204020203" pitchFamily="34" charset="0"/>
            </a:endParaRPr>
          </a:p>
        </p:txBody>
      </p:sp>
    </p:spTree>
    <p:extLst>
      <p:ext uri="{BB962C8B-B14F-4D97-AF65-F5344CB8AC3E}">
        <p14:creationId xmlns:p14="http://schemas.microsoft.com/office/powerpoint/2010/main" xmlns="" val="3937079039"/>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829971"/>
          </a:xfrm>
        </p:spPr>
        <p:txBody>
          <a:bodyPr/>
          <a:lstStyle/>
          <a:p>
            <a:r>
              <a:rPr lang="en-US" dirty="0" smtClean="0"/>
              <a:t>Data</a:t>
            </a:r>
          </a:p>
          <a:p>
            <a:r>
              <a:rPr lang="en-US" dirty="0" smtClean="0"/>
              <a:t>Acquisition</a:t>
            </a:r>
            <a:endParaRPr lang="en-US" dirty="0"/>
          </a:p>
        </p:txBody>
      </p:sp>
      <p:sp>
        <p:nvSpPr>
          <p:cNvPr id="3" name="Slide Number Placeholder 2"/>
          <p:cNvSpPr>
            <a:spLocks noGrp="1"/>
          </p:cNvSpPr>
          <p:nvPr>
            <p:ph type="sldNum" sz="quarter" idx="12"/>
          </p:nvPr>
        </p:nvSpPr>
        <p:spPr/>
        <p:txBody>
          <a:bodyPr/>
          <a:lstStyle/>
          <a:p>
            <a:fld id="{5AE1514C-5E56-4738-A1FF-4B1CFD2A3E36}" type="slidenum">
              <a:rPr lang="en-US" smtClean="0"/>
              <a:pPr/>
              <a:t>5</a:t>
            </a:fld>
            <a:endParaRPr lang="en-US" dirty="0"/>
          </a:p>
        </p:txBody>
      </p:sp>
      <p:sp>
        <p:nvSpPr>
          <p:cNvPr id="7" name="Content Placeholder 6"/>
          <p:cNvSpPr>
            <a:spLocks noGrp="1"/>
          </p:cNvSpPr>
          <p:nvPr>
            <p:ph idx="14"/>
          </p:nvPr>
        </p:nvSpPr>
        <p:spPr>
          <a:xfrm>
            <a:off x="2483635" y="3493674"/>
            <a:ext cx="2377440" cy="829971"/>
          </a:xfrm>
        </p:spPr>
        <p:txBody>
          <a:bodyPr/>
          <a:lstStyle/>
          <a:p>
            <a:r>
              <a:rPr lang="en-US" dirty="0" smtClean="0"/>
              <a:t>Data </a:t>
            </a:r>
          </a:p>
          <a:p>
            <a:r>
              <a:rPr lang="en-US" dirty="0" smtClean="0"/>
              <a:t>Preparation</a:t>
            </a:r>
            <a:endParaRPr lang="en-US" dirty="0"/>
          </a:p>
        </p:txBody>
      </p:sp>
      <p:sp>
        <p:nvSpPr>
          <p:cNvPr id="8" name="Content Placeholder 7"/>
          <p:cNvSpPr>
            <a:spLocks noGrp="1"/>
          </p:cNvSpPr>
          <p:nvPr>
            <p:ph idx="15"/>
          </p:nvPr>
        </p:nvSpPr>
        <p:spPr>
          <a:xfrm>
            <a:off x="4898612" y="3493674"/>
            <a:ext cx="2377440" cy="829971"/>
          </a:xfrm>
        </p:spPr>
        <p:txBody>
          <a:bodyPr/>
          <a:lstStyle/>
          <a:p>
            <a:r>
              <a:rPr lang="en-US" dirty="0" smtClean="0"/>
              <a:t>Data</a:t>
            </a:r>
          </a:p>
          <a:p>
            <a:r>
              <a:rPr lang="en-US" dirty="0" smtClean="0"/>
              <a:t> Balancing</a:t>
            </a:r>
            <a:endParaRPr lang="en-US" dirty="0"/>
          </a:p>
        </p:txBody>
      </p:sp>
      <p:sp>
        <p:nvSpPr>
          <p:cNvPr id="9" name="Content Placeholder 8"/>
          <p:cNvSpPr>
            <a:spLocks noGrp="1"/>
          </p:cNvSpPr>
          <p:nvPr>
            <p:ph idx="16"/>
          </p:nvPr>
        </p:nvSpPr>
        <p:spPr>
          <a:xfrm>
            <a:off x="7313589" y="3493674"/>
            <a:ext cx="2377440" cy="1262910"/>
          </a:xfrm>
        </p:spPr>
        <p:txBody>
          <a:bodyPr/>
          <a:lstStyle/>
          <a:p>
            <a:r>
              <a:rPr lang="en-US" dirty="0" smtClean="0"/>
              <a:t>Data </a:t>
            </a:r>
          </a:p>
          <a:p>
            <a:r>
              <a:rPr lang="en-US" dirty="0" smtClean="0"/>
              <a:t>Splitting</a:t>
            </a:r>
            <a:endParaRPr lang="en-US" dirty="0"/>
          </a:p>
          <a:p>
            <a:endParaRPr lang="en-US" dirty="0"/>
          </a:p>
        </p:txBody>
      </p:sp>
      <p:sp>
        <p:nvSpPr>
          <p:cNvPr id="33" name="Content Placeholder 32"/>
          <p:cNvSpPr>
            <a:spLocks noGrp="1"/>
          </p:cNvSpPr>
          <p:nvPr>
            <p:ph idx="17"/>
          </p:nvPr>
        </p:nvSpPr>
        <p:spPr>
          <a:xfrm>
            <a:off x="9728566" y="3493674"/>
            <a:ext cx="2377440" cy="1006429"/>
          </a:xfrm>
        </p:spPr>
        <p:txBody>
          <a:bodyPr/>
          <a:lstStyle/>
          <a:p>
            <a:r>
              <a:rPr lang="en-US" dirty="0" smtClean="0"/>
              <a:t>Training and Testing       Model*</a:t>
            </a:r>
            <a:endParaRPr lang="en-US" dirty="0"/>
          </a:p>
        </p:txBody>
      </p:sp>
      <p:sp>
        <p:nvSpPr>
          <p:cNvPr id="5" name="Text Placeholder 4"/>
          <p:cNvSpPr>
            <a:spLocks noGrp="1"/>
          </p:cNvSpPr>
          <p:nvPr>
            <p:ph type="body" sz="quarter" idx="13"/>
          </p:nvPr>
        </p:nvSpPr>
        <p:spPr>
          <a:xfrm>
            <a:off x="0" y="470361"/>
            <a:ext cx="12192000" cy="1106970"/>
          </a:xfrm>
        </p:spPr>
        <p:txBody>
          <a:bodyPr/>
          <a:lstStyle/>
          <a:p>
            <a:r>
              <a:rPr lang="en-US" dirty="0" smtClean="0"/>
              <a:t>THE Following Steps were Followed to </a:t>
            </a:r>
          </a:p>
          <a:p>
            <a:r>
              <a:rPr smtClean="0"/>
              <a:t>BUILD the Model</a:t>
            </a:r>
            <a:endParaRPr lang="en-US" dirty="0"/>
          </a:p>
        </p:txBody>
      </p:sp>
      <p:sp>
        <p:nvSpPr>
          <p:cNvPr id="47" name="Content Placeholder 46"/>
          <p:cNvSpPr>
            <a:spLocks noGrp="1"/>
          </p:cNvSpPr>
          <p:nvPr>
            <p:ph idx="18"/>
          </p:nvPr>
        </p:nvSpPr>
        <p:spPr/>
        <p:txBody>
          <a:bodyPr/>
          <a:lstStyle/>
          <a:p>
            <a:r>
              <a:rPr lang="en-US" dirty="0"/>
              <a:t>1</a:t>
            </a:r>
          </a:p>
        </p:txBody>
      </p:sp>
      <p:sp>
        <p:nvSpPr>
          <p:cNvPr id="48" name="Content Placeholder 47"/>
          <p:cNvSpPr>
            <a:spLocks noGrp="1"/>
          </p:cNvSpPr>
          <p:nvPr>
            <p:ph idx="19"/>
          </p:nvPr>
        </p:nvSpPr>
        <p:spPr/>
        <p:txBody>
          <a:bodyPr/>
          <a:lstStyle/>
          <a:p>
            <a:r>
              <a:rPr lang="en-US" dirty="0"/>
              <a:t>2</a:t>
            </a:r>
          </a:p>
        </p:txBody>
      </p:sp>
      <p:sp>
        <p:nvSpPr>
          <p:cNvPr id="49" name="Content Placeholder 48"/>
          <p:cNvSpPr>
            <a:spLocks noGrp="1"/>
          </p:cNvSpPr>
          <p:nvPr>
            <p:ph idx="20"/>
          </p:nvPr>
        </p:nvSpPr>
        <p:spPr/>
        <p:txBody>
          <a:bodyPr/>
          <a:lstStyle/>
          <a:p>
            <a:r>
              <a:rPr lang="en-US" dirty="0"/>
              <a:t>3</a:t>
            </a:r>
          </a:p>
        </p:txBody>
      </p:sp>
      <p:sp>
        <p:nvSpPr>
          <p:cNvPr id="50" name="Content Placeholder 49"/>
          <p:cNvSpPr>
            <a:spLocks noGrp="1"/>
          </p:cNvSpPr>
          <p:nvPr>
            <p:ph idx="21"/>
          </p:nvPr>
        </p:nvSpPr>
        <p:spPr/>
        <p:txBody>
          <a:bodyPr/>
          <a:lstStyle/>
          <a:p>
            <a:r>
              <a:rPr lang="en-US" dirty="0"/>
              <a:t>4</a:t>
            </a:r>
          </a:p>
        </p:txBody>
      </p:sp>
      <p:sp>
        <p:nvSpPr>
          <p:cNvPr id="51" name="Content Placeholder 50"/>
          <p:cNvSpPr>
            <a:spLocks noGrp="1"/>
          </p:cNvSpPr>
          <p:nvPr>
            <p:ph idx="22"/>
          </p:nvPr>
        </p:nvSpPr>
        <p:spPr/>
        <p:txBody>
          <a:bodyPr/>
          <a:lstStyle/>
          <a:p>
            <a:r>
              <a:rPr lang="en-US" dirty="0"/>
              <a:t>5</a:t>
            </a:r>
          </a:p>
        </p:txBody>
      </p:sp>
      <p:sp>
        <p:nvSpPr>
          <p:cNvPr id="15" name="Text Placeholder 4"/>
          <p:cNvSpPr txBox="1">
            <a:spLocks/>
          </p:cNvSpPr>
          <p:nvPr/>
        </p:nvSpPr>
        <p:spPr>
          <a:xfrm>
            <a:off x="-518615" y="6313877"/>
            <a:ext cx="12192000" cy="313932"/>
          </a:xfrm>
          <a:prstGeom prst="rect">
            <a:avLst/>
          </a:prstGeom>
        </p:spPr>
        <p:txBody>
          <a:bodyPr vert="horz" wrap="square" lIns="91440" tIns="45720" rIns="91440" bIns="45720"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lumMod val="85000"/>
                    <a:lumOff val="15000"/>
                  </a:schemeClr>
                </a:solidFill>
                <a:effectLst/>
                <a:uLnTx/>
                <a:uFillTx/>
                <a:latin typeface="+mj-lt"/>
                <a:ea typeface="+mn-ea"/>
                <a:cs typeface="Segoe UI Semilight" panose="020B0402040204020203" pitchFamily="34" charset="0"/>
              </a:rPr>
              <a:t>*Training</a:t>
            </a:r>
            <a:r>
              <a:rPr kumimoji="0" lang="en-US" sz="1600" b="0" i="0" u="none" strike="noStrike" kern="1200" cap="none" spc="0" normalizeH="0" noProof="0" dirty="0" smtClean="0">
                <a:ln>
                  <a:noFill/>
                </a:ln>
                <a:solidFill>
                  <a:schemeClr val="tx1">
                    <a:lumMod val="85000"/>
                    <a:lumOff val="15000"/>
                  </a:schemeClr>
                </a:solidFill>
                <a:effectLst/>
                <a:uLnTx/>
                <a:uFillTx/>
                <a:latin typeface="+mj-lt"/>
                <a:ea typeface="+mn-ea"/>
                <a:cs typeface="Segoe UI Semilight" panose="020B0402040204020203" pitchFamily="34" charset="0"/>
              </a:rPr>
              <a:t> and testing includes analyzing, labeling, classifying, detecting images, correcting errors etc.</a:t>
            </a:r>
            <a:endParaRPr kumimoji="0" lang="en-US" sz="1600" b="0" i="0" u="none" strike="noStrike" kern="1200" cap="none" spc="0" normalizeH="0" baseline="0" noProof="0" dirty="0">
              <a:ln>
                <a:noFill/>
              </a:ln>
              <a:solidFill>
                <a:schemeClr val="tx1">
                  <a:lumMod val="85000"/>
                  <a:lumOff val="15000"/>
                </a:schemeClr>
              </a:solidFill>
              <a:effectLst/>
              <a:uLnTx/>
              <a:uFillTx/>
              <a:latin typeface="+mj-lt"/>
              <a:ea typeface="+mn-ea"/>
              <a:cs typeface="Segoe UI Semilight" panose="020B0402040204020203" pitchFamily="34" charset="0"/>
            </a:endParaRPr>
          </a:p>
        </p:txBody>
      </p:sp>
    </p:spTree>
    <p:extLst>
      <p:ext uri="{BB962C8B-B14F-4D97-AF65-F5344CB8AC3E}">
        <p14:creationId xmlns:p14="http://schemas.microsoft.com/office/powerpoint/2010/main" xmlns="" val="2161256907"/>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AE1514C-5E56-4738-A1FF-4B1CFD2A3E36}" type="slidenum">
              <a:rPr lang="en-US" smtClean="0"/>
              <a:pPr/>
              <a:t>6</a:t>
            </a:fld>
            <a:endParaRPr lang="en-US" dirty="0"/>
          </a:p>
        </p:txBody>
      </p:sp>
      <p:sp>
        <p:nvSpPr>
          <p:cNvPr id="16" name="Content Placeholder 15"/>
          <p:cNvSpPr>
            <a:spLocks noGrp="1"/>
          </p:cNvSpPr>
          <p:nvPr>
            <p:ph idx="18"/>
          </p:nvPr>
        </p:nvSpPr>
        <p:spPr>
          <a:xfrm>
            <a:off x="6127844" y="0"/>
            <a:ext cx="1105469" cy="701731"/>
          </a:xfrm>
        </p:spPr>
        <p:txBody>
          <a:bodyPr/>
          <a:lstStyle/>
          <a:p>
            <a:r>
              <a:rPr lang="en-US" sz="4400" dirty="0" smtClean="0"/>
              <a:t>1.</a:t>
            </a:r>
            <a:endParaRPr lang="en-US" sz="4400" dirty="0"/>
          </a:p>
        </p:txBody>
      </p:sp>
      <p:sp>
        <p:nvSpPr>
          <p:cNvPr id="42" name="Text Placeholder 41"/>
          <p:cNvSpPr>
            <a:spLocks noGrp="1"/>
          </p:cNvSpPr>
          <p:nvPr>
            <p:ph type="body" sz="quarter" idx="11"/>
          </p:nvPr>
        </p:nvSpPr>
        <p:spPr>
          <a:xfrm>
            <a:off x="259307" y="1752007"/>
            <a:ext cx="5773003" cy="3067334"/>
          </a:xfrm>
        </p:spPr>
        <p:txBody>
          <a:bodyPr/>
          <a:lstStyle/>
          <a:p>
            <a:r>
              <a:rPr lang="en-US" dirty="0" smtClean="0"/>
              <a:t>(LBPH)</a:t>
            </a:r>
            <a:endParaRPr lang="en-US" dirty="0"/>
          </a:p>
          <a:p>
            <a:pPr lvl="2" algn="just"/>
            <a:r>
              <a:rPr sz="2000" dirty="0" smtClean="0"/>
              <a:t>In this method we characterize each image in dataset locally, and when a new unknown image is provided, we perform some analysis on it and compare the result to each of the images in the dataset. The way which we </a:t>
            </a:r>
            <a:r>
              <a:rPr sz="2000" dirty="0" err="1" smtClean="0"/>
              <a:t>analyse</a:t>
            </a:r>
            <a:r>
              <a:rPr sz="2000" dirty="0" smtClean="0"/>
              <a:t> the images is by characterizing the local patterns in each location in the image. </a:t>
            </a:r>
            <a:endParaRPr lang="en-US" sz="2000" dirty="0"/>
          </a:p>
        </p:txBody>
      </p:sp>
      <p:sp>
        <p:nvSpPr>
          <p:cNvPr id="21" name="Text Placeholder 20"/>
          <p:cNvSpPr>
            <a:spLocks noGrp="1"/>
          </p:cNvSpPr>
          <p:nvPr>
            <p:ph type="body" sz="quarter" idx="19"/>
          </p:nvPr>
        </p:nvSpPr>
        <p:spPr>
          <a:xfrm>
            <a:off x="1" y="286603"/>
            <a:ext cx="6096000" cy="1089529"/>
          </a:xfrm>
        </p:spPr>
        <p:txBody>
          <a:bodyPr/>
          <a:lstStyle/>
          <a:p>
            <a:r>
              <a:rPr lang="en-US" b="1" u="sng" dirty="0" smtClean="0"/>
              <a:t>LOCAL BINARY PATTERNS HISTOGRAM</a:t>
            </a:r>
            <a:endParaRPr lang="en-US" b="1" u="sng" dirty="0"/>
          </a:p>
        </p:txBody>
      </p:sp>
      <p:sp>
        <p:nvSpPr>
          <p:cNvPr id="8" name="Oval 7"/>
          <p:cNvSpPr/>
          <p:nvPr/>
        </p:nvSpPr>
        <p:spPr>
          <a:xfrm>
            <a:off x="7162800" y="152400"/>
            <a:ext cx="914400" cy="457200"/>
          </a:xfrm>
          <a:prstGeom prst="ellipse">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START</a:t>
            </a:r>
            <a:endParaRPr lang="en-US" sz="1200" b="1" dirty="0"/>
          </a:p>
        </p:txBody>
      </p:sp>
      <p:sp>
        <p:nvSpPr>
          <p:cNvPr id="10" name="Oval 9"/>
          <p:cNvSpPr/>
          <p:nvPr/>
        </p:nvSpPr>
        <p:spPr>
          <a:xfrm>
            <a:off x="7162800" y="6172200"/>
            <a:ext cx="914400" cy="457200"/>
          </a:xfrm>
          <a:prstGeom prst="ellipse">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END</a:t>
            </a:r>
            <a:endParaRPr lang="en-US" sz="1200" b="1" dirty="0"/>
          </a:p>
        </p:txBody>
      </p:sp>
      <p:sp>
        <p:nvSpPr>
          <p:cNvPr id="11" name="Rectangle 10"/>
          <p:cNvSpPr/>
          <p:nvPr/>
        </p:nvSpPr>
        <p:spPr>
          <a:xfrm>
            <a:off x="6477000" y="914400"/>
            <a:ext cx="2286000" cy="3810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INPUT  FACE  IMAGE</a:t>
            </a:r>
            <a:endParaRPr lang="en-US" sz="1400" b="1" dirty="0"/>
          </a:p>
        </p:txBody>
      </p:sp>
      <p:sp>
        <p:nvSpPr>
          <p:cNvPr id="12" name="Rectangle 11"/>
          <p:cNvSpPr/>
          <p:nvPr/>
        </p:nvSpPr>
        <p:spPr>
          <a:xfrm>
            <a:off x="6477000" y="1524000"/>
            <a:ext cx="22860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DIVIDE  FACE  IMAGE  INTO BLOCKS</a:t>
            </a:r>
            <a:endParaRPr lang="en-US" sz="1200" b="1" dirty="0"/>
          </a:p>
        </p:txBody>
      </p:sp>
      <p:sp>
        <p:nvSpPr>
          <p:cNvPr id="13" name="Rectangle 12"/>
          <p:cNvSpPr/>
          <p:nvPr/>
        </p:nvSpPr>
        <p:spPr>
          <a:xfrm>
            <a:off x="6477000" y="2286000"/>
            <a:ext cx="22860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CALCULATE HISTOGRAM FOR EACH BLOCK</a:t>
            </a:r>
            <a:endParaRPr lang="en-US" sz="1200" b="1" dirty="0"/>
          </a:p>
        </p:txBody>
      </p:sp>
      <p:sp>
        <p:nvSpPr>
          <p:cNvPr id="14" name="Rectangle 13"/>
          <p:cNvSpPr/>
          <p:nvPr/>
        </p:nvSpPr>
        <p:spPr>
          <a:xfrm>
            <a:off x="6477000" y="3124200"/>
            <a:ext cx="22860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Combine LBPH histogram into single histogram</a:t>
            </a:r>
            <a:endParaRPr lang="en-US" sz="1200" b="1" dirty="0"/>
          </a:p>
        </p:txBody>
      </p:sp>
      <p:sp>
        <p:nvSpPr>
          <p:cNvPr id="15" name="Rectangle 14"/>
          <p:cNvSpPr/>
          <p:nvPr/>
        </p:nvSpPr>
        <p:spPr>
          <a:xfrm>
            <a:off x="6629400" y="5486400"/>
            <a:ext cx="19812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DETECT AND RECOGNIZE IMAGE</a:t>
            </a:r>
            <a:endParaRPr lang="en-US" sz="1200" b="1" dirty="0"/>
          </a:p>
        </p:txBody>
      </p:sp>
      <p:sp>
        <p:nvSpPr>
          <p:cNvPr id="17" name="Diamond 16"/>
          <p:cNvSpPr/>
          <p:nvPr/>
        </p:nvSpPr>
        <p:spPr>
          <a:xfrm>
            <a:off x="6477000" y="3810000"/>
            <a:ext cx="2286000" cy="1447800"/>
          </a:xfrm>
          <a:prstGeom prst="diamond">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FACE IMAGE PROCESSED</a:t>
            </a:r>
            <a:endParaRPr lang="en-US" sz="1200" b="1" dirty="0"/>
          </a:p>
        </p:txBody>
      </p:sp>
      <p:cxnSp>
        <p:nvCxnSpPr>
          <p:cNvPr id="18" name="Straight Arrow Connector 17"/>
          <p:cNvCxnSpPr>
            <a:stCxn id="8" idx="4"/>
            <a:endCxn id="11" idx="0"/>
          </p:cNvCxnSpPr>
          <p:nvPr/>
        </p:nvCxnSpPr>
        <p:spPr>
          <a:xfrm rot="5400000">
            <a:off x="7467600" y="762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rot="5400000">
            <a:off x="7429500" y="2933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2" idx="0"/>
          </p:cNvCxnSpPr>
          <p:nvPr/>
        </p:nvCxnSpPr>
        <p:spPr>
          <a:xfrm rot="5400000">
            <a:off x="7505700" y="1409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13" idx="0"/>
          </p:cNvCxnSpPr>
          <p:nvPr/>
        </p:nvCxnSpPr>
        <p:spPr>
          <a:xfrm rot="5400000">
            <a:off x="7467600" y="2133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7" idx="0"/>
          </p:cNvCxnSpPr>
          <p:nvPr/>
        </p:nvCxnSpPr>
        <p:spPr>
          <a:xfrm rot="5400000">
            <a:off x="7505700"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2"/>
            <a:endCxn id="15" idx="0"/>
          </p:cNvCxnSpPr>
          <p:nvPr/>
        </p:nvCxnSpPr>
        <p:spPr>
          <a:xfrm rot="5400000">
            <a:off x="7505700" y="5372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2"/>
            <a:endCxn id="10" idx="0"/>
          </p:cNvCxnSpPr>
          <p:nvPr/>
        </p:nvCxnSpPr>
        <p:spPr>
          <a:xfrm rot="5400000">
            <a:off x="7505700" y="6057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48400" y="0"/>
            <a:ext cx="27432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363200" y="152400"/>
            <a:ext cx="914400" cy="457200"/>
          </a:xfrm>
          <a:prstGeom prst="ellipse">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START</a:t>
            </a:r>
            <a:endParaRPr lang="en-US" sz="1200" b="1" dirty="0"/>
          </a:p>
        </p:txBody>
      </p:sp>
      <p:sp>
        <p:nvSpPr>
          <p:cNvPr id="28" name="Oval 27"/>
          <p:cNvSpPr/>
          <p:nvPr/>
        </p:nvSpPr>
        <p:spPr>
          <a:xfrm>
            <a:off x="10363200" y="6172200"/>
            <a:ext cx="914400" cy="533400"/>
          </a:xfrm>
          <a:prstGeom prst="ellipse">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END</a:t>
            </a:r>
            <a:endParaRPr lang="en-US" sz="1200" b="1" dirty="0"/>
          </a:p>
        </p:txBody>
      </p:sp>
      <p:sp>
        <p:nvSpPr>
          <p:cNvPr id="29" name="Rectangle 28"/>
          <p:cNvSpPr/>
          <p:nvPr/>
        </p:nvSpPr>
        <p:spPr>
          <a:xfrm>
            <a:off x="9677400" y="914400"/>
            <a:ext cx="2286000" cy="3810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LOAD CAMERA</a:t>
            </a:r>
            <a:endParaRPr lang="en-US" sz="1400" b="1" dirty="0"/>
          </a:p>
        </p:txBody>
      </p:sp>
      <p:sp>
        <p:nvSpPr>
          <p:cNvPr id="30" name="Rectangle 29"/>
          <p:cNvSpPr/>
          <p:nvPr/>
        </p:nvSpPr>
        <p:spPr>
          <a:xfrm>
            <a:off x="9677400" y="3429000"/>
            <a:ext cx="2286000" cy="3810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DETECT FACE</a:t>
            </a:r>
            <a:endParaRPr lang="en-US" sz="1400" b="1" dirty="0"/>
          </a:p>
        </p:txBody>
      </p:sp>
      <p:sp>
        <p:nvSpPr>
          <p:cNvPr id="31" name="Rectangle 30"/>
          <p:cNvSpPr/>
          <p:nvPr/>
        </p:nvSpPr>
        <p:spPr>
          <a:xfrm>
            <a:off x="9677400" y="5562600"/>
            <a:ext cx="2286000" cy="3048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RECOGNIZE FACE</a:t>
            </a:r>
            <a:endParaRPr lang="en-US" sz="1400" b="1" dirty="0"/>
          </a:p>
        </p:txBody>
      </p:sp>
      <p:sp>
        <p:nvSpPr>
          <p:cNvPr id="32" name="Diamond 31"/>
          <p:cNvSpPr/>
          <p:nvPr/>
        </p:nvSpPr>
        <p:spPr>
          <a:xfrm>
            <a:off x="9677400" y="1524000"/>
            <a:ext cx="2286000" cy="1600200"/>
          </a:xfrm>
          <a:prstGeom prst="diamond">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IF CAMERA OPENS ?</a:t>
            </a:r>
            <a:endParaRPr lang="en-US" sz="1400" b="1" dirty="0"/>
          </a:p>
        </p:txBody>
      </p:sp>
      <p:cxnSp>
        <p:nvCxnSpPr>
          <p:cNvPr id="33" name="Straight Arrow Connector 32"/>
          <p:cNvCxnSpPr>
            <a:stCxn id="27" idx="4"/>
            <a:endCxn id="29" idx="0"/>
          </p:cNvCxnSpPr>
          <p:nvPr/>
        </p:nvCxnSpPr>
        <p:spPr>
          <a:xfrm rot="5400000">
            <a:off x="10668000" y="762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0630694" y="3313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2"/>
          </p:cNvCxnSpPr>
          <p:nvPr/>
        </p:nvCxnSpPr>
        <p:spPr>
          <a:xfrm rot="5400000">
            <a:off x="10706100" y="1409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28" idx="0"/>
          </p:cNvCxnSpPr>
          <p:nvPr/>
        </p:nvCxnSpPr>
        <p:spPr>
          <a:xfrm rot="5400000">
            <a:off x="10668000" y="6019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448800" y="0"/>
            <a:ext cx="27432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677400" y="4114800"/>
            <a:ext cx="22860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Perform Image Pre-processing</a:t>
            </a:r>
            <a:endParaRPr lang="en-US" sz="1400" b="1" dirty="0"/>
          </a:p>
        </p:txBody>
      </p:sp>
      <p:sp>
        <p:nvSpPr>
          <p:cNvPr id="39" name="Rectangle 38"/>
          <p:cNvSpPr/>
          <p:nvPr/>
        </p:nvSpPr>
        <p:spPr>
          <a:xfrm>
            <a:off x="9677400" y="4800600"/>
            <a:ext cx="2286000" cy="457200"/>
          </a:xfrm>
          <a:prstGeom prst="rect">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EXTRACT FEATURES</a:t>
            </a:r>
            <a:endParaRPr lang="en-US" sz="1400" b="1" dirty="0"/>
          </a:p>
        </p:txBody>
      </p:sp>
      <p:cxnSp>
        <p:nvCxnSpPr>
          <p:cNvPr id="40" name="Straight Arrow Connector 39"/>
          <p:cNvCxnSpPr>
            <a:stCxn id="38" idx="2"/>
            <a:endCxn id="39" idx="0"/>
          </p:cNvCxnSpPr>
          <p:nvPr/>
        </p:nvCxnSpPr>
        <p:spPr>
          <a:xfrm rot="5400000">
            <a:off x="10706100" y="4686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2"/>
            <a:endCxn id="31" idx="0"/>
          </p:cNvCxnSpPr>
          <p:nvPr/>
        </p:nvCxnSpPr>
        <p:spPr>
          <a:xfrm rot="5400000">
            <a:off x="10668000" y="5410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a:endCxn id="38" idx="0"/>
          </p:cNvCxnSpPr>
          <p:nvPr/>
        </p:nvCxnSpPr>
        <p:spPr>
          <a:xfrm rot="5400000">
            <a:off x="10668000" y="3962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15"/>
          <p:cNvSpPr txBox="1">
            <a:spLocks/>
          </p:cNvSpPr>
          <p:nvPr/>
        </p:nvSpPr>
        <p:spPr>
          <a:xfrm>
            <a:off x="8606570" y="0"/>
            <a:ext cx="2377440" cy="701731"/>
          </a:xfrm>
          <a:prstGeom prst="rect">
            <a:avLst/>
          </a:prstGeom>
        </p:spPr>
        <p:txBody>
          <a:bodyPr vert="horz" wrap="square" lIns="146304" tIns="45720" rIns="146304" bIns="45720"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400" b="1" dirty="0" smtClean="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2.</a:t>
            </a:r>
            <a:endParaRPr kumimoji="0" lang="en-US" sz="4400" b="1" i="0" u="none" strike="noStrike" kern="1200" cap="none" spc="0" normalizeH="0" baseline="0" noProof="0" dirty="0">
              <a:ln>
                <a:noFill/>
              </a:ln>
              <a:solidFill>
                <a:schemeClr val="accent4"/>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5" name="Content Placeholder 15"/>
          <p:cNvSpPr txBox="1">
            <a:spLocks/>
          </p:cNvSpPr>
          <p:nvPr/>
        </p:nvSpPr>
        <p:spPr>
          <a:xfrm>
            <a:off x="0" y="6117752"/>
            <a:ext cx="6237026" cy="535531"/>
          </a:xfrm>
          <a:prstGeom prst="rect">
            <a:avLst/>
          </a:prstGeom>
        </p:spPr>
        <p:txBody>
          <a:bodyPr vert="horz" wrap="square" lIns="146304" tIns="45720" rIns="146304" bIns="45720"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chemeClr val="accent4"/>
                </a:solidFill>
                <a:ea typeface="Segoe UI Black" panose="020B0A02040204020203" pitchFamily="34" charset="0"/>
                <a:cs typeface="Segoe UI Black" panose="020B0A02040204020203" pitchFamily="34" charset="0"/>
              </a:rPr>
              <a:t>*Figure 1 and 2 represents flow chart of face mask detection of saved datasets and live data respectively based on LBPH.</a:t>
            </a:r>
            <a:endParaRPr kumimoji="0" lang="en-US" sz="1600" b="1" i="0" u="none" strike="noStrike" kern="1200" cap="none" spc="0" normalizeH="0" baseline="0" noProof="0" dirty="0">
              <a:ln>
                <a:noFill/>
              </a:ln>
              <a:solidFill>
                <a:schemeClr val="accent4"/>
              </a:solidFill>
              <a:effectLst/>
              <a:uLnTx/>
              <a:uFillTx/>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xmlns="" val="244130645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11"/>
          </p:nvPr>
        </p:nvSpPr>
        <p:spPr>
          <a:xfrm>
            <a:off x="7527461" y="2852382"/>
            <a:ext cx="4468921" cy="1200329"/>
          </a:xfrm>
        </p:spPr>
        <p:txBody>
          <a:bodyPr/>
          <a:lstStyle/>
          <a:p>
            <a:pPr algn="just"/>
            <a:r>
              <a:rPr lang="en-US" sz="2000" dirty="0" smtClean="0"/>
              <a:t>The Activity Diagram explains how the model works. </a:t>
            </a:r>
            <a:r>
              <a:rPr sz="2000" smtClean="0"/>
              <a:t>It specifies</a:t>
            </a:r>
            <a:r>
              <a:rPr lang="en-US" sz="2000" dirty="0" smtClean="0"/>
              <a:t> how the dataset is trained and model shows results.</a:t>
            </a:r>
            <a:endParaRPr lang="en-US" sz="2000" b="1" dirty="0" smtClean="0"/>
          </a:p>
        </p:txBody>
      </p:sp>
      <p:sp>
        <p:nvSpPr>
          <p:cNvPr id="22" name="Text Placeholder 21"/>
          <p:cNvSpPr>
            <a:spLocks noGrp="1"/>
          </p:cNvSpPr>
          <p:nvPr>
            <p:ph type="body" sz="quarter" idx="19"/>
          </p:nvPr>
        </p:nvSpPr>
        <p:spPr>
          <a:xfrm>
            <a:off x="7492622" y="1840766"/>
            <a:ext cx="4508310" cy="923330"/>
          </a:xfrm>
        </p:spPr>
        <p:txBody>
          <a:bodyPr/>
          <a:lstStyle/>
          <a:p>
            <a:pPr algn="just"/>
            <a:r>
              <a:rPr lang="en-US" sz="2000" dirty="0" smtClean="0"/>
              <a:t>Phases and individual steps for building a COVID-19 face mask detector using Python and  OpenCV.</a:t>
            </a:r>
            <a:endParaRPr lang="en-US" sz="2000" dirty="0"/>
          </a:p>
        </p:txBody>
      </p:sp>
      <p:sp>
        <p:nvSpPr>
          <p:cNvPr id="40" name="Content Placeholder 39"/>
          <p:cNvSpPr>
            <a:spLocks noGrp="1"/>
          </p:cNvSpPr>
          <p:nvPr>
            <p:ph idx="18"/>
          </p:nvPr>
        </p:nvSpPr>
        <p:spPr>
          <a:xfrm>
            <a:off x="7506270" y="696035"/>
            <a:ext cx="4508310" cy="535531"/>
          </a:xfrm>
        </p:spPr>
        <p:txBody>
          <a:bodyPr/>
          <a:lstStyle/>
          <a:p>
            <a:r>
              <a:rPr sz="3200" smtClean="0"/>
              <a:t>ACTIVITY DIAGRAM</a:t>
            </a:r>
          </a:p>
        </p:txBody>
      </p:sp>
      <p:sp>
        <p:nvSpPr>
          <p:cNvPr id="2" name="Slide Number Placeholder 1"/>
          <p:cNvSpPr>
            <a:spLocks noGrp="1"/>
          </p:cNvSpPr>
          <p:nvPr>
            <p:ph type="sldNum" sz="quarter" idx="4"/>
          </p:nvPr>
        </p:nvSpPr>
        <p:spPr/>
        <p:txBody>
          <a:bodyPr/>
          <a:lstStyle/>
          <a:p>
            <a:fld id="{5AE1514C-5E56-4738-A1FF-4B1CFD2A3E36}" type="slidenum">
              <a:rPr lang="en-US" smtClean="0"/>
              <a:pPr/>
              <a:t>7</a:t>
            </a:fld>
            <a:endParaRPr lang="en-US" dirty="0"/>
          </a:p>
        </p:txBody>
      </p:sp>
      <p:sp>
        <p:nvSpPr>
          <p:cNvPr id="7" name="Text Placeholder 21"/>
          <p:cNvSpPr txBox="1">
            <a:spLocks/>
          </p:cNvSpPr>
          <p:nvPr/>
        </p:nvSpPr>
        <p:spPr>
          <a:xfrm>
            <a:off x="7519916" y="5446049"/>
            <a:ext cx="4508310" cy="840230"/>
          </a:xfrm>
          <a:prstGeom prst="rect">
            <a:avLst/>
          </a:prstGeom>
        </p:spPr>
        <p:txBody>
          <a:bodyPr vert="horz" wrap="square" lIns="91440" tIns="45720" rIns="91440" bIns="45720"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smtClean="0">
                <a:ln>
                  <a:noFill/>
                </a:ln>
                <a:gradFill>
                  <a:gsLst>
                    <a:gs pos="15000">
                      <a:schemeClr val="tx1"/>
                    </a:gs>
                    <a:gs pos="47000">
                      <a:schemeClr val="tx1"/>
                    </a:gs>
                  </a:gsLst>
                  <a:lin ang="5400000" scaled="1"/>
                </a:gradFill>
                <a:effectLst/>
                <a:uLnTx/>
                <a:uFillTx/>
                <a:latin typeface="+mj-lt"/>
                <a:ea typeface="+mn-ea"/>
                <a:cs typeface="+mn-cs"/>
              </a:rPr>
              <a:t>Whenever a face with No Mask is detected,</a:t>
            </a:r>
            <a:r>
              <a:rPr kumimoji="0" lang="en-US" b="0" i="0" u="none" strike="noStrike" kern="1200" cap="none" spc="0" normalizeH="0" noProof="0" dirty="0" smtClean="0">
                <a:ln>
                  <a:noFill/>
                </a:ln>
                <a:gradFill>
                  <a:gsLst>
                    <a:gs pos="15000">
                      <a:schemeClr val="tx1"/>
                    </a:gs>
                    <a:gs pos="47000">
                      <a:schemeClr val="tx1"/>
                    </a:gs>
                  </a:gsLst>
                  <a:lin ang="5400000" scaled="1"/>
                </a:gradFill>
                <a:effectLst/>
                <a:uLnTx/>
                <a:uFillTx/>
                <a:latin typeface="+mj-lt"/>
                <a:ea typeface="+mn-ea"/>
                <a:cs typeface="+mn-cs"/>
              </a:rPr>
              <a:t> the model alerts to wear masks and keeps on warning until mask is applied.</a:t>
            </a:r>
            <a:r>
              <a:rPr kumimoji="0" lang="en-US" b="0" i="0" u="none" strike="noStrike" kern="1200" cap="none" spc="0" normalizeH="0" baseline="0" noProof="0" dirty="0" smtClean="0">
                <a:ln>
                  <a:noFill/>
                </a:ln>
                <a:gradFill>
                  <a:gsLst>
                    <a:gs pos="15000">
                      <a:schemeClr val="tx1"/>
                    </a:gs>
                    <a:gs pos="47000">
                      <a:schemeClr val="tx1"/>
                    </a:gs>
                  </a:gsLst>
                  <a:lin ang="5400000" scaled="1"/>
                </a:gradFill>
                <a:effectLst/>
                <a:uLnTx/>
                <a:uFillTx/>
                <a:latin typeface="+mj-lt"/>
                <a:ea typeface="+mn-ea"/>
                <a:cs typeface="+mn-cs"/>
              </a:rPr>
              <a:t> </a:t>
            </a:r>
            <a:endParaRPr kumimoji="0" lang="en-US" b="0" i="0" u="none" strike="noStrike" kern="1200" cap="none" spc="0" normalizeH="0" baseline="0" noProof="0" dirty="0">
              <a:ln>
                <a:noFill/>
              </a:ln>
              <a:gradFill>
                <a:gsLst>
                  <a:gs pos="15000">
                    <a:schemeClr val="tx1"/>
                  </a:gs>
                  <a:gs pos="47000">
                    <a:schemeClr val="tx1"/>
                  </a:gs>
                </a:gsLst>
                <a:lin ang="5400000" scaled="1"/>
              </a:gradFill>
              <a:effectLst/>
              <a:uLnTx/>
              <a:uFillTx/>
              <a:latin typeface="+mj-lt"/>
              <a:ea typeface="+mn-ea"/>
              <a:cs typeface="+mn-cs"/>
            </a:endParaRPr>
          </a:p>
        </p:txBody>
      </p:sp>
      <p:sp>
        <p:nvSpPr>
          <p:cNvPr id="8" name="Rectangle 7"/>
          <p:cNvSpPr/>
          <p:nvPr/>
        </p:nvSpPr>
        <p:spPr>
          <a:xfrm>
            <a:off x="468573" y="152400"/>
            <a:ext cx="64008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8573" y="2743200"/>
            <a:ext cx="64770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63773" y="0"/>
            <a:ext cx="7086600" cy="6858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49573" y="838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FACE MASK DATASET</a:t>
            </a:r>
            <a:endParaRPr lang="en-US" dirty="0">
              <a:solidFill>
                <a:schemeClr val="tx1"/>
              </a:solidFill>
            </a:endParaRPr>
          </a:p>
        </p:txBody>
      </p:sp>
      <p:sp>
        <p:nvSpPr>
          <p:cNvPr id="12" name="Rectangle 11"/>
          <p:cNvSpPr/>
          <p:nvPr/>
        </p:nvSpPr>
        <p:spPr>
          <a:xfrm>
            <a:off x="2906973" y="838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Face Mask Classifiers with LBPH</a:t>
            </a:r>
            <a:endParaRPr lang="en-US" dirty="0">
              <a:solidFill>
                <a:schemeClr val="tx1"/>
              </a:solidFill>
            </a:endParaRPr>
          </a:p>
        </p:txBody>
      </p:sp>
      <p:sp>
        <p:nvSpPr>
          <p:cNvPr id="13" name="Rectangle 12"/>
          <p:cNvSpPr/>
          <p:nvPr/>
        </p:nvSpPr>
        <p:spPr>
          <a:xfrm>
            <a:off x="4888173" y="838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SERIALIZE FACE MASK DETECTION TO DISK</a:t>
            </a:r>
            <a:endParaRPr lang="en-US" sz="1700" dirty="0">
              <a:solidFill>
                <a:schemeClr val="tx1"/>
              </a:solidFill>
            </a:endParaRPr>
          </a:p>
        </p:txBody>
      </p:sp>
      <p:sp>
        <p:nvSpPr>
          <p:cNvPr id="14" name="Rectangle 13"/>
          <p:cNvSpPr/>
          <p:nvPr/>
        </p:nvSpPr>
        <p:spPr>
          <a:xfrm>
            <a:off x="925773" y="3505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LOAD FACE MASK CLASSIFIER FROM DISK</a:t>
            </a:r>
            <a:endParaRPr lang="en-US" sz="1700" dirty="0">
              <a:solidFill>
                <a:schemeClr val="tx1"/>
              </a:solidFill>
            </a:endParaRPr>
          </a:p>
        </p:txBody>
      </p:sp>
      <p:sp>
        <p:nvSpPr>
          <p:cNvPr id="15" name="Rectangle 14"/>
          <p:cNvSpPr/>
          <p:nvPr/>
        </p:nvSpPr>
        <p:spPr>
          <a:xfrm>
            <a:off x="2983173" y="3505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DETECT FACES IN IMAGE/VIDEO STREAM</a:t>
            </a:r>
            <a:endParaRPr lang="en-US" sz="1700" dirty="0">
              <a:solidFill>
                <a:schemeClr val="tx1"/>
              </a:solidFill>
            </a:endParaRPr>
          </a:p>
        </p:txBody>
      </p:sp>
      <p:sp>
        <p:nvSpPr>
          <p:cNvPr id="16" name="Rectangle 15"/>
          <p:cNvSpPr/>
          <p:nvPr/>
        </p:nvSpPr>
        <p:spPr>
          <a:xfrm>
            <a:off x="4964373" y="35052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EACH FACE Region Of index (ROI)</a:t>
            </a:r>
            <a:endParaRPr lang="en-US" dirty="0">
              <a:solidFill>
                <a:schemeClr val="tx1"/>
              </a:solidFill>
            </a:endParaRPr>
          </a:p>
        </p:txBody>
      </p:sp>
      <p:sp>
        <p:nvSpPr>
          <p:cNvPr id="17" name="Rectangle 16"/>
          <p:cNvSpPr/>
          <p:nvPr/>
        </p:nvSpPr>
        <p:spPr>
          <a:xfrm>
            <a:off x="925773" y="49530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SHOW RESULTS</a:t>
            </a:r>
            <a:endParaRPr lang="en-US" dirty="0">
              <a:solidFill>
                <a:schemeClr val="tx1"/>
              </a:solidFill>
            </a:endParaRPr>
          </a:p>
        </p:txBody>
      </p:sp>
      <p:sp>
        <p:nvSpPr>
          <p:cNvPr id="18" name="Rectangle 17"/>
          <p:cNvSpPr/>
          <p:nvPr/>
        </p:nvSpPr>
        <p:spPr>
          <a:xfrm>
            <a:off x="2983173" y="49530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ALERT MODEL IF NO MASK!!</a:t>
            </a:r>
            <a:endParaRPr lang="en-US" dirty="0">
              <a:solidFill>
                <a:schemeClr val="tx1"/>
              </a:solidFill>
            </a:endParaRPr>
          </a:p>
        </p:txBody>
      </p:sp>
      <p:sp>
        <p:nvSpPr>
          <p:cNvPr id="19" name="Rectangle 18"/>
          <p:cNvSpPr/>
          <p:nvPr/>
        </p:nvSpPr>
        <p:spPr>
          <a:xfrm>
            <a:off x="4964373" y="4953000"/>
            <a:ext cx="1676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APPLY LABEL TO DETERMINE “MASK” OR</a:t>
            </a:r>
          </a:p>
          <a:p>
            <a:pPr algn="ctr"/>
            <a:r>
              <a:rPr lang="en-US" sz="1700" dirty="0" smtClean="0">
                <a:solidFill>
                  <a:schemeClr val="tx1"/>
                </a:solidFill>
              </a:rPr>
              <a:t> “NO MASK”</a:t>
            </a:r>
            <a:endParaRPr lang="en-US" sz="1700" dirty="0">
              <a:solidFill>
                <a:schemeClr val="tx1"/>
              </a:solidFill>
            </a:endParaRPr>
          </a:p>
        </p:txBody>
      </p:sp>
      <p:sp>
        <p:nvSpPr>
          <p:cNvPr id="20" name="TextBox 19"/>
          <p:cNvSpPr txBox="1"/>
          <p:nvPr/>
        </p:nvSpPr>
        <p:spPr>
          <a:xfrm>
            <a:off x="773373" y="228600"/>
            <a:ext cx="5715000" cy="369332"/>
          </a:xfrm>
          <a:prstGeom prst="rect">
            <a:avLst/>
          </a:prstGeom>
          <a:noFill/>
        </p:spPr>
        <p:txBody>
          <a:bodyPr wrap="square" rtlCol="0">
            <a:spAutoFit/>
          </a:bodyPr>
          <a:lstStyle/>
          <a:p>
            <a:r>
              <a:rPr lang="en-US" b="1" dirty="0" smtClean="0"/>
              <a:t>PHASE #1 : TRAIN FACE MASK DETECTOR</a:t>
            </a:r>
            <a:endParaRPr lang="en-US" b="1" dirty="0"/>
          </a:p>
        </p:txBody>
      </p:sp>
      <p:sp>
        <p:nvSpPr>
          <p:cNvPr id="21" name="TextBox 20"/>
          <p:cNvSpPr txBox="1"/>
          <p:nvPr/>
        </p:nvSpPr>
        <p:spPr>
          <a:xfrm>
            <a:off x="773373" y="2819400"/>
            <a:ext cx="5715000" cy="369332"/>
          </a:xfrm>
          <a:prstGeom prst="rect">
            <a:avLst/>
          </a:prstGeom>
          <a:noFill/>
        </p:spPr>
        <p:txBody>
          <a:bodyPr wrap="square" rtlCol="0">
            <a:spAutoFit/>
          </a:bodyPr>
          <a:lstStyle/>
          <a:p>
            <a:r>
              <a:rPr lang="en-US" b="1" dirty="0" smtClean="0"/>
              <a:t>PHASE #2 : APPLY FACE MASK DETECTOR</a:t>
            </a:r>
            <a:endParaRPr lang="en-US" b="1" dirty="0"/>
          </a:p>
        </p:txBody>
      </p:sp>
      <p:cxnSp>
        <p:nvCxnSpPr>
          <p:cNvPr id="23" name="Straight Arrow Connector 22"/>
          <p:cNvCxnSpPr>
            <a:stCxn id="11" idx="3"/>
            <a:endCxn id="12" idx="1"/>
          </p:cNvCxnSpPr>
          <p:nvPr/>
        </p:nvCxnSpPr>
        <p:spPr>
          <a:xfrm>
            <a:off x="2525973" y="1371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3" idx="1"/>
          </p:cNvCxnSpPr>
          <p:nvPr/>
        </p:nvCxnSpPr>
        <p:spPr>
          <a:xfrm>
            <a:off x="4583373" y="1371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3"/>
            <a:endCxn id="15" idx="1"/>
          </p:cNvCxnSpPr>
          <p:nvPr/>
        </p:nvCxnSpPr>
        <p:spPr>
          <a:xfrm>
            <a:off x="2602173" y="4038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a:endCxn id="16" idx="1"/>
          </p:cNvCxnSpPr>
          <p:nvPr/>
        </p:nvCxnSpPr>
        <p:spPr>
          <a:xfrm>
            <a:off x="4659573" y="4038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19" idx="0"/>
          </p:cNvCxnSpPr>
          <p:nvPr/>
        </p:nvCxnSpPr>
        <p:spPr>
          <a:xfrm rot="5400000">
            <a:off x="5612073" y="4762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1"/>
            <a:endCxn id="18" idx="3"/>
          </p:cNvCxnSpPr>
          <p:nvPr/>
        </p:nvCxnSpPr>
        <p:spPr>
          <a:xfrm rot="10800000">
            <a:off x="4659573" y="5486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1"/>
            <a:endCxn id="17" idx="3"/>
          </p:cNvCxnSpPr>
          <p:nvPr/>
        </p:nvCxnSpPr>
        <p:spPr>
          <a:xfrm rot="10800000">
            <a:off x="2602173" y="5486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13" idx="2"/>
          </p:cNvCxnSpPr>
          <p:nvPr/>
        </p:nvCxnSpPr>
        <p:spPr>
          <a:xfrm rot="5400000">
            <a:off x="2868873" y="-342900"/>
            <a:ext cx="609600" cy="5105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141027" y="3276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4" idx="1"/>
          </p:cNvCxnSpPr>
          <p:nvPr/>
        </p:nvCxnSpPr>
        <p:spPr>
          <a:xfrm>
            <a:off x="620973" y="4038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929164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696726" y="6484937"/>
            <a:ext cx="533348" cy="365125"/>
          </a:xfrm>
        </p:spPr>
        <p:txBody>
          <a:bodyPr/>
          <a:lstStyle/>
          <a:p>
            <a:fld id="{5AE1514C-5E56-4738-A1FF-4B1CFD2A3E36}" type="slidenum">
              <a:rPr lang="en-US" smtClean="0"/>
              <a:pPr/>
              <a:t>8</a:t>
            </a:fld>
            <a:endParaRPr lang="en-US" dirty="0"/>
          </a:p>
        </p:txBody>
      </p:sp>
      <p:sp>
        <p:nvSpPr>
          <p:cNvPr id="11" name="Text Placeholder 10"/>
          <p:cNvSpPr>
            <a:spLocks noGrp="1"/>
          </p:cNvSpPr>
          <p:nvPr>
            <p:ph type="body" sz="quarter" idx="11"/>
          </p:nvPr>
        </p:nvSpPr>
        <p:spPr>
          <a:xfrm>
            <a:off x="7576456" y="3024051"/>
            <a:ext cx="4284618" cy="1089529"/>
          </a:xfrm>
        </p:spPr>
        <p:txBody>
          <a:bodyPr/>
          <a:lstStyle/>
          <a:p>
            <a:pPr algn="just"/>
            <a:r>
              <a:rPr sz="1800" smtClean="0"/>
              <a:t>A UML </a:t>
            </a:r>
            <a:r>
              <a:rPr sz="1800" b="1" smtClean="0"/>
              <a:t>use case diagram</a:t>
            </a:r>
            <a:r>
              <a:rPr sz="1800" smtClean="0"/>
              <a:t> is the primary form of system/software requirements for a new software program underdeveloped.</a:t>
            </a:r>
            <a:endParaRPr lang="en-US" sz="1800" dirty="0"/>
          </a:p>
        </p:txBody>
      </p:sp>
      <p:sp>
        <p:nvSpPr>
          <p:cNvPr id="8" name="Text Placeholder 7"/>
          <p:cNvSpPr>
            <a:spLocks noGrp="1"/>
          </p:cNvSpPr>
          <p:nvPr>
            <p:ph type="body" sz="quarter" idx="19"/>
          </p:nvPr>
        </p:nvSpPr>
        <p:spPr>
          <a:xfrm>
            <a:off x="7537267" y="1031648"/>
            <a:ext cx="4251585" cy="1737677"/>
          </a:xfrm>
        </p:spPr>
        <p:txBody>
          <a:bodyPr/>
          <a:lstStyle/>
          <a:p>
            <a:pPr algn="just"/>
            <a:r>
              <a:rPr lang="en-US" sz="2000" dirty="0" smtClean="0"/>
              <a:t>A use case diagram at its simplest is a representation of a user's interaction with the system that shows the relationship between the user and the different use cases in which the user is involved.</a:t>
            </a:r>
            <a:endParaRPr lang="en-US" sz="2000" dirty="0"/>
          </a:p>
        </p:txBody>
      </p:sp>
      <p:sp>
        <p:nvSpPr>
          <p:cNvPr id="20" name="Content Placeholder 19"/>
          <p:cNvSpPr>
            <a:spLocks noGrp="1"/>
          </p:cNvSpPr>
          <p:nvPr>
            <p:ph idx="18"/>
          </p:nvPr>
        </p:nvSpPr>
        <p:spPr>
          <a:xfrm>
            <a:off x="7262949" y="314597"/>
            <a:ext cx="4929051" cy="590931"/>
          </a:xfrm>
        </p:spPr>
        <p:txBody>
          <a:bodyPr/>
          <a:lstStyle/>
          <a:p>
            <a:r>
              <a:rPr sz="3600" u="sng" smtClean="0"/>
              <a:t>USE CASE DIAGRAM</a:t>
            </a:r>
            <a:endParaRPr lang="en-US" sz="3600" u="sng" dirty="0"/>
          </a:p>
        </p:txBody>
      </p:sp>
      <p:sp>
        <p:nvSpPr>
          <p:cNvPr id="49" name="Rectangle 48"/>
          <p:cNvSpPr/>
          <p:nvPr/>
        </p:nvSpPr>
        <p:spPr>
          <a:xfrm>
            <a:off x="0" y="0"/>
            <a:ext cx="7239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TextBox 49"/>
          <p:cNvSpPr txBox="1"/>
          <p:nvPr/>
        </p:nvSpPr>
        <p:spPr>
          <a:xfrm>
            <a:off x="0" y="0"/>
            <a:ext cx="3276600" cy="369332"/>
          </a:xfrm>
          <a:prstGeom prst="rect">
            <a:avLst/>
          </a:prstGeom>
          <a:noFill/>
        </p:spPr>
        <p:txBody>
          <a:bodyPr wrap="square" rtlCol="0">
            <a:spAutoFit/>
          </a:bodyPr>
          <a:lstStyle/>
          <a:p>
            <a:r>
              <a:rPr lang="en-US" dirty="0" smtClean="0"/>
              <a:t>USER MODEL:</a:t>
            </a:r>
            <a:endParaRPr lang="en-US" dirty="0"/>
          </a:p>
        </p:txBody>
      </p:sp>
      <p:sp>
        <p:nvSpPr>
          <p:cNvPr id="51" name="TextBox 50"/>
          <p:cNvSpPr txBox="1"/>
          <p:nvPr/>
        </p:nvSpPr>
        <p:spPr>
          <a:xfrm>
            <a:off x="0" y="3352800"/>
            <a:ext cx="3276600" cy="369332"/>
          </a:xfrm>
          <a:prstGeom prst="rect">
            <a:avLst/>
          </a:prstGeom>
          <a:noFill/>
        </p:spPr>
        <p:txBody>
          <a:bodyPr wrap="square" rtlCol="0">
            <a:spAutoFit/>
          </a:bodyPr>
          <a:lstStyle/>
          <a:p>
            <a:r>
              <a:rPr lang="en-US" dirty="0" smtClean="0"/>
              <a:t>SOFTWARE MODEL:</a:t>
            </a:r>
            <a:endParaRPr lang="en-US" dirty="0"/>
          </a:p>
        </p:txBody>
      </p:sp>
      <p:sp>
        <p:nvSpPr>
          <p:cNvPr id="52" name="Rectangle 51"/>
          <p:cNvSpPr/>
          <p:nvPr/>
        </p:nvSpPr>
        <p:spPr>
          <a:xfrm>
            <a:off x="0" y="381000"/>
            <a:ext cx="7239000" cy="2819400"/>
          </a:xfrm>
          <a:prstGeom prst="rect">
            <a:avLst/>
          </a:prstGeom>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0" y="3810000"/>
            <a:ext cx="7239000" cy="3048000"/>
          </a:xfrm>
          <a:prstGeom prst="rect">
            <a:avLst/>
          </a:prstGeom>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152400" y="533400"/>
            <a:ext cx="2590800" cy="2514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Rectangle 54"/>
          <p:cNvSpPr/>
          <p:nvPr/>
        </p:nvSpPr>
        <p:spPr>
          <a:xfrm>
            <a:off x="152400" y="3962400"/>
            <a:ext cx="2667000" cy="266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Smiley Face 55"/>
          <p:cNvSpPr/>
          <p:nvPr/>
        </p:nvSpPr>
        <p:spPr>
          <a:xfrm>
            <a:off x="990600" y="1066800"/>
            <a:ext cx="762000" cy="609600"/>
          </a:xfrm>
          <a:prstGeom prst="smileyFace">
            <a:avLst/>
          </a:prstGeom>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57150">
                <a:solidFill>
                  <a:schemeClr val="tx1"/>
                </a:solidFill>
              </a:ln>
            </a:endParaRPr>
          </a:p>
        </p:txBody>
      </p:sp>
      <p:cxnSp>
        <p:nvCxnSpPr>
          <p:cNvPr id="57" name="Straight Connector 56"/>
          <p:cNvCxnSpPr>
            <a:stCxn id="56" idx="4"/>
          </p:cNvCxnSpPr>
          <p:nvPr/>
        </p:nvCxnSpPr>
        <p:spPr>
          <a:xfrm rot="5400000">
            <a:off x="952500" y="2095500"/>
            <a:ext cx="838200" cy="1588"/>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flipV="1">
            <a:off x="914400" y="2514600"/>
            <a:ext cx="457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371600" y="25146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90600" y="2057400"/>
            <a:ext cx="838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28600" y="609600"/>
            <a:ext cx="1447800" cy="369332"/>
          </a:xfrm>
          <a:prstGeom prst="rect">
            <a:avLst/>
          </a:prstGeom>
          <a:noFill/>
        </p:spPr>
        <p:txBody>
          <a:bodyPr wrap="square" rtlCol="0">
            <a:spAutoFit/>
          </a:bodyPr>
          <a:lstStyle/>
          <a:p>
            <a:r>
              <a:rPr lang="en-US" dirty="0" smtClean="0"/>
              <a:t>USER</a:t>
            </a:r>
            <a:endParaRPr lang="en-US" dirty="0"/>
          </a:p>
        </p:txBody>
      </p:sp>
      <p:sp>
        <p:nvSpPr>
          <p:cNvPr id="62" name="TextBox 61"/>
          <p:cNvSpPr txBox="1"/>
          <p:nvPr/>
        </p:nvSpPr>
        <p:spPr>
          <a:xfrm>
            <a:off x="228600" y="4876800"/>
            <a:ext cx="2362200" cy="646331"/>
          </a:xfrm>
          <a:prstGeom prst="rect">
            <a:avLst/>
          </a:prstGeom>
          <a:noFill/>
        </p:spPr>
        <p:txBody>
          <a:bodyPr wrap="square" rtlCol="0">
            <a:spAutoFit/>
          </a:bodyPr>
          <a:lstStyle/>
          <a:p>
            <a:pPr algn="ctr"/>
            <a:r>
              <a:rPr lang="en-US" dirty="0" smtClean="0"/>
              <a:t>FACE</a:t>
            </a:r>
          </a:p>
          <a:p>
            <a:pPr algn="ctr"/>
            <a:r>
              <a:rPr lang="en-US" dirty="0" smtClean="0"/>
              <a:t>DETECTOR</a:t>
            </a:r>
            <a:endParaRPr lang="en-US" dirty="0"/>
          </a:p>
        </p:txBody>
      </p:sp>
      <p:cxnSp>
        <p:nvCxnSpPr>
          <p:cNvPr id="63" name="Straight Connector 62"/>
          <p:cNvCxnSpPr/>
          <p:nvPr/>
        </p:nvCxnSpPr>
        <p:spPr>
          <a:xfrm>
            <a:off x="381000" y="4267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81000" y="4419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1000" y="4572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81000" y="58674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81000" y="6096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2705894" y="1789906"/>
            <a:ext cx="2209006" cy="79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5400000">
            <a:off x="2553097" y="5219303"/>
            <a:ext cx="2514600" cy="79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54" idx="3"/>
          </p:cNvCxnSpPr>
          <p:nvPr/>
        </p:nvCxnSpPr>
        <p:spPr>
          <a:xfrm>
            <a:off x="2743200" y="1790700"/>
            <a:ext cx="1066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5" idx="3"/>
          </p:cNvCxnSpPr>
          <p:nvPr/>
        </p:nvCxnSpPr>
        <p:spPr>
          <a:xfrm flipV="1">
            <a:off x="2819400" y="5257800"/>
            <a:ext cx="990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029200" y="6096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ADD IMGAE/OPEN CAMERA</a:t>
            </a:r>
            <a:endParaRPr lang="en-US" sz="1000" dirty="0"/>
          </a:p>
        </p:txBody>
      </p:sp>
      <p:sp>
        <p:nvSpPr>
          <p:cNvPr id="73" name="Oval 72"/>
          <p:cNvSpPr/>
          <p:nvPr/>
        </p:nvSpPr>
        <p:spPr>
          <a:xfrm>
            <a:off x="5029200" y="12192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DETECT FACE</a:t>
            </a:r>
            <a:endParaRPr lang="en-US" sz="1400" dirty="0"/>
          </a:p>
        </p:txBody>
      </p:sp>
      <p:sp>
        <p:nvSpPr>
          <p:cNvPr id="74" name="Oval 73"/>
          <p:cNvSpPr/>
          <p:nvPr/>
        </p:nvSpPr>
        <p:spPr>
          <a:xfrm>
            <a:off x="5029200" y="18288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DETECT FACE MASK</a:t>
            </a:r>
            <a:endParaRPr lang="en-US" sz="1200" dirty="0"/>
          </a:p>
        </p:txBody>
      </p:sp>
      <p:sp>
        <p:nvSpPr>
          <p:cNvPr id="75" name="Oval 74"/>
          <p:cNvSpPr/>
          <p:nvPr/>
        </p:nvSpPr>
        <p:spPr>
          <a:xfrm>
            <a:off x="5029200" y="24384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ALERT! IF NO MASK</a:t>
            </a:r>
            <a:endParaRPr lang="en-US" sz="1200" dirty="0"/>
          </a:p>
        </p:txBody>
      </p:sp>
      <p:sp>
        <p:nvSpPr>
          <p:cNvPr id="76" name="Oval 75"/>
          <p:cNvSpPr/>
          <p:nvPr/>
        </p:nvSpPr>
        <p:spPr>
          <a:xfrm>
            <a:off x="5181600" y="39624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RECEIVE IMAGE</a:t>
            </a:r>
            <a:endParaRPr lang="en-US" sz="1200" dirty="0"/>
          </a:p>
        </p:txBody>
      </p:sp>
      <p:sp>
        <p:nvSpPr>
          <p:cNvPr id="77" name="Oval 76"/>
          <p:cNvSpPr/>
          <p:nvPr/>
        </p:nvSpPr>
        <p:spPr>
          <a:xfrm>
            <a:off x="5181600" y="45720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DETECT FACE</a:t>
            </a:r>
            <a:endParaRPr lang="en-US" sz="1400" dirty="0"/>
          </a:p>
        </p:txBody>
      </p:sp>
      <p:sp>
        <p:nvSpPr>
          <p:cNvPr id="78" name="Oval 77"/>
          <p:cNvSpPr/>
          <p:nvPr/>
        </p:nvSpPr>
        <p:spPr>
          <a:xfrm>
            <a:off x="5181600" y="51816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DETECT FACE MASK</a:t>
            </a:r>
            <a:endParaRPr lang="en-US" sz="1200" dirty="0"/>
          </a:p>
        </p:txBody>
      </p:sp>
      <p:sp>
        <p:nvSpPr>
          <p:cNvPr id="79" name="Oval 78"/>
          <p:cNvSpPr/>
          <p:nvPr/>
        </p:nvSpPr>
        <p:spPr>
          <a:xfrm>
            <a:off x="5181600" y="5867400"/>
            <a:ext cx="16764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SHOW RESULTS</a:t>
            </a:r>
            <a:endParaRPr lang="en-US" sz="1200" dirty="0"/>
          </a:p>
        </p:txBody>
      </p:sp>
      <p:cxnSp>
        <p:nvCxnSpPr>
          <p:cNvPr id="80" name="Straight Connector 79"/>
          <p:cNvCxnSpPr>
            <a:endCxn id="72" idx="2"/>
          </p:cNvCxnSpPr>
          <p:nvPr/>
        </p:nvCxnSpPr>
        <p:spPr>
          <a:xfrm>
            <a:off x="3810000" y="8382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3" idx="2"/>
          </p:cNvCxnSpPr>
          <p:nvPr/>
        </p:nvCxnSpPr>
        <p:spPr>
          <a:xfrm rot="10800000">
            <a:off x="3810000" y="1447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2"/>
          </p:cNvCxnSpPr>
          <p:nvPr/>
        </p:nvCxnSpPr>
        <p:spPr>
          <a:xfrm rot="10800000">
            <a:off x="3810000" y="20574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5" idx="2"/>
          </p:cNvCxnSpPr>
          <p:nvPr/>
        </p:nvCxnSpPr>
        <p:spPr>
          <a:xfrm rot="10800000">
            <a:off x="3810000" y="26670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3810000" y="4191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7" idx="2"/>
          </p:cNvCxnSpPr>
          <p:nvPr/>
        </p:nvCxnSpPr>
        <p:spPr>
          <a:xfrm rot="10800000">
            <a:off x="3810000" y="48006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8" idx="2"/>
          </p:cNvCxnSpPr>
          <p:nvPr/>
        </p:nvCxnSpPr>
        <p:spPr>
          <a:xfrm rot="10800000">
            <a:off x="3810000" y="54102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9" idx="2"/>
          </p:cNvCxnSpPr>
          <p:nvPr/>
        </p:nvCxnSpPr>
        <p:spPr>
          <a:xfrm rot="10800000">
            <a:off x="3810000" y="6096000"/>
            <a:ext cx="1371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 Placeholder 7"/>
          <p:cNvSpPr txBox="1">
            <a:spLocks/>
          </p:cNvSpPr>
          <p:nvPr/>
        </p:nvSpPr>
        <p:spPr>
          <a:xfrm>
            <a:off x="7576456" y="4475890"/>
            <a:ext cx="4454435" cy="923330"/>
          </a:xfrm>
          <a:prstGeom prst="rect">
            <a:avLst/>
          </a:prstGeom>
        </p:spPr>
        <p:txBody>
          <a:bodyPr vert="horz" wrap="square" lIns="91440" tIns="45720" rIns="91440" bIns="45720" rtlCol="0">
            <a:spAutoFit/>
          </a:bodyPr>
          <a:lstStyle/>
          <a:p>
            <a:pPr lvl="0" algn="just">
              <a:lnSpc>
                <a:spcPct val="90000"/>
              </a:lnSpc>
              <a:spcBef>
                <a:spcPts val="1000"/>
              </a:spcBef>
            </a:pPr>
            <a:r>
              <a:rPr lang="en-US" sz="2000" b="1" dirty="0" smtClean="0"/>
              <a:t>The purpose of use case diagram is to capture the dynamic aspect of a system.</a:t>
            </a:r>
            <a:endParaRPr kumimoji="0" lang="en-US" sz="2000" b="1" i="0" u="none" strike="noStrike" kern="1200" cap="none" spc="0" normalizeH="0" baseline="0" noProof="0" dirty="0">
              <a:ln>
                <a:noFill/>
              </a:ln>
              <a:gradFill>
                <a:gsLst>
                  <a:gs pos="15000">
                    <a:schemeClr val="tx1"/>
                  </a:gs>
                  <a:gs pos="47000">
                    <a:schemeClr val="tx1"/>
                  </a:gs>
                </a:gsLst>
                <a:lin ang="5400000" scaled="1"/>
              </a:gradFill>
              <a:effectLst/>
              <a:uLnTx/>
              <a:uFillTx/>
              <a:latin typeface="+mj-lt"/>
              <a:ea typeface="+mn-ea"/>
              <a:cs typeface="+mn-cs"/>
            </a:endParaRPr>
          </a:p>
        </p:txBody>
      </p:sp>
    </p:spTree>
    <p:extLst>
      <p:ext uri="{BB962C8B-B14F-4D97-AF65-F5344CB8AC3E}">
        <p14:creationId xmlns:p14="http://schemas.microsoft.com/office/powerpoint/2010/main" xmlns="" val="217791821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66616" y="6492875"/>
            <a:ext cx="393567" cy="365125"/>
          </a:xfrm>
        </p:spPr>
        <p:txBody>
          <a:bodyPr/>
          <a:lstStyle/>
          <a:p>
            <a:fld id="{5AE1514C-5E56-4738-A1FF-4B1CFD2A3E36}" type="slidenum">
              <a:rPr lang="en-US" smtClean="0"/>
              <a:pPr/>
              <a:t>9</a:t>
            </a:fld>
            <a:endParaRPr lang="en-US" dirty="0"/>
          </a:p>
        </p:txBody>
      </p:sp>
      <p:sp>
        <p:nvSpPr>
          <p:cNvPr id="7" name="Text Placeholder 6"/>
          <p:cNvSpPr>
            <a:spLocks noGrp="1"/>
          </p:cNvSpPr>
          <p:nvPr>
            <p:ph type="body" sz="quarter" idx="11"/>
          </p:nvPr>
        </p:nvSpPr>
        <p:spPr>
          <a:xfrm>
            <a:off x="0" y="5744555"/>
            <a:ext cx="11874137" cy="646331"/>
          </a:xfrm>
        </p:spPr>
        <p:txBody>
          <a:bodyPr/>
          <a:lstStyle/>
          <a:p>
            <a:r>
              <a:rPr lang="en-US" sz="2000" dirty="0" smtClean="0"/>
              <a:t>A Data-flow diagram is a way of representing a flow of data of a process or a system.</a:t>
            </a:r>
            <a:endParaRPr lang="en-US" sz="2000" dirty="0"/>
          </a:p>
        </p:txBody>
      </p:sp>
      <p:sp>
        <p:nvSpPr>
          <p:cNvPr id="13" name="Content Placeholder 12"/>
          <p:cNvSpPr>
            <a:spLocks noGrp="1"/>
          </p:cNvSpPr>
          <p:nvPr>
            <p:ph idx="18"/>
          </p:nvPr>
        </p:nvSpPr>
        <p:spPr>
          <a:xfrm>
            <a:off x="-326570" y="0"/>
            <a:ext cx="12191999" cy="965563"/>
          </a:xfrm>
        </p:spPr>
        <p:txBody>
          <a:bodyPr/>
          <a:lstStyle/>
          <a:p>
            <a:r>
              <a:rPr lang="en-US" dirty="0" smtClean="0"/>
              <a:t>DATA FLOW DIAGRAM</a:t>
            </a:r>
            <a:endParaRPr lang="en-US" dirty="0"/>
          </a:p>
        </p:txBody>
      </p:sp>
      <p:sp>
        <p:nvSpPr>
          <p:cNvPr id="22" name="Oval 21"/>
          <p:cNvSpPr/>
          <p:nvPr/>
        </p:nvSpPr>
        <p:spPr>
          <a:xfrm>
            <a:off x="4619897" y="1996440"/>
            <a:ext cx="22098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DETECTING</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RECOGNIZING</a:t>
            </a:r>
            <a:endParaRPr lang="en-US" dirty="0"/>
          </a:p>
        </p:txBody>
      </p:sp>
      <p:sp>
        <p:nvSpPr>
          <p:cNvPr id="23" name="Rectangle 22"/>
          <p:cNvSpPr/>
          <p:nvPr/>
        </p:nvSpPr>
        <p:spPr>
          <a:xfrm>
            <a:off x="1724297" y="2606040"/>
            <a:ext cx="2057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a:t>
            </a:r>
            <a:endParaRPr lang="en-US" dirty="0"/>
          </a:p>
        </p:txBody>
      </p:sp>
      <p:sp>
        <p:nvSpPr>
          <p:cNvPr id="24" name="Rectangle 23"/>
          <p:cNvSpPr/>
          <p:nvPr/>
        </p:nvSpPr>
        <p:spPr>
          <a:xfrm>
            <a:off x="7896497" y="2682240"/>
            <a:ext cx="2057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FACE MASK DETECTOR</a:t>
            </a:r>
            <a:endParaRPr lang="en-US" dirty="0"/>
          </a:p>
        </p:txBody>
      </p:sp>
      <p:sp>
        <p:nvSpPr>
          <p:cNvPr id="25" name="Rectangle 24"/>
          <p:cNvSpPr/>
          <p:nvPr/>
        </p:nvSpPr>
        <p:spPr>
          <a:xfrm>
            <a:off x="1495697" y="1082040"/>
            <a:ext cx="8686800" cy="441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Curved Connector 25"/>
          <p:cNvCxnSpPr>
            <a:stCxn id="23" idx="0"/>
            <a:endCxn id="22" idx="0"/>
          </p:cNvCxnSpPr>
          <p:nvPr/>
        </p:nvCxnSpPr>
        <p:spPr>
          <a:xfrm rot="5400000" flipH="1" flipV="1">
            <a:off x="3934097" y="815340"/>
            <a:ext cx="609600" cy="2971800"/>
          </a:xfrm>
          <a:prstGeom prst="curvedConnector3">
            <a:avLst>
              <a:gd name="adj1" fmla="val 137500"/>
            </a:avLst>
          </a:prstGeom>
          <a:ln>
            <a:tailEnd type="arrow"/>
          </a:ln>
        </p:spPr>
        <p:style>
          <a:lnRef idx="2">
            <a:schemeClr val="dk1"/>
          </a:lnRef>
          <a:fillRef idx="0">
            <a:schemeClr val="dk1"/>
          </a:fillRef>
          <a:effectRef idx="1">
            <a:schemeClr val="dk1"/>
          </a:effectRef>
          <a:fontRef idx="minor">
            <a:schemeClr val="tx1"/>
          </a:fontRef>
        </p:style>
      </p:cxnSp>
      <p:cxnSp>
        <p:nvCxnSpPr>
          <p:cNvPr id="27" name="Curved Connector 26"/>
          <p:cNvCxnSpPr>
            <a:stCxn id="22" idx="0"/>
            <a:endCxn id="24" idx="0"/>
          </p:cNvCxnSpPr>
          <p:nvPr/>
        </p:nvCxnSpPr>
        <p:spPr>
          <a:xfrm rot="16200000" flipH="1">
            <a:off x="6982097" y="739140"/>
            <a:ext cx="685800" cy="3200400"/>
          </a:xfrm>
          <a:prstGeom prst="curvedConnector3">
            <a:avLst>
              <a:gd name="adj1" fmla="val -333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24" idx="2"/>
            <a:endCxn id="22" idx="4"/>
          </p:cNvCxnSpPr>
          <p:nvPr/>
        </p:nvCxnSpPr>
        <p:spPr>
          <a:xfrm rot="5400000">
            <a:off x="6867797" y="2301240"/>
            <a:ext cx="914400" cy="3200400"/>
          </a:xfrm>
          <a:prstGeom prst="curvedConnector3">
            <a:avLst>
              <a:gd name="adj1" fmla="val 125000"/>
            </a:avLst>
          </a:prstGeom>
          <a:ln>
            <a:tailEnd type="arrow"/>
          </a:ln>
        </p:spPr>
        <p:style>
          <a:lnRef idx="2">
            <a:schemeClr val="dk1"/>
          </a:lnRef>
          <a:fillRef idx="0">
            <a:schemeClr val="dk1"/>
          </a:fillRef>
          <a:effectRef idx="1">
            <a:schemeClr val="dk1"/>
          </a:effectRef>
          <a:fontRef idx="minor">
            <a:schemeClr val="tx1"/>
          </a:fontRef>
        </p:style>
      </p:cxnSp>
      <p:cxnSp>
        <p:nvCxnSpPr>
          <p:cNvPr id="29" name="Curved Connector 28"/>
          <p:cNvCxnSpPr>
            <a:stCxn id="22" idx="4"/>
            <a:endCxn id="23" idx="2"/>
          </p:cNvCxnSpPr>
          <p:nvPr/>
        </p:nvCxnSpPr>
        <p:spPr>
          <a:xfrm rot="5400000" flipH="1">
            <a:off x="3743597" y="2377440"/>
            <a:ext cx="990600" cy="2971800"/>
          </a:xfrm>
          <a:prstGeom prst="curvedConnector3">
            <a:avLst>
              <a:gd name="adj1" fmla="val -23077"/>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333897" y="1234440"/>
            <a:ext cx="2895600" cy="369332"/>
          </a:xfrm>
          <a:prstGeom prst="rect">
            <a:avLst/>
          </a:prstGeom>
          <a:noFill/>
        </p:spPr>
        <p:txBody>
          <a:bodyPr wrap="square" rtlCol="0">
            <a:spAutoFit/>
          </a:bodyPr>
          <a:lstStyle/>
          <a:p>
            <a:r>
              <a:rPr lang="en-US" dirty="0" smtClean="0"/>
              <a:t>Add image/open camera</a:t>
            </a:r>
            <a:endParaRPr lang="en-US" dirty="0"/>
          </a:p>
        </p:txBody>
      </p:sp>
      <p:sp>
        <p:nvSpPr>
          <p:cNvPr id="31" name="TextBox 30"/>
          <p:cNvSpPr txBox="1"/>
          <p:nvPr/>
        </p:nvSpPr>
        <p:spPr>
          <a:xfrm>
            <a:off x="6372497" y="1234440"/>
            <a:ext cx="2895600" cy="369332"/>
          </a:xfrm>
          <a:prstGeom prst="rect">
            <a:avLst/>
          </a:prstGeom>
          <a:noFill/>
        </p:spPr>
        <p:txBody>
          <a:bodyPr wrap="square" rtlCol="0">
            <a:spAutoFit/>
          </a:bodyPr>
          <a:lstStyle/>
          <a:p>
            <a:r>
              <a:rPr lang="en-US" dirty="0" smtClean="0"/>
              <a:t>Receive image</a:t>
            </a:r>
            <a:endParaRPr lang="en-US" dirty="0"/>
          </a:p>
        </p:txBody>
      </p:sp>
      <p:sp>
        <p:nvSpPr>
          <p:cNvPr id="32" name="TextBox 31"/>
          <p:cNvSpPr txBox="1"/>
          <p:nvPr/>
        </p:nvSpPr>
        <p:spPr>
          <a:xfrm>
            <a:off x="6677297" y="4815840"/>
            <a:ext cx="2895600" cy="369332"/>
          </a:xfrm>
          <a:prstGeom prst="rect">
            <a:avLst/>
          </a:prstGeom>
          <a:noFill/>
        </p:spPr>
        <p:txBody>
          <a:bodyPr wrap="square" rtlCol="0">
            <a:spAutoFit/>
          </a:bodyPr>
          <a:lstStyle/>
          <a:p>
            <a:r>
              <a:rPr lang="en-US" dirty="0" smtClean="0"/>
              <a:t>Detect face mask</a:t>
            </a:r>
            <a:endParaRPr lang="en-US" dirty="0"/>
          </a:p>
        </p:txBody>
      </p:sp>
      <p:sp>
        <p:nvSpPr>
          <p:cNvPr id="33" name="TextBox 32"/>
          <p:cNvSpPr txBox="1"/>
          <p:nvPr/>
        </p:nvSpPr>
        <p:spPr>
          <a:xfrm>
            <a:off x="2410097" y="4815840"/>
            <a:ext cx="2895600" cy="369332"/>
          </a:xfrm>
          <a:prstGeom prst="rect">
            <a:avLst/>
          </a:prstGeom>
          <a:noFill/>
        </p:spPr>
        <p:txBody>
          <a:bodyPr wrap="square" rtlCol="0">
            <a:spAutoFit/>
          </a:bodyPr>
          <a:lstStyle/>
          <a:p>
            <a:r>
              <a:rPr lang="en-US" dirty="0" smtClean="0"/>
              <a:t>Check results</a:t>
            </a:r>
            <a:endParaRPr lang="en-US" dirty="0"/>
          </a:p>
        </p:txBody>
      </p:sp>
    </p:spTree>
    <p:extLst>
      <p:ext uri="{BB962C8B-B14F-4D97-AF65-F5344CB8AC3E}">
        <p14:creationId xmlns:p14="http://schemas.microsoft.com/office/powerpoint/2010/main" xmlns="" val="68672180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f16401425">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tf16401425</Template>
  <TotalTime>0</TotalTime>
  <Words>1200</Words>
  <Application>Microsoft Office PowerPoint</Application>
  <PresentationFormat>Custom</PresentationFormat>
  <Paragraphs>203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tf16401425</vt:lpstr>
      <vt:lpstr>FACE MASK</vt:lpstr>
      <vt:lpstr>INTRODUCTION</vt:lpstr>
      <vt:lpstr>OBJECTIVE</vt:lpstr>
      <vt:lpstr>Visual Studio code </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2020-05-08T18:19:55Z</dcterms:created>
  <dcterms:modified xsi:type="dcterms:W3CDTF">2021-06-10T09:55:31Z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