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7" r:id="rId4"/>
    <p:sldId id="259"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5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C3E8A28-3689-4F7E-8F5C-12B2F092179D}" type="datetimeFigureOut">
              <a:rPr lang="en-US" smtClean="0"/>
              <a:pPr/>
              <a:t>7/17/2020</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3242287-9CED-4348-9F72-B22431BE43D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E8A28-3689-4F7E-8F5C-12B2F092179D}" type="datetimeFigureOut">
              <a:rPr lang="en-US" smtClean="0"/>
              <a:pPr/>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42287-9CED-4348-9F72-B22431BE43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C3E8A28-3689-4F7E-8F5C-12B2F092179D}" type="datetimeFigureOut">
              <a:rPr lang="en-US" smtClean="0"/>
              <a:pPr/>
              <a:t>7/17/2020</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3242287-9CED-4348-9F72-B22431BE43D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C3E8A28-3689-4F7E-8F5C-12B2F092179D}" type="datetimeFigureOut">
              <a:rPr lang="en-US" smtClean="0"/>
              <a:pPr/>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242287-9CED-4348-9F72-B22431BE43D6}"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C3E8A28-3689-4F7E-8F5C-12B2F092179D}" type="datetimeFigureOut">
              <a:rPr lang="en-US" smtClean="0"/>
              <a:pPr/>
              <a:t>7/17/2020</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242287-9CED-4348-9F72-B22431BE43D6}"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C3E8A28-3689-4F7E-8F5C-12B2F092179D}" type="datetimeFigureOut">
              <a:rPr lang="en-US" smtClean="0"/>
              <a:pPr/>
              <a:t>7/17/2020</a:t>
            </a:fld>
            <a:endParaRPr lang="en-IN"/>
          </a:p>
        </p:txBody>
      </p:sp>
      <p:sp>
        <p:nvSpPr>
          <p:cNvPr id="10" name="Slide Number Placeholder 9"/>
          <p:cNvSpPr>
            <a:spLocks noGrp="1"/>
          </p:cNvSpPr>
          <p:nvPr>
            <p:ph type="sldNum" sz="quarter" idx="16"/>
          </p:nvPr>
        </p:nvSpPr>
        <p:spPr/>
        <p:txBody>
          <a:bodyPr rtlCol="0"/>
          <a:lstStyle/>
          <a:p>
            <a:fld id="{33242287-9CED-4348-9F72-B22431BE43D6}"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C3E8A28-3689-4F7E-8F5C-12B2F092179D}" type="datetimeFigureOut">
              <a:rPr lang="en-US" smtClean="0"/>
              <a:pPr/>
              <a:t>7/17/2020</a:t>
            </a:fld>
            <a:endParaRPr lang="en-IN"/>
          </a:p>
        </p:txBody>
      </p:sp>
      <p:sp>
        <p:nvSpPr>
          <p:cNvPr id="12" name="Slide Number Placeholder 11"/>
          <p:cNvSpPr>
            <a:spLocks noGrp="1"/>
          </p:cNvSpPr>
          <p:nvPr>
            <p:ph type="sldNum" sz="quarter" idx="16"/>
          </p:nvPr>
        </p:nvSpPr>
        <p:spPr/>
        <p:txBody>
          <a:bodyPr rtlCol="0"/>
          <a:lstStyle/>
          <a:p>
            <a:fld id="{33242287-9CED-4348-9F72-B22431BE43D6}"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3E8A28-3689-4F7E-8F5C-12B2F092179D}" type="datetimeFigureOut">
              <a:rPr lang="en-US" smtClean="0"/>
              <a:pPr/>
              <a:t>7/17/2020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3242287-9CED-4348-9F72-B22431BE43D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E8A28-3689-4F7E-8F5C-12B2F092179D}" type="datetimeFigureOut">
              <a:rPr lang="en-US" smtClean="0"/>
              <a:pPr/>
              <a:t>7/17/2020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3242287-9CED-4348-9F72-B22431BE43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C3E8A28-3689-4F7E-8F5C-12B2F092179D}" type="datetimeFigureOut">
              <a:rPr lang="en-US" smtClean="0"/>
              <a:pPr/>
              <a:t>7/17/2020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3242287-9CED-4348-9F72-B22431BE43D6}"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C3E8A28-3689-4F7E-8F5C-12B2F092179D}" type="datetimeFigureOut">
              <a:rPr lang="en-US" smtClean="0"/>
              <a:pPr/>
              <a:t>7/17/2020</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3242287-9CED-4348-9F72-B22431BE43D6}"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C3E8A28-3689-4F7E-8F5C-12B2F092179D}" type="datetimeFigureOut">
              <a:rPr lang="en-US" smtClean="0"/>
              <a:pPr/>
              <a:t>7/17/2020</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242287-9CED-4348-9F72-B22431BE43D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Heart   Disease Prediction</a:t>
            </a:r>
            <a:br>
              <a:rPr lang="en-IN" dirty="0" smtClean="0"/>
            </a:br>
            <a:r>
              <a:rPr lang="en-IN" dirty="0" smtClean="0"/>
              <a:t>Project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200" b="1" dirty="0" smtClean="0"/>
              <a:t>INTRODUCTION</a:t>
            </a:r>
            <a:endParaRPr lang="en-IN" sz="3200" b="1" dirty="0"/>
          </a:p>
        </p:txBody>
      </p:sp>
      <p:sp>
        <p:nvSpPr>
          <p:cNvPr id="3" name="Content Placeholder 2"/>
          <p:cNvSpPr>
            <a:spLocks noGrp="1"/>
          </p:cNvSpPr>
          <p:nvPr>
            <p:ph sz="quarter" idx="1"/>
          </p:nvPr>
        </p:nvSpPr>
        <p:spPr>
          <a:xfrm>
            <a:off x="457200" y="1643050"/>
            <a:ext cx="8258204" cy="5214950"/>
          </a:xfrm>
        </p:spPr>
        <p:txBody>
          <a:bodyPr>
            <a:normAutofit fontScale="55000" lnSpcReduction="20000"/>
          </a:bodyPr>
          <a:lstStyle/>
          <a:p>
            <a:pPr algn="just"/>
            <a:r>
              <a:rPr lang="en-IN" sz="2800" dirty="0" smtClean="0"/>
              <a:t>   </a:t>
            </a:r>
            <a:r>
              <a:rPr lang="en-US" sz="2800" dirty="0" smtClean="0"/>
              <a:t>The heart disease (HD) has been considered as one of the complex and life deadliest human diseases in the world. In this disease, usually the heart is unable to push the required amount of blood to other parts of the body to fulfill the normal functionalities of the body, and due to this, ultimately the heart failure occurs. The rate of heart disease in the United States is very high. The symptoms of heart disease include shortness of breath, weakness of physical body, swollen feet, and fatigue with related signs, for example, elevated jugular venous pressure and peripheral edema caused by functional cardiac or non cardiac abnormalities. The investigation techniques in early stages used to identify heart disease were complicated, and its resulting complexity is one of the major reasons that affect the standard of life. The heart disease diagnosis and treatment are very complex, especially in the developing countries, due to the rare availability of diagnostic apparatus and shortage of physicians and others resources which affect proper prediction and treatment of heart patients. The accurate and proper diagnosis of the heart disease risk in patients is necessary for reducing their associated risks of severe heart issues and improving security of heart. The European Society of Cardiology (ESC) reported that 26 million adults worldwide were diagnosed with heart disease and 3.6 million were diagnosed every year. Approximately 50% of heart disease people suffering from HD die within initial 1-2 years, and concerned costs of heart disease management are approximately 3% of health-care financial budget.</a:t>
            </a:r>
          </a:p>
          <a:p>
            <a:pPr algn="just"/>
            <a:r>
              <a:rPr lang="en-US" sz="2800" dirty="0" smtClean="0"/>
              <a:t>The invasive-based techniques to the diagnosing of heart disease are based on the analysis of the patient’s medical history, physical examination report, and analysis of concerned symptoms by medical experts. All these techniques mostly cause imprecise diagnosis and often delay in the diagnosis results due to human errors. Moreover, it is more expensive and computationally complex and takes time in assessments.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MOTIVATION</a:t>
            </a:r>
            <a:endParaRPr lang="en-IN" sz="3200" dirty="0"/>
          </a:p>
        </p:txBody>
      </p:sp>
      <p:sp>
        <p:nvSpPr>
          <p:cNvPr id="3" name="Content Placeholder 2"/>
          <p:cNvSpPr>
            <a:spLocks noGrp="1"/>
          </p:cNvSpPr>
          <p:nvPr>
            <p:ph sz="quarter" idx="1"/>
          </p:nvPr>
        </p:nvSpPr>
        <p:spPr>
          <a:xfrm>
            <a:off x="428596" y="2000240"/>
            <a:ext cx="8153400" cy="4495800"/>
          </a:xfrm>
        </p:spPr>
        <p:txBody>
          <a:bodyPr>
            <a:normAutofit fontScale="55000" lnSpcReduction="20000"/>
          </a:bodyPr>
          <a:lstStyle/>
          <a:p>
            <a:pPr algn="just"/>
            <a:r>
              <a:rPr lang="en-US" dirty="0" smtClean="0"/>
              <a:t>A major challenge facing healthcare organizations (hospitals, medical centers) is the provision of quality treatments that are effective. Poor clinical decisions can lead to disastrous consequences which are therefore unacceptable. Hospitals must also minimize the cost of clinical tests. They can achieve these results by employing support systems. Most hospitals today employ some sort of hospital information systems to manage their healthcare or patient data. They can answer simple queries like? “How many surgeries had resulted in " or  “What is the average age of patients who have heart disease hospital stays longer than 10 days?”etc. However, they cannot answer complex queries like  “Identify the important preoperative predictors that Increase the length of hospital stay”,  “Given patient records on allergies, and “Given patient records, predict the probability of patients getting a heart disease.” </a:t>
            </a:r>
          </a:p>
          <a:p>
            <a:pPr>
              <a:buNone/>
            </a:pPr>
            <a:r>
              <a:rPr lang="en-US" dirty="0" smtClean="0"/>
              <a:t> </a:t>
            </a:r>
          </a:p>
          <a:p>
            <a:pPr algn="just"/>
            <a:r>
              <a:rPr lang="en-US" dirty="0" smtClean="0"/>
              <a:t>Unfortunately, these data are rarely used to support clinical decision making. There is a wealth of hidden information in these data that is largely untapped. This raises an important question: How can we turn data into useful information that can enable healthcare practitioners to make intelligent clinical decisions? And also how to provide ease and quality of services to patients. This gave motivation to our project to build a system to ease the hospital procedure. This project can allow any patient to check there chances of suffering from a heart disease by simply sitting at their homes for free.</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7" algn="ctr" rtl="0">
              <a:spcBef>
                <a:spcPct val="0"/>
              </a:spcBef>
            </a:pPr>
            <a:r>
              <a:rPr lang="en-US" sz="3200" b="1" dirty="0" smtClean="0"/>
              <a:t>REQUIREMENT</a:t>
            </a:r>
            <a:endParaRPr lang="en-IN" sz="3200" b="1" dirty="0"/>
          </a:p>
        </p:txBody>
      </p:sp>
      <p:sp>
        <p:nvSpPr>
          <p:cNvPr id="3" name="Content Placeholder 2"/>
          <p:cNvSpPr>
            <a:spLocks noGrp="1"/>
          </p:cNvSpPr>
          <p:nvPr>
            <p:ph sz="quarter" idx="1"/>
          </p:nvPr>
        </p:nvSpPr>
        <p:spPr>
          <a:xfrm>
            <a:off x="285720" y="1357298"/>
            <a:ext cx="8643998" cy="4811715"/>
          </a:xfrm>
        </p:spPr>
        <p:txBody>
          <a:bodyPr>
            <a:normAutofit fontScale="92500" lnSpcReduction="20000"/>
          </a:bodyPr>
          <a:lstStyle/>
          <a:p>
            <a:pPr lvl="7">
              <a:buNone/>
            </a:pPr>
            <a:endParaRPr lang="en-US" dirty="0" smtClean="0"/>
          </a:p>
          <a:p>
            <a:pPr>
              <a:buFont typeface="Wingdings" pitchFamily="2" charset="2"/>
              <a:buChar char="§"/>
            </a:pPr>
            <a:r>
              <a:rPr lang="en-US" dirty="0" smtClean="0"/>
              <a:t> </a:t>
            </a:r>
            <a:r>
              <a:rPr lang="en-IN" dirty="0" smtClean="0"/>
              <a:t>SOFTWARE REQUIREMENT</a:t>
            </a:r>
          </a:p>
          <a:p>
            <a:pPr>
              <a:buNone/>
            </a:pPr>
            <a:r>
              <a:rPr lang="en-IN" dirty="0" smtClean="0"/>
              <a:t>The following software is needed in order to make the model work efficiently:</a:t>
            </a:r>
          </a:p>
          <a:p>
            <a:pPr>
              <a:buFont typeface="Courier New" pitchFamily="49" charset="0"/>
              <a:buChar char="o"/>
            </a:pPr>
            <a:r>
              <a:rPr lang="en-IN" dirty="0"/>
              <a:t> </a:t>
            </a:r>
            <a:r>
              <a:rPr lang="en-IN" dirty="0" smtClean="0"/>
              <a:t> Visual Studio Code (v1.42.0orabove)</a:t>
            </a:r>
          </a:p>
          <a:p>
            <a:pPr>
              <a:buFont typeface="Courier New" pitchFamily="49" charset="0"/>
              <a:buChar char="o"/>
            </a:pPr>
            <a:r>
              <a:rPr lang="en-IN" dirty="0" smtClean="0"/>
              <a:t>   </a:t>
            </a:r>
            <a:r>
              <a:rPr lang="en-IN" dirty="0" err="1" smtClean="0"/>
              <a:t>Jupypter</a:t>
            </a:r>
            <a:r>
              <a:rPr lang="en-IN" dirty="0" smtClean="0"/>
              <a:t> Note book</a:t>
            </a:r>
          </a:p>
          <a:p>
            <a:pPr>
              <a:buFont typeface="Wingdings" pitchFamily="2" charset="2"/>
              <a:buChar char="§"/>
            </a:pPr>
            <a:r>
              <a:rPr lang="en-IN" dirty="0"/>
              <a:t> </a:t>
            </a:r>
            <a:r>
              <a:rPr lang="en-IN" dirty="0" smtClean="0"/>
              <a:t> HARDWARE REQUIREMENT</a:t>
            </a:r>
          </a:p>
          <a:p>
            <a:pPr>
              <a:buNone/>
            </a:pPr>
            <a:r>
              <a:rPr lang="en-IN" dirty="0" smtClean="0"/>
              <a:t>The following hardware is needed in order to make the model work efficiently:</a:t>
            </a:r>
          </a:p>
          <a:p>
            <a:pPr>
              <a:buFont typeface="Courier New" pitchFamily="49" charset="0"/>
              <a:buChar char="o"/>
            </a:pPr>
            <a:r>
              <a:rPr lang="en-IN" dirty="0" smtClean="0"/>
              <a:t>   A computer needs to be installed for the model to be deployed..</a:t>
            </a:r>
          </a:p>
          <a:p>
            <a:pPr>
              <a:buFont typeface="Courier New" pitchFamily="49" charset="0"/>
              <a:buChar char="o"/>
            </a:pPr>
            <a:r>
              <a:rPr lang="en-IN" dirty="0" smtClean="0"/>
              <a:t>  Secondary memory to store all the images and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CONCLUSION</a:t>
            </a:r>
            <a:endParaRPr lang="en-IN" b="1" dirty="0"/>
          </a:p>
        </p:txBody>
      </p:sp>
      <p:sp>
        <p:nvSpPr>
          <p:cNvPr id="3" name="Content Placeholder 2"/>
          <p:cNvSpPr>
            <a:spLocks noGrp="1"/>
          </p:cNvSpPr>
          <p:nvPr>
            <p:ph sz="quarter" idx="1"/>
          </p:nvPr>
        </p:nvSpPr>
        <p:spPr>
          <a:xfrm>
            <a:off x="0" y="1714488"/>
            <a:ext cx="8153400" cy="4495800"/>
          </a:xfrm>
        </p:spPr>
        <p:txBody>
          <a:bodyPr>
            <a:normAutofit fontScale="47500" lnSpcReduction="20000"/>
          </a:bodyPr>
          <a:lstStyle/>
          <a:p>
            <a:pPr>
              <a:buNone/>
            </a:pPr>
            <a:r>
              <a:rPr lang="en-US" dirty="0" smtClean="0"/>
              <a:t>	Heart Diseases is one of the major concerns for our  society today. It is difficult to manually determine the chance or rate of  heart disease in people and that’s why then our system or , machine learning techniques are useful to predict the rate or chances of this .and the  output from existing data.</a:t>
            </a:r>
          </a:p>
          <a:p>
            <a:pPr>
              <a:buNone/>
            </a:pPr>
            <a:r>
              <a:rPr lang="en-US" dirty="0" smtClean="0"/>
              <a:t>	Our system analyses the accuracy of prediction of heart disease using</a:t>
            </a:r>
          </a:p>
          <a:p>
            <a:pPr>
              <a:buNone/>
            </a:pPr>
            <a:r>
              <a:rPr lang="en-US" dirty="0" smtClean="0"/>
              <a:t>	Several algorithm such as  :- </a:t>
            </a:r>
          </a:p>
          <a:p>
            <a:pPr>
              <a:buNone/>
            </a:pPr>
            <a:r>
              <a:rPr lang="en-US" b="1" dirty="0" smtClean="0"/>
              <a:t>		1</a:t>
            </a:r>
            <a:r>
              <a:rPr lang="en-US" dirty="0" smtClean="0"/>
              <a:t>. </a:t>
            </a:r>
            <a:r>
              <a:rPr lang="en-US" b="1" dirty="0" smtClean="0"/>
              <a:t>Decision tree </a:t>
            </a:r>
            <a:endParaRPr lang="en-US" dirty="0" smtClean="0"/>
          </a:p>
          <a:p>
            <a:pPr>
              <a:buNone/>
            </a:pPr>
            <a:r>
              <a:rPr lang="en-US" b="1" dirty="0" smtClean="0"/>
              <a:t>		2. linear regression and</a:t>
            </a:r>
            <a:endParaRPr lang="en-US" dirty="0" smtClean="0"/>
          </a:p>
          <a:p>
            <a:pPr>
              <a:buNone/>
            </a:pPr>
            <a:r>
              <a:rPr lang="en-US" b="1" dirty="0" smtClean="0"/>
              <a:t>		3. random forest regression</a:t>
            </a:r>
            <a:endParaRPr lang="en-US" dirty="0" smtClean="0"/>
          </a:p>
          <a:p>
            <a:pPr>
              <a:buNone/>
            </a:pPr>
            <a:r>
              <a:rPr lang="en-US" dirty="0" smtClean="0"/>
              <a:t>	The heart disease dataset from the UCI machine learning repository was utilized for training and testing purposes. The ensemble algorithms to produce result for different cases and the accuracy rate of our system is  maximum up to 72.6%.</a:t>
            </a:r>
          </a:p>
          <a:p>
            <a:pPr>
              <a:buNone/>
            </a:pPr>
            <a:r>
              <a:rPr lang="en-US" dirty="0" smtClean="0"/>
              <a:t>	As though as identified through the linear regression, it is more efficient than the data mining techniques as it is combinational and  more complex models to increase the accuracy of predicting the early onset of cardiovascular diseases. Heart disease are complicated and each and every year lots of people are dying with this disease By using this all systems one of the major drawbacks of these works is mainly focus only to the application of classify techniques and algorithms for heart disease prediction, by all these studying various data cleaning techniques that prepare and build a dataset appropriate for linear regression. So that we can use this Machine Learning in that linear regression algorithms by predicting if patient has heart disease or not. Any non-medical employee can use this software and predict the heart disease and reduce the time complexity of the doctors.</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FUTURE SCOPE</a:t>
            </a:r>
            <a:endParaRPr lang="en-IN" b="1" dirty="0"/>
          </a:p>
        </p:txBody>
      </p:sp>
      <p:sp>
        <p:nvSpPr>
          <p:cNvPr id="4" name="Content Placeholder 2"/>
          <p:cNvSpPr>
            <a:spLocks noGrp="1"/>
          </p:cNvSpPr>
          <p:nvPr>
            <p:ph sz="quarter" idx="1"/>
          </p:nvPr>
        </p:nvSpPr>
        <p:spPr>
          <a:xfrm>
            <a:off x="0" y="1857364"/>
            <a:ext cx="8123138" cy="4495800"/>
          </a:xfrm>
        </p:spPr>
        <p:txBody>
          <a:bodyPr>
            <a:normAutofit fontScale="70000" lnSpcReduction="20000"/>
          </a:bodyPr>
          <a:lstStyle/>
          <a:p>
            <a:pPr algn="just">
              <a:buNone/>
            </a:pPr>
            <a:r>
              <a:rPr lang="en-US" dirty="0" smtClean="0"/>
              <a:t>	In this we have studied various classification algorithms that can be used for classification of heart disease databases, also we have seen different techniques that can be used for classification and analyze the data set and the accuracy obtained by them.</a:t>
            </a:r>
          </a:p>
          <a:p>
            <a:pPr algn="just">
              <a:buNone/>
            </a:pPr>
            <a:r>
              <a:rPr lang="en-US" dirty="0" smtClean="0"/>
              <a:t>	In future we will be working on further improvement of the model such as:</a:t>
            </a:r>
          </a:p>
          <a:p>
            <a:pPr marL="514350" indent="-514350" algn="just">
              <a:buNone/>
            </a:pPr>
            <a:r>
              <a:rPr lang="en-US" b="1" dirty="0" smtClean="0"/>
              <a:t>		1</a:t>
            </a:r>
            <a:r>
              <a:rPr lang="en-US" dirty="0" smtClean="0"/>
              <a:t>.The accurateness of the structure can be further upgraded  by 	creating 	various combinations of data mining techniques and by 	parameter tuning 	also.</a:t>
            </a:r>
          </a:p>
          <a:p>
            <a:pPr marL="514350" indent="-514350" algn="just">
              <a:buNone/>
            </a:pPr>
            <a:r>
              <a:rPr lang="en-US" b="1" dirty="0" smtClean="0"/>
              <a:t>		2.</a:t>
            </a:r>
            <a:r>
              <a:rPr lang="en-US" dirty="0" smtClean="0"/>
              <a:t> The future scope of the project is the prediction of heart 	diseases by using 	advanced techniques and algorithms in less time 	complexity.</a:t>
            </a:r>
          </a:p>
          <a:p>
            <a:pPr marL="514350" indent="-514350" algn="just">
              <a:buNone/>
            </a:pPr>
            <a:r>
              <a:rPr lang="en-US" b="1" dirty="0" smtClean="0"/>
              <a:t>		3</a:t>
            </a:r>
            <a:r>
              <a:rPr lang="en-US" dirty="0" smtClean="0"/>
              <a:t>.For predicting the heart disease we can use other techniques like 	data 	mining and different type of other algorithm of machine 	learning.</a:t>
            </a:r>
          </a:p>
          <a:p>
            <a:pPr marL="514350" indent="-514350" algn="just">
              <a:buNone/>
            </a:pPr>
            <a:r>
              <a:rPr lang="en-US" b="1" dirty="0" smtClean="0"/>
              <a:t>		4</a:t>
            </a:r>
            <a:r>
              <a:rPr lang="en-US" dirty="0" smtClean="0"/>
              <a:t>.In future in order to upgrade the efficiency , we use large number 	of data 	set for better predicting. </a:t>
            </a:r>
          </a:p>
          <a:p>
            <a:pPr marL="514350" indent="-514350" algn="just">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88</TotalTime>
  <Words>585</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Heart   Disease Prediction Project</vt:lpstr>
      <vt:lpstr>INTRODUCTION</vt:lpstr>
      <vt:lpstr>MOTIVATION</vt:lpstr>
      <vt:lpstr>REQUIREMENT</vt:lpstr>
      <vt:lpstr>           CONCLUSION</vt:lpstr>
      <vt:lpstr>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10</cp:revision>
  <dcterms:created xsi:type="dcterms:W3CDTF">2020-04-16T09:38:45Z</dcterms:created>
  <dcterms:modified xsi:type="dcterms:W3CDTF">2020-07-17T07:48:49Z</dcterms:modified>
</cp:coreProperties>
</file>