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8" r:id="rId4"/>
    <p:sldId id="258" r:id="rId5"/>
    <p:sldId id="257" r:id="rId6"/>
    <p:sldId id="269" r:id="rId7"/>
    <p:sldId id="270" r:id="rId8"/>
    <p:sldId id="259" r:id="rId9"/>
    <p:sldId id="274" r:id="rId10"/>
    <p:sldId id="260" r:id="rId11"/>
    <p:sldId id="262" r:id="rId12"/>
    <p:sldId id="263" r:id="rId13"/>
    <p:sldId id="271" r:id="rId14"/>
    <p:sldId id="264" r:id="rId15"/>
    <p:sldId id="265" r:id="rId16"/>
    <p:sldId id="272" r:id="rId17"/>
    <p:sldId id="266" r:id="rId18"/>
    <p:sldId id="267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0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FCE2-76DC-4D03-BF8A-CAA22BB21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58E9-B529-46DB-8E20-A0CFB1FB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FCE2-76DC-4D03-BF8A-CAA22BB21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58E9-B529-46DB-8E20-A0CFB1FB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4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FCE2-76DC-4D03-BF8A-CAA22BB21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58E9-B529-46DB-8E20-A0CFB1FB8D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53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FCE2-76DC-4D03-BF8A-CAA22BB21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58E9-B529-46DB-8E20-A0CFB1FB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4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FCE2-76DC-4D03-BF8A-CAA22BB21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58E9-B529-46DB-8E20-A0CFB1FB8D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346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FCE2-76DC-4D03-BF8A-CAA22BB21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58E9-B529-46DB-8E20-A0CFB1FB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52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FCE2-76DC-4D03-BF8A-CAA22BB21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58E9-B529-46DB-8E20-A0CFB1FB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13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FCE2-76DC-4D03-BF8A-CAA22BB21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58E9-B529-46DB-8E20-A0CFB1FB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9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FCE2-76DC-4D03-BF8A-CAA22BB21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58E9-B529-46DB-8E20-A0CFB1FB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3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FCE2-76DC-4D03-BF8A-CAA22BB21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58E9-B529-46DB-8E20-A0CFB1FB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9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FCE2-76DC-4D03-BF8A-CAA22BB21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58E9-B529-46DB-8E20-A0CFB1FB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FCE2-76DC-4D03-BF8A-CAA22BB21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58E9-B529-46DB-8E20-A0CFB1FB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1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FCE2-76DC-4D03-BF8A-CAA22BB21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58E9-B529-46DB-8E20-A0CFB1FB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4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FCE2-76DC-4D03-BF8A-CAA22BB21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58E9-B529-46DB-8E20-A0CFB1FB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FCE2-76DC-4D03-BF8A-CAA22BB21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58E9-B529-46DB-8E20-A0CFB1FB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8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FCE2-76DC-4D03-BF8A-CAA22BB21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58E9-B529-46DB-8E20-A0CFB1FB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4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FCE2-76DC-4D03-BF8A-CAA22BB21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8F58E9-B529-46DB-8E20-A0CFB1FB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3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isplayr.com/wiki/Category:Principal_Components_Analysis#Rotated_Component_Matrix" TargetMode="External"/><Relationship Id="rId2" Type="http://schemas.openxmlformats.org/officeDocument/2006/relationships/hyperlink" Target="http://www.ijarcs.inf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rick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4BB7-F810-4742-9B3A-D304AED3F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75" y="780222"/>
            <a:ext cx="9850046" cy="2132580"/>
          </a:xfrm>
        </p:spPr>
        <p:txBody>
          <a:bodyPr/>
          <a:lstStyle/>
          <a:p>
            <a:pPr algn="l"/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603-Sports Analytics 								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4AE5E-C477-4115-AA59-5F7803C26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endParaRPr lang="en-US" sz="240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7200" dirty="0"/>
              <a:t>Submitted by:</a:t>
            </a:r>
          </a:p>
          <a:p>
            <a:r>
              <a:rPr lang="en-US" sz="7200" dirty="0"/>
              <a:t>Srashti Agrawal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5B21A-5FE1-4FF0-B5EC-8F8BF64FE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01" y="2986501"/>
            <a:ext cx="20478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4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B734-7319-4E9E-BF75-2945CB89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730"/>
          </a:xfrm>
        </p:spPr>
        <p:txBody>
          <a:bodyPr>
            <a:normAutofit fontScale="90000"/>
          </a:bodyPr>
          <a:lstStyle/>
          <a:p>
            <a:r>
              <a:rPr lang="en-US" dirty="0"/>
              <a:t>Variance explained by Method for IPL 9</a:t>
            </a:r>
            <a:br>
              <a:rPr lang="en-US" dirty="0"/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The analysis shows that the 8 original variables can be reduced to 2 underlying factors. 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The first component explains more of the variance than the second component.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97374A-942A-4B5F-BD41-9A5FC7606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384" y="3146132"/>
            <a:ext cx="9002730" cy="289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3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61F5-53A2-4948-BE92-673E77F4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82283" cy="1320800"/>
          </a:xfrm>
        </p:spPr>
        <p:txBody>
          <a:bodyPr/>
          <a:lstStyle/>
          <a:p>
            <a:r>
              <a:rPr lang="en-US" dirty="0"/>
              <a:t>Variance explained by Method for WC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4AF6EE-D5C7-4385-9FD7-D4CFA81F7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24" y="1930400"/>
            <a:ext cx="9384196" cy="29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7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D29A-17EF-48E5-AE3E-410F3C04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4258"/>
          </a:xfrm>
        </p:spPr>
        <p:txBody>
          <a:bodyPr/>
          <a:lstStyle/>
          <a:p>
            <a:r>
              <a:rPr lang="en-US" dirty="0"/>
              <a:t>Rotated component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CE433F-D2A8-492B-92FB-D47BA8EDB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873" y="1736171"/>
            <a:ext cx="7045196" cy="3778322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C85256-A4D6-4DA4-A776-E3ADF3291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873" y="5481087"/>
            <a:ext cx="7045196" cy="5709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8CEBED6-EA11-4CD7-8F9F-51100B2EA269}"/>
              </a:ext>
            </a:extLst>
          </p:cNvPr>
          <p:cNvSpPr/>
          <p:nvPr/>
        </p:nvSpPr>
        <p:spPr>
          <a:xfrm>
            <a:off x="4676362" y="1779104"/>
            <a:ext cx="670890" cy="11479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65B69C-A382-4969-9F2B-8394A6245232}"/>
              </a:ext>
            </a:extLst>
          </p:cNvPr>
          <p:cNvSpPr/>
          <p:nvPr/>
        </p:nvSpPr>
        <p:spPr>
          <a:xfrm>
            <a:off x="6033052" y="2792897"/>
            <a:ext cx="472109" cy="6361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969A78-B74D-4614-89DA-92407D39350A}"/>
              </a:ext>
            </a:extLst>
          </p:cNvPr>
          <p:cNvSpPr/>
          <p:nvPr/>
        </p:nvSpPr>
        <p:spPr>
          <a:xfrm>
            <a:off x="4636604" y="4055165"/>
            <a:ext cx="755374" cy="10436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B9C40C-65E7-4AA0-869E-2038F19E9552}"/>
              </a:ext>
            </a:extLst>
          </p:cNvPr>
          <p:cNvSpPr/>
          <p:nvPr/>
        </p:nvSpPr>
        <p:spPr>
          <a:xfrm>
            <a:off x="6033052" y="5044110"/>
            <a:ext cx="472108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86E7DD-0382-4B52-A65B-86B30A1AA2DA}"/>
              </a:ext>
            </a:extLst>
          </p:cNvPr>
          <p:cNvSpPr/>
          <p:nvPr/>
        </p:nvSpPr>
        <p:spPr>
          <a:xfrm>
            <a:off x="4721087" y="3429000"/>
            <a:ext cx="626165" cy="1490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87A58A-52C5-4D80-8A7E-8B71E337DA3F}"/>
              </a:ext>
            </a:extLst>
          </p:cNvPr>
          <p:cNvSpPr/>
          <p:nvPr/>
        </p:nvSpPr>
        <p:spPr>
          <a:xfrm>
            <a:off x="5988326" y="3400770"/>
            <a:ext cx="556591" cy="17731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4A310-43EB-4466-9F09-9DB11B5C1F31}"/>
              </a:ext>
            </a:extLst>
          </p:cNvPr>
          <p:cNvSpPr/>
          <p:nvPr/>
        </p:nvSpPr>
        <p:spPr>
          <a:xfrm>
            <a:off x="4676362" y="5729910"/>
            <a:ext cx="596347" cy="1490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DB208D-D7D4-465C-97CC-703F9CA87593}"/>
              </a:ext>
            </a:extLst>
          </p:cNvPr>
          <p:cNvSpPr/>
          <p:nvPr/>
        </p:nvSpPr>
        <p:spPr>
          <a:xfrm>
            <a:off x="6033052" y="5729910"/>
            <a:ext cx="472108" cy="1490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F661-0500-4D9D-9FCA-3DBF331B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5874"/>
          </a:xfrm>
        </p:spPr>
        <p:txBody>
          <a:bodyPr/>
          <a:lstStyle/>
          <a:p>
            <a:r>
              <a:rPr lang="en-US" dirty="0"/>
              <a:t>Consideration of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6669-D62C-480A-87DC-C0833652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4439"/>
            <a:ext cx="8596668" cy="4316923"/>
          </a:xfrm>
        </p:spPr>
        <p:txBody>
          <a:bodyPr/>
          <a:lstStyle/>
          <a:p>
            <a:r>
              <a:rPr lang="en-US" sz="2400" dirty="0"/>
              <a:t>In selecting the extraction of factorial groups, the Kaiser criterion was adopted. As per the Kaiser Rule, all factors should be accepted whose eigen values are higher than 1.0. </a:t>
            </a:r>
          </a:p>
          <a:p>
            <a:r>
              <a:rPr lang="en-US" sz="2400" dirty="0"/>
              <a:t>Considered only those items whose factor loading are higher than 0.5. </a:t>
            </a:r>
          </a:p>
          <a:p>
            <a:r>
              <a:rPr lang="en-US" sz="2400" dirty="0"/>
              <a:t>Therefore, two factors were extracted, the same has been presented graphically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88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DA64-AFA1-4C9A-925C-33F0D625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Cattell’s Scree Plot for IPL-9,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DC7EEB-4ACA-415A-A5B6-A9E29EB5A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71" y="1599299"/>
            <a:ext cx="8596312" cy="405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3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80FA-F99D-470D-8953-E20CC82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Cattell’s Scree Plot for World cup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CD2BDD-60DA-4D29-A7D1-2A8897403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441" y="1703143"/>
            <a:ext cx="8596312" cy="411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3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4E96-AEB7-4D69-82F3-9C49A23B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183"/>
          </a:xfrm>
        </p:spPr>
        <p:txBody>
          <a:bodyPr/>
          <a:lstStyle/>
          <a:p>
            <a:r>
              <a:rPr lang="en-US" dirty="0"/>
              <a:t>Results and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3C98-BD68-4B39-846E-A4BFB4F8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117"/>
            <a:ext cx="8596668" cy="4754245"/>
          </a:xfrm>
        </p:spPr>
        <p:txBody>
          <a:bodyPr>
            <a:normAutofit/>
          </a:bodyPr>
          <a:lstStyle/>
          <a:p>
            <a:r>
              <a:rPr lang="en-US" sz="2000" dirty="0"/>
              <a:t>For IPL, the variance (i.e., batting) is 62.50 % and the variance of second factor (i.e., bowling) is 19.96 %, that accounted to 82.46 %.</a:t>
            </a:r>
          </a:p>
          <a:p>
            <a:endParaRPr lang="en-US" sz="2000" dirty="0"/>
          </a:p>
          <a:p>
            <a:r>
              <a:rPr lang="en-US" sz="2000" dirty="0"/>
              <a:t>In case of ICC World Cup, 2015, the variance (i.e., batting) is 56.80 % and the variance by second factor (i.e., bowling) is 26.26 %. That accounted for 83.06 % of the total variance explained in this study. </a:t>
            </a:r>
          </a:p>
          <a:p>
            <a:endParaRPr lang="en-US" sz="2000" dirty="0"/>
          </a:p>
          <a:p>
            <a:r>
              <a:rPr lang="en-US" sz="2000" dirty="0"/>
              <a:t>Thus, the variance explained by batting is much higher than the variance explained by bowling.</a:t>
            </a:r>
          </a:p>
          <a:p>
            <a:endParaRPr lang="en-US" sz="2000" dirty="0"/>
          </a:p>
          <a:p>
            <a:r>
              <a:rPr lang="en-US" sz="2000" dirty="0"/>
              <a:t> This shows the higher importance of batting as compared to bowling in ICC World Cup Cricket, 2015 and  IPL -9 2016.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933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B8A5-CDAD-4790-B810-7DDDE764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A30D9-FF4F-4531-914F-9B4F59875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9957"/>
            <a:ext cx="8596668" cy="4401405"/>
          </a:xfrm>
        </p:spPr>
        <p:txBody>
          <a:bodyPr>
            <a:normAutofit/>
          </a:bodyPr>
          <a:lstStyle/>
          <a:p>
            <a:r>
              <a:rPr lang="en-US" sz="2800" dirty="0"/>
              <a:t>The batting capability dominates over bowling capability.</a:t>
            </a:r>
          </a:p>
          <a:p>
            <a:r>
              <a:rPr lang="en-US" sz="2800" dirty="0"/>
              <a:t>we cannot generalized it since some other factors such as geographical location, type of pitch conditions, weather conditions, effect of lighting in day-night matches etc. may impact on the performance of players. </a:t>
            </a:r>
          </a:p>
        </p:txBody>
      </p:sp>
    </p:spTree>
    <p:extLst>
      <p:ext uri="{BB962C8B-B14F-4D97-AF65-F5344CB8AC3E}">
        <p14:creationId xmlns:p14="http://schemas.microsoft.com/office/powerpoint/2010/main" val="353089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BA7C-89E6-4FB9-BE7C-46E24061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1FF73-988E-41FF-A56B-A1814C99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add some more variables to make better conclusion.</a:t>
            </a:r>
          </a:p>
          <a:p>
            <a:r>
              <a:rPr lang="en-US" sz="2800" dirty="0"/>
              <a:t>Increase our data set.</a:t>
            </a:r>
          </a:p>
        </p:txBody>
      </p:sp>
    </p:spTree>
    <p:extLst>
      <p:ext uri="{BB962C8B-B14F-4D97-AF65-F5344CB8AC3E}">
        <p14:creationId xmlns:p14="http://schemas.microsoft.com/office/powerpoint/2010/main" val="405857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416F-4061-40CC-A551-FAFA6059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D477-788C-4280-83F2-B6BB6C28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079"/>
            <a:ext cx="8596668" cy="44212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1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en-US" sz="20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www.ijarcs.info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https://docs.displayr.com/wiki/Category:Principal_Components_Analysis#Rotated_Component_Matrix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/>
              <a:t>3. </a:t>
            </a:r>
            <a:r>
              <a:rPr lang="en-US" sz="20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https://en.wikipedia.org/wiki/Cricket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4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A4D0-D208-4F24-8946-B34A3DF8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7964-F479-4F19-AA49-FCFB4D57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Research Techniques</a:t>
            </a:r>
          </a:p>
          <a:p>
            <a:r>
              <a:rPr lang="en-US" dirty="0"/>
              <a:t>Methodology and Data</a:t>
            </a:r>
          </a:p>
          <a:p>
            <a:r>
              <a:rPr lang="en-US" dirty="0"/>
              <a:t>Results and Discussions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663016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1CEC-46E2-42C0-BC62-6F88AD59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D85B-32D5-4FE1-805D-F60F0DBD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Any Questions</a:t>
            </a:r>
          </a:p>
        </p:txBody>
      </p:sp>
      <p:pic>
        <p:nvPicPr>
          <p:cNvPr id="1026" name="Picture 2" descr="Image result for thinking emoji">
            <a:extLst>
              <a:ext uri="{FF2B5EF4-FFF2-40B4-BE49-F238E27FC236}">
                <a16:creationId xmlns:a16="http://schemas.microsoft.com/office/drawing/2014/main" id="{FEFB87E4-B25B-42A4-ADF1-CD3F478D8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98" y="2967914"/>
            <a:ext cx="1057434" cy="105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8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BA86-48AE-4BE2-A5F5-C88623D9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457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0E7F2-0FF9-4A9D-BAF1-1D9E4521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023"/>
            <a:ext cx="8596668" cy="4575340"/>
          </a:xfrm>
        </p:spPr>
        <p:txBody>
          <a:bodyPr/>
          <a:lstStyle/>
          <a:p>
            <a:r>
              <a:rPr lang="en-US" dirty="0"/>
              <a:t>Originated in South-east England in 18</a:t>
            </a:r>
            <a:r>
              <a:rPr lang="en-US" baseline="30000" dirty="0"/>
              <a:t>th</a:t>
            </a:r>
            <a:r>
              <a:rPr lang="en-US" dirty="0"/>
              <a:t> century and become worldwide in 20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dirty="0"/>
              <a:t>In cricket, a team comprises of a group of 11 (eleven) players consisting of batsmen, bowler, wicket-keeper and all-rounder.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Types of matches</a:t>
            </a:r>
          </a:p>
          <a:p>
            <a:r>
              <a:rPr lang="en-US" dirty="0"/>
              <a:t>Twenty20- 20 overs per side (started in 2008)</a:t>
            </a:r>
          </a:p>
          <a:p>
            <a:r>
              <a:rPr lang="en-US" dirty="0"/>
              <a:t>One day International Match- 50 overs per side ( started in 1971)</a:t>
            </a:r>
          </a:p>
          <a:p>
            <a:r>
              <a:rPr lang="en-US" dirty="0"/>
              <a:t>Test Match-  The test match is a two innings per team contest that is played over five days. (1877)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Objective of game</a:t>
            </a:r>
          </a:p>
          <a:p>
            <a:r>
              <a:rPr lang="en-US" dirty="0"/>
              <a:t>The main </a:t>
            </a:r>
            <a:r>
              <a:rPr lang="en-US" b="1" dirty="0"/>
              <a:t>objective</a:t>
            </a:r>
            <a:r>
              <a:rPr lang="en-US" dirty="0"/>
              <a:t> of each team is to score more runs than their opponents.[3]</a:t>
            </a:r>
          </a:p>
        </p:txBody>
      </p:sp>
    </p:spTree>
    <p:extLst>
      <p:ext uri="{BB962C8B-B14F-4D97-AF65-F5344CB8AC3E}">
        <p14:creationId xmlns:p14="http://schemas.microsoft.com/office/powerpoint/2010/main" val="194762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C7AD-AD8B-492E-9A45-F6BF877F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1209"/>
          </a:xfrm>
        </p:spPr>
        <p:txBody>
          <a:bodyPr/>
          <a:lstStyle/>
          <a:p>
            <a:r>
              <a:rPr lang="en-US" dirty="0"/>
              <a:t>Field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CE90-8AEF-4FFD-BE7A-8C5F40CF6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9287"/>
            <a:ext cx="8596668" cy="4292075"/>
          </a:xfrm>
        </p:spPr>
        <p:txBody>
          <a:bodyPr/>
          <a:lstStyle/>
          <a:p>
            <a:r>
              <a:rPr lang="en-US" dirty="0"/>
              <a:t>Important field position on ground.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525A9-7DF6-433B-9CDA-62D0F3CE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26" y="2201033"/>
            <a:ext cx="4479235" cy="3803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B3A967-2015-4A9C-84D3-5991F5F26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2201033"/>
            <a:ext cx="4099271" cy="380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4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CEB4-9922-4822-96EF-BFFEA947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Study Information: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AE12-4BF8-4B8E-8FA6-E1F9FBD6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049"/>
            <a:ext cx="8596668" cy="4416314"/>
          </a:xfrm>
        </p:spPr>
        <p:txBody>
          <a:bodyPr/>
          <a:lstStyle/>
          <a:p>
            <a:r>
              <a:rPr lang="en-US" dirty="0"/>
              <a:t>Research done in 2017  for International journal of Advance Research.</a:t>
            </a:r>
          </a:p>
          <a:p>
            <a:endParaRPr lang="en-US" u="sng" dirty="0"/>
          </a:p>
          <a:p>
            <a:r>
              <a:rPr lang="en-US" dirty="0"/>
              <a:t>Objective: A study on Performance of Cricket Players using Factor Analysis Approach. The findings of this study reveals that batting capability dominates over bowling capability[1].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Dataset:</a:t>
            </a:r>
          </a:p>
          <a:p>
            <a:r>
              <a:rPr lang="en-US" dirty="0"/>
              <a:t>IPL9, 2016 - 85 batsmen, 85 bowlers;</a:t>
            </a:r>
          </a:p>
          <a:p>
            <a:endParaRPr lang="en-US" dirty="0"/>
          </a:p>
          <a:p>
            <a:r>
              <a:rPr lang="en-US" dirty="0"/>
              <a:t>ICC World Cup, 2015 - 95 batsmen, 95 bowlers</a:t>
            </a:r>
          </a:p>
          <a:p>
            <a:endParaRPr lang="en-US" dirty="0"/>
          </a:p>
          <a:p>
            <a:r>
              <a:rPr lang="en-US" dirty="0"/>
              <a:t>Available in the website: www.icc-cricket.com and www.espncricinfo.com.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8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11C0-7952-4C42-89E9-F5CBC5F9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639"/>
          </a:xfrm>
        </p:spPr>
        <p:txBody>
          <a:bodyPr/>
          <a:lstStyle/>
          <a:p>
            <a:r>
              <a:rPr lang="en-US" dirty="0"/>
              <a:t>Different Research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25E9-5137-4705-9C69-ECDACB12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1904"/>
            <a:ext cx="8596668" cy="471945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Ledesma and Mora discussed the number of factors to retain in exploratory factor analysis.</a:t>
            </a:r>
          </a:p>
          <a:p>
            <a:r>
              <a:rPr lang="en-US" dirty="0"/>
              <a:t> Swartz et al. predicted the number of runs of a particular one-day cricket matches with the help of simulation technique.</a:t>
            </a:r>
          </a:p>
          <a:p>
            <a:r>
              <a:rPr lang="en-US" dirty="0"/>
              <a:t> Norman and Clarke applied dynamic programming to determine optimal batting orders of a match. Whereas, Sharp et al. used an integer programming to determine the optimal team based on player’s performance in twenty20 cricket.</a:t>
            </a:r>
          </a:p>
          <a:p>
            <a:r>
              <a:rPr lang="en-US" dirty="0"/>
              <a:t> </a:t>
            </a:r>
            <a:r>
              <a:rPr lang="en-US" dirty="0" err="1"/>
              <a:t>Lemmer</a:t>
            </a:r>
            <a:r>
              <a:rPr lang="en-US" dirty="0"/>
              <a:t> shows how integer optimization, an objective scientific method, can be used to aid in selecting a cricket team. </a:t>
            </a:r>
          </a:p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Sharma used factor analysis approach in performance analysis of the players in IPL5-T20 Cricket.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0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96A5-4035-499C-833D-56CE10C4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091"/>
          </a:xfrm>
        </p:spPr>
        <p:txBody>
          <a:bodyPr/>
          <a:lstStyle/>
          <a:p>
            <a:r>
              <a:rPr lang="en-US" dirty="0"/>
              <a:t>Methodologies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BE85-CEDB-4CEF-923E-4B505A3B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079"/>
            <a:ext cx="8596668" cy="4421284"/>
          </a:xfrm>
        </p:spPr>
        <p:txBody>
          <a:bodyPr/>
          <a:lstStyle/>
          <a:p>
            <a:r>
              <a:rPr lang="en-US" i="1" u="sng" dirty="0"/>
              <a:t>FACTOR ANALYSIS</a:t>
            </a:r>
            <a:r>
              <a:rPr lang="en-US" dirty="0"/>
              <a:t> is a statistical technique to study the interrelationship among variables in an effort to find a new set of factors.</a:t>
            </a:r>
          </a:p>
          <a:p>
            <a:endParaRPr lang="en-US" dirty="0"/>
          </a:p>
          <a:p>
            <a:r>
              <a:rPr lang="en-US" dirty="0"/>
              <a:t>The purpose of factor analysis is to obtain a reduced set of uncorrelated latent variables using a set of linear combinations of the original variables to maximize the variance of these components.</a:t>
            </a:r>
          </a:p>
          <a:p>
            <a:endParaRPr lang="en-US" dirty="0"/>
          </a:p>
          <a:p>
            <a:r>
              <a:rPr lang="en-US" dirty="0"/>
              <a:t>The factor analysis which was performed using Principal Component Analysis (PCA) as it identifies interrelationships between variables.[2]</a:t>
            </a:r>
          </a:p>
          <a:p>
            <a:endParaRPr lang="en-US" dirty="0"/>
          </a:p>
          <a:p>
            <a:r>
              <a:rPr lang="en-US" dirty="0"/>
              <a:t>An orthogonal varimax rotation was used as it assists in optimizing the number of variables. </a:t>
            </a:r>
          </a:p>
        </p:txBody>
      </p:sp>
    </p:spTree>
    <p:extLst>
      <p:ext uri="{BB962C8B-B14F-4D97-AF65-F5344CB8AC3E}">
        <p14:creationId xmlns:p14="http://schemas.microsoft.com/office/powerpoint/2010/main" val="366671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A8EE-68A2-4130-A4F4-0070CC4E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00944" cy="65836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 of Bowling and Batting Statistics</a:t>
            </a:r>
            <a:br>
              <a:rPr lang="en-US" dirty="0"/>
            </a:br>
            <a:r>
              <a:rPr lang="en-US" dirty="0"/>
              <a:t> </a:t>
            </a:r>
            <a:r>
              <a:rPr lang="en-US" sz="2000" dirty="0">
                <a:solidFill>
                  <a:schemeClr val="tx1"/>
                </a:solidFill>
              </a:rPr>
              <a:t>For study, the performance of players were measured: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DA3DD3-BB2E-440A-9090-947B84634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070" y="1694845"/>
            <a:ext cx="8454470" cy="2336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7E64C4-60AB-4EBF-865B-C50EABCEA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70" y="4149717"/>
            <a:ext cx="8454470" cy="1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2C76-2F43-45A1-AEAF-4F020A4F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en-US" dirty="0"/>
              <a:t>Important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3230-B4A2-4789-BDCF-0B7915042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0565"/>
            <a:ext cx="8596668" cy="450079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Eigen Vectors and Eigen Values:</a:t>
            </a:r>
          </a:p>
          <a:p>
            <a:r>
              <a:rPr lang="en-US" dirty="0"/>
              <a:t>Let A be a N </a:t>
            </a:r>
            <a:r>
              <a:rPr lang="en-US" i="1" dirty="0"/>
              <a:t>x </a:t>
            </a:r>
            <a:r>
              <a:rPr lang="en-US" dirty="0"/>
              <a:t>N Matrix, Scalar "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dirty="0"/>
              <a:t>" is called Eigen value of A if there is a nonzero vector x̅, such that Ax̅ =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dirty="0"/>
              <a:t>x̅. Such a vector x̅ is called an eigenvector of A corresponding to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						Ax̅ =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dirty="0"/>
              <a:t>x̅</a:t>
            </a:r>
          </a:p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Communalities:</a:t>
            </a:r>
            <a:r>
              <a:rPr lang="en-US" dirty="0"/>
              <a:t> are computations of the extent to which a variable is explained by the components.[2]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 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rotated component matrix: </a:t>
            </a:r>
            <a:r>
              <a:rPr lang="en-US" dirty="0"/>
              <a:t>sometimes referred to as the </a:t>
            </a:r>
            <a:r>
              <a:rPr lang="en-US" i="1" dirty="0"/>
              <a:t>loadings</a:t>
            </a:r>
            <a:r>
              <a:rPr lang="en-US" dirty="0"/>
              <a:t>, is the key output of principal components analysis. It contains estimates of the correlations between each of the variables and the estimated components.[2]</a:t>
            </a:r>
          </a:p>
        </p:txBody>
      </p:sp>
    </p:spTree>
    <p:extLst>
      <p:ext uri="{BB962C8B-B14F-4D97-AF65-F5344CB8AC3E}">
        <p14:creationId xmlns:p14="http://schemas.microsoft.com/office/powerpoint/2010/main" val="2128676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4120</TotalTime>
  <Words>828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OR 603-Sports Analytics         Case Study</vt:lpstr>
      <vt:lpstr>Agenda</vt:lpstr>
      <vt:lpstr>Introduction </vt:lpstr>
      <vt:lpstr>Field Position</vt:lpstr>
      <vt:lpstr>Case Study Information:</vt:lpstr>
      <vt:lpstr>Different Research Techniques</vt:lpstr>
      <vt:lpstr>Methodologies and Data</vt:lpstr>
      <vt:lpstr>Measure of Bowling and Batting Statistics  For study, the performance of players were measured: </vt:lpstr>
      <vt:lpstr>Important Term</vt:lpstr>
      <vt:lpstr>Variance explained by Method for IPL 9  The analysis shows that the 8 original variables can be reduced to 2 underlying factors.   The first component explains more of the variance than the second component.</vt:lpstr>
      <vt:lpstr>Variance explained by Method for WC 2015</vt:lpstr>
      <vt:lpstr>Rotated component Matrix</vt:lpstr>
      <vt:lpstr>Consideration of Factors</vt:lpstr>
      <vt:lpstr>Cattell’s Scree Plot for IPL-9, 2015</vt:lpstr>
      <vt:lpstr>Cattell’s Scree Plot for World cup 2015</vt:lpstr>
      <vt:lpstr>Results and Discussions</vt:lpstr>
      <vt:lpstr>Conclusion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srashti agrawal</dc:creator>
  <cp:lastModifiedBy>srashti agrawal</cp:lastModifiedBy>
  <cp:revision>43</cp:revision>
  <dcterms:created xsi:type="dcterms:W3CDTF">2019-03-14T14:29:41Z</dcterms:created>
  <dcterms:modified xsi:type="dcterms:W3CDTF">2019-04-04T17:16:11Z</dcterms:modified>
</cp:coreProperties>
</file>