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60" r:id="rId5"/>
    <p:sldId id="259" r:id="rId6"/>
    <p:sldId id="271" r:id="rId7"/>
    <p:sldId id="264" r:id="rId8"/>
    <p:sldId id="265" r:id="rId9"/>
    <p:sldId id="272" r:id="rId10"/>
    <p:sldId id="273" r:id="rId11"/>
    <p:sldId id="269" r:id="rId12"/>
    <p:sldId id="261" r:id="rId13"/>
    <p:sldId id="262"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60394"/>
  </p:normalViewPr>
  <p:slideViewPr>
    <p:cSldViewPr snapToGrid="0" snapToObjects="1">
      <p:cViewPr varScale="1">
        <p:scale>
          <a:sx n="127" d="100"/>
          <a:sy n="127" d="100"/>
        </p:scale>
        <p:origin x="552"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2AD19-DAF0-1244-B646-95770301A6BD}" type="datetimeFigureOut">
              <a:rPr lang="en-US" smtClean="0"/>
              <a:t>5/1/19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9134-E06D-0E47-BAFE-FB2E4C530FDA}" type="slidenum">
              <a:rPr lang="en-US" smtClean="0"/>
              <a:t>‹#›</a:t>
            </a:fld>
            <a:endParaRPr lang="en-US" dirty="0"/>
          </a:p>
        </p:txBody>
      </p:sp>
    </p:spTree>
    <p:extLst>
      <p:ext uri="{BB962C8B-B14F-4D97-AF65-F5344CB8AC3E}">
        <p14:creationId xmlns:p14="http://schemas.microsoft.com/office/powerpoint/2010/main" val="257487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dougstats.com/index2.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espn.com/nba/salari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4C49134-E06D-0E47-BAFE-FB2E4C530FDA}" type="slidenum">
              <a:rPr lang="en-US" smtClean="0"/>
              <a:t>1</a:t>
            </a:fld>
            <a:endParaRPr lang="en-US" dirty="0"/>
          </a:p>
        </p:txBody>
      </p:sp>
    </p:spTree>
    <p:extLst>
      <p:ext uri="{BB962C8B-B14F-4D97-AF65-F5344CB8AC3E}">
        <p14:creationId xmlns:p14="http://schemas.microsoft.com/office/powerpoint/2010/main" val="396591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main research question is “Do the top National Basketball Association (NBA) basketball players underperform or overperform relative to their peers when comparing annual salaries to statistical game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thought that this type of research question would be both relevant and interesting because player value is a key topic for any professional sports league as teams simultaneously deal with salary cap limitations and maximizing player value. Salary caps for a season represent the maximum amount of money a team can spend on salaries and incentives for the players. In the NBA, for example, the salary cap for the 2017-18 season was approximately $99.1M. Leading up to the 2017-18 season, the salary cap rose 1.09%, 7.47%, 11.00%, 34.49%, and 5.26% over the previous five years (Reference #1). Furthermore, with 30 teams of about 15 players each (458 players total players in the 2017-18 season), the NBA league salary cap was just under $3.0B and the average player salary was about $6.5M. In terms of maximizing player value, there are numerous examples of computing a player efficiency rating (aka PER) that can be combined with a players’ salary to determine the overall value. We computed overall value as the cost of a single unit of PER. To simplify the computation of PER for this project, we used a straightforward (and simple) formula with predetermined league “weights” (Reference #2). As a result, the PER formula provides a single number (PER) for each player that we can divide into a players’ salary (expressed for one minute of game play) to come up with the numeric value. For example, let’s compare two point guards (PGs). One is Stephen Curry (Golden State Warriors) with a $4,594.98 per minute played cost and a 29 PER, and the other is John Wall (Washington Wizards) with a $5,979.51 per minute played cost and a 26 PER. Given our premise, which one is perceived to be more valuable? The cost for one unit of PER is $158.45 ($4,594.98 / 29 PER) for Curry and $229.98 ($5,979.51 / 26 PER) for Wall. As a result, we would assess a higher value (lowest cost for one unit of PER) for Curry. To answer our research question, we compared a small sample (14-15) of players (by position) to the average for PER and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4C49134-E06D-0E47-BAFE-FB2E4C530FDA}" type="slidenum">
              <a:rPr lang="en-US" smtClean="0"/>
              <a:t>3</a:t>
            </a:fld>
            <a:endParaRPr lang="en-US" dirty="0"/>
          </a:p>
        </p:txBody>
      </p:sp>
    </p:spTree>
    <p:extLst>
      <p:ext uri="{BB962C8B-B14F-4D97-AF65-F5344CB8AC3E}">
        <p14:creationId xmlns:p14="http://schemas.microsoft.com/office/powerpoint/2010/main" val="1650045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team found two main sources of data that we thought worked well for this project. Both of the sources are briefly described below.</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source of data, labeled as “Past NBA Seasons” can be found on “Doug’s NBA and MLB Statistics Home Page” ( </a:t>
            </a:r>
            <a:r>
              <a:rPr lang="en-US" sz="1200" u="sng" kern="1200" dirty="0">
                <a:solidFill>
                  <a:schemeClr val="tx1"/>
                </a:solidFill>
                <a:effectLst/>
                <a:latin typeface="+mn-lt"/>
                <a:ea typeface="+mn-ea"/>
                <a:cs typeface="+mn-cs"/>
                <a:hlinkClick r:id="rId3"/>
              </a:rPr>
              <a:t>http://www.dougstats.com/index2.html</a:t>
            </a:r>
            <a:r>
              <a:rPr lang="en-US" sz="1200" kern="1200" dirty="0">
                <a:solidFill>
                  <a:schemeClr val="tx1"/>
                </a:solidFill>
                <a:effectLst/>
                <a:latin typeface="+mn-lt"/>
                <a:ea typeface="+mn-ea"/>
                <a:cs typeface="+mn-cs"/>
              </a:rPr>
              <a:t> ). On this website, 30 seasons (1988-1989 thru 2017-2018) of NBA data are available, which includes raw data (for every NBA player) and Top 10 Player Rankings for the following statistics.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source of data, labeled “NBA Player Salaries” can be found on ESPN ( </a:t>
            </a:r>
            <a:r>
              <a:rPr lang="en-US" sz="1200" u="sng" kern="1200" dirty="0">
                <a:solidFill>
                  <a:schemeClr val="tx1"/>
                </a:solidFill>
                <a:effectLst/>
                <a:latin typeface="+mn-lt"/>
                <a:ea typeface="+mn-ea"/>
                <a:cs typeface="+mn-cs"/>
                <a:hlinkClick r:id="rId4"/>
              </a:rPr>
              <a:t>http://www.espn.com/nba/salaries</a:t>
            </a:r>
            <a:r>
              <a:rPr lang="en-US" sz="1200" kern="1200" dirty="0">
                <a:solidFill>
                  <a:schemeClr val="tx1"/>
                </a:solidFill>
                <a:effectLst/>
                <a:latin typeface="+mn-lt"/>
                <a:ea typeface="+mn-ea"/>
                <a:cs typeface="+mn-cs"/>
              </a:rPr>
              <a:t> ) and includes player salary data, dating back to the 1999-2000 season. The data set includes a ranked list (by salary, highest to lowest) of players, the position they play, and their associated NBA team. For example, for the 2017-2018 season, Stephen Curry is ranked #1 with a salary of $37,457,154 or about 38% of the team’s salary cap. Wow!</a:t>
            </a:r>
          </a:p>
          <a:p>
            <a:endParaRPr lang="en-US" dirty="0"/>
          </a:p>
        </p:txBody>
      </p:sp>
      <p:sp>
        <p:nvSpPr>
          <p:cNvPr id="4" name="Slide Number Placeholder 3"/>
          <p:cNvSpPr>
            <a:spLocks noGrp="1"/>
          </p:cNvSpPr>
          <p:nvPr>
            <p:ph type="sldNum" sz="quarter" idx="5"/>
          </p:nvPr>
        </p:nvSpPr>
        <p:spPr/>
        <p:txBody>
          <a:bodyPr/>
          <a:lstStyle/>
          <a:p>
            <a:fld id="{D4C49134-E06D-0E47-BAFE-FB2E4C530FDA}" type="slidenum">
              <a:rPr lang="en-US" smtClean="0"/>
              <a:t>4</a:t>
            </a:fld>
            <a:endParaRPr lang="en-US" dirty="0"/>
          </a:p>
        </p:txBody>
      </p:sp>
    </p:spTree>
    <p:extLst>
      <p:ext uri="{BB962C8B-B14F-4D97-AF65-F5344CB8AC3E}">
        <p14:creationId xmlns:p14="http://schemas.microsoft.com/office/powerpoint/2010/main" val="38304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following general, four-step methodology, explained below.</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Exploration and Evaluation. To begin, we began to assemble parts of the “Past NBA Seasons” data set into Microsoft Excel to explore all the available data, and evaluate the usefulness and applicability against the research question. In parallel, we developed a visualization tool in R to make it much easier for the team to explore both individual and team statistical data. There are two examples provided below, which include evaluating the linear relationship between points and minutes played, highlighting Lebron James (PF) and Stephen Curry (PG), two well-known players.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Moving forward, we chose to focus on the last five full seasons (2013-2018) to get more familiar with the data and to “hone in” on answering our research question. To our surprise a lot of salary information was missing from the ESPN site.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Curation. As expected, combining all the relevant data into efficient data sets was definitely the most time-consuming process. In addition, there were several additional calculations that we needed to incorporate into the data set to calculate the PER value. These (new) calculations included defensive rebounds (total rebounds - offensive rebounds), missed free throws (free throws attempted - free throws made), and missed field goals (field goals attempted - field goals made). We also needed to match up PER to salary, which we computed as annual salary divided by total minutes played. To trim down the data set (with an eye on strong player performance and to save time), we made the decision to only include players with at least 1,500 points scored in a season. We also eliminated players with missing salary information (with the exception of the top 10 players, based on minutes played). During this phase of the methodology, we also made the decision to use both Excel and R (leveraging strengths in both), but agreed that we needed to stay coordinated regarding the core data sets, so we achieved consistent results.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Information Extraction. The “query-the-data-set” exercise to extract relevant information to determine favorable performance characteristics against the research question was mainly about exploring the seasonal data sets and “what if” scenarios. In addition, we also wanted to specifically address the research question with 14-15 players per season to easily assess the “underperform or overperform relative to their peers” piece of our research question.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Visualization. Our primary goal during this phase was the take the information extraction results and create multiple visualizations to help in explaining the results.</a:t>
            </a:r>
          </a:p>
          <a:p>
            <a:endParaRPr lang="en-US" dirty="0"/>
          </a:p>
        </p:txBody>
      </p:sp>
      <p:sp>
        <p:nvSpPr>
          <p:cNvPr id="4" name="Slide Number Placeholder 3"/>
          <p:cNvSpPr>
            <a:spLocks noGrp="1"/>
          </p:cNvSpPr>
          <p:nvPr>
            <p:ph type="sldNum" sz="quarter" idx="5"/>
          </p:nvPr>
        </p:nvSpPr>
        <p:spPr/>
        <p:txBody>
          <a:bodyPr/>
          <a:lstStyle/>
          <a:p>
            <a:fld id="{D4C49134-E06D-0E47-BAFE-FB2E4C530FDA}" type="slidenum">
              <a:rPr lang="en-US" smtClean="0"/>
              <a:t>5</a:t>
            </a:fld>
            <a:endParaRPr lang="en-US" dirty="0"/>
          </a:p>
        </p:txBody>
      </p:sp>
    </p:spTree>
    <p:extLst>
      <p:ext uri="{BB962C8B-B14F-4D97-AF65-F5344CB8AC3E}">
        <p14:creationId xmlns:p14="http://schemas.microsoft.com/office/powerpoint/2010/main" val="3074911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https://bleacherreport.com/articles/113144-cracking-the-code-how-to-calculate-hollingers-per-without-all-the-mess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Used predetermined league “weights” </a:t>
            </a:r>
          </a:p>
        </p:txBody>
      </p:sp>
      <p:sp>
        <p:nvSpPr>
          <p:cNvPr id="4" name="Slide Number Placeholder 3"/>
          <p:cNvSpPr>
            <a:spLocks noGrp="1"/>
          </p:cNvSpPr>
          <p:nvPr>
            <p:ph type="sldNum" sz="quarter" idx="5"/>
          </p:nvPr>
        </p:nvSpPr>
        <p:spPr/>
        <p:txBody>
          <a:bodyPr/>
          <a:lstStyle/>
          <a:p>
            <a:fld id="{D4C49134-E06D-0E47-BAFE-FB2E4C530FDA}" type="slidenum">
              <a:rPr lang="en-US" smtClean="0"/>
              <a:t>7</a:t>
            </a:fld>
            <a:endParaRPr lang="en-US" dirty="0"/>
          </a:p>
        </p:txBody>
      </p:sp>
    </p:spTree>
    <p:extLst>
      <p:ext uri="{BB962C8B-B14F-4D97-AF65-F5344CB8AC3E}">
        <p14:creationId xmlns:p14="http://schemas.microsoft.com/office/powerpoint/2010/main" val="211776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49134-E06D-0E47-BAFE-FB2E4C530FDA}" type="slidenum">
              <a:rPr lang="en-US" smtClean="0"/>
              <a:t>8</a:t>
            </a:fld>
            <a:endParaRPr lang="en-US" dirty="0"/>
          </a:p>
        </p:txBody>
      </p:sp>
    </p:spTree>
    <p:extLst>
      <p:ext uri="{BB962C8B-B14F-4D97-AF65-F5344CB8AC3E}">
        <p14:creationId xmlns:p14="http://schemas.microsoft.com/office/powerpoint/2010/main" val="128325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conclusion, the results do in fact suggest that it’s possible to address our research question of “Do the top NBA basketball players underperform or overperform relative to their peers when comparing annual salaries to statistical game performance?”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there was an opportunity to repeat the project or there was additional time, we would definitely want to work with a more complete data set. Our project team would want the data set to consist of all NBA players statistics and salary information. We would still limit the data set to include only players with a certain number of minutes played or points (e.g., 1,500). For follow-on research, we recommend focusing on the following five initiatives: 1) An increased focus on the player position (e.g., PG), 2) Addressing player value throughout contract (e.g., multi-year) w/r to salary cap, 3) Building out predictive capability of evaluating under/over performance, 4) Applying results to recommend/influence player draft and trade decisions, and 5) Expanding visualizations – apply ESPN’s Goldsberry’s “SprawlBall”* approach (next chart)</a:t>
            </a:r>
          </a:p>
          <a:p>
            <a:endParaRPr lang="en-US" sz="1200" kern="1200" dirty="0">
              <a:solidFill>
                <a:schemeClr val="tx1"/>
              </a:solidFill>
              <a:effectLst/>
              <a:latin typeface="+mn-lt"/>
              <a:ea typeface="+mn-ea"/>
              <a:cs typeface="+mn-cs"/>
            </a:endParaRPr>
          </a:p>
          <a:p>
            <a:r>
              <a:rPr lang="en-US" sz="1200" kern="1200" dirty="0">
                <a:solidFill>
                  <a:schemeClr val="bg1"/>
                </a:solidFill>
                <a:effectLst/>
                <a:latin typeface="+mn-lt"/>
                <a:ea typeface="+mn-ea"/>
                <a:cs typeface="+mn-cs"/>
              </a:rPr>
              <a:t>Primary 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http://www.dougstats.com/index2.html</a:t>
            </a:r>
          </a:p>
          <a:p>
            <a:r>
              <a:rPr lang="en-US" sz="1200" kern="1200" dirty="0">
                <a:solidFill>
                  <a:schemeClr val="tx1"/>
                </a:solidFill>
                <a:effectLst/>
                <a:latin typeface="+mn-lt"/>
                <a:ea typeface="+mn-ea"/>
                <a:cs typeface="+mn-cs"/>
              </a:rPr>
              <a:t>2. http://www.espn.com/nba/salaries</a:t>
            </a:r>
          </a:p>
          <a:p>
            <a:r>
              <a:rPr lang="en-US" sz="1200" kern="1200" dirty="0">
                <a:solidFill>
                  <a:schemeClr val="bg1"/>
                </a:solidFill>
                <a:effectLst/>
                <a:latin typeface="+mn-lt"/>
                <a:ea typeface="+mn-ea"/>
                <a:cs typeface="+mn-cs"/>
              </a:rPr>
              <a:t>3. https://www.basketball-reference.com/contracts/salary-cap-history.html</a:t>
            </a:r>
          </a:p>
          <a:p>
            <a:r>
              <a:rPr lang="en-US" sz="1200" kern="1200" dirty="0">
                <a:solidFill>
                  <a:schemeClr val="bg1"/>
                </a:solidFill>
                <a:effectLst/>
                <a:latin typeface="+mn-lt"/>
                <a:ea typeface="+mn-ea"/>
                <a:cs typeface="+mn-cs"/>
              </a:rPr>
              <a:t>4. https://bleacherreport.com/articles/113144-cracking-the-code-how-to-calculate-hollingers-per-without-all-the-mess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4C49134-E06D-0E47-BAFE-FB2E4C530FDA}" type="slidenum">
              <a:rPr lang="en-US" smtClean="0"/>
              <a:t>13</a:t>
            </a:fld>
            <a:endParaRPr lang="en-US" dirty="0"/>
          </a:p>
        </p:txBody>
      </p:sp>
    </p:spTree>
    <p:extLst>
      <p:ext uri="{BB962C8B-B14F-4D97-AF65-F5344CB8AC3E}">
        <p14:creationId xmlns:p14="http://schemas.microsoft.com/office/powerpoint/2010/main" val="404080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49134-E06D-0E47-BAFE-FB2E4C530FDA}" type="slidenum">
              <a:rPr lang="en-US" smtClean="0"/>
              <a:t>15</a:t>
            </a:fld>
            <a:endParaRPr lang="en-US" dirty="0"/>
          </a:p>
        </p:txBody>
      </p:sp>
    </p:spTree>
    <p:extLst>
      <p:ext uri="{BB962C8B-B14F-4D97-AF65-F5344CB8AC3E}">
        <p14:creationId xmlns:p14="http://schemas.microsoft.com/office/powerpoint/2010/main" val="30212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3B7F-0388-5A42-93C5-B86EFD105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CD976-2CC9-EB4C-B1F8-5810879DA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BEFFF5-8849-8249-B36E-22103601DA1B}"/>
              </a:ext>
            </a:extLst>
          </p:cNvPr>
          <p:cNvSpPr>
            <a:spLocks noGrp="1"/>
          </p:cNvSpPr>
          <p:nvPr>
            <p:ph type="dt" sz="half" idx="10"/>
          </p:nvPr>
        </p:nvSpPr>
        <p:spPr/>
        <p:txBody>
          <a:bodyPr/>
          <a:lstStyle/>
          <a:p>
            <a:fld id="{B95F52E7-5F47-0F45-B1F5-FF3FEC0C9EF0}" type="datetime1">
              <a:rPr lang="en-US" smtClean="0"/>
              <a:t>5/1/19</a:t>
            </a:fld>
            <a:endParaRPr lang="en-US" dirty="0"/>
          </a:p>
        </p:txBody>
      </p:sp>
      <p:sp>
        <p:nvSpPr>
          <p:cNvPr id="5" name="Footer Placeholder 4">
            <a:extLst>
              <a:ext uri="{FF2B5EF4-FFF2-40B4-BE49-F238E27FC236}">
                <a16:creationId xmlns:a16="http://schemas.microsoft.com/office/drawing/2014/main" id="{99F2DF93-9594-084A-94FE-46FFBB676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FF45EC-60C9-1A4D-B313-F0C6801C6043}"/>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268146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BDCA-76A4-514C-8EF2-3AD624E17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5DEC4-C959-364F-960F-ED81AC2AB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304AC-064F-6448-8159-D23458F62390}"/>
              </a:ext>
            </a:extLst>
          </p:cNvPr>
          <p:cNvSpPr>
            <a:spLocks noGrp="1"/>
          </p:cNvSpPr>
          <p:nvPr>
            <p:ph type="dt" sz="half" idx="10"/>
          </p:nvPr>
        </p:nvSpPr>
        <p:spPr/>
        <p:txBody>
          <a:bodyPr/>
          <a:lstStyle/>
          <a:p>
            <a:fld id="{1C53ABC4-B91F-2843-9D5C-33EEEE6ABB1F}" type="datetime1">
              <a:rPr lang="en-US" smtClean="0"/>
              <a:t>5/1/19</a:t>
            </a:fld>
            <a:endParaRPr lang="en-US" dirty="0"/>
          </a:p>
        </p:txBody>
      </p:sp>
      <p:sp>
        <p:nvSpPr>
          <p:cNvPr id="5" name="Footer Placeholder 4">
            <a:extLst>
              <a:ext uri="{FF2B5EF4-FFF2-40B4-BE49-F238E27FC236}">
                <a16:creationId xmlns:a16="http://schemas.microsoft.com/office/drawing/2014/main" id="{903ED86B-AABA-4943-9BBE-D219494E77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942959-0ACF-B842-8BEF-F08BCD948C54}"/>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859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148D7-9AFD-2842-AAED-51F37A21DC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85AA38-2E37-FB45-AE6F-9CA4D855E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47277-E8CF-2C43-BCA9-69A492742381}"/>
              </a:ext>
            </a:extLst>
          </p:cNvPr>
          <p:cNvSpPr>
            <a:spLocks noGrp="1"/>
          </p:cNvSpPr>
          <p:nvPr>
            <p:ph type="dt" sz="half" idx="10"/>
          </p:nvPr>
        </p:nvSpPr>
        <p:spPr/>
        <p:txBody>
          <a:bodyPr/>
          <a:lstStyle/>
          <a:p>
            <a:fld id="{FA8960A9-098C-D643-9CF1-32FDF74C8D2E}" type="datetime1">
              <a:rPr lang="en-US" smtClean="0"/>
              <a:t>5/1/19</a:t>
            </a:fld>
            <a:endParaRPr lang="en-US" dirty="0"/>
          </a:p>
        </p:txBody>
      </p:sp>
      <p:sp>
        <p:nvSpPr>
          <p:cNvPr id="5" name="Footer Placeholder 4">
            <a:extLst>
              <a:ext uri="{FF2B5EF4-FFF2-40B4-BE49-F238E27FC236}">
                <a16:creationId xmlns:a16="http://schemas.microsoft.com/office/drawing/2014/main" id="{71AC217C-16DC-3040-BAA3-369512CF6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6B49E3-8C8A-C344-B542-6620DDF7F049}"/>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32762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469F-C391-E540-89EF-FE202A8B47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25584-D651-124A-A1BF-37E77057F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5D157-5DF8-A843-B218-CE0AAC113EC9}"/>
              </a:ext>
            </a:extLst>
          </p:cNvPr>
          <p:cNvSpPr>
            <a:spLocks noGrp="1"/>
          </p:cNvSpPr>
          <p:nvPr>
            <p:ph type="dt" sz="half" idx="10"/>
          </p:nvPr>
        </p:nvSpPr>
        <p:spPr/>
        <p:txBody>
          <a:bodyPr/>
          <a:lstStyle/>
          <a:p>
            <a:fld id="{917D58CB-64D8-F140-9610-3E3A12263AD0}" type="datetime1">
              <a:rPr lang="en-US" smtClean="0"/>
              <a:t>5/1/19</a:t>
            </a:fld>
            <a:endParaRPr lang="en-US" dirty="0"/>
          </a:p>
        </p:txBody>
      </p:sp>
      <p:sp>
        <p:nvSpPr>
          <p:cNvPr id="5" name="Footer Placeholder 4">
            <a:extLst>
              <a:ext uri="{FF2B5EF4-FFF2-40B4-BE49-F238E27FC236}">
                <a16:creationId xmlns:a16="http://schemas.microsoft.com/office/drawing/2014/main" id="{E9723279-596A-2F49-AEEF-2624CEA72B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40AFB-3CA0-CB4E-BEFC-0FACF7107FE1}"/>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222269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9180-FCD2-3343-B3E0-C8329FFCBC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F06681-52AE-0E42-A48B-896BF8358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52ED9-0DC7-3846-A30D-1BBB4C829B01}"/>
              </a:ext>
            </a:extLst>
          </p:cNvPr>
          <p:cNvSpPr>
            <a:spLocks noGrp="1"/>
          </p:cNvSpPr>
          <p:nvPr>
            <p:ph type="dt" sz="half" idx="10"/>
          </p:nvPr>
        </p:nvSpPr>
        <p:spPr/>
        <p:txBody>
          <a:bodyPr/>
          <a:lstStyle/>
          <a:p>
            <a:fld id="{B976DE0A-33CF-2646-B396-6F2CAABE77E8}" type="datetime1">
              <a:rPr lang="en-US" smtClean="0"/>
              <a:t>5/1/19</a:t>
            </a:fld>
            <a:endParaRPr lang="en-US" dirty="0"/>
          </a:p>
        </p:txBody>
      </p:sp>
      <p:sp>
        <p:nvSpPr>
          <p:cNvPr id="5" name="Footer Placeholder 4">
            <a:extLst>
              <a:ext uri="{FF2B5EF4-FFF2-40B4-BE49-F238E27FC236}">
                <a16:creationId xmlns:a16="http://schemas.microsoft.com/office/drawing/2014/main" id="{EE756663-F238-E849-905E-D1040BFE28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98F534-94F5-0342-86C0-30F4ADBADBCD}"/>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394556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75F6-DB56-3645-AF02-9A9662ECE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E11D2-FBB2-214F-9DF6-1AE725180C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E344A-E6EF-FC4F-8368-580869839F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31BB0D-8381-0742-A907-5016096E7DC7}"/>
              </a:ext>
            </a:extLst>
          </p:cNvPr>
          <p:cNvSpPr>
            <a:spLocks noGrp="1"/>
          </p:cNvSpPr>
          <p:nvPr>
            <p:ph type="dt" sz="half" idx="10"/>
          </p:nvPr>
        </p:nvSpPr>
        <p:spPr/>
        <p:txBody>
          <a:bodyPr/>
          <a:lstStyle/>
          <a:p>
            <a:fld id="{5D2A46F1-BDD6-F848-9C2E-AFB622E6D1FF}" type="datetime1">
              <a:rPr lang="en-US" smtClean="0"/>
              <a:t>5/1/19</a:t>
            </a:fld>
            <a:endParaRPr lang="en-US" dirty="0"/>
          </a:p>
        </p:txBody>
      </p:sp>
      <p:sp>
        <p:nvSpPr>
          <p:cNvPr id="6" name="Footer Placeholder 5">
            <a:extLst>
              <a:ext uri="{FF2B5EF4-FFF2-40B4-BE49-F238E27FC236}">
                <a16:creationId xmlns:a16="http://schemas.microsoft.com/office/drawing/2014/main" id="{3DF6C5E6-9EA6-6D4B-BAA7-65F532BC47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A1E30E-AA9D-3448-A16E-2876A4E67C7F}"/>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67668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B64B-5388-104B-AE19-9E8186D32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638BE-5896-9D42-80F9-8F2E9D309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9E1564-9EF2-1E4F-93C0-882244AAF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1AEA64-B854-7344-B8A1-5F4A5E5B2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FF22CE-67F7-5B41-AAA6-8AD1A61059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66CDA6-FA7E-0748-93E9-144291D97AAD}"/>
              </a:ext>
            </a:extLst>
          </p:cNvPr>
          <p:cNvSpPr>
            <a:spLocks noGrp="1"/>
          </p:cNvSpPr>
          <p:nvPr>
            <p:ph type="dt" sz="half" idx="10"/>
          </p:nvPr>
        </p:nvSpPr>
        <p:spPr/>
        <p:txBody>
          <a:bodyPr/>
          <a:lstStyle/>
          <a:p>
            <a:fld id="{08505E57-94BA-474B-AF30-B4B1A8BE31CD}" type="datetime1">
              <a:rPr lang="en-US" smtClean="0"/>
              <a:t>5/1/19</a:t>
            </a:fld>
            <a:endParaRPr lang="en-US" dirty="0"/>
          </a:p>
        </p:txBody>
      </p:sp>
      <p:sp>
        <p:nvSpPr>
          <p:cNvPr id="8" name="Footer Placeholder 7">
            <a:extLst>
              <a:ext uri="{FF2B5EF4-FFF2-40B4-BE49-F238E27FC236}">
                <a16:creationId xmlns:a16="http://schemas.microsoft.com/office/drawing/2014/main" id="{00F9AAF4-CBEB-094C-81CD-07D39F43E28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61E48B7-09FC-F74B-840C-2D25F7F51BF1}"/>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30273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3199-3676-8D44-8C41-4C1F7163B4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304E7-B75F-6E49-94FF-07144FC6B823}"/>
              </a:ext>
            </a:extLst>
          </p:cNvPr>
          <p:cNvSpPr>
            <a:spLocks noGrp="1"/>
          </p:cNvSpPr>
          <p:nvPr>
            <p:ph type="dt" sz="half" idx="10"/>
          </p:nvPr>
        </p:nvSpPr>
        <p:spPr/>
        <p:txBody>
          <a:bodyPr/>
          <a:lstStyle/>
          <a:p>
            <a:fld id="{D8358EDA-940E-3946-A882-8A0C55CFB552}" type="datetime1">
              <a:rPr lang="en-US" smtClean="0"/>
              <a:t>5/1/19</a:t>
            </a:fld>
            <a:endParaRPr lang="en-US" dirty="0"/>
          </a:p>
        </p:txBody>
      </p:sp>
      <p:sp>
        <p:nvSpPr>
          <p:cNvPr id="4" name="Footer Placeholder 3">
            <a:extLst>
              <a:ext uri="{FF2B5EF4-FFF2-40B4-BE49-F238E27FC236}">
                <a16:creationId xmlns:a16="http://schemas.microsoft.com/office/drawing/2014/main" id="{B525F953-D756-154D-BCD0-72CF04D67D2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3C73CB5-5BD7-4144-8BA2-B3A3A427A94B}"/>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225328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2F883-FC06-FD48-810E-5752C03B8FB8}"/>
              </a:ext>
            </a:extLst>
          </p:cNvPr>
          <p:cNvSpPr>
            <a:spLocks noGrp="1"/>
          </p:cNvSpPr>
          <p:nvPr>
            <p:ph type="dt" sz="half" idx="10"/>
          </p:nvPr>
        </p:nvSpPr>
        <p:spPr/>
        <p:txBody>
          <a:bodyPr/>
          <a:lstStyle/>
          <a:p>
            <a:fld id="{A6574D5E-23AE-8946-94D3-00C32C433D20}" type="datetime1">
              <a:rPr lang="en-US" smtClean="0"/>
              <a:t>5/1/19</a:t>
            </a:fld>
            <a:endParaRPr lang="en-US" dirty="0"/>
          </a:p>
        </p:txBody>
      </p:sp>
      <p:sp>
        <p:nvSpPr>
          <p:cNvPr id="3" name="Footer Placeholder 2">
            <a:extLst>
              <a:ext uri="{FF2B5EF4-FFF2-40B4-BE49-F238E27FC236}">
                <a16:creationId xmlns:a16="http://schemas.microsoft.com/office/drawing/2014/main" id="{19F911A3-2067-7744-AD3B-C6B60FA5B80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304F8A7-BB3E-9044-9758-ED1555151771}"/>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382407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2A7B-9327-1C45-A2DF-5B076721D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104B9-4502-A54F-8CCE-46252C982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C19A97-7DD1-1745-81E2-BD14E8563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BC168-A112-A44E-8E11-F6551F953CD8}"/>
              </a:ext>
            </a:extLst>
          </p:cNvPr>
          <p:cNvSpPr>
            <a:spLocks noGrp="1"/>
          </p:cNvSpPr>
          <p:nvPr>
            <p:ph type="dt" sz="half" idx="10"/>
          </p:nvPr>
        </p:nvSpPr>
        <p:spPr/>
        <p:txBody>
          <a:bodyPr/>
          <a:lstStyle/>
          <a:p>
            <a:fld id="{2000630C-480D-5C40-9896-1C8D5A3D6BCB}" type="datetime1">
              <a:rPr lang="en-US" smtClean="0"/>
              <a:t>5/1/19</a:t>
            </a:fld>
            <a:endParaRPr lang="en-US" dirty="0"/>
          </a:p>
        </p:txBody>
      </p:sp>
      <p:sp>
        <p:nvSpPr>
          <p:cNvPr id="6" name="Footer Placeholder 5">
            <a:extLst>
              <a:ext uri="{FF2B5EF4-FFF2-40B4-BE49-F238E27FC236}">
                <a16:creationId xmlns:a16="http://schemas.microsoft.com/office/drawing/2014/main" id="{E1600694-B0BF-4C47-B678-E71FF075F7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9FBFE3-5B15-9E48-9F05-B05CBE610F9C}"/>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186511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E35B-2538-854E-9596-D6DBFA0BA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2F471D-A45C-2044-BE07-44473F117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595810A-DB68-4344-98B8-19A703289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B933A-B7D4-654E-BD8A-149641347767}"/>
              </a:ext>
            </a:extLst>
          </p:cNvPr>
          <p:cNvSpPr>
            <a:spLocks noGrp="1"/>
          </p:cNvSpPr>
          <p:nvPr>
            <p:ph type="dt" sz="half" idx="10"/>
          </p:nvPr>
        </p:nvSpPr>
        <p:spPr/>
        <p:txBody>
          <a:bodyPr/>
          <a:lstStyle/>
          <a:p>
            <a:fld id="{F4321D6B-5D79-E443-A17A-F716BB906831}" type="datetime1">
              <a:rPr lang="en-US" smtClean="0"/>
              <a:t>5/1/19</a:t>
            </a:fld>
            <a:endParaRPr lang="en-US" dirty="0"/>
          </a:p>
        </p:txBody>
      </p:sp>
      <p:sp>
        <p:nvSpPr>
          <p:cNvPr id="6" name="Footer Placeholder 5">
            <a:extLst>
              <a:ext uri="{FF2B5EF4-FFF2-40B4-BE49-F238E27FC236}">
                <a16:creationId xmlns:a16="http://schemas.microsoft.com/office/drawing/2014/main" id="{2556EB38-CA91-5248-B80B-9C602404B3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FFCDA5-7781-4A42-A76D-C9B215C51A58}"/>
              </a:ext>
            </a:extLst>
          </p:cNvPr>
          <p:cNvSpPr>
            <a:spLocks noGrp="1"/>
          </p:cNvSpPr>
          <p:nvPr>
            <p:ph type="sldNum" sz="quarter" idx="12"/>
          </p:nvPr>
        </p:nvSpPr>
        <p:spPr/>
        <p:txBody>
          <a:bodyPr/>
          <a:lstStyle/>
          <a:p>
            <a:fld id="{8834ECB7-98C1-BD47-88CE-0545D6194230}" type="slidenum">
              <a:rPr lang="en-US" smtClean="0"/>
              <a:t>‹#›</a:t>
            </a:fld>
            <a:endParaRPr lang="en-US" dirty="0"/>
          </a:p>
        </p:txBody>
      </p:sp>
    </p:spTree>
    <p:extLst>
      <p:ext uri="{BB962C8B-B14F-4D97-AF65-F5344CB8AC3E}">
        <p14:creationId xmlns:p14="http://schemas.microsoft.com/office/powerpoint/2010/main" val="19703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A4EE0-E35F-0141-961C-8EEE3CD0F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755FDF-35B5-7D4A-A1B6-E82B5CADA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B6372-0344-4546-921B-B9E165736F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6C7FC-E38F-2043-BA6D-2DE6A4ABD82F}" type="datetime1">
              <a:rPr lang="en-US" smtClean="0"/>
              <a:t>5/1/19</a:t>
            </a:fld>
            <a:endParaRPr lang="en-US" dirty="0"/>
          </a:p>
        </p:txBody>
      </p:sp>
      <p:sp>
        <p:nvSpPr>
          <p:cNvPr id="5" name="Footer Placeholder 4">
            <a:extLst>
              <a:ext uri="{FF2B5EF4-FFF2-40B4-BE49-F238E27FC236}">
                <a16:creationId xmlns:a16="http://schemas.microsoft.com/office/drawing/2014/main" id="{F08EF0FB-E42C-D842-9BA8-2F235EF96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ED6627-6D03-BC47-8A3E-B533B17EE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4ECB7-98C1-BD47-88CE-0545D6194230}" type="slidenum">
              <a:rPr lang="en-US" smtClean="0"/>
              <a:t>‹#›</a:t>
            </a:fld>
            <a:endParaRPr lang="en-US" dirty="0"/>
          </a:p>
        </p:txBody>
      </p:sp>
    </p:spTree>
    <p:extLst>
      <p:ext uri="{BB962C8B-B14F-4D97-AF65-F5344CB8AC3E}">
        <p14:creationId xmlns:p14="http://schemas.microsoft.com/office/powerpoint/2010/main" val="2720435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notesSlide" Target="../notesSlides/notesSlide8.xml"/><Relationship Id="rId7"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dougstats.com/index2.html"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www.espn.com/nba/salaries" TargetMode="Externa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05F-F193-D14A-BF55-DBC62E208B0C}"/>
              </a:ext>
            </a:extLst>
          </p:cNvPr>
          <p:cNvSpPr>
            <a:spLocks noGrp="1"/>
          </p:cNvSpPr>
          <p:nvPr>
            <p:ph type="ctrTitle"/>
          </p:nvPr>
        </p:nvSpPr>
        <p:spPr>
          <a:xfrm>
            <a:off x="6272784" y="640081"/>
            <a:ext cx="5829857" cy="3352473"/>
          </a:xfrm>
          <a:noFill/>
        </p:spPr>
        <p:txBody>
          <a:bodyPr>
            <a:normAutofit/>
          </a:bodyPr>
          <a:lstStyle/>
          <a:p>
            <a:r>
              <a:rPr lang="en-US" sz="4200" dirty="0">
                <a:latin typeface="+mn-lt"/>
              </a:rPr>
              <a:t>National Basketball Association (</a:t>
            </a:r>
            <a:r>
              <a:rPr lang="en-US" sz="4200" dirty="0">
                <a:highlight>
                  <a:srgbClr val="00FF00"/>
                </a:highlight>
                <a:latin typeface="+mn-lt"/>
              </a:rPr>
              <a:t>NBA</a:t>
            </a:r>
            <a:r>
              <a:rPr lang="en-US" sz="4200" dirty="0">
                <a:latin typeface="+mn-lt"/>
              </a:rPr>
              <a:t>)</a:t>
            </a:r>
            <a:br>
              <a:rPr lang="en-US" sz="4200" dirty="0">
                <a:latin typeface="+mn-lt"/>
              </a:rPr>
            </a:br>
            <a:br>
              <a:rPr lang="en-US" sz="4200" dirty="0">
                <a:latin typeface="+mn-lt"/>
              </a:rPr>
            </a:br>
            <a:r>
              <a:rPr lang="en-US" sz="4200" dirty="0">
                <a:highlight>
                  <a:srgbClr val="00FF00"/>
                </a:highlight>
                <a:latin typeface="+mn-lt"/>
              </a:rPr>
              <a:t>“Who’s worth their salt?”</a:t>
            </a:r>
          </a:p>
        </p:txBody>
      </p:sp>
      <p:sp>
        <p:nvSpPr>
          <p:cNvPr id="3" name="Subtitle 2">
            <a:extLst>
              <a:ext uri="{FF2B5EF4-FFF2-40B4-BE49-F238E27FC236}">
                <a16:creationId xmlns:a16="http://schemas.microsoft.com/office/drawing/2014/main" id="{1AD9ABF0-6754-1C40-9AD7-9AFC75110FDB}"/>
              </a:ext>
            </a:extLst>
          </p:cNvPr>
          <p:cNvSpPr>
            <a:spLocks noGrp="1"/>
          </p:cNvSpPr>
          <p:nvPr>
            <p:ph type="subTitle" idx="1"/>
          </p:nvPr>
        </p:nvSpPr>
        <p:spPr>
          <a:xfrm>
            <a:off x="6413110" y="4157147"/>
            <a:ext cx="5138809" cy="2060774"/>
          </a:xfrm>
          <a:noFill/>
        </p:spPr>
        <p:txBody>
          <a:bodyPr>
            <a:normAutofit fontScale="92500" lnSpcReduction="10000"/>
          </a:bodyPr>
          <a:lstStyle/>
          <a:p>
            <a:endParaRPr lang="en-US" dirty="0"/>
          </a:p>
          <a:p>
            <a:r>
              <a:rPr lang="en-US" dirty="0"/>
              <a:t>OR-603 Group Project</a:t>
            </a:r>
          </a:p>
          <a:p>
            <a:r>
              <a:rPr lang="en-US" dirty="0"/>
              <a:t>Prof: Mr. Brian Burke</a:t>
            </a:r>
          </a:p>
          <a:p>
            <a:r>
              <a:rPr lang="en-US" dirty="0"/>
              <a:t>Srashti Agrawal  ||  William Cimino</a:t>
            </a:r>
          </a:p>
          <a:p>
            <a:r>
              <a:rPr lang="en-US" dirty="0"/>
              <a:t>2-May 2019</a:t>
            </a:r>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Basketball">
            <a:extLst>
              <a:ext uri="{FF2B5EF4-FFF2-40B4-BE49-F238E27FC236}">
                <a16:creationId xmlns:a16="http://schemas.microsoft.com/office/drawing/2014/main" id="{CB49F11C-0FFA-4041-B6FD-82D3B59CDF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6500" y="1344157"/>
            <a:ext cx="4169664" cy="4169664"/>
          </a:xfrm>
          <a:prstGeom prst="rect">
            <a:avLst/>
          </a:prstGeom>
          <a:effectLst/>
        </p:spPr>
      </p:pic>
      <p:sp>
        <p:nvSpPr>
          <p:cNvPr id="6" name="Slide Number Placeholder 5">
            <a:extLst>
              <a:ext uri="{FF2B5EF4-FFF2-40B4-BE49-F238E27FC236}">
                <a16:creationId xmlns:a16="http://schemas.microsoft.com/office/drawing/2014/main" id="{A3EEFBF9-B9FD-7147-B09B-D309E1534A63}"/>
              </a:ext>
            </a:extLst>
          </p:cNvPr>
          <p:cNvSpPr>
            <a:spLocks noGrp="1"/>
          </p:cNvSpPr>
          <p:nvPr>
            <p:ph type="sldNum" sz="quarter" idx="12"/>
          </p:nvPr>
        </p:nvSpPr>
        <p:spPr/>
        <p:txBody>
          <a:bodyPr/>
          <a:lstStyle/>
          <a:p>
            <a:fld id="{8834ECB7-98C1-BD47-88CE-0545D6194230}" type="slidenum">
              <a:rPr lang="en-US" smtClean="0"/>
              <a:t>1</a:t>
            </a:fld>
            <a:endParaRPr lang="en-US" dirty="0"/>
          </a:p>
        </p:txBody>
      </p:sp>
      <p:pic>
        <p:nvPicPr>
          <p:cNvPr id="19" name="Picture 18">
            <a:extLst>
              <a:ext uri="{FF2B5EF4-FFF2-40B4-BE49-F238E27FC236}">
                <a16:creationId xmlns:a16="http://schemas.microsoft.com/office/drawing/2014/main" id="{5ED82848-C161-3940-BD89-054C0E44C0C9}"/>
              </a:ext>
            </a:extLst>
          </p:cNvPr>
          <p:cNvPicPr>
            <a:picLocks noChangeAspect="1"/>
          </p:cNvPicPr>
          <p:nvPr/>
        </p:nvPicPr>
        <p:blipFill>
          <a:blip r:embed="rId5"/>
          <a:stretch>
            <a:fillRect/>
          </a:stretch>
        </p:blipFill>
        <p:spPr>
          <a:xfrm>
            <a:off x="10575931" y="47486"/>
            <a:ext cx="1526710" cy="1022350"/>
          </a:xfrm>
          <a:prstGeom prst="rect">
            <a:avLst/>
          </a:prstGeom>
        </p:spPr>
      </p:pic>
    </p:spTree>
    <p:extLst>
      <p:ext uri="{BB962C8B-B14F-4D97-AF65-F5344CB8AC3E}">
        <p14:creationId xmlns:p14="http://schemas.microsoft.com/office/powerpoint/2010/main" val="56561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8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400" dirty="0">
                <a:solidFill>
                  <a:srgbClr val="FFFFFF"/>
                </a:solidFill>
              </a:rPr>
              <a:t>Visualizations</a:t>
            </a:r>
            <a:r>
              <a:rPr lang="en-US" sz="3600" dirty="0">
                <a:solidFill>
                  <a:srgbClr val="FFFFFF"/>
                </a:solidFill>
              </a:rPr>
              <a:t> – PER vs. Salary / Min</a:t>
            </a:r>
            <a:endParaRPr lang="en-US" sz="36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8834ECB7-98C1-BD47-88CE-0545D6194230}" type="slidenum">
              <a:rPr kumimoji="0" lang="en-US" sz="12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200" b="0" i="0" u="none" strike="noStrike" kern="1200" cap="none" spc="0" normalizeH="0" baseline="0" noProof="0" dirty="0">
              <a:ln>
                <a:noFill/>
              </a:ln>
              <a:solidFill>
                <a:srgbClr val="898989"/>
              </a:solidFill>
              <a:effectLst/>
              <a:uLnTx/>
              <a:uFillTx/>
              <a:latin typeface="Calibri" panose="020F0502020204030204"/>
              <a:ea typeface="+mn-ea"/>
              <a:cs typeface="+mn-cs"/>
            </a:endParaRPr>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4"/>
          <a:stretch>
            <a:fillRect/>
          </a:stretch>
        </p:blipFill>
        <p:spPr>
          <a:xfrm>
            <a:off x="10575931" y="47486"/>
            <a:ext cx="1526710" cy="1022350"/>
          </a:xfrm>
          <a:prstGeom prst="rect">
            <a:avLst/>
          </a:prstGeom>
        </p:spPr>
      </p:pic>
      <p:pic>
        <p:nvPicPr>
          <p:cNvPr id="15" name="Picture 14">
            <a:extLst>
              <a:ext uri="{FF2B5EF4-FFF2-40B4-BE49-F238E27FC236}">
                <a16:creationId xmlns:a16="http://schemas.microsoft.com/office/drawing/2014/main" id="{9DC6594B-E4FC-9344-BEE1-3FF77935C3A5}"/>
              </a:ext>
            </a:extLst>
          </p:cNvPr>
          <p:cNvPicPr>
            <a:picLocks noChangeAspect="1"/>
          </p:cNvPicPr>
          <p:nvPr/>
        </p:nvPicPr>
        <p:blipFill>
          <a:blip r:embed="rId5"/>
          <a:stretch>
            <a:fillRect/>
          </a:stretch>
        </p:blipFill>
        <p:spPr>
          <a:xfrm>
            <a:off x="3551219" y="450489"/>
            <a:ext cx="6656561" cy="5957021"/>
          </a:xfrm>
          <a:prstGeom prst="rect">
            <a:avLst/>
          </a:prstGeom>
        </p:spPr>
      </p:pic>
      <p:sp>
        <p:nvSpPr>
          <p:cNvPr id="16" name="Rectangle 15">
            <a:extLst>
              <a:ext uri="{FF2B5EF4-FFF2-40B4-BE49-F238E27FC236}">
                <a16:creationId xmlns:a16="http://schemas.microsoft.com/office/drawing/2014/main" id="{975F58C7-A456-CA40-AB37-073B642A774A}"/>
              </a:ext>
            </a:extLst>
          </p:cNvPr>
          <p:cNvSpPr/>
          <p:nvPr/>
        </p:nvSpPr>
        <p:spPr>
          <a:xfrm>
            <a:off x="10463569" y="2755547"/>
            <a:ext cx="1279908"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Chris Paul</a:t>
            </a:r>
          </a:p>
          <a:p>
            <a:r>
              <a:rPr lang="en-US" dirty="0">
                <a:latin typeface="Calibri" panose="020F0502020204030204" pitchFamily="34" charset="0"/>
                <a:ea typeface="Calibri" panose="020F0502020204030204" pitchFamily="34" charset="0"/>
              </a:rPr>
              <a:t>Houston</a:t>
            </a:r>
          </a:p>
          <a:p>
            <a:r>
              <a:rPr lang="en-US" dirty="0">
                <a:latin typeface="Calibri" panose="020F0502020204030204" pitchFamily="34" charset="0"/>
                <a:ea typeface="Calibri" panose="020F0502020204030204" pitchFamily="34" charset="0"/>
              </a:rPr>
              <a:t>Rockets PG</a:t>
            </a:r>
            <a:endParaRPr lang="en-US" dirty="0"/>
          </a:p>
        </p:txBody>
      </p:sp>
      <p:pic>
        <p:nvPicPr>
          <p:cNvPr id="17" name="Picture 16">
            <a:extLst>
              <a:ext uri="{FF2B5EF4-FFF2-40B4-BE49-F238E27FC236}">
                <a16:creationId xmlns:a16="http://schemas.microsoft.com/office/drawing/2014/main" id="{CAD5144C-5B58-8A44-B1D9-62767200B995}"/>
              </a:ext>
            </a:extLst>
          </p:cNvPr>
          <p:cNvPicPr>
            <a:picLocks noChangeAspect="1"/>
          </p:cNvPicPr>
          <p:nvPr/>
        </p:nvPicPr>
        <p:blipFill>
          <a:blip r:embed="rId6"/>
          <a:stretch>
            <a:fillRect/>
          </a:stretch>
        </p:blipFill>
        <p:spPr>
          <a:xfrm>
            <a:off x="10463569" y="1196761"/>
            <a:ext cx="1167091" cy="1558786"/>
          </a:xfrm>
          <a:prstGeom prst="rect">
            <a:avLst/>
          </a:prstGeom>
        </p:spPr>
      </p:pic>
      <p:sp>
        <p:nvSpPr>
          <p:cNvPr id="18" name="Rectangle 17">
            <a:extLst>
              <a:ext uri="{FF2B5EF4-FFF2-40B4-BE49-F238E27FC236}">
                <a16:creationId xmlns:a16="http://schemas.microsoft.com/office/drawing/2014/main" id="{CA55E740-84E2-8641-A254-ECE4B9C393D0}"/>
              </a:ext>
            </a:extLst>
          </p:cNvPr>
          <p:cNvSpPr/>
          <p:nvPr/>
        </p:nvSpPr>
        <p:spPr>
          <a:xfrm>
            <a:off x="10463569" y="5306094"/>
            <a:ext cx="1526710"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Mike Conley</a:t>
            </a:r>
          </a:p>
          <a:p>
            <a:r>
              <a:rPr lang="en-US" dirty="0"/>
              <a:t>Memphis Grizzlies </a:t>
            </a:r>
            <a:r>
              <a:rPr lang="en-US" dirty="0">
                <a:latin typeface="Calibri" panose="020F0502020204030204" pitchFamily="34" charset="0"/>
                <a:ea typeface="Calibri" panose="020F0502020204030204" pitchFamily="34" charset="0"/>
              </a:rPr>
              <a:t>PG</a:t>
            </a:r>
            <a:endParaRPr lang="en-US" dirty="0"/>
          </a:p>
        </p:txBody>
      </p:sp>
      <p:pic>
        <p:nvPicPr>
          <p:cNvPr id="19" name="Picture 18">
            <a:extLst>
              <a:ext uri="{FF2B5EF4-FFF2-40B4-BE49-F238E27FC236}">
                <a16:creationId xmlns:a16="http://schemas.microsoft.com/office/drawing/2014/main" id="{67B29984-A784-3841-8098-B205BE52E44E}"/>
              </a:ext>
            </a:extLst>
          </p:cNvPr>
          <p:cNvPicPr>
            <a:picLocks noChangeAspect="1"/>
          </p:cNvPicPr>
          <p:nvPr/>
        </p:nvPicPr>
        <p:blipFill>
          <a:blip r:embed="rId7"/>
          <a:stretch>
            <a:fillRect/>
          </a:stretch>
        </p:blipFill>
        <p:spPr>
          <a:xfrm>
            <a:off x="10484712" y="3664642"/>
            <a:ext cx="1048878" cy="1569188"/>
          </a:xfrm>
          <a:prstGeom prst="rect">
            <a:avLst/>
          </a:prstGeom>
        </p:spPr>
      </p:pic>
    </p:spTree>
    <p:extLst>
      <p:ext uri="{BB962C8B-B14F-4D97-AF65-F5344CB8AC3E}">
        <p14:creationId xmlns:p14="http://schemas.microsoft.com/office/powerpoint/2010/main" val="71157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p:txBody>
          <a:bodyPr/>
          <a:lstStyle/>
          <a:p>
            <a:r>
              <a:rPr lang="en-US" dirty="0">
                <a:highlight>
                  <a:srgbClr val="00FF00"/>
                </a:highlight>
              </a:rPr>
              <a:t>Visualizations – PER vs. Salary (PGs)</a:t>
            </a: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11</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4"/>
          <a:stretch>
            <a:fillRect/>
          </a:stretch>
        </p:blipFill>
        <p:spPr>
          <a:xfrm>
            <a:off x="10575931" y="47486"/>
            <a:ext cx="1526710" cy="1022350"/>
          </a:xfrm>
          <a:prstGeom prst="rect">
            <a:avLst/>
          </a:prstGeom>
        </p:spPr>
      </p:pic>
      <p:pic>
        <p:nvPicPr>
          <p:cNvPr id="5" name="Picture 4">
            <a:extLst>
              <a:ext uri="{FF2B5EF4-FFF2-40B4-BE49-F238E27FC236}">
                <a16:creationId xmlns:a16="http://schemas.microsoft.com/office/drawing/2014/main" id="{3782FF00-5DCF-E14D-929D-FFD81E951153}"/>
              </a:ext>
            </a:extLst>
          </p:cNvPr>
          <p:cNvPicPr>
            <a:picLocks noChangeAspect="1"/>
          </p:cNvPicPr>
          <p:nvPr/>
        </p:nvPicPr>
        <p:blipFill>
          <a:blip r:embed="rId5"/>
          <a:stretch>
            <a:fillRect/>
          </a:stretch>
        </p:blipFill>
        <p:spPr>
          <a:xfrm>
            <a:off x="445883" y="1543794"/>
            <a:ext cx="5397507" cy="4812555"/>
          </a:xfrm>
          <a:prstGeom prst="rect">
            <a:avLst/>
          </a:prstGeom>
        </p:spPr>
      </p:pic>
      <p:pic>
        <p:nvPicPr>
          <p:cNvPr id="6" name="Picture 5">
            <a:extLst>
              <a:ext uri="{FF2B5EF4-FFF2-40B4-BE49-F238E27FC236}">
                <a16:creationId xmlns:a16="http://schemas.microsoft.com/office/drawing/2014/main" id="{626C8C6B-F816-EC49-98CC-5DFAE8967807}"/>
              </a:ext>
            </a:extLst>
          </p:cNvPr>
          <p:cNvPicPr>
            <a:picLocks noChangeAspect="1"/>
          </p:cNvPicPr>
          <p:nvPr/>
        </p:nvPicPr>
        <p:blipFill>
          <a:blip r:embed="rId6"/>
          <a:stretch>
            <a:fillRect/>
          </a:stretch>
        </p:blipFill>
        <p:spPr>
          <a:xfrm>
            <a:off x="6096000" y="1543796"/>
            <a:ext cx="5368869" cy="4812554"/>
          </a:xfrm>
          <a:prstGeom prst="rect">
            <a:avLst/>
          </a:prstGeom>
        </p:spPr>
      </p:pic>
    </p:spTree>
    <p:extLst>
      <p:ext uri="{BB962C8B-B14F-4D97-AF65-F5344CB8AC3E}">
        <p14:creationId xmlns:p14="http://schemas.microsoft.com/office/powerpoint/2010/main" val="412972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p:txBody>
          <a:bodyPr/>
          <a:lstStyle/>
          <a:p>
            <a:r>
              <a:rPr lang="en-US" dirty="0">
                <a:highlight>
                  <a:srgbClr val="00FF00"/>
                </a:highlight>
              </a:rPr>
              <a:t>Results</a:t>
            </a: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12</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4"/>
          <a:stretch>
            <a:fillRect/>
          </a:stretch>
        </p:blipFill>
        <p:spPr>
          <a:xfrm>
            <a:off x="10575931" y="47486"/>
            <a:ext cx="1526710" cy="1022350"/>
          </a:xfrm>
          <a:prstGeom prst="rect">
            <a:avLst/>
          </a:prstGeom>
        </p:spPr>
      </p:pic>
      <p:sp>
        <p:nvSpPr>
          <p:cNvPr id="9" name="Content Placeholder 2">
            <a:extLst>
              <a:ext uri="{FF2B5EF4-FFF2-40B4-BE49-F238E27FC236}">
                <a16:creationId xmlns:a16="http://schemas.microsoft.com/office/drawing/2014/main" id="{F6D26D82-C2F8-5C4B-A337-7BAF36A736DA}"/>
              </a:ext>
            </a:extLst>
          </p:cNvPr>
          <p:cNvSpPr>
            <a:spLocks noGrp="1"/>
          </p:cNvSpPr>
          <p:nvPr>
            <p:ph idx="1"/>
          </p:nvPr>
        </p:nvSpPr>
        <p:spPr>
          <a:xfrm>
            <a:off x="838200" y="1825625"/>
            <a:ext cx="9621033" cy="4351338"/>
          </a:xfrm>
        </p:spPr>
        <p:txBody>
          <a:bodyPr>
            <a:normAutofit/>
          </a:bodyPr>
          <a:lstStyle/>
          <a:p>
            <a:r>
              <a:rPr lang="en-US" dirty="0"/>
              <a:t>Question – “Do the top NBA basketball players underperform or overperform relative to their peers when comparing annual salaries to statistical game performance?”</a:t>
            </a:r>
          </a:p>
          <a:p>
            <a:endParaRPr lang="en-US" dirty="0"/>
          </a:p>
          <a:p>
            <a:r>
              <a:rPr lang="en-US" dirty="0"/>
              <a:t>Answer(s) – Yes, we were able to prove both (over, under) cases</a:t>
            </a:r>
          </a:p>
          <a:p>
            <a:pPr lvl="1"/>
            <a:r>
              <a:rPr lang="en-US" dirty="0"/>
              <a:t>Compared two players</a:t>
            </a:r>
          </a:p>
          <a:p>
            <a:pPr lvl="1"/>
            <a:r>
              <a:rPr lang="en-US" dirty="0"/>
              <a:t>Compared multiple (beyond two) players</a:t>
            </a:r>
          </a:p>
          <a:p>
            <a:pPr lvl="1"/>
            <a:r>
              <a:rPr lang="en-US" dirty="0"/>
              <a:t>Compared players, based on PER, Salary averages (by position)</a:t>
            </a:r>
          </a:p>
          <a:p>
            <a:pPr lvl="1"/>
            <a:endParaRPr lang="en-US" dirty="0"/>
          </a:p>
          <a:p>
            <a:pPr lvl="1"/>
            <a:endParaRPr lang="en-US" dirty="0"/>
          </a:p>
        </p:txBody>
      </p:sp>
    </p:spTree>
    <p:extLst>
      <p:ext uri="{BB962C8B-B14F-4D97-AF65-F5344CB8AC3E}">
        <p14:creationId xmlns:p14="http://schemas.microsoft.com/office/powerpoint/2010/main" val="407630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p:txBody>
          <a:bodyPr/>
          <a:lstStyle/>
          <a:p>
            <a:r>
              <a:rPr lang="en-US" dirty="0">
                <a:highlight>
                  <a:srgbClr val="00FF00"/>
                </a:highlight>
              </a:rPr>
              <a:t>Conclusion</a:t>
            </a:r>
          </a:p>
        </p:txBody>
      </p:sp>
      <p:sp>
        <p:nvSpPr>
          <p:cNvPr id="3" name="Content Placeholder 2">
            <a:extLst>
              <a:ext uri="{FF2B5EF4-FFF2-40B4-BE49-F238E27FC236}">
                <a16:creationId xmlns:a16="http://schemas.microsoft.com/office/drawing/2014/main" id="{81B24907-097E-ED4D-9BA4-603E2568B294}"/>
              </a:ext>
            </a:extLst>
          </p:cNvPr>
          <p:cNvSpPr>
            <a:spLocks noGrp="1"/>
          </p:cNvSpPr>
          <p:nvPr>
            <p:ph idx="1"/>
          </p:nvPr>
        </p:nvSpPr>
        <p:spPr>
          <a:xfrm>
            <a:off x="838200" y="1825625"/>
            <a:ext cx="10993582" cy="4351338"/>
          </a:xfrm>
        </p:spPr>
        <p:txBody>
          <a:bodyPr>
            <a:normAutofit fontScale="92500" lnSpcReduction="10000"/>
          </a:bodyPr>
          <a:lstStyle/>
          <a:p>
            <a:r>
              <a:rPr lang="en-US" dirty="0"/>
              <a:t>If we could repeat the project or there was additional time ..</a:t>
            </a:r>
          </a:p>
          <a:p>
            <a:pPr lvl="1"/>
            <a:r>
              <a:rPr lang="en-US" dirty="0"/>
              <a:t>Use a more complete data set (e.g., all salary info)</a:t>
            </a:r>
          </a:p>
          <a:p>
            <a:pPr lvl="1"/>
            <a:r>
              <a:rPr lang="en-US" dirty="0"/>
              <a:t>Look at 15-20 seasons, rather than just five</a:t>
            </a:r>
          </a:p>
          <a:p>
            <a:pPr lvl="1"/>
            <a:r>
              <a:rPr lang="en-US" dirty="0"/>
              <a:t>Compare all players to averages (by position) to determine under or over</a:t>
            </a:r>
          </a:p>
          <a:p>
            <a:pPr lvl="1"/>
            <a:r>
              <a:rPr lang="en-US" dirty="0"/>
              <a:t>Consider how injuries (i.e., sprained ankle, torn ACL) impact player participation</a:t>
            </a:r>
          </a:p>
          <a:p>
            <a:pPr marL="0" indent="0">
              <a:buNone/>
            </a:pPr>
            <a:endParaRPr lang="en-US" dirty="0"/>
          </a:p>
          <a:p>
            <a:r>
              <a:rPr lang="en-US" dirty="0"/>
              <a:t>For follow-on research, we recommend</a:t>
            </a:r>
          </a:p>
          <a:p>
            <a:pPr lvl="1"/>
            <a:r>
              <a:rPr lang="en-US" dirty="0"/>
              <a:t>An increased focus on the player position (e.g., PG)</a:t>
            </a:r>
          </a:p>
          <a:p>
            <a:pPr lvl="1"/>
            <a:r>
              <a:rPr lang="en-US" dirty="0"/>
              <a:t>Addressing player value throughout contract (e.g., multi-year) w/r to salary cap</a:t>
            </a:r>
          </a:p>
          <a:p>
            <a:pPr lvl="1"/>
            <a:r>
              <a:rPr lang="en-US" dirty="0"/>
              <a:t>Building out predictive capability of evaluating under/over performance</a:t>
            </a:r>
          </a:p>
          <a:p>
            <a:pPr lvl="1"/>
            <a:r>
              <a:rPr lang="en-US" dirty="0"/>
              <a:t>Applying results to recommend/influence player draft and trade decisions</a:t>
            </a:r>
          </a:p>
          <a:p>
            <a:pPr lvl="1"/>
            <a:r>
              <a:rPr lang="en-US" dirty="0"/>
              <a:t>Expanding visualizations – apply ESPN’s Goldsberry’s “SprawlBall”* approach (next chart)</a:t>
            </a:r>
            <a:endParaRPr lang="fr" dirty="0"/>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13</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5"/>
          <a:stretch>
            <a:fillRect/>
          </a:stretch>
        </p:blipFill>
        <p:spPr>
          <a:xfrm>
            <a:off x="10575931" y="47486"/>
            <a:ext cx="1526710" cy="1022350"/>
          </a:xfrm>
          <a:prstGeom prst="rect">
            <a:avLst/>
          </a:prstGeom>
        </p:spPr>
      </p:pic>
      <p:sp>
        <p:nvSpPr>
          <p:cNvPr id="10" name="Rectangle 9">
            <a:extLst>
              <a:ext uri="{FF2B5EF4-FFF2-40B4-BE49-F238E27FC236}">
                <a16:creationId xmlns:a16="http://schemas.microsoft.com/office/drawing/2014/main" id="{BE73DF37-F6D0-0E40-9DE0-85D8B01AA1E1}"/>
              </a:ext>
            </a:extLst>
          </p:cNvPr>
          <p:cNvSpPr/>
          <p:nvPr/>
        </p:nvSpPr>
        <p:spPr>
          <a:xfrm>
            <a:off x="4539406" y="6176963"/>
            <a:ext cx="5245795" cy="369332"/>
          </a:xfrm>
          <a:prstGeom prst="rect">
            <a:avLst/>
          </a:prstGeom>
        </p:spPr>
        <p:txBody>
          <a:bodyPr wrap="none">
            <a:spAutoFit/>
          </a:bodyPr>
          <a:lstStyle/>
          <a:p>
            <a:r>
              <a:rPr lang="en-US" dirty="0"/>
              <a:t>*29-April 2019 Washington Post article by Ben Strauss</a:t>
            </a:r>
          </a:p>
        </p:txBody>
      </p:sp>
    </p:spTree>
    <p:extLst>
      <p:ext uri="{BB962C8B-B14F-4D97-AF65-F5344CB8AC3E}">
        <p14:creationId xmlns:p14="http://schemas.microsoft.com/office/powerpoint/2010/main" val="5070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8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Fun Stats (2013-14 thru 2017-18 Seasons)</a:t>
            </a:r>
          </a:p>
        </p:txBody>
      </p:sp>
      <p:pic>
        <p:nvPicPr>
          <p:cNvPr id="16" name="Picture 15">
            <a:extLst>
              <a:ext uri="{FF2B5EF4-FFF2-40B4-BE49-F238E27FC236}">
                <a16:creationId xmlns:a16="http://schemas.microsoft.com/office/drawing/2014/main" id="{D7E55E89-E291-DE4F-B510-99A8CDE48344}"/>
              </a:ext>
            </a:extLst>
          </p:cNvPr>
          <p:cNvPicPr>
            <a:picLocks noChangeAspect="1"/>
          </p:cNvPicPr>
          <p:nvPr/>
        </p:nvPicPr>
        <p:blipFill>
          <a:blip r:embed="rId2"/>
          <a:stretch>
            <a:fillRect/>
          </a:stretch>
        </p:blipFill>
        <p:spPr>
          <a:xfrm>
            <a:off x="3544839" y="296787"/>
            <a:ext cx="8083130" cy="6264425"/>
          </a:xfrm>
          <a:prstGeom prst="rect">
            <a:avLst/>
          </a:prstGeom>
        </p:spPr>
      </p:pic>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834ECB7-98C1-BD47-88CE-0545D6194230}" type="slidenum">
              <a:rPr lang="en-US">
                <a:solidFill>
                  <a:srgbClr val="898989"/>
                </a:solidFill>
              </a:rPr>
              <a:pPr>
                <a:spcAft>
                  <a:spcPts val="600"/>
                </a:spcAft>
              </a:pPr>
              <a:t>14</a:t>
            </a:fld>
            <a:endParaRPr lang="en-US" dirty="0">
              <a:solidFill>
                <a:srgbClr val="898989"/>
              </a:solidFill>
            </a:endParaRPr>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5"/>
          <a:stretch>
            <a:fillRect/>
          </a:stretch>
        </p:blipFill>
        <p:spPr>
          <a:xfrm>
            <a:off x="10575931" y="47486"/>
            <a:ext cx="1526710" cy="1022350"/>
          </a:xfrm>
          <a:prstGeom prst="rect">
            <a:avLst/>
          </a:prstGeom>
        </p:spPr>
      </p:pic>
    </p:spTree>
    <p:extLst>
      <p:ext uri="{BB962C8B-B14F-4D97-AF65-F5344CB8AC3E}">
        <p14:creationId xmlns:p14="http://schemas.microsoft.com/office/powerpoint/2010/main" val="130217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a:xfrm>
            <a:off x="838200" y="365125"/>
            <a:ext cx="10515600" cy="1325563"/>
          </a:xfrm>
        </p:spPr>
        <p:txBody>
          <a:bodyPr/>
          <a:lstStyle/>
          <a:p>
            <a:r>
              <a:rPr lang="en-US" dirty="0">
                <a:highlight>
                  <a:srgbClr val="00FF00"/>
                </a:highlight>
              </a:rPr>
              <a:t>Thank you</a:t>
            </a: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a:xfrm>
            <a:off x="8610600" y="6356350"/>
            <a:ext cx="2743200" cy="365125"/>
          </a:xfrm>
        </p:spPr>
        <p:txBody>
          <a:bodyPr/>
          <a:lstStyle/>
          <a:p>
            <a:fld id="{8834ECB7-98C1-BD47-88CE-0545D6194230}" type="slidenum">
              <a:rPr lang="en-US" smtClean="0"/>
              <a:t>15</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6"/>
          <a:stretch>
            <a:fillRect/>
          </a:stretch>
        </p:blipFill>
        <p:spPr>
          <a:xfrm>
            <a:off x="10575931" y="47486"/>
            <a:ext cx="1526710" cy="1022350"/>
          </a:xfrm>
          <a:prstGeom prst="rect">
            <a:avLst/>
          </a:prstGeom>
        </p:spPr>
      </p:pic>
      <p:sp>
        <p:nvSpPr>
          <p:cNvPr id="9" name="Content Placeholder 2">
            <a:extLst>
              <a:ext uri="{FF2B5EF4-FFF2-40B4-BE49-F238E27FC236}">
                <a16:creationId xmlns:a16="http://schemas.microsoft.com/office/drawing/2014/main" id="{F6D26D82-C2F8-5C4B-A337-7BAF36A736DA}"/>
              </a:ext>
            </a:extLst>
          </p:cNvPr>
          <p:cNvSpPr>
            <a:spLocks noGrp="1"/>
          </p:cNvSpPr>
          <p:nvPr>
            <p:ph idx="1"/>
          </p:nvPr>
        </p:nvSpPr>
        <p:spPr>
          <a:xfrm>
            <a:off x="838200" y="1825625"/>
            <a:ext cx="10515600" cy="4351338"/>
          </a:xfrm>
        </p:spPr>
        <p:txBody>
          <a:bodyPr>
            <a:normAutofit/>
          </a:bodyPr>
          <a:lstStyle/>
          <a:p>
            <a:r>
              <a:rPr lang="en-US" dirty="0"/>
              <a:t>Questions or Comments?</a:t>
            </a:r>
          </a:p>
        </p:txBody>
      </p:sp>
      <p:pic>
        <p:nvPicPr>
          <p:cNvPr id="12" name="Picture 11" descr="Image result for thinking emoji">
            <a:extLst>
              <a:ext uri="{FF2B5EF4-FFF2-40B4-BE49-F238E27FC236}">
                <a16:creationId xmlns:a16="http://schemas.microsoft.com/office/drawing/2014/main" id="{FEFB87E4-B25B-42A4-ADF1-CD3F478D8D4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038725" y="1296987"/>
            <a:ext cx="1057275" cy="1057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Object 12">
            <a:extLst>
              <a:ext uri="{FF2B5EF4-FFF2-40B4-BE49-F238E27FC236}">
                <a16:creationId xmlns:a16="http://schemas.microsoft.com/office/drawing/2014/main" id="{72DE4CF8-E86C-B344-863B-B03DFD98CBA1}"/>
              </a:ext>
            </a:extLst>
          </p:cNvPr>
          <p:cNvGraphicFramePr>
            <a:graphicFrameLocks noChangeAspect="1"/>
          </p:cNvGraphicFramePr>
          <p:nvPr>
            <p:extLst>
              <p:ext uri="{D42A27DB-BD31-4B8C-83A1-F6EECF244321}">
                <p14:modId xmlns:p14="http://schemas.microsoft.com/office/powerpoint/2010/main" val="3807858766"/>
              </p:ext>
            </p:extLst>
          </p:nvPr>
        </p:nvGraphicFramePr>
        <p:xfrm>
          <a:off x="939984" y="2533649"/>
          <a:ext cx="10312031" cy="3156744"/>
        </p:xfrm>
        <a:graphic>
          <a:graphicData uri="http://schemas.openxmlformats.org/presentationml/2006/ole">
            <mc:AlternateContent xmlns:mc="http://schemas.openxmlformats.org/markup-compatibility/2006">
              <mc:Choice xmlns:v="urn:schemas-microsoft-com:vml" Requires="v">
                <p:oleObj spid="_x0000_s1091" name="Worksheet" r:id="rId8" imgW="8089900" imgH="2476500" progId="Excel.Sheet.12">
                  <p:embed/>
                </p:oleObj>
              </mc:Choice>
              <mc:Fallback>
                <p:oleObj name="Worksheet" r:id="rId8" imgW="8089900" imgH="2476500" progId="Excel.Sheet.12">
                  <p:embed/>
                  <p:pic>
                    <p:nvPicPr>
                      <p:cNvPr id="0" name=""/>
                      <p:cNvPicPr/>
                      <p:nvPr/>
                    </p:nvPicPr>
                    <p:blipFill>
                      <a:blip r:embed="rId9"/>
                      <a:stretch>
                        <a:fillRect/>
                      </a:stretch>
                    </p:blipFill>
                    <p:spPr>
                      <a:xfrm>
                        <a:off x="939984" y="2533649"/>
                        <a:ext cx="10312031" cy="3156744"/>
                      </a:xfrm>
                      <a:prstGeom prst="rect">
                        <a:avLst/>
                      </a:prstGeom>
                    </p:spPr>
                  </p:pic>
                </p:oleObj>
              </mc:Fallback>
            </mc:AlternateContent>
          </a:graphicData>
        </a:graphic>
      </p:graphicFrame>
    </p:spTree>
    <p:extLst>
      <p:ext uri="{BB962C8B-B14F-4D97-AF65-F5344CB8AC3E}">
        <p14:creationId xmlns:p14="http://schemas.microsoft.com/office/powerpoint/2010/main" val="208127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a:xfrm>
            <a:off x="838200" y="365125"/>
            <a:ext cx="10515600" cy="1325563"/>
          </a:xfrm>
        </p:spPr>
        <p:txBody>
          <a:bodyPr/>
          <a:lstStyle/>
          <a:p>
            <a:r>
              <a:rPr lang="en-US" dirty="0">
                <a:highlight>
                  <a:srgbClr val="00FF00"/>
                </a:highlight>
              </a:rPr>
              <a:t>Agenda</a:t>
            </a:r>
          </a:p>
        </p:txBody>
      </p:sp>
      <p:sp>
        <p:nvSpPr>
          <p:cNvPr id="3" name="Content Placeholder 2">
            <a:extLst>
              <a:ext uri="{FF2B5EF4-FFF2-40B4-BE49-F238E27FC236}">
                <a16:creationId xmlns:a16="http://schemas.microsoft.com/office/drawing/2014/main" id="{81B24907-097E-ED4D-9BA4-603E2568B294}"/>
              </a:ext>
            </a:extLst>
          </p:cNvPr>
          <p:cNvSpPr>
            <a:spLocks noGrp="1"/>
          </p:cNvSpPr>
          <p:nvPr>
            <p:ph idx="1"/>
          </p:nvPr>
        </p:nvSpPr>
        <p:spPr>
          <a:xfrm>
            <a:off x="838200" y="1825625"/>
            <a:ext cx="10515600" cy="4351338"/>
          </a:xfrm>
        </p:spPr>
        <p:txBody>
          <a:bodyPr>
            <a:normAutofit/>
          </a:bodyPr>
          <a:lstStyle/>
          <a:p>
            <a:r>
              <a:rPr lang="en-US" dirty="0"/>
              <a:t>Introduction</a:t>
            </a:r>
          </a:p>
          <a:p>
            <a:r>
              <a:rPr lang="en-US" dirty="0"/>
              <a:t>General Methodology</a:t>
            </a:r>
          </a:p>
          <a:p>
            <a:r>
              <a:rPr lang="en-US" dirty="0"/>
              <a:t>Sources of Data</a:t>
            </a:r>
          </a:p>
          <a:p>
            <a:r>
              <a:rPr lang="en-US" dirty="0"/>
              <a:t>Results</a:t>
            </a:r>
          </a:p>
          <a:p>
            <a:r>
              <a:rPr lang="en-US" dirty="0"/>
              <a:t>Conclusion</a:t>
            </a:r>
          </a:p>
          <a:p>
            <a:endParaRPr lang="en-US" dirty="0"/>
          </a:p>
        </p:txBody>
      </p:sp>
      <p:sp>
        <p:nvSpPr>
          <p:cNvPr id="5" name="Slide Number Placeholder 4">
            <a:extLst>
              <a:ext uri="{FF2B5EF4-FFF2-40B4-BE49-F238E27FC236}">
                <a16:creationId xmlns:a16="http://schemas.microsoft.com/office/drawing/2014/main" id="{D04149CE-3791-E549-BD89-533BD3C1F6F3}"/>
              </a:ext>
            </a:extLst>
          </p:cNvPr>
          <p:cNvSpPr>
            <a:spLocks noGrp="1"/>
          </p:cNvSpPr>
          <p:nvPr>
            <p:ph type="sldNum" sz="quarter" idx="12"/>
          </p:nvPr>
        </p:nvSpPr>
        <p:spPr/>
        <p:txBody>
          <a:bodyPr/>
          <a:lstStyle/>
          <a:p>
            <a:fld id="{8834ECB7-98C1-BD47-88CE-0545D6194230}" type="slidenum">
              <a:rPr lang="en-US" smtClean="0"/>
              <a:t>2</a:t>
            </a:fld>
            <a:endParaRPr lang="en-US" dirty="0"/>
          </a:p>
        </p:txBody>
      </p:sp>
      <p:pic>
        <p:nvPicPr>
          <p:cNvPr id="20" name="Graphic 19" descr="Basketball">
            <a:extLst>
              <a:ext uri="{FF2B5EF4-FFF2-40B4-BE49-F238E27FC236}">
                <a16:creationId xmlns:a16="http://schemas.microsoft.com/office/drawing/2014/main" id="{CB7FBC04-04F4-A940-9BA9-7841F0D296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509631"/>
            <a:ext cx="1334664" cy="1334664"/>
          </a:xfrm>
          <a:prstGeom prst="rect">
            <a:avLst/>
          </a:prstGeom>
          <a:effectLst/>
        </p:spPr>
      </p:pic>
      <p:pic>
        <p:nvPicPr>
          <p:cNvPr id="22" name="Picture 21">
            <a:extLst>
              <a:ext uri="{FF2B5EF4-FFF2-40B4-BE49-F238E27FC236}">
                <a16:creationId xmlns:a16="http://schemas.microsoft.com/office/drawing/2014/main" id="{193E2912-FE4D-3342-936F-9FFADB785C3A}"/>
              </a:ext>
            </a:extLst>
          </p:cNvPr>
          <p:cNvPicPr>
            <a:picLocks noChangeAspect="1"/>
          </p:cNvPicPr>
          <p:nvPr/>
        </p:nvPicPr>
        <p:blipFill>
          <a:blip r:embed="rId4"/>
          <a:stretch>
            <a:fillRect/>
          </a:stretch>
        </p:blipFill>
        <p:spPr>
          <a:xfrm>
            <a:off x="10575931" y="47486"/>
            <a:ext cx="1526710" cy="1022350"/>
          </a:xfrm>
          <a:prstGeom prst="rect">
            <a:avLst/>
          </a:prstGeom>
        </p:spPr>
      </p:pic>
      <p:pic>
        <p:nvPicPr>
          <p:cNvPr id="4" name="Picture 3">
            <a:extLst>
              <a:ext uri="{FF2B5EF4-FFF2-40B4-BE49-F238E27FC236}">
                <a16:creationId xmlns:a16="http://schemas.microsoft.com/office/drawing/2014/main" id="{B5D3714C-B7FA-D34F-9300-06162D90A446}"/>
              </a:ext>
            </a:extLst>
          </p:cNvPr>
          <p:cNvPicPr>
            <a:picLocks noChangeAspect="1"/>
          </p:cNvPicPr>
          <p:nvPr/>
        </p:nvPicPr>
        <p:blipFill>
          <a:blip r:embed="rId5"/>
          <a:stretch>
            <a:fillRect/>
          </a:stretch>
        </p:blipFill>
        <p:spPr>
          <a:xfrm>
            <a:off x="5185885" y="1249223"/>
            <a:ext cx="6001576" cy="3942088"/>
          </a:xfrm>
          <a:prstGeom prst="rect">
            <a:avLst/>
          </a:prstGeom>
        </p:spPr>
      </p:pic>
      <p:sp>
        <p:nvSpPr>
          <p:cNvPr id="8" name="Rectangle 7">
            <a:extLst>
              <a:ext uri="{FF2B5EF4-FFF2-40B4-BE49-F238E27FC236}">
                <a16:creationId xmlns:a16="http://schemas.microsoft.com/office/drawing/2014/main" id="{57976D5B-2BFE-6B4D-8740-6959DCDF64F5}"/>
              </a:ext>
            </a:extLst>
          </p:cNvPr>
          <p:cNvSpPr/>
          <p:nvPr/>
        </p:nvSpPr>
        <p:spPr>
          <a:xfrm>
            <a:off x="1501002" y="5530632"/>
            <a:ext cx="9686459" cy="923330"/>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30 teams .. 10 players (5 x 5) .. 4 x 12min = 48min of game play .. </a:t>
            </a:r>
            <a:r>
              <a:rPr lang="en-US" dirty="0">
                <a:latin typeface="Calibri" panose="020F0502020204030204" pitchFamily="34" charset="0"/>
              </a:rPr>
              <a:t>82 games in a season</a:t>
            </a: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Point Guard (PG), Shooting Guard (SG), Small Forward (SF), Power Forward (PF), Center (C)</a:t>
            </a:r>
          </a:p>
        </p:txBody>
      </p:sp>
    </p:spTree>
    <p:extLst>
      <p:ext uri="{BB962C8B-B14F-4D97-AF65-F5344CB8AC3E}">
        <p14:creationId xmlns:p14="http://schemas.microsoft.com/office/powerpoint/2010/main" val="274799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a:xfrm>
            <a:off x="838200" y="365125"/>
            <a:ext cx="10515600" cy="1325563"/>
          </a:xfrm>
        </p:spPr>
        <p:txBody>
          <a:bodyPr/>
          <a:lstStyle/>
          <a:p>
            <a:r>
              <a:rPr lang="en-US" dirty="0">
                <a:highlight>
                  <a:srgbClr val="00FF00"/>
                </a:highlight>
              </a:rPr>
              <a:t>Introduction</a:t>
            </a:r>
          </a:p>
        </p:txBody>
      </p:sp>
      <p:sp>
        <p:nvSpPr>
          <p:cNvPr id="3" name="Content Placeholder 2">
            <a:extLst>
              <a:ext uri="{FF2B5EF4-FFF2-40B4-BE49-F238E27FC236}">
                <a16:creationId xmlns:a16="http://schemas.microsoft.com/office/drawing/2014/main" id="{81B24907-097E-ED4D-9BA4-603E2568B294}"/>
              </a:ext>
            </a:extLst>
          </p:cNvPr>
          <p:cNvSpPr>
            <a:spLocks noGrp="1"/>
          </p:cNvSpPr>
          <p:nvPr>
            <p:ph idx="1"/>
          </p:nvPr>
        </p:nvSpPr>
        <p:spPr>
          <a:xfrm>
            <a:off x="838200" y="1825625"/>
            <a:ext cx="8418534" cy="4351338"/>
          </a:xfrm>
        </p:spPr>
        <p:txBody>
          <a:bodyPr>
            <a:normAutofit/>
          </a:bodyPr>
          <a:lstStyle/>
          <a:p>
            <a:r>
              <a:rPr lang="en-US" dirty="0"/>
              <a:t>Research Question</a:t>
            </a:r>
          </a:p>
          <a:p>
            <a:pPr lvl="1"/>
            <a:r>
              <a:rPr lang="en-US" dirty="0"/>
              <a:t>“Do the top NBA basketball players underperform or overperform relative to their peers when comparing annual salaries to statistical game performance?”</a:t>
            </a:r>
          </a:p>
          <a:p>
            <a:pPr marL="457200" lvl="1" indent="0">
              <a:buNone/>
            </a:pPr>
            <a:endParaRPr lang="en-US" dirty="0"/>
          </a:p>
          <a:p>
            <a:r>
              <a:rPr lang="en-US" dirty="0"/>
              <a:t>Perspective data (2017-18 season)</a:t>
            </a:r>
          </a:p>
          <a:p>
            <a:pPr lvl="1"/>
            <a:r>
              <a:rPr lang="en-US" dirty="0"/>
              <a:t>$99.1M salary cap per team</a:t>
            </a:r>
          </a:p>
          <a:p>
            <a:pPr lvl="1"/>
            <a:r>
              <a:rPr lang="en-US" dirty="0"/>
              <a:t>NBA league salary cap was just under $3.0B</a:t>
            </a:r>
          </a:p>
          <a:p>
            <a:pPr lvl="1"/>
            <a:r>
              <a:rPr lang="en-US" dirty="0"/>
              <a:t>Average player salary was about $6.5M ($1,651.42 per min*)</a:t>
            </a: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3</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5"/>
          <a:stretch>
            <a:fillRect/>
          </a:stretch>
        </p:blipFill>
        <p:spPr>
          <a:xfrm>
            <a:off x="10575931" y="47486"/>
            <a:ext cx="1526710" cy="1022350"/>
          </a:xfrm>
          <a:prstGeom prst="rect">
            <a:avLst/>
          </a:prstGeom>
        </p:spPr>
      </p:pic>
      <p:sp>
        <p:nvSpPr>
          <p:cNvPr id="5" name="Rectangle 4">
            <a:extLst>
              <a:ext uri="{FF2B5EF4-FFF2-40B4-BE49-F238E27FC236}">
                <a16:creationId xmlns:a16="http://schemas.microsoft.com/office/drawing/2014/main" id="{8A524DA9-C7F8-6149-9E1D-8F9ED589A8AC}"/>
              </a:ext>
            </a:extLst>
          </p:cNvPr>
          <p:cNvSpPr/>
          <p:nvPr/>
        </p:nvSpPr>
        <p:spPr>
          <a:xfrm>
            <a:off x="5121305" y="6176963"/>
            <a:ext cx="4669483" cy="369332"/>
          </a:xfrm>
          <a:prstGeom prst="rect">
            <a:avLst/>
          </a:prstGeom>
        </p:spPr>
        <p:txBody>
          <a:bodyPr wrap="none">
            <a:spAutoFit/>
          </a:bodyPr>
          <a:lstStyle/>
          <a:p>
            <a:r>
              <a:rPr lang="en-US" dirty="0"/>
              <a:t>*3,936 minutes in a season (82 games x 48 min)</a:t>
            </a:r>
          </a:p>
        </p:txBody>
      </p:sp>
    </p:spTree>
    <p:extLst>
      <p:ext uri="{BB962C8B-B14F-4D97-AF65-F5344CB8AC3E}">
        <p14:creationId xmlns:p14="http://schemas.microsoft.com/office/powerpoint/2010/main" val="289374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p:txBody>
          <a:bodyPr/>
          <a:lstStyle/>
          <a:p>
            <a:r>
              <a:rPr lang="en-US" dirty="0">
                <a:highlight>
                  <a:srgbClr val="00FF00"/>
                </a:highlight>
              </a:rPr>
              <a:t>Sources of Data</a:t>
            </a:r>
          </a:p>
        </p:txBody>
      </p:sp>
      <p:sp>
        <p:nvSpPr>
          <p:cNvPr id="3" name="Content Placeholder 2">
            <a:extLst>
              <a:ext uri="{FF2B5EF4-FFF2-40B4-BE49-F238E27FC236}">
                <a16:creationId xmlns:a16="http://schemas.microsoft.com/office/drawing/2014/main" id="{81B24907-097E-ED4D-9BA4-603E2568B294}"/>
              </a:ext>
            </a:extLst>
          </p:cNvPr>
          <p:cNvSpPr>
            <a:spLocks noGrp="1"/>
          </p:cNvSpPr>
          <p:nvPr>
            <p:ph idx="1"/>
          </p:nvPr>
        </p:nvSpPr>
        <p:spPr>
          <a:xfrm>
            <a:off x="838200" y="1825625"/>
            <a:ext cx="3808956" cy="4667250"/>
          </a:xfrm>
        </p:spPr>
        <p:txBody>
          <a:bodyPr>
            <a:normAutofit/>
          </a:bodyPr>
          <a:lstStyle/>
          <a:p>
            <a:r>
              <a:rPr lang="en-US" sz="2400" dirty="0"/>
              <a:t>“Past NBA Seasons”</a:t>
            </a:r>
          </a:p>
          <a:p>
            <a:pPr lvl="1"/>
            <a:r>
              <a:rPr lang="en-US" sz="2000" dirty="0"/>
              <a:t>“Doug’s NBA and MLB Statistics Home Page”</a:t>
            </a:r>
            <a:endParaRPr lang="en-US" sz="2000" dirty="0">
              <a:hlinkClick r:id="rId3"/>
            </a:endParaRPr>
          </a:p>
          <a:p>
            <a:pPr lvl="1"/>
            <a:r>
              <a:rPr lang="en-US" sz="2000" u="sng" dirty="0">
                <a:hlinkClick r:id="rId3"/>
              </a:rPr>
              <a:t>http://www.dougstats.com/index2.html</a:t>
            </a:r>
            <a:endParaRPr lang="en-US" sz="2000" dirty="0"/>
          </a:p>
          <a:p>
            <a:pPr lvl="1"/>
            <a:r>
              <a:rPr lang="en-US" sz="2000" dirty="0"/>
              <a:t>Past 30 seasons</a:t>
            </a:r>
          </a:p>
          <a:p>
            <a:pPr lvl="1"/>
            <a:r>
              <a:rPr lang="en-US" sz="2000" dirty="0"/>
              <a:t>Assume data is correct</a:t>
            </a:r>
          </a:p>
          <a:p>
            <a:r>
              <a:rPr lang="en-US" sz="2400" dirty="0"/>
              <a:t>“NBA Player Salaries”</a:t>
            </a:r>
          </a:p>
          <a:p>
            <a:pPr lvl="1"/>
            <a:r>
              <a:rPr lang="en-US" sz="2000" u="sng" dirty="0">
                <a:hlinkClick r:id="rId4"/>
              </a:rPr>
              <a:t>http://www.espn.com/nba/salaries</a:t>
            </a:r>
            <a:endParaRPr lang="en-US" sz="2000" u="sng" dirty="0"/>
          </a:p>
          <a:p>
            <a:pPr lvl="1"/>
            <a:r>
              <a:rPr lang="en-US" sz="2000" dirty="0"/>
              <a:t>Past 20 seasons</a:t>
            </a:r>
          </a:p>
          <a:p>
            <a:pPr lvl="1"/>
            <a:r>
              <a:rPr lang="en-US" sz="2000" dirty="0"/>
              <a:t>Assume data is correct</a:t>
            </a: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4</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7"/>
          <a:stretch>
            <a:fillRect/>
          </a:stretch>
        </p:blipFill>
        <p:spPr>
          <a:xfrm>
            <a:off x="10575931" y="47486"/>
            <a:ext cx="1526710" cy="1022350"/>
          </a:xfrm>
          <a:prstGeom prst="rect">
            <a:avLst/>
          </a:prstGeom>
        </p:spPr>
      </p:pic>
      <p:pic>
        <p:nvPicPr>
          <p:cNvPr id="5" name="Picture 4">
            <a:extLst>
              <a:ext uri="{FF2B5EF4-FFF2-40B4-BE49-F238E27FC236}">
                <a16:creationId xmlns:a16="http://schemas.microsoft.com/office/drawing/2014/main" id="{A0C177A3-DA3E-024B-B779-72BAA30173F9}"/>
              </a:ext>
            </a:extLst>
          </p:cNvPr>
          <p:cNvPicPr>
            <a:picLocks noChangeAspect="1"/>
          </p:cNvPicPr>
          <p:nvPr/>
        </p:nvPicPr>
        <p:blipFill>
          <a:blip r:embed="rId8"/>
          <a:stretch>
            <a:fillRect/>
          </a:stretch>
        </p:blipFill>
        <p:spPr>
          <a:xfrm>
            <a:off x="6654800" y="136525"/>
            <a:ext cx="3327400" cy="3403600"/>
          </a:xfrm>
          <a:prstGeom prst="rect">
            <a:avLst/>
          </a:prstGeom>
        </p:spPr>
      </p:pic>
      <p:pic>
        <p:nvPicPr>
          <p:cNvPr id="6" name="Picture 5">
            <a:extLst>
              <a:ext uri="{FF2B5EF4-FFF2-40B4-BE49-F238E27FC236}">
                <a16:creationId xmlns:a16="http://schemas.microsoft.com/office/drawing/2014/main" id="{36EC9BF6-AB87-F446-92D6-A7D6C318578B}"/>
              </a:ext>
            </a:extLst>
          </p:cNvPr>
          <p:cNvPicPr>
            <a:picLocks noChangeAspect="1"/>
          </p:cNvPicPr>
          <p:nvPr/>
        </p:nvPicPr>
        <p:blipFill>
          <a:blip r:embed="rId9"/>
          <a:stretch>
            <a:fillRect/>
          </a:stretch>
        </p:blipFill>
        <p:spPr>
          <a:xfrm>
            <a:off x="5610752" y="3670439"/>
            <a:ext cx="5558897" cy="3089274"/>
          </a:xfrm>
          <a:prstGeom prst="rect">
            <a:avLst/>
          </a:prstGeom>
        </p:spPr>
      </p:pic>
    </p:spTree>
    <p:extLst>
      <p:ext uri="{BB962C8B-B14F-4D97-AF65-F5344CB8AC3E}">
        <p14:creationId xmlns:p14="http://schemas.microsoft.com/office/powerpoint/2010/main" val="249726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p:txBody>
          <a:bodyPr/>
          <a:lstStyle/>
          <a:p>
            <a:r>
              <a:rPr lang="en-US" dirty="0">
                <a:highlight>
                  <a:srgbClr val="00FF00"/>
                </a:highlight>
              </a:rPr>
              <a:t>General Methodology</a:t>
            </a:r>
          </a:p>
        </p:txBody>
      </p:sp>
      <p:sp>
        <p:nvSpPr>
          <p:cNvPr id="3" name="Content Placeholder 2">
            <a:extLst>
              <a:ext uri="{FF2B5EF4-FFF2-40B4-BE49-F238E27FC236}">
                <a16:creationId xmlns:a16="http://schemas.microsoft.com/office/drawing/2014/main" id="{81B24907-097E-ED4D-9BA4-603E2568B294}"/>
              </a:ext>
            </a:extLst>
          </p:cNvPr>
          <p:cNvSpPr>
            <a:spLocks noGrp="1"/>
          </p:cNvSpPr>
          <p:nvPr>
            <p:ph idx="1"/>
          </p:nvPr>
        </p:nvSpPr>
        <p:spPr>
          <a:xfrm>
            <a:off x="838200" y="1825625"/>
            <a:ext cx="9303327" cy="4351338"/>
          </a:xfrm>
        </p:spPr>
        <p:txBody>
          <a:bodyPr>
            <a:normAutofit/>
          </a:bodyPr>
          <a:lstStyle/>
          <a:p>
            <a:pPr marL="514350" indent="-514350">
              <a:buFont typeface="+mj-lt"/>
              <a:buAutoNum type="arabicParenR"/>
            </a:pPr>
            <a:r>
              <a:rPr lang="en-US" sz="2400" dirty="0"/>
              <a:t>Data Exploration and Evaluation</a:t>
            </a:r>
          </a:p>
          <a:p>
            <a:pPr lvl="1"/>
            <a:r>
              <a:rPr lang="en-US" sz="2000" dirty="0"/>
              <a:t>Combined data sets in Excel</a:t>
            </a:r>
          </a:p>
          <a:p>
            <a:pPr lvl="1"/>
            <a:r>
              <a:rPr lang="en-US" sz="2000" dirty="0"/>
              <a:t>Developed a visualization tool in R</a:t>
            </a:r>
          </a:p>
          <a:p>
            <a:pPr marL="514350" indent="-514350">
              <a:buFont typeface="+mj-lt"/>
              <a:buAutoNum type="arabicParenR"/>
            </a:pPr>
            <a:r>
              <a:rPr lang="en-US" sz="2400" dirty="0"/>
              <a:t>Data Curation</a:t>
            </a:r>
          </a:p>
          <a:p>
            <a:pPr lvl="1"/>
            <a:r>
              <a:rPr lang="en-US" sz="2000" dirty="0"/>
              <a:t>Combined statistical data and salary, applied filter (e.g., +1500 points)</a:t>
            </a:r>
          </a:p>
          <a:p>
            <a:pPr lvl="1"/>
            <a:r>
              <a:rPr lang="en-US" sz="2000" dirty="0"/>
              <a:t>Created new calculations, computed PER, cost of PER</a:t>
            </a:r>
          </a:p>
          <a:p>
            <a:pPr marL="514350" indent="-514350">
              <a:buFont typeface="+mj-lt"/>
              <a:buAutoNum type="arabicParenR"/>
            </a:pPr>
            <a:r>
              <a:rPr lang="en-US" sz="2400" dirty="0"/>
              <a:t>Information Extraction</a:t>
            </a:r>
          </a:p>
          <a:p>
            <a:pPr lvl="1"/>
            <a:r>
              <a:rPr lang="en-US" sz="2000" dirty="0"/>
              <a:t>Addressed the research question multiple samples</a:t>
            </a:r>
          </a:p>
          <a:p>
            <a:pPr marL="514350" indent="-514350">
              <a:buFont typeface="+mj-lt"/>
              <a:buAutoNum type="arabicParenR"/>
            </a:pPr>
            <a:r>
              <a:rPr lang="en-US" sz="2400" dirty="0"/>
              <a:t>Visualizations</a:t>
            </a:r>
          </a:p>
          <a:p>
            <a:pPr lvl="1"/>
            <a:r>
              <a:rPr lang="en-US" sz="2000" dirty="0"/>
              <a:t>Created multiple visualizations to help in communicating the discoveries/results</a:t>
            </a:r>
          </a:p>
          <a:p>
            <a:endParaRPr lang="fr" dirty="0"/>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5</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5"/>
          <a:stretch>
            <a:fillRect/>
          </a:stretch>
        </p:blipFill>
        <p:spPr>
          <a:xfrm>
            <a:off x="10575931" y="47486"/>
            <a:ext cx="1526710" cy="1022350"/>
          </a:xfrm>
          <a:prstGeom prst="rect">
            <a:avLst/>
          </a:prstGeom>
        </p:spPr>
      </p:pic>
    </p:spTree>
    <p:extLst>
      <p:ext uri="{BB962C8B-B14F-4D97-AF65-F5344CB8AC3E}">
        <p14:creationId xmlns:p14="http://schemas.microsoft.com/office/powerpoint/2010/main" val="117319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8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rgbClr val="FFFFFF"/>
                </a:solidFill>
              </a:rPr>
              <a:t>Data Exploration and Evaluation</a:t>
            </a:r>
            <a:endParaRPr lang="en-US" sz="28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8834ECB7-98C1-BD47-88CE-0545D6194230}" type="slidenum">
              <a:rPr kumimoji="0" lang="en-US" sz="12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1200" b="0" i="0" u="none" strike="noStrike" kern="1200" cap="none" spc="0" normalizeH="0" baseline="0" noProof="0" dirty="0">
              <a:ln>
                <a:noFill/>
              </a:ln>
              <a:solidFill>
                <a:srgbClr val="898989"/>
              </a:solidFill>
              <a:effectLst/>
              <a:uLnTx/>
              <a:uFillTx/>
              <a:latin typeface="Calibri" panose="020F0502020204030204"/>
              <a:ea typeface="+mn-ea"/>
              <a:cs typeface="+mn-cs"/>
            </a:endParaRPr>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4"/>
          <a:stretch>
            <a:fillRect/>
          </a:stretch>
        </p:blipFill>
        <p:spPr>
          <a:xfrm>
            <a:off x="10575931" y="47486"/>
            <a:ext cx="1526710" cy="1022350"/>
          </a:xfrm>
          <a:prstGeom prst="rect">
            <a:avLst/>
          </a:prstGeom>
        </p:spPr>
      </p:pic>
      <p:pic>
        <p:nvPicPr>
          <p:cNvPr id="9" name="Picture 8">
            <a:extLst>
              <a:ext uri="{FF2B5EF4-FFF2-40B4-BE49-F238E27FC236}">
                <a16:creationId xmlns:a16="http://schemas.microsoft.com/office/drawing/2014/main" id="{C6BD3F24-2E0F-CB44-9625-E0F3B88A893F}"/>
              </a:ext>
            </a:extLst>
          </p:cNvPr>
          <p:cNvPicPr/>
          <p:nvPr/>
        </p:nvPicPr>
        <p:blipFill>
          <a:blip r:embed="rId5"/>
          <a:stretch>
            <a:fillRect/>
          </a:stretch>
        </p:blipFill>
        <p:spPr>
          <a:xfrm>
            <a:off x="3624070" y="428189"/>
            <a:ext cx="6752985" cy="6001622"/>
          </a:xfrm>
          <a:prstGeom prst="rect">
            <a:avLst/>
          </a:prstGeom>
        </p:spPr>
      </p:pic>
    </p:spTree>
    <p:extLst>
      <p:ext uri="{BB962C8B-B14F-4D97-AF65-F5344CB8AC3E}">
        <p14:creationId xmlns:p14="http://schemas.microsoft.com/office/powerpoint/2010/main" val="413116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p:txBody>
          <a:bodyPr/>
          <a:lstStyle/>
          <a:p>
            <a:r>
              <a:rPr lang="en-US" dirty="0">
                <a:highlight>
                  <a:srgbClr val="00FF00"/>
                </a:highlight>
              </a:rPr>
              <a:t>Data Curation (PER, Cost of PER)</a:t>
            </a:r>
          </a:p>
        </p:txBody>
      </p:sp>
      <p:sp>
        <p:nvSpPr>
          <p:cNvPr id="3" name="Content Placeholder 2">
            <a:extLst>
              <a:ext uri="{FF2B5EF4-FFF2-40B4-BE49-F238E27FC236}">
                <a16:creationId xmlns:a16="http://schemas.microsoft.com/office/drawing/2014/main" id="{81B24907-097E-ED4D-9BA4-603E2568B294}"/>
              </a:ext>
            </a:extLst>
          </p:cNvPr>
          <p:cNvSpPr>
            <a:spLocks noGrp="1"/>
          </p:cNvSpPr>
          <p:nvPr>
            <p:ph idx="1"/>
          </p:nvPr>
        </p:nvSpPr>
        <p:spPr>
          <a:xfrm>
            <a:off x="838200" y="1825625"/>
            <a:ext cx="9946710" cy="4351338"/>
          </a:xfrm>
        </p:spPr>
        <p:txBody>
          <a:bodyPr>
            <a:normAutofit/>
          </a:bodyPr>
          <a:lstStyle/>
          <a:p>
            <a:r>
              <a:rPr lang="en-US" dirty="0"/>
              <a:t>ADD</a:t>
            </a:r>
          </a:p>
          <a:p>
            <a:pPr lvl="1"/>
            <a:r>
              <a:rPr lang="en-US" dirty="0"/>
              <a:t>[ (</a:t>
            </a:r>
            <a:r>
              <a:rPr lang="en-US" dirty="0">
                <a:highlight>
                  <a:srgbClr val="FFFF00"/>
                </a:highlight>
              </a:rPr>
              <a:t>FGM</a:t>
            </a:r>
            <a:r>
              <a:rPr lang="en-US" dirty="0"/>
              <a:t> * </a:t>
            </a:r>
            <a:r>
              <a:rPr lang="en-US" dirty="0">
                <a:highlight>
                  <a:srgbClr val="C0C0C0"/>
                </a:highlight>
              </a:rPr>
              <a:t>85.91</a:t>
            </a:r>
            <a:r>
              <a:rPr lang="en-US" dirty="0"/>
              <a:t>) + (</a:t>
            </a:r>
            <a:r>
              <a:rPr lang="en-US" dirty="0">
                <a:highlight>
                  <a:srgbClr val="FFFF00"/>
                </a:highlight>
              </a:rPr>
              <a:t>Steals</a:t>
            </a:r>
            <a:r>
              <a:rPr lang="en-US" dirty="0"/>
              <a:t> * </a:t>
            </a:r>
            <a:r>
              <a:rPr lang="en-US" dirty="0">
                <a:highlight>
                  <a:srgbClr val="C0C0C0"/>
                </a:highlight>
              </a:rPr>
              <a:t>53.897</a:t>
            </a:r>
            <a:r>
              <a:rPr lang="en-US" dirty="0"/>
              <a:t>) + (</a:t>
            </a:r>
            <a:r>
              <a:rPr lang="en-US" dirty="0">
                <a:highlight>
                  <a:srgbClr val="FFFF00"/>
                </a:highlight>
              </a:rPr>
              <a:t>3PTM</a:t>
            </a:r>
            <a:r>
              <a:rPr lang="en-US" dirty="0"/>
              <a:t> * </a:t>
            </a:r>
            <a:r>
              <a:rPr lang="en-US" dirty="0">
                <a:highlight>
                  <a:srgbClr val="C0C0C0"/>
                </a:highlight>
              </a:rPr>
              <a:t>51.757</a:t>
            </a:r>
            <a:r>
              <a:rPr lang="en-US" dirty="0"/>
              <a:t>) + (</a:t>
            </a:r>
            <a:r>
              <a:rPr lang="en-US" dirty="0">
                <a:highlight>
                  <a:srgbClr val="FFFF00"/>
                </a:highlight>
              </a:rPr>
              <a:t>FTM</a:t>
            </a:r>
            <a:r>
              <a:rPr lang="en-US" dirty="0"/>
              <a:t> * </a:t>
            </a:r>
            <a:r>
              <a:rPr lang="en-US" dirty="0">
                <a:highlight>
                  <a:srgbClr val="C0C0C0"/>
                </a:highlight>
              </a:rPr>
              <a:t>46.845</a:t>
            </a:r>
            <a:r>
              <a:rPr lang="en-US" dirty="0"/>
              <a:t>) + (</a:t>
            </a:r>
            <a:r>
              <a:rPr lang="en-US" dirty="0">
                <a:highlight>
                  <a:srgbClr val="FFFF00"/>
                </a:highlight>
              </a:rPr>
              <a:t>Blocks</a:t>
            </a:r>
            <a:r>
              <a:rPr lang="en-US" dirty="0"/>
              <a:t> * </a:t>
            </a:r>
            <a:r>
              <a:rPr lang="en-US" dirty="0">
                <a:highlight>
                  <a:srgbClr val="C0C0C0"/>
                </a:highlight>
              </a:rPr>
              <a:t>39.19</a:t>
            </a:r>
            <a:r>
              <a:rPr lang="en-US" dirty="0"/>
              <a:t>) + (</a:t>
            </a:r>
            <a:r>
              <a:rPr lang="en-US" dirty="0">
                <a:highlight>
                  <a:srgbClr val="FFFF00"/>
                </a:highlight>
              </a:rPr>
              <a:t>Offensive Rebounds</a:t>
            </a:r>
            <a:r>
              <a:rPr lang="en-US" dirty="0"/>
              <a:t> * </a:t>
            </a:r>
            <a:r>
              <a:rPr lang="en-US" dirty="0">
                <a:highlight>
                  <a:srgbClr val="C0C0C0"/>
                </a:highlight>
              </a:rPr>
              <a:t>39.19</a:t>
            </a:r>
            <a:r>
              <a:rPr lang="en-US" dirty="0"/>
              <a:t>) + (</a:t>
            </a:r>
            <a:r>
              <a:rPr lang="en-US" dirty="0">
                <a:highlight>
                  <a:srgbClr val="FFFF00"/>
                </a:highlight>
              </a:rPr>
              <a:t>Assists</a:t>
            </a:r>
            <a:r>
              <a:rPr lang="en-US" dirty="0"/>
              <a:t> * </a:t>
            </a:r>
            <a:r>
              <a:rPr lang="en-US" dirty="0">
                <a:highlight>
                  <a:srgbClr val="C0C0C0"/>
                </a:highlight>
              </a:rPr>
              <a:t>34.677</a:t>
            </a:r>
            <a:r>
              <a:rPr lang="en-US" dirty="0"/>
              <a:t>) + (</a:t>
            </a:r>
            <a:r>
              <a:rPr lang="en-US" dirty="0">
                <a:solidFill>
                  <a:schemeClr val="bg1"/>
                </a:solidFill>
                <a:highlight>
                  <a:srgbClr val="0000FF"/>
                </a:highlight>
              </a:rPr>
              <a:t>Defensive Rebounds</a:t>
            </a:r>
            <a:r>
              <a:rPr lang="en-US" dirty="0"/>
              <a:t> * </a:t>
            </a:r>
            <a:r>
              <a:rPr lang="en-US" dirty="0">
                <a:highlight>
                  <a:srgbClr val="C0C0C0"/>
                </a:highlight>
              </a:rPr>
              <a:t>14.707</a:t>
            </a:r>
            <a:r>
              <a:rPr lang="en-US" dirty="0"/>
              <a:t>) ]</a:t>
            </a:r>
          </a:p>
          <a:p>
            <a:r>
              <a:rPr lang="en-US" dirty="0"/>
              <a:t>SUBTRACT</a:t>
            </a:r>
          </a:p>
          <a:p>
            <a:pPr lvl="1"/>
            <a:r>
              <a:rPr lang="en-US" dirty="0"/>
              <a:t>[ (</a:t>
            </a:r>
            <a:r>
              <a:rPr lang="en-US" dirty="0">
                <a:highlight>
                  <a:srgbClr val="FFFF00"/>
                </a:highlight>
              </a:rPr>
              <a:t>Foul</a:t>
            </a:r>
            <a:r>
              <a:rPr lang="en-US" dirty="0"/>
              <a:t> * </a:t>
            </a:r>
            <a:r>
              <a:rPr lang="en-US" dirty="0">
                <a:highlight>
                  <a:srgbClr val="C0C0C0"/>
                </a:highlight>
              </a:rPr>
              <a:t>17.174</a:t>
            </a:r>
            <a:r>
              <a:rPr lang="en-US" dirty="0"/>
              <a:t>) + (</a:t>
            </a:r>
            <a:r>
              <a:rPr lang="en-US" dirty="0">
                <a:solidFill>
                  <a:schemeClr val="bg1"/>
                </a:solidFill>
                <a:highlight>
                  <a:srgbClr val="0000FF"/>
                </a:highlight>
              </a:rPr>
              <a:t>FT Miss</a:t>
            </a:r>
            <a:r>
              <a:rPr lang="en-US" dirty="0"/>
              <a:t> * </a:t>
            </a:r>
            <a:r>
              <a:rPr lang="en-US" dirty="0">
                <a:highlight>
                  <a:srgbClr val="C0C0C0"/>
                </a:highlight>
              </a:rPr>
              <a:t>20.091</a:t>
            </a:r>
            <a:r>
              <a:rPr lang="en-US" dirty="0"/>
              <a:t>) + (</a:t>
            </a:r>
            <a:r>
              <a:rPr lang="en-US" dirty="0">
                <a:solidFill>
                  <a:schemeClr val="bg1"/>
                </a:solidFill>
                <a:highlight>
                  <a:srgbClr val="0000FF"/>
                </a:highlight>
              </a:rPr>
              <a:t>FG Miss</a:t>
            </a:r>
            <a:r>
              <a:rPr lang="en-US" dirty="0"/>
              <a:t> * </a:t>
            </a:r>
            <a:r>
              <a:rPr lang="en-US" dirty="0">
                <a:highlight>
                  <a:srgbClr val="C0C0C0"/>
                </a:highlight>
              </a:rPr>
              <a:t>39.19</a:t>
            </a:r>
            <a:r>
              <a:rPr lang="en-US" dirty="0"/>
              <a:t>) + (</a:t>
            </a:r>
            <a:r>
              <a:rPr lang="en-US" dirty="0">
                <a:highlight>
                  <a:srgbClr val="FFFF00"/>
                </a:highlight>
              </a:rPr>
              <a:t>TO</a:t>
            </a:r>
            <a:r>
              <a:rPr lang="en-US" dirty="0"/>
              <a:t> * </a:t>
            </a:r>
            <a:r>
              <a:rPr lang="en-US" dirty="0">
                <a:highlight>
                  <a:srgbClr val="C0C0C0"/>
                </a:highlight>
              </a:rPr>
              <a:t>53.897</a:t>
            </a:r>
            <a:r>
              <a:rPr lang="en-US" dirty="0"/>
              <a:t>) ]</a:t>
            </a:r>
          </a:p>
          <a:p>
            <a:r>
              <a:rPr lang="en-US" dirty="0"/>
              <a:t>MULTIPLY		</a:t>
            </a:r>
          </a:p>
          <a:p>
            <a:pPr lvl="1"/>
            <a:r>
              <a:rPr lang="en-US" dirty="0"/>
              <a:t>(1 / Minutes)</a:t>
            </a:r>
          </a:p>
          <a:p>
            <a:r>
              <a:rPr lang="fr" dirty="0"/>
              <a:t>Salary (per minute) / Player Efficient Rating (PER) = Cost of PER</a:t>
            </a: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7</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5"/>
          <a:stretch>
            <a:fillRect/>
          </a:stretch>
        </p:blipFill>
        <p:spPr>
          <a:xfrm>
            <a:off x="10575931" y="47486"/>
            <a:ext cx="1526710" cy="1022350"/>
          </a:xfrm>
          <a:prstGeom prst="rect">
            <a:avLst/>
          </a:prstGeom>
        </p:spPr>
      </p:pic>
      <p:pic>
        <p:nvPicPr>
          <p:cNvPr id="6" name="Picture 5">
            <a:extLst>
              <a:ext uri="{FF2B5EF4-FFF2-40B4-BE49-F238E27FC236}">
                <a16:creationId xmlns:a16="http://schemas.microsoft.com/office/drawing/2014/main" id="{D093467D-49CD-3042-AEF3-0735D0F2D78C}"/>
              </a:ext>
            </a:extLst>
          </p:cNvPr>
          <p:cNvPicPr>
            <a:picLocks noChangeAspect="1"/>
          </p:cNvPicPr>
          <p:nvPr/>
        </p:nvPicPr>
        <p:blipFill>
          <a:blip r:embed="rId6"/>
          <a:stretch>
            <a:fillRect/>
          </a:stretch>
        </p:blipFill>
        <p:spPr>
          <a:xfrm>
            <a:off x="3755841" y="4378397"/>
            <a:ext cx="7988300" cy="660400"/>
          </a:xfrm>
          <a:prstGeom prst="rect">
            <a:avLst/>
          </a:prstGeom>
        </p:spPr>
      </p:pic>
      <p:pic>
        <p:nvPicPr>
          <p:cNvPr id="9" name="Picture 8">
            <a:extLst>
              <a:ext uri="{FF2B5EF4-FFF2-40B4-BE49-F238E27FC236}">
                <a16:creationId xmlns:a16="http://schemas.microsoft.com/office/drawing/2014/main" id="{715A05FE-26B1-2F47-8925-9E21DB2611D8}"/>
              </a:ext>
            </a:extLst>
          </p:cNvPr>
          <p:cNvPicPr>
            <a:picLocks noChangeAspect="1"/>
          </p:cNvPicPr>
          <p:nvPr/>
        </p:nvPicPr>
        <p:blipFill>
          <a:blip r:embed="rId7"/>
          <a:stretch>
            <a:fillRect/>
          </a:stretch>
        </p:blipFill>
        <p:spPr>
          <a:xfrm>
            <a:off x="3263900" y="5706129"/>
            <a:ext cx="5664200" cy="749300"/>
          </a:xfrm>
          <a:prstGeom prst="rect">
            <a:avLst/>
          </a:prstGeom>
        </p:spPr>
      </p:pic>
      <p:sp>
        <p:nvSpPr>
          <p:cNvPr id="5" name="Rectangle 4">
            <a:extLst>
              <a:ext uri="{FF2B5EF4-FFF2-40B4-BE49-F238E27FC236}">
                <a16:creationId xmlns:a16="http://schemas.microsoft.com/office/drawing/2014/main" id="{44E05E21-20C2-BC4A-B7E8-F5972F35F4CF}"/>
              </a:ext>
            </a:extLst>
          </p:cNvPr>
          <p:cNvSpPr/>
          <p:nvPr/>
        </p:nvSpPr>
        <p:spPr>
          <a:xfrm>
            <a:off x="9926462" y="1372636"/>
            <a:ext cx="1668085" cy="369332"/>
          </a:xfrm>
          <a:prstGeom prst="rect">
            <a:avLst/>
          </a:prstGeom>
        </p:spPr>
        <p:txBody>
          <a:bodyPr wrap="none">
            <a:spAutoFit/>
          </a:bodyPr>
          <a:lstStyle/>
          <a:p>
            <a:r>
              <a:rPr lang="en-US" dirty="0"/>
              <a:t>League Weights</a:t>
            </a:r>
          </a:p>
        </p:txBody>
      </p:sp>
      <p:cxnSp>
        <p:nvCxnSpPr>
          <p:cNvPr id="11" name="Straight Arrow Connector 10">
            <a:extLst>
              <a:ext uri="{FF2B5EF4-FFF2-40B4-BE49-F238E27FC236}">
                <a16:creationId xmlns:a16="http://schemas.microsoft.com/office/drawing/2014/main" id="{8780AB05-18D0-D94E-B613-89638FBFF4B2}"/>
              </a:ext>
            </a:extLst>
          </p:cNvPr>
          <p:cNvCxnSpPr>
            <a:cxnSpLocks/>
          </p:cNvCxnSpPr>
          <p:nvPr/>
        </p:nvCxnSpPr>
        <p:spPr>
          <a:xfrm flipH="1">
            <a:off x="10158188" y="1721659"/>
            <a:ext cx="602316" cy="49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9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p:txBody>
          <a:bodyPr/>
          <a:lstStyle/>
          <a:p>
            <a:r>
              <a:rPr lang="en-US" dirty="0">
                <a:highlight>
                  <a:srgbClr val="00FF00"/>
                </a:highlight>
              </a:rPr>
              <a:t>Information Extraction</a:t>
            </a:r>
          </a:p>
        </p:txBody>
      </p:sp>
      <p:sp>
        <p:nvSpPr>
          <p:cNvPr id="3" name="Content Placeholder 2">
            <a:extLst>
              <a:ext uri="{FF2B5EF4-FFF2-40B4-BE49-F238E27FC236}">
                <a16:creationId xmlns:a16="http://schemas.microsoft.com/office/drawing/2014/main" id="{81B24907-097E-ED4D-9BA4-603E2568B294}"/>
              </a:ext>
            </a:extLst>
          </p:cNvPr>
          <p:cNvSpPr>
            <a:spLocks noGrp="1"/>
          </p:cNvSpPr>
          <p:nvPr>
            <p:ph idx="1"/>
          </p:nvPr>
        </p:nvSpPr>
        <p:spPr/>
        <p:txBody>
          <a:bodyPr>
            <a:normAutofit/>
          </a:bodyPr>
          <a:lstStyle/>
          <a:p>
            <a:r>
              <a:rPr lang="en-US" dirty="0"/>
              <a:t>Computed, extracted relevant info to address research question with sample of 13-14 players per season (2017-2018 example is below)</a:t>
            </a:r>
            <a:endParaRPr lang="fr" dirty="0"/>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p:txBody>
          <a:bodyPr/>
          <a:lstStyle/>
          <a:p>
            <a:fld id="{8834ECB7-98C1-BD47-88CE-0545D6194230}" type="slidenum">
              <a:rPr lang="en-US" smtClean="0"/>
              <a:t>8</a:t>
            </a:fld>
            <a:endParaRPr lang="en-US" dirty="0"/>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5"/>
          <a:stretch>
            <a:fillRect/>
          </a:stretch>
        </p:blipFill>
        <p:spPr>
          <a:xfrm>
            <a:off x="10575931" y="47486"/>
            <a:ext cx="1526710" cy="1022350"/>
          </a:xfrm>
          <a:prstGeom prst="rect">
            <a:avLst/>
          </a:prstGeom>
        </p:spPr>
      </p:pic>
      <p:graphicFrame>
        <p:nvGraphicFramePr>
          <p:cNvPr id="13" name="Table 12">
            <a:extLst>
              <a:ext uri="{FF2B5EF4-FFF2-40B4-BE49-F238E27FC236}">
                <a16:creationId xmlns:a16="http://schemas.microsoft.com/office/drawing/2014/main" id="{F19A10EA-253F-104B-8A2E-6A971695D33A}"/>
              </a:ext>
            </a:extLst>
          </p:cNvPr>
          <p:cNvGraphicFramePr>
            <a:graphicFrameLocks noGrp="1"/>
          </p:cNvGraphicFramePr>
          <p:nvPr>
            <p:extLst>
              <p:ext uri="{D42A27DB-BD31-4B8C-83A1-F6EECF244321}">
                <p14:modId xmlns:p14="http://schemas.microsoft.com/office/powerpoint/2010/main" val="1462596168"/>
              </p:ext>
            </p:extLst>
          </p:nvPr>
        </p:nvGraphicFramePr>
        <p:xfrm>
          <a:off x="1602707" y="2805112"/>
          <a:ext cx="3492500" cy="3733800"/>
        </p:xfrm>
        <a:graphic>
          <a:graphicData uri="http://schemas.openxmlformats.org/drawingml/2006/table">
            <a:tbl>
              <a:tblPr/>
              <a:tblGrid>
                <a:gridCol w="1931819">
                  <a:extLst>
                    <a:ext uri="{9D8B030D-6E8A-4147-A177-3AD203B41FA5}">
                      <a16:colId xmlns:a16="http://schemas.microsoft.com/office/drawing/2014/main" val="1153301893"/>
                    </a:ext>
                  </a:extLst>
                </a:gridCol>
                <a:gridCol w="761308">
                  <a:extLst>
                    <a:ext uri="{9D8B030D-6E8A-4147-A177-3AD203B41FA5}">
                      <a16:colId xmlns:a16="http://schemas.microsoft.com/office/drawing/2014/main" val="3284294214"/>
                    </a:ext>
                  </a:extLst>
                </a:gridCol>
                <a:gridCol w="799373">
                  <a:extLst>
                    <a:ext uri="{9D8B030D-6E8A-4147-A177-3AD203B41FA5}">
                      <a16:colId xmlns:a16="http://schemas.microsoft.com/office/drawing/2014/main" val="3931215687"/>
                    </a:ext>
                  </a:extLst>
                </a:gridCol>
              </a:tblGrid>
              <a:tr h="266700">
                <a:tc>
                  <a:txBody>
                    <a:bodyPr/>
                    <a:lstStyle/>
                    <a:p>
                      <a:pPr algn="ctr" fontAlgn="ctr"/>
                      <a:r>
                        <a:rPr lang="en-US" sz="1600" b="1" i="0" u="none" strike="noStrike" dirty="0">
                          <a:solidFill>
                            <a:srgbClr val="000000"/>
                          </a:solidFill>
                          <a:effectLst/>
                          <a:latin typeface="Calibri" panose="020F0502020204030204" pitchFamily="34" charset="0"/>
                        </a:rPr>
                        <a:t>Player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rgbClr val="000000"/>
                          </a:solidFill>
                          <a:effectLst/>
                          <a:latin typeface="Calibri" panose="020F0502020204030204" pitchFamily="34" charset="0"/>
                        </a:rPr>
                        <a:t>PER diff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rgbClr val="000000"/>
                          </a:solidFill>
                          <a:effectLst/>
                          <a:latin typeface="Calibri" panose="020F0502020204030204" pitchFamily="34" charset="0"/>
                        </a:rPr>
                        <a:t>Cost diff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89421266"/>
                  </a:ext>
                </a:extLst>
              </a:tr>
              <a:tr h="266700">
                <a:tc>
                  <a:txBody>
                    <a:bodyPr/>
                    <a:lstStyle/>
                    <a:p>
                      <a:pPr algn="ctr" fontAlgn="ctr"/>
                      <a:r>
                        <a:rPr lang="en-US" sz="1600" b="0" i="0" u="none" strike="noStrike" dirty="0">
                          <a:solidFill>
                            <a:srgbClr val="000000"/>
                          </a:solidFill>
                          <a:effectLst/>
                          <a:latin typeface="Calibri" panose="020F0502020204030204" pitchFamily="34" charset="0"/>
                        </a:rPr>
                        <a:t>middleton,khris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-183.3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085503547"/>
                  </a:ext>
                </a:extLst>
              </a:tr>
              <a:tr h="266700">
                <a:tc>
                  <a:txBody>
                    <a:bodyPr/>
                    <a:lstStyle/>
                    <a:p>
                      <a:pPr algn="ctr" fontAlgn="ctr"/>
                      <a:r>
                        <a:rPr lang="en-US" sz="1600" b="0" i="0" u="none" strike="noStrike" dirty="0">
                          <a:solidFill>
                            <a:srgbClr val="000000"/>
                          </a:solidFill>
                          <a:effectLst/>
                          <a:latin typeface="Calibri" panose="020F0502020204030204" pitchFamily="34" charset="0"/>
                        </a:rPr>
                        <a:t>brooks,dillon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-174.4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363881390"/>
                  </a:ext>
                </a:extLst>
              </a:tr>
              <a:tr h="266700">
                <a:tc>
                  <a:txBody>
                    <a:bodyPr/>
                    <a:lstStyle/>
                    <a:p>
                      <a:pPr algn="ctr" fontAlgn="ctr"/>
                      <a:r>
                        <a:rPr lang="en-US" sz="1600" b="0" i="0" u="none" strike="noStrike" dirty="0">
                          <a:solidFill>
                            <a:srgbClr val="000000"/>
                          </a:solidFill>
                          <a:effectLst/>
                          <a:latin typeface="Calibri" panose="020F0502020204030204" pitchFamily="34" charset="0"/>
                        </a:rPr>
                        <a:t>kuzma,kyle (PF)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4188976637"/>
                  </a:ext>
                </a:extLst>
              </a:tr>
              <a:tr h="266700">
                <a:tc>
                  <a:txBody>
                    <a:bodyPr/>
                    <a:lstStyle/>
                    <a:p>
                      <a:pPr algn="ctr" fontAlgn="ctr"/>
                      <a:r>
                        <a:rPr lang="en-US" sz="1600" b="0" i="0" u="none" strike="noStrike" dirty="0">
                          <a:solidFill>
                            <a:srgbClr val="000000"/>
                          </a:solidFill>
                          <a:effectLst/>
                          <a:latin typeface="Calibri" panose="020F0502020204030204" pitchFamily="34" charset="0"/>
                        </a:rPr>
                        <a:t>johnson,joe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-163.8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078140716"/>
                  </a:ext>
                </a:extLst>
              </a:tr>
              <a:tr h="266700">
                <a:tc>
                  <a:txBody>
                    <a:bodyPr/>
                    <a:lstStyle/>
                    <a:p>
                      <a:pPr algn="ctr" fontAlgn="ctr"/>
                      <a:r>
                        <a:rPr lang="en-US" sz="1600" b="0" i="0" u="none" strike="noStrike" dirty="0">
                          <a:solidFill>
                            <a:srgbClr val="000000"/>
                          </a:solidFill>
                          <a:effectLst/>
                          <a:latin typeface="Calibri" panose="020F0502020204030204" pitchFamily="34" charset="0"/>
                        </a:rPr>
                        <a:t>capela,clint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728040542"/>
                  </a:ext>
                </a:extLst>
              </a:tr>
              <a:tr h="266700">
                <a:tc>
                  <a:txBody>
                    <a:bodyPr/>
                    <a:lstStyle/>
                    <a:p>
                      <a:pPr algn="ctr" fontAlgn="ctr"/>
                      <a:r>
                        <a:rPr lang="en-US" sz="1600" b="0" i="0" u="none" strike="noStrike" dirty="0">
                          <a:solidFill>
                            <a:srgbClr val="000000"/>
                          </a:solidFill>
                          <a:effectLst/>
                          <a:latin typeface="Calibri" panose="020F0502020204030204" pitchFamily="34" charset="0"/>
                        </a:rPr>
                        <a:t>ferrell,yogi (PG)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-148.4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42418844"/>
                  </a:ext>
                </a:extLst>
              </a:tr>
              <a:tr h="266700">
                <a:tc>
                  <a:txBody>
                    <a:bodyPr/>
                    <a:lstStyle/>
                    <a:p>
                      <a:pPr algn="ctr" fontAlgn="ctr"/>
                      <a:r>
                        <a:rPr lang="en-US" sz="1600" b="0" i="0" u="none" strike="noStrike" dirty="0">
                          <a:solidFill>
                            <a:srgbClr val="000000"/>
                          </a:solidFill>
                          <a:effectLst/>
                          <a:latin typeface="Calibri" panose="020F0502020204030204" pitchFamily="34" charset="0"/>
                        </a:rPr>
                        <a:t>mitchell,donovan (SG)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-161.4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102591038"/>
                  </a:ext>
                </a:extLst>
              </a:tr>
              <a:tr h="266700">
                <a:tc>
                  <a:txBody>
                    <a:bodyPr/>
                    <a:lstStyle/>
                    <a:p>
                      <a:pPr algn="ctr" fontAlgn="ctr"/>
                      <a:r>
                        <a:rPr lang="en-US" sz="1600" b="0" i="0" u="none" strike="noStrike" dirty="0">
                          <a:solidFill>
                            <a:srgbClr val="000000"/>
                          </a:solidFill>
                          <a:effectLst/>
                          <a:latin typeface="Calibri" panose="020F0502020204030204" pitchFamily="34" charset="0"/>
                        </a:rPr>
                        <a:t>grant,jerami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-152.0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37720963"/>
                  </a:ext>
                </a:extLst>
              </a:tr>
              <a:tr h="266700">
                <a:tc>
                  <a:txBody>
                    <a:bodyPr/>
                    <a:lstStyle/>
                    <a:p>
                      <a:pPr algn="ctr" fontAlgn="ctr"/>
                      <a:r>
                        <a:rPr lang="en-US" sz="1600" b="0" i="0" u="none" strike="noStrike" dirty="0">
                          <a:solidFill>
                            <a:srgbClr val="000000"/>
                          </a:solidFill>
                          <a:effectLst/>
                          <a:latin typeface="Calibri" panose="020F0502020204030204" pitchFamily="34" charset="0"/>
                        </a:rPr>
                        <a:t>levert,caris (SG)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-159.6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198369169"/>
                  </a:ext>
                </a:extLst>
              </a:tr>
              <a:tr h="266700">
                <a:tc>
                  <a:txBody>
                    <a:bodyPr/>
                    <a:lstStyle/>
                    <a:p>
                      <a:pPr algn="ctr" fontAlgn="ctr"/>
                      <a:r>
                        <a:rPr lang="en-US" sz="1600" b="0" i="0" u="none" strike="noStrike" dirty="0">
                          <a:solidFill>
                            <a:srgbClr val="000000"/>
                          </a:solidFill>
                          <a:effectLst/>
                          <a:latin typeface="Calibri" panose="020F0502020204030204" pitchFamily="34" charset="0"/>
                        </a:rPr>
                        <a:t>rozier,terry (PG)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357863734"/>
                  </a:ext>
                </a:extLst>
              </a:tr>
              <a:tr h="266700">
                <a:tc>
                  <a:txBody>
                    <a:bodyPr/>
                    <a:lstStyle/>
                    <a:p>
                      <a:pPr algn="ctr" fontAlgn="b"/>
                      <a:r>
                        <a:rPr lang="en-US" sz="1600" b="0" i="0" u="none" strike="noStrike" dirty="0">
                          <a:solidFill>
                            <a:srgbClr val="000000"/>
                          </a:solidFill>
                          <a:effectLst/>
                          <a:latin typeface="Calibri" panose="020F0502020204030204" pitchFamily="34" charset="0"/>
                        </a:rPr>
                        <a:t>holiday,jrue (PG)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235.3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90804895"/>
                  </a:ext>
                </a:extLst>
              </a:tr>
              <a:tr h="266700">
                <a:tc>
                  <a:txBody>
                    <a:bodyPr/>
                    <a:lstStyle/>
                    <a:p>
                      <a:pPr algn="ctr" fontAlgn="b"/>
                      <a:r>
                        <a:rPr lang="en-US" sz="1600" b="0" i="0" u="none" strike="noStrike" dirty="0">
                          <a:solidFill>
                            <a:srgbClr val="000000"/>
                          </a:solidFill>
                          <a:effectLst/>
                          <a:latin typeface="Calibri" panose="020F0502020204030204" pitchFamily="34" charset="0"/>
                        </a:rPr>
                        <a:t>barnes,harrison (SF)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292.1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69905130"/>
                  </a:ext>
                </a:extLst>
              </a:tr>
              <a:tr h="266700">
                <a:tc>
                  <a:txBody>
                    <a:bodyPr/>
                    <a:lstStyle/>
                    <a:p>
                      <a:pPr algn="ctr" fontAlgn="b"/>
                      <a:r>
                        <a:rPr lang="en-US" sz="1600" b="0" i="0" u="none" strike="noStrike" dirty="0">
                          <a:solidFill>
                            <a:srgbClr val="000000"/>
                          </a:solidFill>
                          <a:effectLst/>
                          <a:latin typeface="Calibri" panose="020F0502020204030204" pitchFamily="34" charset="0"/>
                        </a:rPr>
                        <a:t>smith,jr (SG)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466.9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8119634"/>
                  </a:ext>
                </a:extLst>
              </a:tr>
            </a:tbl>
          </a:graphicData>
        </a:graphic>
      </p:graphicFrame>
      <p:graphicFrame>
        <p:nvGraphicFramePr>
          <p:cNvPr id="15" name="Table 14">
            <a:extLst>
              <a:ext uri="{FF2B5EF4-FFF2-40B4-BE49-F238E27FC236}">
                <a16:creationId xmlns:a16="http://schemas.microsoft.com/office/drawing/2014/main" id="{6F9F1945-85A3-6342-8AE5-E8611A342A68}"/>
              </a:ext>
            </a:extLst>
          </p:cNvPr>
          <p:cNvGraphicFramePr>
            <a:graphicFrameLocks noGrp="1"/>
          </p:cNvGraphicFramePr>
          <p:nvPr>
            <p:extLst>
              <p:ext uri="{D42A27DB-BD31-4B8C-83A1-F6EECF244321}">
                <p14:modId xmlns:p14="http://schemas.microsoft.com/office/powerpoint/2010/main" val="66003659"/>
              </p:ext>
            </p:extLst>
          </p:nvPr>
        </p:nvGraphicFramePr>
        <p:xfrm>
          <a:off x="5525843" y="2805112"/>
          <a:ext cx="3492500" cy="3733800"/>
        </p:xfrm>
        <a:graphic>
          <a:graphicData uri="http://schemas.openxmlformats.org/drawingml/2006/table">
            <a:tbl>
              <a:tblPr/>
              <a:tblGrid>
                <a:gridCol w="1931819">
                  <a:extLst>
                    <a:ext uri="{9D8B030D-6E8A-4147-A177-3AD203B41FA5}">
                      <a16:colId xmlns:a16="http://schemas.microsoft.com/office/drawing/2014/main" val="4265303979"/>
                    </a:ext>
                  </a:extLst>
                </a:gridCol>
                <a:gridCol w="761308">
                  <a:extLst>
                    <a:ext uri="{9D8B030D-6E8A-4147-A177-3AD203B41FA5}">
                      <a16:colId xmlns:a16="http://schemas.microsoft.com/office/drawing/2014/main" val="1561037905"/>
                    </a:ext>
                  </a:extLst>
                </a:gridCol>
                <a:gridCol w="799373">
                  <a:extLst>
                    <a:ext uri="{9D8B030D-6E8A-4147-A177-3AD203B41FA5}">
                      <a16:colId xmlns:a16="http://schemas.microsoft.com/office/drawing/2014/main" val="1500144046"/>
                    </a:ext>
                  </a:extLst>
                </a:gridCol>
              </a:tblGrid>
              <a:tr h="266700">
                <a:tc>
                  <a:txBody>
                    <a:bodyPr/>
                    <a:lstStyle/>
                    <a:p>
                      <a:pPr algn="ctr" fontAlgn="ctr"/>
                      <a:r>
                        <a:rPr lang="en-US" sz="1600" b="1" i="0" u="none" strike="noStrike" dirty="0">
                          <a:solidFill>
                            <a:srgbClr val="000000"/>
                          </a:solidFill>
                          <a:effectLst/>
                          <a:latin typeface="Calibri" panose="020F0502020204030204" pitchFamily="34" charset="0"/>
                        </a:rPr>
                        <a:t>Player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rgbClr val="000000"/>
                          </a:solidFill>
                          <a:effectLst/>
                          <a:latin typeface="Calibri" panose="020F0502020204030204" pitchFamily="34" charset="0"/>
                        </a:rPr>
                        <a:t>PER diff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rgbClr val="000000"/>
                          </a:solidFill>
                          <a:effectLst/>
                          <a:latin typeface="Calibri" panose="020F0502020204030204" pitchFamily="34" charset="0"/>
                        </a:rPr>
                        <a:t>Cost diff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32542105"/>
                  </a:ext>
                </a:extLst>
              </a:tr>
              <a:tr h="266700">
                <a:tc>
                  <a:txBody>
                    <a:bodyPr/>
                    <a:lstStyle/>
                    <a:p>
                      <a:pPr algn="ctr" fontAlgn="ctr"/>
                      <a:r>
                        <a:rPr lang="en-US" sz="1600" b="0" i="0" u="none" strike="noStrike" dirty="0">
                          <a:solidFill>
                            <a:srgbClr val="000000"/>
                          </a:solidFill>
                          <a:effectLst/>
                          <a:latin typeface="Calibri" panose="020F0502020204030204" pitchFamily="34" charset="0"/>
                        </a:rPr>
                        <a:t>capela,clint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939741934"/>
                  </a:ext>
                </a:extLst>
              </a:tr>
              <a:tr h="266700">
                <a:tc>
                  <a:txBody>
                    <a:bodyPr/>
                    <a:lstStyle/>
                    <a:p>
                      <a:pPr algn="ctr" fontAlgn="ctr"/>
                      <a:r>
                        <a:rPr lang="en-US" sz="1600" b="0" i="0" u="none" strike="noStrike" dirty="0">
                          <a:solidFill>
                            <a:srgbClr val="000000"/>
                          </a:solidFill>
                          <a:effectLst/>
                          <a:latin typeface="Calibri" panose="020F0502020204030204" pitchFamily="34" charset="0"/>
                        </a:rPr>
                        <a:t>middleton,khris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-183.3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838241850"/>
                  </a:ext>
                </a:extLst>
              </a:tr>
              <a:tr h="266700">
                <a:tc>
                  <a:txBody>
                    <a:bodyPr/>
                    <a:lstStyle/>
                    <a:p>
                      <a:pPr algn="ctr" fontAlgn="b"/>
                      <a:r>
                        <a:rPr lang="en-US" sz="1600" b="0" i="0" u="none" strike="noStrike" dirty="0">
                          <a:solidFill>
                            <a:srgbClr val="000000"/>
                          </a:solidFill>
                          <a:effectLst/>
                          <a:latin typeface="Calibri" panose="020F0502020204030204" pitchFamily="34" charset="0"/>
                        </a:rPr>
                        <a:t>holiday,jrue (PG)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235.3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71141240"/>
                  </a:ext>
                </a:extLst>
              </a:tr>
              <a:tr h="266700">
                <a:tc>
                  <a:txBody>
                    <a:bodyPr/>
                    <a:lstStyle/>
                    <a:p>
                      <a:pPr algn="ctr" fontAlgn="ctr"/>
                      <a:r>
                        <a:rPr lang="en-US" sz="1600" b="0" i="0" u="none" strike="noStrike" dirty="0">
                          <a:solidFill>
                            <a:srgbClr val="000000"/>
                          </a:solidFill>
                          <a:effectLst/>
                          <a:latin typeface="Calibri" panose="020F0502020204030204" pitchFamily="34" charset="0"/>
                        </a:rPr>
                        <a:t>mitchell,donovan (SG)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-161.4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525906989"/>
                  </a:ext>
                </a:extLst>
              </a:tr>
              <a:tr h="266700">
                <a:tc>
                  <a:txBody>
                    <a:bodyPr/>
                    <a:lstStyle/>
                    <a:p>
                      <a:pPr algn="ctr" fontAlgn="b"/>
                      <a:r>
                        <a:rPr lang="en-US" sz="1600" b="0" i="0" u="none" strike="noStrike" dirty="0">
                          <a:solidFill>
                            <a:srgbClr val="000000"/>
                          </a:solidFill>
                          <a:effectLst/>
                          <a:latin typeface="Calibri" panose="020F0502020204030204" pitchFamily="34" charset="0"/>
                        </a:rPr>
                        <a:t>barnes,harrison (SF)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292.1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27884546"/>
                  </a:ext>
                </a:extLst>
              </a:tr>
              <a:tr h="266700">
                <a:tc>
                  <a:txBody>
                    <a:bodyPr/>
                    <a:lstStyle/>
                    <a:p>
                      <a:pPr algn="ctr" fontAlgn="ctr"/>
                      <a:r>
                        <a:rPr lang="en-US" sz="1600" b="0" i="0" u="none" strike="noStrike" dirty="0">
                          <a:solidFill>
                            <a:srgbClr val="000000"/>
                          </a:solidFill>
                          <a:effectLst/>
                          <a:latin typeface="Calibri" panose="020F0502020204030204" pitchFamily="34" charset="0"/>
                        </a:rPr>
                        <a:t>grant,jerami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-152.0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457088824"/>
                  </a:ext>
                </a:extLst>
              </a:tr>
              <a:tr h="266700">
                <a:tc>
                  <a:txBody>
                    <a:bodyPr/>
                    <a:lstStyle/>
                    <a:p>
                      <a:pPr algn="ctr" fontAlgn="ctr"/>
                      <a:r>
                        <a:rPr lang="en-US" sz="1600" b="0" i="0" u="none" strike="noStrike" dirty="0">
                          <a:solidFill>
                            <a:srgbClr val="000000"/>
                          </a:solidFill>
                          <a:effectLst/>
                          <a:latin typeface="Calibri" panose="020F0502020204030204" pitchFamily="34" charset="0"/>
                        </a:rPr>
                        <a:t>levert,caris (SG)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-159.6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893882918"/>
                  </a:ext>
                </a:extLst>
              </a:tr>
              <a:tr h="266700">
                <a:tc>
                  <a:txBody>
                    <a:bodyPr/>
                    <a:lstStyle/>
                    <a:p>
                      <a:pPr algn="ctr" fontAlgn="ctr"/>
                      <a:r>
                        <a:rPr lang="en-US" sz="1600" b="0" i="0" u="none" strike="noStrike" dirty="0">
                          <a:solidFill>
                            <a:srgbClr val="000000"/>
                          </a:solidFill>
                          <a:effectLst/>
                          <a:latin typeface="Calibri" panose="020F0502020204030204" pitchFamily="34" charset="0"/>
                        </a:rPr>
                        <a:t>rozier,terry (PG)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58390442"/>
                  </a:ext>
                </a:extLst>
              </a:tr>
              <a:tr h="266700">
                <a:tc>
                  <a:txBody>
                    <a:bodyPr/>
                    <a:lstStyle/>
                    <a:p>
                      <a:pPr algn="ctr" fontAlgn="ctr"/>
                      <a:r>
                        <a:rPr lang="en-US" sz="1600" b="0" i="0" u="none" strike="noStrike" dirty="0">
                          <a:solidFill>
                            <a:srgbClr val="000000"/>
                          </a:solidFill>
                          <a:effectLst/>
                          <a:latin typeface="Calibri" panose="020F0502020204030204" pitchFamily="34" charset="0"/>
                        </a:rPr>
                        <a:t>kuzma,kyle (PF)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637073733"/>
                  </a:ext>
                </a:extLst>
              </a:tr>
              <a:tr h="266700">
                <a:tc>
                  <a:txBody>
                    <a:bodyPr/>
                    <a:lstStyle/>
                    <a:p>
                      <a:pPr algn="ctr" fontAlgn="ctr"/>
                      <a:r>
                        <a:rPr lang="en-US" sz="1600" b="0" i="0" u="none" strike="noStrike" dirty="0">
                          <a:solidFill>
                            <a:srgbClr val="000000"/>
                          </a:solidFill>
                          <a:effectLst/>
                          <a:latin typeface="Calibri" panose="020F0502020204030204" pitchFamily="34" charset="0"/>
                        </a:rPr>
                        <a:t>ferrell,yogi (PG)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-148.4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377524722"/>
                  </a:ext>
                </a:extLst>
              </a:tr>
              <a:tr h="266700">
                <a:tc>
                  <a:txBody>
                    <a:bodyPr/>
                    <a:lstStyle/>
                    <a:p>
                      <a:pPr algn="ctr" fontAlgn="ctr"/>
                      <a:r>
                        <a:rPr lang="en-US" sz="1600" b="0" i="0" u="none" strike="noStrike" dirty="0">
                          <a:solidFill>
                            <a:srgbClr val="000000"/>
                          </a:solidFill>
                          <a:effectLst/>
                          <a:latin typeface="Calibri" panose="020F0502020204030204" pitchFamily="34" charset="0"/>
                        </a:rPr>
                        <a:t>brooks,dillon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-174.4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4015719299"/>
                  </a:ext>
                </a:extLst>
              </a:tr>
              <a:tr h="266700">
                <a:tc>
                  <a:txBody>
                    <a:bodyPr/>
                    <a:lstStyle/>
                    <a:p>
                      <a:pPr algn="ctr" fontAlgn="ctr"/>
                      <a:r>
                        <a:rPr lang="en-US" sz="1600" b="0" i="0" u="none" strike="noStrike" dirty="0">
                          <a:solidFill>
                            <a:srgbClr val="000000"/>
                          </a:solidFill>
                          <a:effectLst/>
                          <a:latin typeface="Calibri" panose="020F0502020204030204" pitchFamily="34" charset="0"/>
                        </a:rPr>
                        <a:t>johnson,joe (SF)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dirty="0">
                          <a:solidFill>
                            <a:srgbClr val="000000"/>
                          </a:solidFill>
                          <a:effectLst/>
                          <a:latin typeface="Calibri" panose="020F0502020204030204" pitchFamily="34" charset="0"/>
                        </a:rPr>
                        <a:t>-163.8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220256500"/>
                  </a:ext>
                </a:extLst>
              </a:tr>
              <a:tr h="266700">
                <a:tc>
                  <a:txBody>
                    <a:bodyPr/>
                    <a:lstStyle/>
                    <a:p>
                      <a:pPr algn="ctr" fontAlgn="b"/>
                      <a:r>
                        <a:rPr lang="en-US" sz="1600" b="0" i="0" u="none" strike="noStrike" dirty="0">
                          <a:solidFill>
                            <a:srgbClr val="000000"/>
                          </a:solidFill>
                          <a:effectLst/>
                          <a:latin typeface="Calibri" panose="020F0502020204030204" pitchFamily="34" charset="0"/>
                        </a:rPr>
                        <a:t>smith,jr (SG)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panose="020F0502020204030204" pitchFamily="34" charset="0"/>
                        </a:rPr>
                        <a:t>466.9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689716435"/>
                  </a:ext>
                </a:extLst>
              </a:tr>
            </a:tbl>
          </a:graphicData>
        </a:graphic>
      </p:graphicFrame>
      <p:sp>
        <p:nvSpPr>
          <p:cNvPr id="18" name="Left Arrow 17">
            <a:extLst>
              <a:ext uri="{FF2B5EF4-FFF2-40B4-BE49-F238E27FC236}">
                <a16:creationId xmlns:a16="http://schemas.microsoft.com/office/drawing/2014/main" id="{3A6CE6A1-F3FF-744C-9763-DBE25400FE2C}"/>
              </a:ext>
            </a:extLst>
          </p:cNvPr>
          <p:cNvSpPr/>
          <p:nvPr/>
        </p:nvSpPr>
        <p:spPr>
          <a:xfrm>
            <a:off x="9063314" y="3051948"/>
            <a:ext cx="548640" cy="27432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51EBB3A-8078-5A40-8B39-83D8945F570E}"/>
              </a:ext>
            </a:extLst>
          </p:cNvPr>
          <p:cNvSpPr/>
          <p:nvPr/>
        </p:nvSpPr>
        <p:spPr>
          <a:xfrm>
            <a:off x="9592384" y="3004442"/>
            <a:ext cx="1979388" cy="923330"/>
          </a:xfrm>
          <a:prstGeom prst="rect">
            <a:avLst/>
          </a:prstGeom>
        </p:spPr>
        <p:txBody>
          <a:bodyPr wrap="none">
            <a:spAutoFit/>
          </a:bodyPr>
          <a:lstStyle/>
          <a:p>
            <a:r>
              <a:rPr lang="en-US" dirty="0"/>
              <a:t>Overperform</a:t>
            </a:r>
          </a:p>
          <a:p>
            <a:r>
              <a:rPr lang="en-US" dirty="0"/>
              <a:t>--Positive PER diff</a:t>
            </a:r>
          </a:p>
          <a:p>
            <a:r>
              <a:rPr lang="en-US" dirty="0"/>
              <a:t>--Negative Cost diff</a:t>
            </a:r>
          </a:p>
        </p:txBody>
      </p:sp>
      <p:sp>
        <p:nvSpPr>
          <p:cNvPr id="20" name="Left Arrow 19">
            <a:extLst>
              <a:ext uri="{FF2B5EF4-FFF2-40B4-BE49-F238E27FC236}">
                <a16:creationId xmlns:a16="http://schemas.microsoft.com/office/drawing/2014/main" id="{126C6DE3-CD9F-B145-84CA-C7C441CC1A9C}"/>
              </a:ext>
            </a:extLst>
          </p:cNvPr>
          <p:cNvSpPr/>
          <p:nvPr/>
        </p:nvSpPr>
        <p:spPr>
          <a:xfrm>
            <a:off x="9065103" y="6259521"/>
            <a:ext cx="548640" cy="27432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F46BA3D-32A1-5C45-B958-5E3F481A37D8}"/>
              </a:ext>
            </a:extLst>
          </p:cNvPr>
          <p:cNvSpPr/>
          <p:nvPr/>
        </p:nvSpPr>
        <p:spPr>
          <a:xfrm>
            <a:off x="9594173" y="5631098"/>
            <a:ext cx="1979388" cy="923330"/>
          </a:xfrm>
          <a:prstGeom prst="rect">
            <a:avLst/>
          </a:prstGeom>
        </p:spPr>
        <p:txBody>
          <a:bodyPr wrap="none">
            <a:spAutoFit/>
          </a:bodyPr>
          <a:lstStyle/>
          <a:p>
            <a:r>
              <a:rPr lang="en-US" dirty="0"/>
              <a:t>Underperform</a:t>
            </a:r>
          </a:p>
          <a:p>
            <a:r>
              <a:rPr lang="en-US" dirty="0"/>
              <a:t>--Negative PER diff</a:t>
            </a:r>
          </a:p>
          <a:p>
            <a:r>
              <a:rPr lang="en-US" dirty="0"/>
              <a:t>--Positive Cost diff</a:t>
            </a:r>
          </a:p>
        </p:txBody>
      </p:sp>
    </p:spTree>
    <p:extLst>
      <p:ext uri="{BB962C8B-B14F-4D97-AF65-F5344CB8AC3E}">
        <p14:creationId xmlns:p14="http://schemas.microsoft.com/office/powerpoint/2010/main" val="109835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8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C321B5-F097-854E-82C4-438997EC9C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dirty="0">
                <a:solidFill>
                  <a:srgbClr val="FFFFFF"/>
                </a:solidFill>
              </a:rPr>
              <a:t>Visualizations</a:t>
            </a:r>
            <a:r>
              <a:rPr lang="en-US" sz="3600" dirty="0">
                <a:solidFill>
                  <a:srgbClr val="FFFFFF"/>
                </a:solidFill>
              </a:rPr>
              <a:t> – PER vs. Salary</a:t>
            </a:r>
            <a:endParaRPr lang="en-US" sz="36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49A56D5B-6F1A-9043-A971-7AB51DB5D9A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8834ECB7-98C1-BD47-88CE-0545D6194230}" type="slidenum">
              <a:rPr kumimoji="0" lang="en-US" sz="12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200" b="0" i="0" u="none" strike="noStrike" kern="1200" cap="none" spc="0" normalizeH="0" baseline="0" noProof="0" dirty="0">
              <a:ln>
                <a:noFill/>
              </a:ln>
              <a:solidFill>
                <a:srgbClr val="898989"/>
              </a:solidFill>
              <a:effectLst/>
              <a:uLnTx/>
              <a:uFillTx/>
              <a:latin typeface="Calibri" panose="020F0502020204030204"/>
              <a:ea typeface="+mn-ea"/>
              <a:cs typeface="+mn-cs"/>
            </a:endParaRPr>
          </a:p>
        </p:txBody>
      </p:sp>
      <p:pic>
        <p:nvPicPr>
          <p:cNvPr id="7" name="Graphic 6" descr="Basketball">
            <a:extLst>
              <a:ext uri="{FF2B5EF4-FFF2-40B4-BE49-F238E27FC236}">
                <a16:creationId xmlns:a16="http://schemas.microsoft.com/office/drawing/2014/main" id="{3023D38B-5DBB-674E-96D7-2FF42CB040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509631"/>
            <a:ext cx="1334664" cy="1334664"/>
          </a:xfrm>
          <a:prstGeom prst="rect">
            <a:avLst/>
          </a:prstGeom>
          <a:effectLst/>
        </p:spPr>
      </p:pic>
      <p:pic>
        <p:nvPicPr>
          <p:cNvPr id="8" name="Picture 7">
            <a:extLst>
              <a:ext uri="{FF2B5EF4-FFF2-40B4-BE49-F238E27FC236}">
                <a16:creationId xmlns:a16="http://schemas.microsoft.com/office/drawing/2014/main" id="{E63854BB-732F-8448-BFF2-E0FBA4733FB4}"/>
              </a:ext>
            </a:extLst>
          </p:cNvPr>
          <p:cNvPicPr>
            <a:picLocks noChangeAspect="1"/>
          </p:cNvPicPr>
          <p:nvPr/>
        </p:nvPicPr>
        <p:blipFill>
          <a:blip r:embed="rId4"/>
          <a:stretch>
            <a:fillRect/>
          </a:stretch>
        </p:blipFill>
        <p:spPr>
          <a:xfrm>
            <a:off x="10575931" y="47486"/>
            <a:ext cx="1526710" cy="1022350"/>
          </a:xfrm>
          <a:prstGeom prst="rect">
            <a:avLst/>
          </a:prstGeom>
        </p:spPr>
      </p:pic>
      <p:pic>
        <p:nvPicPr>
          <p:cNvPr id="10" name="Picture 9">
            <a:extLst>
              <a:ext uri="{FF2B5EF4-FFF2-40B4-BE49-F238E27FC236}">
                <a16:creationId xmlns:a16="http://schemas.microsoft.com/office/drawing/2014/main" id="{B6D4CB58-A211-5A42-BD74-BCFE13EE7E83}"/>
              </a:ext>
            </a:extLst>
          </p:cNvPr>
          <p:cNvPicPr>
            <a:picLocks noChangeAspect="1"/>
          </p:cNvPicPr>
          <p:nvPr/>
        </p:nvPicPr>
        <p:blipFill>
          <a:blip r:embed="rId5"/>
          <a:stretch>
            <a:fillRect/>
          </a:stretch>
        </p:blipFill>
        <p:spPr>
          <a:xfrm>
            <a:off x="3505224" y="492053"/>
            <a:ext cx="6566212" cy="5873894"/>
          </a:xfrm>
          <a:prstGeom prst="rect">
            <a:avLst/>
          </a:prstGeom>
        </p:spPr>
      </p:pic>
      <p:sp>
        <p:nvSpPr>
          <p:cNvPr id="11" name="Rectangle 10">
            <a:extLst>
              <a:ext uri="{FF2B5EF4-FFF2-40B4-BE49-F238E27FC236}">
                <a16:creationId xmlns:a16="http://schemas.microsoft.com/office/drawing/2014/main" id="{5B1ABB02-A989-F54F-8A50-F0717E55B3B5}"/>
              </a:ext>
            </a:extLst>
          </p:cNvPr>
          <p:cNvSpPr/>
          <p:nvPr/>
        </p:nvSpPr>
        <p:spPr>
          <a:xfrm>
            <a:off x="10396012" y="2758266"/>
            <a:ext cx="1279908"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Chris Paul</a:t>
            </a:r>
          </a:p>
          <a:p>
            <a:r>
              <a:rPr lang="en-US" dirty="0">
                <a:latin typeface="Calibri" panose="020F0502020204030204" pitchFamily="34" charset="0"/>
                <a:ea typeface="Calibri" panose="020F0502020204030204" pitchFamily="34" charset="0"/>
              </a:rPr>
              <a:t>Houston</a:t>
            </a:r>
          </a:p>
          <a:p>
            <a:r>
              <a:rPr lang="en-US" dirty="0">
                <a:latin typeface="Calibri" panose="020F0502020204030204" pitchFamily="34" charset="0"/>
                <a:ea typeface="Calibri" panose="020F0502020204030204" pitchFamily="34" charset="0"/>
              </a:rPr>
              <a:t>Rockets PG</a:t>
            </a:r>
            <a:endParaRPr lang="en-US" dirty="0"/>
          </a:p>
        </p:txBody>
      </p:sp>
      <p:pic>
        <p:nvPicPr>
          <p:cNvPr id="12" name="Picture 11">
            <a:extLst>
              <a:ext uri="{FF2B5EF4-FFF2-40B4-BE49-F238E27FC236}">
                <a16:creationId xmlns:a16="http://schemas.microsoft.com/office/drawing/2014/main" id="{09AB0720-E143-4D46-9725-7AA29671C3FA}"/>
              </a:ext>
            </a:extLst>
          </p:cNvPr>
          <p:cNvPicPr>
            <a:picLocks noChangeAspect="1"/>
          </p:cNvPicPr>
          <p:nvPr/>
        </p:nvPicPr>
        <p:blipFill>
          <a:blip r:embed="rId6"/>
          <a:stretch>
            <a:fillRect/>
          </a:stretch>
        </p:blipFill>
        <p:spPr>
          <a:xfrm>
            <a:off x="10396012" y="1199480"/>
            <a:ext cx="1167091" cy="1558786"/>
          </a:xfrm>
          <a:prstGeom prst="rect">
            <a:avLst/>
          </a:prstGeom>
        </p:spPr>
      </p:pic>
      <p:pic>
        <p:nvPicPr>
          <p:cNvPr id="13" name="Picture 12">
            <a:extLst>
              <a:ext uri="{FF2B5EF4-FFF2-40B4-BE49-F238E27FC236}">
                <a16:creationId xmlns:a16="http://schemas.microsoft.com/office/drawing/2014/main" id="{36DC5860-9E8B-5B46-A961-9CE2971F003B}"/>
              </a:ext>
            </a:extLst>
          </p:cNvPr>
          <p:cNvPicPr>
            <a:picLocks noChangeAspect="1"/>
          </p:cNvPicPr>
          <p:nvPr/>
        </p:nvPicPr>
        <p:blipFill>
          <a:blip r:embed="rId7"/>
          <a:stretch>
            <a:fillRect/>
          </a:stretch>
        </p:blipFill>
        <p:spPr>
          <a:xfrm>
            <a:off x="10396012" y="3723036"/>
            <a:ext cx="1167091" cy="1578039"/>
          </a:xfrm>
          <a:prstGeom prst="rect">
            <a:avLst/>
          </a:prstGeom>
        </p:spPr>
      </p:pic>
      <p:sp>
        <p:nvSpPr>
          <p:cNvPr id="14" name="Rectangle 13">
            <a:extLst>
              <a:ext uri="{FF2B5EF4-FFF2-40B4-BE49-F238E27FC236}">
                <a16:creationId xmlns:a16="http://schemas.microsoft.com/office/drawing/2014/main" id="{A201DABF-5F29-7941-8CB8-4FBC12384FEF}"/>
              </a:ext>
            </a:extLst>
          </p:cNvPr>
          <p:cNvSpPr/>
          <p:nvPr/>
        </p:nvSpPr>
        <p:spPr>
          <a:xfrm>
            <a:off x="10396012" y="5303375"/>
            <a:ext cx="1526710"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Stephen Curry</a:t>
            </a:r>
          </a:p>
          <a:p>
            <a:r>
              <a:rPr lang="en-US" dirty="0"/>
              <a:t>Golden State</a:t>
            </a:r>
          </a:p>
          <a:p>
            <a:r>
              <a:rPr lang="en-US" dirty="0"/>
              <a:t>Warriors </a:t>
            </a:r>
            <a:r>
              <a:rPr lang="en-US" dirty="0">
                <a:latin typeface="Calibri" panose="020F0502020204030204" pitchFamily="34" charset="0"/>
                <a:ea typeface="Calibri" panose="020F0502020204030204" pitchFamily="34" charset="0"/>
              </a:rPr>
              <a:t>PG</a:t>
            </a:r>
            <a:endParaRPr lang="en-US" dirty="0"/>
          </a:p>
        </p:txBody>
      </p:sp>
    </p:spTree>
    <p:extLst>
      <p:ext uri="{BB962C8B-B14F-4D97-AF65-F5344CB8AC3E}">
        <p14:creationId xmlns:p14="http://schemas.microsoft.com/office/powerpoint/2010/main" val="3151311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2361</Words>
  <Application>Microsoft Macintosh PowerPoint</Application>
  <PresentationFormat>Widescreen</PresentationFormat>
  <Paragraphs>239</Paragraphs>
  <Slides>15</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Calibri Light</vt:lpstr>
      <vt:lpstr>Office Theme</vt:lpstr>
      <vt:lpstr>Worksheet</vt:lpstr>
      <vt:lpstr>National Basketball Association (NBA)  “Who’s worth their salt?”</vt:lpstr>
      <vt:lpstr>Agenda</vt:lpstr>
      <vt:lpstr>Introduction</vt:lpstr>
      <vt:lpstr>Sources of Data</vt:lpstr>
      <vt:lpstr>General Methodology</vt:lpstr>
      <vt:lpstr>Data Exploration and Evaluation</vt:lpstr>
      <vt:lpstr>Data Curation (PER, Cost of PER)</vt:lpstr>
      <vt:lpstr>Information Extraction</vt:lpstr>
      <vt:lpstr>Visualizations – PER vs. Salary</vt:lpstr>
      <vt:lpstr>Visualizations – PER vs. Salary / Min</vt:lpstr>
      <vt:lpstr>Visualizations – PER vs. Salary (PGs)</vt:lpstr>
      <vt:lpstr>Results</vt:lpstr>
      <vt:lpstr>Conclusion</vt:lpstr>
      <vt:lpstr>Fun Stats (2013-14 thru 2017-18 Seasons)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Basketball Association (NBA)  “Who’s worth their salt?”</dc:title>
  <dc:creator>William Cimino</dc:creator>
  <cp:lastModifiedBy>William Cimino</cp:lastModifiedBy>
  <cp:revision>13</cp:revision>
  <dcterms:created xsi:type="dcterms:W3CDTF">2019-05-01T01:23:52Z</dcterms:created>
  <dcterms:modified xsi:type="dcterms:W3CDTF">2019-05-01T19:31:07Z</dcterms:modified>
</cp:coreProperties>
</file>