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65" r:id="rId16"/>
    <p:sldId id="283" r:id="rId17"/>
    <p:sldId id="274" r:id="rId18"/>
    <p:sldId id="260" r:id="rId19"/>
    <p:sldId id="263" r:id="rId20"/>
    <p:sldId id="261" r:id="rId21"/>
    <p:sldId id="284" r:id="rId22"/>
    <p:sldId id="285" r:id="rId23"/>
    <p:sldId id="286" r:id="rId24"/>
    <p:sldId id="264" r:id="rId25"/>
    <p:sldId id="266" r:id="rId26"/>
    <p:sldId id="267" r:id="rId27"/>
    <p:sldId id="268" r:id="rId28"/>
    <p:sldId id="26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68" d="100"/>
          <a:sy n="68" d="100"/>
        </p:scale>
        <p:origin x="94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5BF1-CD18-461C-B596-C6DDFDA1B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Federal Travel GSA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2A8B-F70F-4A26-A643-47BABAF3B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1" y="4394039"/>
            <a:ext cx="10342178" cy="1987842"/>
          </a:xfrm>
        </p:spPr>
        <p:txBody>
          <a:bodyPr>
            <a:normAutofit/>
          </a:bodyPr>
          <a:lstStyle/>
          <a:p>
            <a:r>
              <a:rPr lang="en-US" b="1" dirty="0"/>
              <a:t>541-Operational Research </a:t>
            </a:r>
            <a:r>
              <a:rPr lang="en-US" b="1" dirty="0" err="1"/>
              <a:t>Deteministic</a:t>
            </a:r>
            <a:r>
              <a:rPr lang="en-US" b="1" dirty="0"/>
              <a:t> Model Project Presentation</a:t>
            </a:r>
          </a:p>
          <a:p>
            <a:r>
              <a:rPr lang="en-US" b="1" dirty="0" err="1"/>
              <a:t>Sahithi</a:t>
            </a:r>
            <a:r>
              <a:rPr lang="en-US" b="1" dirty="0"/>
              <a:t> </a:t>
            </a:r>
            <a:r>
              <a:rPr lang="en-US" b="1" dirty="0" err="1"/>
              <a:t>Lakamana</a:t>
            </a:r>
            <a:endParaRPr lang="en-US" b="1" dirty="0"/>
          </a:p>
          <a:p>
            <a:r>
              <a:rPr lang="en-US" b="1" dirty="0"/>
              <a:t>Srashti Agrawal</a:t>
            </a:r>
          </a:p>
          <a:p>
            <a:r>
              <a:rPr lang="en-US" b="1" dirty="0"/>
              <a:t>Nikita </a:t>
            </a:r>
            <a:r>
              <a:rPr lang="en-US" b="1" dirty="0" err="1"/>
              <a:t>Bhole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6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92E6-67C9-4783-8C38-F6C4F40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0E06-A1C2-4BB6-8F18-9FD89C98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Bellman–Ford algorithm</a:t>
            </a:r>
            <a:r>
              <a:rPr lang="en-US" dirty="0"/>
              <a:t> is an algorithm- computes shortest path from a </a:t>
            </a:r>
            <a:r>
              <a:rPr lang="en-US" b="1" u="sng" dirty="0"/>
              <a:t>single source vertex to all of the other vertices</a:t>
            </a:r>
            <a:r>
              <a:rPr lang="en-US" dirty="0"/>
              <a:t> in a weighted graph.</a:t>
            </a:r>
          </a:p>
          <a:p>
            <a:r>
              <a:rPr lang="en-US" dirty="0"/>
              <a:t>It is </a:t>
            </a:r>
            <a:r>
              <a:rPr lang="en-US" b="1" u="sng" dirty="0"/>
              <a:t>slower</a:t>
            </a:r>
            <a:r>
              <a:rPr lang="en-US" dirty="0"/>
              <a:t> than Dijkstra's algorithm for the same problem, but more </a:t>
            </a:r>
            <a:r>
              <a:rPr lang="en-US" b="1" u="sng" dirty="0"/>
              <a:t>versatile</a:t>
            </a:r>
            <a:r>
              <a:rPr lang="en-US" dirty="0"/>
              <a:t>, as it is capable of handling graphs in which some of the edge weights are negative numbers.</a:t>
            </a:r>
          </a:p>
          <a:p>
            <a:r>
              <a:rPr lang="en-US" dirty="0"/>
              <a:t>Can accept weighted graphs.</a:t>
            </a:r>
          </a:p>
        </p:txBody>
      </p:sp>
    </p:spTree>
    <p:extLst>
      <p:ext uri="{BB962C8B-B14F-4D97-AF65-F5344CB8AC3E}">
        <p14:creationId xmlns:p14="http://schemas.microsoft.com/office/powerpoint/2010/main" val="304680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4003-97E4-487E-B6C5-12C9B474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 Bellman-Ford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FE300-2BF4-4F82-86DB-C26E38C72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738"/>
          <a:stretch/>
        </p:blipFill>
        <p:spPr>
          <a:xfrm>
            <a:off x="2138362" y="2464347"/>
            <a:ext cx="7786687" cy="37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9942-6C99-494D-B8BA-1996B01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For 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23896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17186-55F1-4369-A944-83CB59C2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2" y="171147"/>
            <a:ext cx="2662308" cy="2812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3EDC4-1645-4FEA-B55C-AE06B612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72" y="161259"/>
            <a:ext cx="2448209" cy="2767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42C62-5AC0-4C29-913A-EA8253F70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10" y="167729"/>
            <a:ext cx="2340439" cy="2818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CA2C9-2293-4702-9222-D8919E48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340" y="165032"/>
            <a:ext cx="2438460" cy="2818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42A47-EEAA-432D-BB03-6AB7FAFE8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43" y="3429000"/>
            <a:ext cx="2628375" cy="2880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C5EA8-015B-4735-8B94-F68EE862D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794" y="3429000"/>
            <a:ext cx="2715206" cy="2828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A8A657-2813-471F-8AC7-2E9671D5D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6" y="3433900"/>
            <a:ext cx="2715206" cy="28297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BFEA2E-2FDC-41A5-83F5-7E49BD3D29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1598" y="3436598"/>
            <a:ext cx="2567892" cy="28182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336A02-6B37-4E13-8B30-E0C69787175E}"/>
              </a:ext>
            </a:extLst>
          </p:cNvPr>
          <p:cNvSpPr txBox="1"/>
          <p:nvPr/>
        </p:nvSpPr>
        <p:spPr>
          <a:xfrm>
            <a:off x="277704" y="2905780"/>
            <a:ext cx="256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Atlanta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FB5EF-E551-4AAF-9211-778138313E15}"/>
              </a:ext>
            </a:extLst>
          </p:cNvPr>
          <p:cNvSpPr txBox="1"/>
          <p:nvPr/>
        </p:nvSpPr>
        <p:spPr>
          <a:xfrm>
            <a:off x="3309427" y="2905780"/>
            <a:ext cx="256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ABF2-E249-4103-B3C8-BEB877F61B58}"/>
              </a:ext>
            </a:extLst>
          </p:cNvPr>
          <p:cNvSpPr txBox="1"/>
          <p:nvPr/>
        </p:nvSpPr>
        <p:spPr>
          <a:xfrm>
            <a:off x="6350512" y="2913378"/>
            <a:ext cx="256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Springfield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A5BAE-5E2C-4B06-A9AC-5DF6C405FD47}"/>
              </a:ext>
            </a:extLst>
          </p:cNvPr>
          <p:cNvSpPr txBox="1"/>
          <p:nvPr/>
        </p:nvSpPr>
        <p:spPr>
          <a:xfrm>
            <a:off x="9172916" y="2898182"/>
            <a:ext cx="256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St. Louis</a:t>
            </a:r>
          </a:p>
        </p:txBody>
      </p:sp>
    </p:spTree>
    <p:extLst>
      <p:ext uri="{BB962C8B-B14F-4D97-AF65-F5344CB8AC3E}">
        <p14:creationId xmlns:p14="http://schemas.microsoft.com/office/powerpoint/2010/main" val="27496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5252-1EE5-4891-B813-57CD81F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A793-CC8C-46AE-8F11-16ECA2D9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total cost where the conference can be held is St. Louis.</a:t>
            </a:r>
          </a:p>
          <a:p>
            <a:r>
              <a:rPr lang="en-US" dirty="0"/>
              <a:t>The minimum cost is $1565 (which includes meal, lodging, travelling and cab fare for 1 day) when all persons are travelling to  St. Louis from all other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18E1-04B5-40CF-81DB-BD7C28A0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budget of training for each cities.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92D8E-C07E-4886-9C4F-C3B2695B6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79" y="2351771"/>
            <a:ext cx="11167359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368A-8CE1-4B81-BC21-D339C03D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Running 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01491D-FFA6-4836-AB87-3279D044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94360"/>
              </p:ext>
            </p:extLst>
          </p:nvPr>
        </p:nvGraphicFramePr>
        <p:xfrm>
          <a:off x="1343222" y="3053080"/>
          <a:ext cx="9050458" cy="233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669">
                  <a:extLst>
                    <a:ext uri="{9D8B030D-6E8A-4147-A177-3AD203B41FA5}">
                      <a16:colId xmlns:a16="http://schemas.microsoft.com/office/drawing/2014/main" val="4143272443"/>
                    </a:ext>
                  </a:extLst>
                </a:gridCol>
                <a:gridCol w="4433789">
                  <a:extLst>
                    <a:ext uri="{9D8B030D-6E8A-4147-A177-3AD203B41FA5}">
                      <a16:colId xmlns:a16="http://schemas.microsoft.com/office/drawing/2014/main" val="3704346481"/>
                    </a:ext>
                  </a:extLst>
                </a:gridCol>
              </a:tblGrid>
              <a:tr h="889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48115"/>
                  </a:ext>
                </a:extLst>
              </a:tr>
              <a:tr h="721253">
                <a:tc>
                  <a:txBody>
                    <a:bodyPr/>
                    <a:lstStyle/>
                    <a:p>
                      <a:r>
                        <a:rPr lang="en-US" dirty="0"/>
                        <a:t>Dijkstra’s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99068"/>
                  </a:ext>
                </a:extLst>
              </a:tr>
              <a:tr h="721253">
                <a:tc>
                  <a:txBody>
                    <a:bodyPr/>
                    <a:lstStyle/>
                    <a:p>
                      <a:r>
                        <a:rPr lang="en-US" dirty="0"/>
                        <a:t>Bellman-Ford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4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7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E047-8F15-47E7-A7D2-C67ABE28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Efforts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4CB9-B389-479B-BAE3-0BDA6E90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Johnson’s Algorithm</a:t>
            </a:r>
          </a:p>
          <a:p>
            <a:endParaRPr lang="en-US" sz="2800" dirty="0"/>
          </a:p>
          <a:p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 Algorithm</a:t>
            </a:r>
          </a:p>
          <a:p>
            <a:endParaRPr lang="en-US" sz="2800" dirty="0"/>
          </a:p>
          <a:p>
            <a:r>
              <a:rPr lang="en-US" sz="2800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63671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AE15-65FC-4C45-98A5-E5134505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C453-ABBF-4B31-AF84-3A8E4435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Johnson's algorithm</a:t>
            </a:r>
            <a:r>
              <a:rPr lang="en-US" sz="2800" dirty="0"/>
              <a:t> is a way to find the shortest paths between </a:t>
            </a:r>
            <a:r>
              <a:rPr lang="en-US" sz="2800" b="1" u="sng" dirty="0"/>
              <a:t>all pairs of vertices</a:t>
            </a:r>
            <a:r>
              <a:rPr lang="en-US" sz="2800" dirty="0"/>
              <a:t> in a sparse, edge-weighted, directed graph.</a:t>
            </a:r>
          </a:p>
          <a:p>
            <a:endParaRPr lang="en-US" sz="2800" dirty="0"/>
          </a:p>
          <a:p>
            <a:r>
              <a:rPr lang="en-US" sz="2800" dirty="0"/>
              <a:t>Johnson’s algorithm uses both </a:t>
            </a:r>
            <a:r>
              <a:rPr lang="en-US" sz="2800" b="1" u="sng" dirty="0"/>
              <a:t>Dijkstra and Bellman-Ford</a:t>
            </a:r>
            <a:r>
              <a:rPr lang="en-US" sz="2800" dirty="0"/>
              <a:t> as subroutines.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1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79B0-A08F-4922-9838-7C04EDD7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generated by Johnson’s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36F07B-4FAA-440F-9ADF-4B1D22F7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556" y="2336800"/>
            <a:ext cx="45368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DA88-D6CF-44D0-BE87-35D478C7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92A5-C6F6-43AD-87C1-8960CD4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Defense Contract Management Command has 15000 employees in 216 cities and wanted his employees to attend professional development training at different locations in USA. </a:t>
            </a:r>
          </a:p>
          <a:p>
            <a:r>
              <a:rPr lang="en-US" dirty="0"/>
              <a:t>There is a costs associated with this training constitute a substantial portion of the DCMC's budget. </a:t>
            </a:r>
          </a:p>
          <a:p>
            <a:r>
              <a:rPr lang="en-US" dirty="0"/>
              <a:t>They are looking for 25 percent budget reduction while maintaining the same training requirement. </a:t>
            </a:r>
          </a:p>
          <a:p>
            <a:r>
              <a:rPr lang="en-US" dirty="0"/>
              <a:t>They want a method for evaluating travel costs and determining the least expensive conference site from over 216 US cities.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3C6-B081-4FC5-8884-6287992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Johnson’s Algorithm for 2 days training.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3DACF-BD04-4926-A717-641977B4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351667"/>
            <a:ext cx="9613900" cy="1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2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0DAB-CFD9-40B8-8B6A-E2D1E56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7B2F-C9C5-458B-A8E3-B52F41D6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Floyd</a:t>
            </a:r>
            <a:r>
              <a:rPr lang="en-US" dirty="0"/>
              <a:t>–</a:t>
            </a:r>
            <a:r>
              <a:rPr lang="en-US" b="1" dirty="0" err="1"/>
              <a:t>Warshall</a:t>
            </a:r>
            <a:r>
              <a:rPr lang="en-US" b="1" dirty="0"/>
              <a:t> algorithm</a:t>
            </a:r>
            <a:r>
              <a:rPr lang="en-US" dirty="0"/>
              <a:t> is an </a:t>
            </a:r>
            <a:r>
              <a:rPr lang="en-US" b="1" dirty="0"/>
              <a:t>algorithm</a:t>
            </a:r>
            <a:r>
              <a:rPr lang="en-US" dirty="0"/>
              <a:t> for finding shortest paths in a weighted graph with positive or negative edge weights (but with no negative cycles). </a:t>
            </a:r>
          </a:p>
          <a:p>
            <a:endParaRPr lang="en-US" dirty="0"/>
          </a:p>
          <a:p>
            <a:r>
              <a:rPr lang="en-US" dirty="0"/>
              <a:t>A single execution of the </a:t>
            </a:r>
            <a:r>
              <a:rPr lang="en-US" b="1" dirty="0"/>
              <a:t>algorithm</a:t>
            </a:r>
            <a:r>
              <a:rPr lang="en-US" dirty="0"/>
              <a:t> will find the lengths (summed weights) of shortest paths between all pairs of vertices.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8126-8496-4E9A-B460-443B5F7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Floyd </a:t>
            </a:r>
            <a:r>
              <a:rPr lang="en-US" dirty="0" err="1"/>
              <a:t>Warshall</a:t>
            </a:r>
            <a:r>
              <a:rPr lang="en-US" dirty="0"/>
              <a:t> Algorithm for 2 days training.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673D6-45CE-45E7-AE21-86C8A2E7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96805"/>
            <a:ext cx="11141480" cy="26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4726-7620-46AC-8331-E816DD76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Running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AD295-EC21-42B1-A093-9E30C682E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08327"/>
              </p:ext>
            </p:extLst>
          </p:nvPr>
        </p:nvGraphicFramePr>
        <p:xfrm>
          <a:off x="681038" y="2336802"/>
          <a:ext cx="9613900" cy="229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39649402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817409202"/>
                    </a:ext>
                  </a:extLst>
                </a:gridCol>
              </a:tblGrid>
              <a:tr h="564728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(in seconds)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26910"/>
                  </a:ext>
                </a:extLst>
              </a:tr>
              <a:tr h="322702">
                <a:tc>
                  <a:txBody>
                    <a:bodyPr/>
                    <a:lstStyle/>
                    <a:p>
                      <a:r>
                        <a:rPr lang="en-US" dirty="0"/>
                        <a:t>Dijkstra’s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2255"/>
                  </a:ext>
                </a:extLst>
              </a:tr>
              <a:tr h="322702">
                <a:tc>
                  <a:txBody>
                    <a:bodyPr/>
                    <a:lstStyle/>
                    <a:p>
                      <a:r>
                        <a:rPr lang="en-US" dirty="0"/>
                        <a:t>Bellman-Ford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0479"/>
                  </a:ext>
                </a:extLst>
              </a:tr>
              <a:tr h="322702">
                <a:tc>
                  <a:txBody>
                    <a:bodyPr/>
                    <a:lstStyle/>
                    <a:p>
                      <a:r>
                        <a:rPr lang="en-US" dirty="0"/>
                        <a:t>Johnson’s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28230"/>
                  </a:ext>
                </a:extLst>
              </a:tr>
              <a:tr h="557322">
                <a:tc>
                  <a:txBody>
                    <a:bodyPr/>
                    <a:lstStyle/>
                    <a:p>
                      <a:r>
                        <a:rPr lang="en-US" dirty="0"/>
                        <a:t>Floyd- </a:t>
                      </a:r>
                      <a:r>
                        <a:rPr lang="en-US" dirty="0" err="1"/>
                        <a:t>Warshall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7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5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FF0D-9B3F-4B94-8522-CA36979C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5AD0-EBDE-4C17-AE93-55327917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The technique used to determine how independent variable values will impact a particular dependent variable under a given set </a:t>
            </a:r>
            <a:r>
              <a:rPr lang="en-US" dirty="0" err="1"/>
              <a:t>of</a:t>
            </a:r>
            <a:r>
              <a:rPr lang="en-US" b="1" dirty="0" err="1"/>
              <a:t>assumptions</a:t>
            </a:r>
            <a:r>
              <a:rPr lang="en-US" dirty="0"/>
              <a:t> is defined as sensitive analysis.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bg1"/>
                </a:solidFill>
              </a:rPr>
              <a:t>Importance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helps in identifying the key variables that are major influence in the cost and benefits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128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19A-BA2F-4ED3-B935-E8A9F87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approach to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666B-BE08-4F96-8186-F0360E76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data as all nodes are interconnected (i.e. we can fly from every location to other) it is hard to make the difference in output.</a:t>
            </a:r>
          </a:p>
          <a:p>
            <a:endParaRPr lang="en-US" dirty="0"/>
          </a:p>
          <a:p>
            <a:r>
              <a:rPr lang="en-US" dirty="0"/>
              <a:t>Breaking the link between Atlanta to Chicago.</a:t>
            </a:r>
          </a:p>
          <a:p>
            <a:endParaRPr lang="en-US" dirty="0"/>
          </a:p>
          <a:p>
            <a:r>
              <a:rPr lang="en-US" dirty="0"/>
              <a:t>Considered the travel cost (between cities) only</a:t>
            </a:r>
          </a:p>
          <a:p>
            <a:endParaRPr lang="en-US" dirty="0"/>
          </a:p>
          <a:p>
            <a:r>
              <a:rPr lang="en-US" dirty="0"/>
              <a:t>Applied on Dijkstra’s And Johnson’s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98A3-AFD8-4536-B9A8-92ED1C17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travel cost with number of person visiting to particular city for training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2BCFE8-EA42-4957-BEFC-3C6A4A9B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372474"/>
            <a:ext cx="9613900" cy="15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3D56-53D5-4DDA-95B8-5BA1B3FA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no connectivity from Atlanta to </a:t>
            </a:r>
            <a:r>
              <a:rPr lang="en-US" dirty="0" err="1"/>
              <a:t>chicago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42524-5028-44D8-B4A8-A27594AD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8" y="2204651"/>
            <a:ext cx="9434512" cy="1286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1952-9BC2-41D5-9F69-BAB26650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80" y="3615755"/>
            <a:ext cx="4143652" cy="28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2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323A-446F-4101-83EE-AA0AB0E2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comparison of Dijkstra Algorithm and Johnson’s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F9D01-ADED-458E-939C-02FF21303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3" y="2336800"/>
            <a:ext cx="11420541" cy="43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E070-F953-4725-B8EF-A5C2FBD3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D244-6A71-4026-88B4-7D5950FB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892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EE8C-836E-4559-9C32-67C26B5F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8448-1942-40F9-859B-C1925FE5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lowest cost location for training:</a:t>
            </a:r>
          </a:p>
          <a:p>
            <a:pPr marL="457200" indent="-457200">
              <a:buAutoNum type="arabicPeriod"/>
            </a:pPr>
            <a:r>
              <a:rPr lang="en-US" dirty="0"/>
              <a:t>We consider 4 cities and 11 employees to work on project.</a:t>
            </a:r>
          </a:p>
          <a:p>
            <a:pPr marL="457200" indent="-457200">
              <a:buAutoNum type="arabicPeriod"/>
            </a:pPr>
            <a:r>
              <a:rPr lang="en-US" dirty="0"/>
              <a:t>Consider Meal cost and Lodging cost</a:t>
            </a:r>
          </a:p>
          <a:p>
            <a:pPr marL="457200" indent="-457200">
              <a:buAutoNum type="arabicPeriod"/>
            </a:pPr>
            <a:r>
              <a:rPr lang="en-US" dirty="0"/>
              <a:t>Travel Cost per city</a:t>
            </a:r>
          </a:p>
          <a:p>
            <a:pPr marL="457200" indent="-457200">
              <a:buAutoNum type="arabicPeriod"/>
            </a:pPr>
            <a:r>
              <a:rPr lang="en-US" dirty="0"/>
              <a:t>Cab fare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4DD1E-0A19-4B64-9F92-E0A2B6F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96" y="3663906"/>
            <a:ext cx="7633555" cy="30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33F-CD57-4C74-8AC6-65EC60E0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used (R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D277-0A13-4D0D-B651-8147BDF6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R-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dirty="0"/>
              <a:t> is a programming </a:t>
            </a:r>
            <a:r>
              <a:rPr lang="en-US" b="1" dirty="0"/>
              <a:t>language</a:t>
            </a:r>
            <a:r>
              <a:rPr lang="en-US" dirty="0"/>
              <a:t> and free software environment for statistical computing. The </a:t>
            </a:r>
            <a:r>
              <a:rPr lang="en-US" b="1" dirty="0"/>
              <a:t>R language</a:t>
            </a:r>
            <a:r>
              <a:rPr lang="en-US" dirty="0"/>
              <a:t> is widely used among statisticians and data miners for developing statistical software and data analysis and it is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109843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8165-2FA6-4D8B-A4AE-5843DCEB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Methodologies Applied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5EB5-7D69-4B61-9E5F-1886BFA4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Shortest path Algorithm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shortest path problem</a:t>
            </a:r>
            <a:r>
              <a:rPr lang="en-US" dirty="0"/>
              <a:t> is the problem of finding a path between two vertices (or nodes) in a network such that the sum of the weights of its constituent edges is minimized.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Dijkstra Algorithm</a:t>
            </a:r>
          </a:p>
          <a:p>
            <a:pPr marL="0" indent="0">
              <a:buNone/>
            </a:pPr>
            <a:r>
              <a:rPr lang="en-US" dirty="0"/>
              <a:t>Bellman ford Algorithm</a:t>
            </a:r>
          </a:p>
          <a:p>
            <a:pPr marL="0" indent="0">
              <a:buNone/>
            </a:pPr>
            <a:r>
              <a:rPr lang="en-US" dirty="0"/>
              <a:t>Johnson Algorithm</a:t>
            </a:r>
          </a:p>
          <a:p>
            <a:pPr marL="0" indent="0">
              <a:buNone/>
            </a:pP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080F-9F45-4B50-A2F2-442A610D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F390-AFAA-48A1-9BFF-FB5E19A9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finds a shortest path tree from a single source node, by building a set of nodes that have minimum distance from the source.</a:t>
            </a:r>
          </a:p>
          <a:p>
            <a:r>
              <a:rPr lang="en-US" dirty="0"/>
              <a:t>Path can be directed or undirected.</a:t>
            </a:r>
          </a:p>
          <a:p>
            <a:r>
              <a:rPr lang="en-US" dirty="0"/>
              <a:t>Can accept non-negative weights.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49D-CD80-4644-BA8F-06EC12DD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considered from Dijkstra’s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567C8-1CD7-4C16-861E-93D73A87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50" y="2231148"/>
            <a:ext cx="8409150" cy="4229905"/>
          </a:xfrm>
        </p:spPr>
      </p:pic>
    </p:spTree>
    <p:extLst>
      <p:ext uri="{BB962C8B-B14F-4D97-AF65-F5344CB8AC3E}">
        <p14:creationId xmlns:p14="http://schemas.microsoft.com/office/powerpoint/2010/main" val="265059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439-F6F5-428B-8507-8B94F255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Graph Acquired from Dijkstra’s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6DBB7-061C-4C16-A030-F2990AC5D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976" y="2238375"/>
            <a:ext cx="4310780" cy="3055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65C8E-BEC6-463B-9830-2CB71EC1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1" y="2911458"/>
            <a:ext cx="6634880" cy="14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264E-DDDC-4CEE-AA9B-D2A94913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Input and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C1C65-3B3E-417F-8A93-360354AA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29" y="4629149"/>
            <a:ext cx="7496296" cy="15021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72325-5B1F-47A4-9D84-68C5C323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29" y="2571173"/>
            <a:ext cx="7331112" cy="16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6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2514</TotalTime>
  <Words>454</Words>
  <Application>Microsoft Office PowerPoint</Application>
  <PresentationFormat>Widescreen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Berlin</vt:lpstr>
      <vt:lpstr>Federal Travel GSA Scheduling</vt:lpstr>
      <vt:lpstr>Problem Statement</vt:lpstr>
      <vt:lpstr>Data </vt:lpstr>
      <vt:lpstr>Language used (R programming)</vt:lpstr>
      <vt:lpstr>Methods and Methodologies Applied </vt:lpstr>
      <vt:lpstr>Dijkstra’s Methodology</vt:lpstr>
      <vt:lpstr>Data considered from Dijkstra’s Algorithm</vt:lpstr>
      <vt:lpstr>Output and Graph Acquired from Dijkstra’s Algorithm</vt:lpstr>
      <vt:lpstr>Comparison With Input and Output</vt:lpstr>
      <vt:lpstr>Bellman-Ford Algorithm</vt:lpstr>
      <vt:lpstr>Input for Bellman-Ford Algorithm</vt:lpstr>
      <vt:lpstr>Output For Bellman-Ford Algorithm</vt:lpstr>
      <vt:lpstr>PowerPoint Presentation</vt:lpstr>
      <vt:lpstr>Conclusion</vt:lpstr>
      <vt:lpstr>Total budget of training for each cities.</vt:lpstr>
      <vt:lpstr>Comparisons of Running Time</vt:lpstr>
      <vt:lpstr>Extra Efforts </vt:lpstr>
      <vt:lpstr>Johnson’s Algorithm</vt:lpstr>
      <vt:lpstr>Graph generated by Johnson’s Algorithm</vt:lpstr>
      <vt:lpstr>Output from Johnson’s Algorithm for 2 days training.</vt:lpstr>
      <vt:lpstr>Floyd-Warshall Algorithm</vt:lpstr>
      <vt:lpstr>Output from Floyd Warshall Algorithm for 2 days training.</vt:lpstr>
      <vt:lpstr>Comparisons of Running Time</vt:lpstr>
      <vt:lpstr>Sensitivity Analysis</vt:lpstr>
      <vt:lpstr>Sensitivity approach to our problem</vt:lpstr>
      <vt:lpstr>Original travel cost with number of person visiting to particular city for training</vt:lpstr>
      <vt:lpstr>Suppose no connectivity from Atlanta to chicago</vt:lpstr>
      <vt:lpstr>Output comparison of Dijkstra Algorithm and Johnson’s algorithm</vt:lpstr>
      <vt:lpstr>Any Question???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Travel GSA Scheduling</dc:title>
  <dc:creator>srashti agrawal</dc:creator>
  <cp:lastModifiedBy>srashti agrawal</cp:lastModifiedBy>
  <cp:revision>81</cp:revision>
  <dcterms:created xsi:type="dcterms:W3CDTF">2018-12-02T02:46:14Z</dcterms:created>
  <dcterms:modified xsi:type="dcterms:W3CDTF">2018-12-03T21:13:14Z</dcterms:modified>
</cp:coreProperties>
</file>