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6" r:id="rId4"/>
    <p:sldId id="260" r:id="rId5"/>
    <p:sldId id="261" r:id="rId6"/>
    <p:sldId id="266" r:id="rId7"/>
    <p:sldId id="265" r:id="rId8"/>
    <p:sldId id="267" r:id="rId9"/>
    <p:sldId id="268" r:id="rId10"/>
    <p:sldId id="269" r:id="rId11"/>
    <p:sldId id="272" r:id="rId12"/>
    <p:sldId id="274" r:id="rId13"/>
    <p:sldId id="275" r:id="rId14"/>
    <p:sldId id="259" r:id="rId15"/>
  </p:sldIdLst>
  <p:sldSz cx="12192000" cy="6858000"/>
  <p:notesSz cx="6858000" cy="9144000"/>
  <p:embeddedFontLst>
    <p:embeddedFont>
      <p:font typeface="Lato Black" panose="020F0502020204030203" pitchFamily="34" charset="0"/>
      <p:bold r:id="rId17"/>
      <p:boldItalic r:id="rId18"/>
    </p:embeddedFont>
    <p:embeddedFont>
      <p:font typeface="Libre Baskerville" panose="02000000000000000000" pitchFamily="2" charset="0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5841D140-0B06-8CD0-6DA8-D8E1F596A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41BAECE5-EC77-1F69-410D-3E503D13BA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8F860B88-A215-2ADB-6DC8-6D27CBC69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596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4E75C498-61D6-34FE-83FF-AB01A073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EB1DF270-CA18-C475-0B1A-4AB2A18D9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E722B10B-26A1-69CB-E5F4-53913B5C03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754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B657F197-6BA3-5C02-E762-567719CC0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9B84C13E-1E0F-DDB5-917A-F2BB27F5FD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EC0C2B7F-6187-48A9-4A44-5A7DD612FD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49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4D8B5963-06AB-71C7-8C0D-E8E83FA11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87828B73-515B-C1FD-D454-06E5E9699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ADE909D-DACF-6FEF-19AC-E36657931C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598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31C8B41D-5084-7920-68C1-12BF744F7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6D47F06D-9CBE-F3D3-3C68-405D5EED08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0F220F67-489C-6BB3-BC84-7E62E601F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413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3D698B45-3AB2-42AC-E89B-9A213F40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506E4049-2412-38AD-2982-3D143935E7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31B69DCE-D244-77D6-77BC-A697FFF318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595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FA27AAB4-FB8A-9517-3B67-F98B18080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55F075BA-9743-EBE6-6817-8804F5236B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EF803F60-60EC-C7C6-52C7-EE44841B42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39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37F71793-0F5A-D7B5-3DE4-EB404FA55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96DABC73-F3FE-B337-D911-CC530DE10A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7C08F32-E0B5-E268-72A7-6937D92AE6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78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175C8A70-276E-F870-6F17-DC492E4ED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67139B3E-FE43-56CA-C2FE-236B2A839A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FE91480B-B01D-E295-2B57-0D399D9DDD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87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B83BDB5F-BAE5-689A-363B-35240E839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BB4ED90B-99EF-748C-A2EF-1F20C0581A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5C7F4913-1672-D79D-4108-68BE65FCE0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997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3D90F6CC-CA92-4E9A-7D5E-8F9CD3C6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10D8E416-21ED-BEA9-E3F8-01B9FE139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AEDE117-1673-BCC6-C3E8-75FF829F3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19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-1634231" y="61929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6704" y="6011595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-841622" y="60694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9844" y="6071497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429000"/>
            <a:ext cx="724618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On Electrical Vehicle Population </a:t>
            </a:r>
            <a:endParaRPr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5C7EC6-9644-27C2-FA30-09E9FB98CDEA}"/>
              </a:ext>
            </a:extLst>
          </p:cNvPr>
          <p:cNvSpPr txBox="1"/>
          <p:nvPr/>
        </p:nvSpPr>
        <p:spPr>
          <a:xfrm>
            <a:off x="4600280" y="4892512"/>
            <a:ext cx="280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 :</a:t>
            </a:r>
          </a:p>
          <a:p>
            <a:pPr algn="ctr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Sanskruti Raut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018376-4966-E04C-3388-0B2F866DC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</a:t>
            </a:fld>
            <a:endParaRPr lang="en-IN"/>
          </a:p>
        </p:txBody>
      </p:sp>
      <p:pic>
        <p:nvPicPr>
          <p:cNvPr id="4" name="Google Shape;98;p1">
            <a:extLst>
              <a:ext uri="{FF2B5EF4-FFF2-40B4-BE49-F238E27FC236}">
                <a16:creationId xmlns:a16="http://schemas.microsoft.com/office/drawing/2014/main" id="{FE513312-6F87-6B22-C0DE-2E9B6C50D8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23F9B-DB87-AA3E-2B09-C6E75499E974}"/>
              </a:ext>
            </a:extLst>
          </p:cNvPr>
          <p:cNvSpPr txBox="1"/>
          <p:nvPr/>
        </p:nvSpPr>
        <p:spPr>
          <a:xfrm>
            <a:off x="4810476" y="4900163"/>
            <a:ext cx="2388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Presented By:</a:t>
            </a:r>
          </a:p>
          <a:p>
            <a:r>
              <a:rPr lang="en-US" sz="2000" dirty="0"/>
              <a:t>Ms. Sanskruti Raut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09759-40D8-B45C-03B4-CE672509C5CC}"/>
              </a:ext>
            </a:extLst>
          </p:cNvPr>
          <p:cNvSpPr txBox="1"/>
          <p:nvPr/>
        </p:nvSpPr>
        <p:spPr>
          <a:xfrm>
            <a:off x="2472311" y="3567893"/>
            <a:ext cx="7161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EDA On Electric Vehicle Population </a:t>
            </a:r>
            <a:endParaRPr lang="en-IN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7606DFFC-B361-CF64-EA3F-C9E350538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CCA4B6D7-E141-B525-5D4C-C663B0BBCE55}"/>
              </a:ext>
            </a:extLst>
          </p:cNvPr>
          <p:cNvSpPr txBox="1"/>
          <p:nvPr/>
        </p:nvSpPr>
        <p:spPr>
          <a:xfrm>
            <a:off x="624690" y="976061"/>
            <a:ext cx="11026840" cy="8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D317E159-5B79-B0A0-9EAC-40DA392DE623}"/>
              </a:ext>
            </a:extLst>
          </p:cNvPr>
          <p:cNvSpPr txBox="1"/>
          <p:nvPr/>
        </p:nvSpPr>
        <p:spPr>
          <a:xfrm>
            <a:off x="-222283" y="259391"/>
            <a:ext cx="12019280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EV </a:t>
            </a:r>
            <a:r>
              <a:rPr lang="en-US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Characteristics &amp; CAFV Eligibility </a:t>
            </a:r>
            <a:endParaRPr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Selected image presented in a lightbox.">
            <a:extLst>
              <a:ext uri="{FF2B5EF4-FFF2-40B4-BE49-F238E27FC236}">
                <a16:creationId xmlns:a16="http://schemas.microsoft.com/office/drawing/2014/main" id="{DC4B3988-A86D-F41F-D271-E7DD41AD30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D0C59-3C66-D490-EA5D-0EA5574E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0" y="1001462"/>
            <a:ext cx="4693889" cy="35584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FCAE50-9CAC-079E-ED4F-5E6DF5F734FF}"/>
              </a:ext>
            </a:extLst>
          </p:cNvPr>
          <p:cNvSpPr txBox="1"/>
          <p:nvPr/>
        </p:nvSpPr>
        <p:spPr>
          <a:xfrm>
            <a:off x="624690" y="4805523"/>
            <a:ext cx="4693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BEVs generally have a higher electric range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PHEVs show a narrow, lower range distribution 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3A97-A13B-0868-46A3-E1F2091552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81DFB-F3A8-B937-F72F-D144418D9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388" y="1136317"/>
            <a:ext cx="6244609" cy="3127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6EB159-C330-5B09-733C-838E810F5573}"/>
              </a:ext>
            </a:extLst>
          </p:cNvPr>
          <p:cNvSpPr txBox="1"/>
          <p:nvPr/>
        </p:nvSpPr>
        <p:spPr>
          <a:xfrm>
            <a:off x="6096000" y="4686341"/>
            <a:ext cx="5316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King Country has the highest number of both eligible and non- eligible EVs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Most Countries shows more CAFV eligible EVs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03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79A33B85-9240-A5F3-4653-BCA21DF8B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378A6DE5-E607-51EC-F08E-A18B56FB13AE}"/>
              </a:ext>
            </a:extLst>
          </p:cNvPr>
          <p:cNvSpPr txBox="1"/>
          <p:nvPr/>
        </p:nvSpPr>
        <p:spPr>
          <a:xfrm>
            <a:off x="624690" y="976061"/>
            <a:ext cx="11026840" cy="8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5972D3EB-124F-8919-2384-73098C94F62E}"/>
              </a:ext>
            </a:extLst>
          </p:cNvPr>
          <p:cNvSpPr txBox="1"/>
          <p:nvPr/>
        </p:nvSpPr>
        <p:spPr>
          <a:xfrm>
            <a:off x="172720" y="205533"/>
            <a:ext cx="12019280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dirty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Interplay of Price, Range, and Model Year by EV Type</a:t>
            </a:r>
            <a:endParaRPr sz="3200" b="0" i="0" u="none" strike="noStrike" cap="none" dirty="0">
              <a:solidFill>
                <a:srgbClr val="FF0000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  <a:sym typeface="Calibri"/>
            </a:endParaRPr>
          </a:p>
        </p:txBody>
      </p:sp>
      <p:sp>
        <p:nvSpPr>
          <p:cNvPr id="2" name="AutoShape 2" descr="Selected image presented in a lightbox.">
            <a:extLst>
              <a:ext uri="{FF2B5EF4-FFF2-40B4-BE49-F238E27FC236}">
                <a16:creationId xmlns:a16="http://schemas.microsoft.com/office/drawing/2014/main" id="{9DE098D3-2405-A1C1-B2E2-FAA47670FE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28271-3DAC-6E7F-4168-1D41699B6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73" y="976061"/>
            <a:ext cx="5299764" cy="4031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B7A4B8-5596-CBD1-CA95-FDB6DF7B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781" y="976061"/>
            <a:ext cx="5519686" cy="4081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EBF9A-666C-4FC0-24C5-7049AFFBE152}"/>
              </a:ext>
            </a:extLst>
          </p:cNvPr>
          <p:cNvSpPr txBox="1"/>
          <p:nvPr/>
        </p:nvSpPr>
        <p:spPr>
          <a:xfrm>
            <a:off x="172720" y="5189440"/>
            <a:ext cx="5064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Electric Range and Base MSRP show a weak positive correlation (0.12).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Model Year has a moderate negative correlation (-0.52) with Electric Range.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BBF9D-E68D-5A34-A10C-727C7F0BDD9C}"/>
              </a:ext>
            </a:extLst>
          </p:cNvPr>
          <p:cNvSpPr txBox="1"/>
          <p:nvPr/>
        </p:nvSpPr>
        <p:spPr>
          <a:xfrm>
            <a:off x="6355940" y="5186829"/>
            <a:ext cx="52113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BEVs generally exhibit a wider range of base MSRP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number of available EV models (both BEV and PHEV) increases in later years.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F8088-A705-3211-EA53-A3A06B620E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37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375BC354-EA70-F4EC-055F-D7554EFFB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7798EFD2-F016-1901-E6E6-CEB09EE15C55}"/>
              </a:ext>
            </a:extLst>
          </p:cNvPr>
          <p:cNvSpPr txBox="1"/>
          <p:nvPr/>
        </p:nvSpPr>
        <p:spPr>
          <a:xfrm>
            <a:off x="624690" y="976061"/>
            <a:ext cx="11026840" cy="8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E9BCFE09-7FD6-8AC1-584D-60BB5C808849}"/>
              </a:ext>
            </a:extLst>
          </p:cNvPr>
          <p:cNvSpPr txBox="1"/>
          <p:nvPr/>
        </p:nvSpPr>
        <p:spPr>
          <a:xfrm>
            <a:off x="172720" y="205533"/>
            <a:ext cx="12019280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Calibri"/>
              </a:rPr>
              <a:t>Year Wise EV </a:t>
            </a:r>
            <a:endParaRPr sz="3200" b="0" i="0" u="none" strike="noStrike" cap="none" dirty="0">
              <a:solidFill>
                <a:srgbClr val="FF0000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  <a:sym typeface="Calibri"/>
            </a:endParaRPr>
          </a:p>
        </p:txBody>
      </p:sp>
      <p:sp>
        <p:nvSpPr>
          <p:cNvPr id="2" name="AutoShape 2" descr="Selected image presented in a lightbox.">
            <a:extLst>
              <a:ext uri="{FF2B5EF4-FFF2-40B4-BE49-F238E27FC236}">
                <a16:creationId xmlns:a16="http://schemas.microsoft.com/office/drawing/2014/main" id="{C169E5EC-ACC8-56E9-ADCD-80FAB0EFAD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C4F03-B584-C5E4-DA0D-193CFDF0C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5" y="892694"/>
            <a:ext cx="11232030" cy="44819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E9E0A-71BC-5FBD-7CFF-23DDB2CDEA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43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4245C830-7208-B003-051E-ED99F18B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56B264DB-7403-15A9-3B33-47DB78EBCA52}"/>
              </a:ext>
            </a:extLst>
          </p:cNvPr>
          <p:cNvSpPr txBox="1"/>
          <p:nvPr/>
        </p:nvSpPr>
        <p:spPr>
          <a:xfrm>
            <a:off x="624690" y="976061"/>
            <a:ext cx="11026840" cy="8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12ED5215-A351-E1FD-069A-51C865D71EB3}"/>
              </a:ext>
            </a:extLst>
          </p:cNvPr>
          <p:cNvSpPr txBox="1"/>
          <p:nvPr/>
        </p:nvSpPr>
        <p:spPr>
          <a:xfrm>
            <a:off x="172720" y="205533"/>
            <a:ext cx="12019280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dirty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Calibri"/>
              </a:rPr>
              <a:t>Conclusion &amp; Recommendation</a:t>
            </a:r>
            <a:endParaRPr sz="3200" b="0" i="0" u="none" strike="noStrike" cap="none" dirty="0">
              <a:solidFill>
                <a:srgbClr val="FF0000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  <a:sym typeface="Calibri"/>
            </a:endParaRPr>
          </a:p>
        </p:txBody>
      </p:sp>
      <p:sp>
        <p:nvSpPr>
          <p:cNvPr id="2" name="AutoShape 2" descr="Selected image presented in a lightbox.">
            <a:extLst>
              <a:ext uri="{FF2B5EF4-FFF2-40B4-BE49-F238E27FC236}">
                <a16:creationId xmlns:a16="http://schemas.microsoft.com/office/drawing/2014/main" id="{B35B80DA-982D-2C41-A344-9B58B8D45A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CA0395-5A53-CD6E-304F-A58B61056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71" y="878578"/>
            <a:ext cx="11309022" cy="616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Conclusion: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EV industry has experienced exponential growth in the last decade, especially from 2018 onward, with Battery Electric Vehicles (BEVs) leading this transformation.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Tesla dominates both manufacturer and model rankings, but other brands are gaining ground with broader EV offerings.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Price is not the only driver - many EVs offer high range without being luxury-priced, showing increasing affordability.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EV adoption is highly region-specific, concentrated in counties like King (WA), where infrastructure and incentives are aligned.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majority of registered EVs are CAFV eligible, reflecting strong alignment between product capability and policy goals.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Charging Infrastructure in High-Density Regions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 BEVs Through Targeted Incentives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Educate Consumers in Low-Adoption Areas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Encourage Affordable High-Range EV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Data to Drive Policy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C4F6-D6E1-1B2E-F9E3-55CCFE122F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2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6B1F8D-E1C1-3E14-2134-4210747E9C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716853" y="432217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Introduction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4F9AB-8621-1BF5-AE9E-8B24C5593D13}"/>
              </a:ext>
            </a:extLst>
          </p:cNvPr>
          <p:cNvSpPr txBox="1"/>
          <p:nvPr/>
        </p:nvSpPr>
        <p:spPr>
          <a:xfrm>
            <a:off x="946451" y="1364715"/>
            <a:ext cx="97755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The electric vehicle (EV) industry is expanding rapidly, transforming global transportation and sustainability efforts. 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As adoption rises, understanding market trends, consumer behavior, and regional dynamics becomes critical. 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This project leverages real-world EV registration data to uncover key patterns and insights. 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The analysis distinguishes between Battery Electric Vehicles (BEVs) and  Plug-in Hybrid Electric Vehicles (PHEVs) to profile usage trends. 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It explores relationships between vehicle range, price (MSRP), and model year, revealing important performance and affordability dynamics. 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Insights from this project aim to guide infrastructure development, policy planning, and business strategy within the growing EV ecosystem.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100" name="Picture 4" descr="Electric car icon. EV. Electric vehicle. Charging station. Vector icon ...">
            <a:extLst>
              <a:ext uri="{FF2B5EF4-FFF2-40B4-BE49-F238E27FC236}">
                <a16:creationId xmlns:a16="http://schemas.microsoft.com/office/drawing/2014/main" id="{E10F9B84-7457-004A-91A2-6F9B8930E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157838" y="205973"/>
            <a:ext cx="2034162" cy="162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EB24E-3525-6F16-F3ED-539DA5CA92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5C2AC15A-5322-583A-4898-D878E41B5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96BD16ED-7AF1-767D-1067-98201001B151}"/>
              </a:ext>
            </a:extLst>
          </p:cNvPr>
          <p:cNvSpPr txBox="1"/>
          <p:nvPr/>
        </p:nvSpPr>
        <p:spPr>
          <a:xfrm>
            <a:off x="737811" y="1299172"/>
            <a:ext cx="10649767" cy="406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adoption rate of Electric Vehicles (EVs) is accelerating, but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patterns, vehicle preferences, and infrastructure gaps remain unclear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which EV models, makes, and types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leading in adoption is critical for strategic business, government, and infrastructure decisions.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 concentration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EV users demands optimized planning for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charging infrastructure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 incentives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structured insights from historical registration data limits opportunities for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 investments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engagement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Effective data-driven analysis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essential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future EV growth trends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inform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policy-making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support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sustainability agenda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4B3C9B2E-DB4E-A7D3-1E8C-D1799CD6AE6E}"/>
              </a:ext>
            </a:extLst>
          </p:cNvPr>
          <p:cNvSpPr txBox="1"/>
          <p:nvPr/>
        </p:nvSpPr>
        <p:spPr>
          <a:xfrm>
            <a:off x="4104110" y="350567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Problem Statement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F8AD39-25D5-5FF8-D964-56165721E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9DE7854D-F786-0519-9B27-32ADEAC41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C031DB35-D4DC-0787-076C-BA62B6E7E68C}"/>
              </a:ext>
            </a:extLst>
          </p:cNvPr>
          <p:cNvSpPr txBox="1"/>
          <p:nvPr/>
        </p:nvSpPr>
        <p:spPr>
          <a:xfrm>
            <a:off x="624690" y="976061"/>
            <a:ext cx="11026840" cy="245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kern="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Goal  :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i="0" u="none" strike="noStrike" kern="100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           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extract actionable insights from Electric Vehicle (EV) registration data to support smart decision- making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for infrastructure, business, and sustainability planning.”</a:t>
            </a:r>
          </a:p>
          <a:p>
            <a:pPr marL="285750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A1A76966-7550-D6E9-799E-2FD1B631C91E}"/>
              </a:ext>
            </a:extLst>
          </p:cNvPr>
          <p:cNvSpPr txBox="1"/>
          <p:nvPr/>
        </p:nvSpPr>
        <p:spPr>
          <a:xfrm>
            <a:off x="4405768" y="312860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Goal &amp; Objective 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3AECD-6C68-1A02-80BD-AD1A7D78353A}"/>
              </a:ext>
            </a:extLst>
          </p:cNvPr>
          <p:cNvSpPr txBox="1"/>
          <p:nvPr/>
        </p:nvSpPr>
        <p:spPr>
          <a:xfrm>
            <a:off x="970960" y="2625532"/>
            <a:ext cx="10808215" cy="326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Trends: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EV registration data to identify growth patterns, popular makes, and preferred models.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Geographic Distribution: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where EVs are most common to guide infrastructure development like charging stations.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 Vehicle Preferences: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Differentiate between BEV (Battery Electric Vehicles) and PHEV (Plug-in Hybrid Electric Vehicles) usage trends.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Strategic Decisions: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 businesses, governments, and stakeholders to invest smarter based on real data insights.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EA92F-3CDB-52F2-49F9-1FBF1D464C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28E3CD60-8213-880F-3532-5B536598E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D6E08E47-2963-4FD0-802C-1B4A5825BCFA}"/>
              </a:ext>
            </a:extLst>
          </p:cNvPr>
          <p:cNvSpPr txBox="1"/>
          <p:nvPr/>
        </p:nvSpPr>
        <p:spPr>
          <a:xfrm>
            <a:off x="624690" y="976061"/>
            <a:ext cx="11026840" cy="8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8BCF3EF4-DBC6-76BA-A091-F9774DAAB4B2}"/>
              </a:ext>
            </a:extLst>
          </p:cNvPr>
          <p:cNvSpPr txBox="1"/>
          <p:nvPr/>
        </p:nvSpPr>
        <p:spPr>
          <a:xfrm>
            <a:off x="3953281" y="308810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Dataset Overview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6C263-E85E-809D-BCF3-437F0904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653" y="1100299"/>
            <a:ext cx="6171893" cy="516852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FD2BE-70BE-48A9-A87B-08A8751386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9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F40DE8FB-AE3F-9631-A5CE-7AAACABDF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E64F6BC1-F891-1D01-3D6A-17B5E788F85C}"/>
              </a:ext>
            </a:extLst>
          </p:cNvPr>
          <p:cNvSpPr txBox="1"/>
          <p:nvPr/>
        </p:nvSpPr>
        <p:spPr>
          <a:xfrm>
            <a:off x="3775316" y="238607"/>
            <a:ext cx="5819795" cy="43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Geographical Distribution</a:t>
            </a:r>
            <a:endParaRPr sz="2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1DD99-7FD0-30AA-50A3-3BC0C04E5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" y="700064"/>
            <a:ext cx="4053320" cy="31697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3502FA-5A78-6F61-F1EE-D75C80EDB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100" y="690637"/>
            <a:ext cx="4082668" cy="3416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D9738B-C936-0C1E-35BF-960B2259E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266" y="3366267"/>
            <a:ext cx="4262900" cy="3374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2C250-166B-C2E6-06E0-0ABABAFE70AE}"/>
              </a:ext>
            </a:extLst>
          </p:cNvPr>
          <p:cNvSpPr txBox="1"/>
          <p:nvPr/>
        </p:nvSpPr>
        <p:spPr>
          <a:xfrm>
            <a:off x="180942" y="3956283"/>
            <a:ext cx="3632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WA shows a significantly higher number of EV registrations.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Most other top 10 states show relatively low EV adoption.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27AA4-B6D1-8D85-E53D-7767416EA12A}"/>
              </a:ext>
            </a:extLst>
          </p:cNvPr>
          <p:cNvSpPr txBox="1"/>
          <p:nvPr/>
        </p:nvSpPr>
        <p:spPr>
          <a:xfrm>
            <a:off x="8589519" y="4122141"/>
            <a:ext cx="33542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Seattle dominates in EV registrations among the top 10 cities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EV counts among the remaining cities are comparatively close.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61403-3819-5C66-11A4-A34DB87B5334}"/>
              </a:ext>
            </a:extLst>
          </p:cNvPr>
          <p:cNvSpPr txBox="1"/>
          <p:nvPr/>
        </p:nvSpPr>
        <p:spPr>
          <a:xfrm>
            <a:off x="4444738" y="2829479"/>
            <a:ext cx="37324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King County has an overwhelmingly large share of EV registrations.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9C45D-331F-D65E-B277-3C56CDA46C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1AF68AD7-8C0D-5C7B-631E-1AEE6F0E1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41139170-7819-4F81-892D-DF3F58CD16C9}"/>
              </a:ext>
            </a:extLst>
          </p:cNvPr>
          <p:cNvSpPr txBox="1"/>
          <p:nvPr/>
        </p:nvSpPr>
        <p:spPr>
          <a:xfrm>
            <a:off x="624690" y="976061"/>
            <a:ext cx="11026840" cy="8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78C8BBB9-25D1-83D2-2DC4-94E88AE93CE2}"/>
              </a:ext>
            </a:extLst>
          </p:cNvPr>
          <p:cNvSpPr txBox="1"/>
          <p:nvPr/>
        </p:nvSpPr>
        <p:spPr>
          <a:xfrm>
            <a:off x="3689016" y="205533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EV Type and Adoption Trends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6E800-C2D2-DFCA-797F-CC7A92E9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1117035"/>
            <a:ext cx="5448964" cy="3381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DD5CA-1FE7-8F8A-651D-DE6FD016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1079350"/>
            <a:ext cx="4851777" cy="3636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2FBCE-F3B2-3D0D-5D9C-B1BF648BDC26}"/>
              </a:ext>
            </a:extLst>
          </p:cNvPr>
          <p:cNvSpPr txBox="1"/>
          <p:nvPr/>
        </p:nvSpPr>
        <p:spPr>
          <a:xfrm>
            <a:off x="1102937" y="4727303"/>
            <a:ext cx="455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One EV type (likely BEV) appears to be more prevalent than the other (PHEV)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1EAC8-A73F-56A2-B906-FE5E5ECE9FE5}"/>
              </a:ext>
            </a:extLst>
          </p:cNvPr>
          <p:cNvSpPr txBox="1"/>
          <p:nvPr/>
        </p:nvSpPr>
        <p:spPr>
          <a:xfrm>
            <a:off x="1727200" y="5740965"/>
            <a:ext cx="873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“The expanding EV market, evident in rising registrations in recent years, is primarily driven by the increasing adoption of the more prevalent EV type”</a:t>
            </a:r>
            <a:endParaRPr lang="en-IN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061BB20-A328-989E-65EF-E5AB638A6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619" y="4760930"/>
            <a:ext cx="485177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Presence Before 2010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Growth After 2018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Years 2023-2024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11E905-BF90-D18C-DC70-BDFA07E750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2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719BACBE-9061-5EAC-B457-B119555E4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89FF29A9-86D8-7E6A-65E9-DB5AE0E93AE2}"/>
              </a:ext>
            </a:extLst>
          </p:cNvPr>
          <p:cNvSpPr txBox="1"/>
          <p:nvPr/>
        </p:nvSpPr>
        <p:spPr>
          <a:xfrm>
            <a:off x="624690" y="976061"/>
            <a:ext cx="11026840" cy="8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43AA7611-318C-D2F0-611D-03849878CBB7}"/>
              </a:ext>
            </a:extLst>
          </p:cNvPr>
          <p:cNvSpPr txBox="1"/>
          <p:nvPr/>
        </p:nvSpPr>
        <p:spPr>
          <a:xfrm>
            <a:off x="5130800" y="205533"/>
            <a:ext cx="4657679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Infrastructure  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18711-FB4F-EBC0-0845-79B4290D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7744"/>
            <a:ext cx="5608996" cy="3846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A72C99-B05C-2196-BFD7-54C10F9DE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" y="1047744"/>
            <a:ext cx="5849496" cy="34676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50F48D-9355-5D48-8851-EA02E84777FE}"/>
              </a:ext>
            </a:extLst>
          </p:cNvPr>
          <p:cNvSpPr txBox="1"/>
          <p:nvPr/>
        </p:nvSpPr>
        <p:spPr>
          <a:xfrm>
            <a:off x="961534" y="4772019"/>
            <a:ext cx="4169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Tesla is the top Manufacturer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Other manufacturer’s have lower counts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D8DE6-FD4E-533D-4B9A-500C9ED2A04D}"/>
              </a:ext>
            </a:extLst>
          </p:cNvPr>
          <p:cNvSpPr txBox="1"/>
          <p:nvPr/>
        </p:nvSpPr>
        <p:spPr>
          <a:xfrm>
            <a:off x="6344240" y="4772019"/>
            <a:ext cx="5128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Tesla Model Y &amp; 3 are most frequent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Also, other Manufacturer’s model is in top 10 models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0CEDBF-3742-3645-1FBE-83C96B9D02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99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A8EC0CD0-EB85-1AAD-D636-73EDC6A2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0A69808D-CC2B-30D2-ECF2-B7D5F8C7AF61}"/>
              </a:ext>
            </a:extLst>
          </p:cNvPr>
          <p:cNvSpPr txBox="1"/>
          <p:nvPr/>
        </p:nvSpPr>
        <p:spPr>
          <a:xfrm>
            <a:off x="624690" y="976061"/>
            <a:ext cx="11026840" cy="89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6B7250ED-0BD6-74D4-4F8F-5C0C0B1A44D8}"/>
              </a:ext>
            </a:extLst>
          </p:cNvPr>
          <p:cNvSpPr txBox="1"/>
          <p:nvPr/>
        </p:nvSpPr>
        <p:spPr>
          <a:xfrm>
            <a:off x="172720" y="205533"/>
            <a:ext cx="12019280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EV Type Trends 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Selected image presented in a lightbox.">
            <a:extLst>
              <a:ext uri="{FF2B5EF4-FFF2-40B4-BE49-F238E27FC236}">
                <a16:creationId xmlns:a16="http://schemas.microsoft.com/office/drawing/2014/main" id="{8EFD03FA-B6B8-D7CE-225E-2E8854BAD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8AA308-6FE7-E292-F620-B3F1F6D5E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75" y="915875"/>
            <a:ext cx="5432136" cy="4184026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4DB2198-0379-05CE-31EC-A11A5C70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069" y="948893"/>
            <a:ext cx="5313683" cy="418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6B8C0C-5F71-118A-3C86-A2F24E20AFB5}"/>
              </a:ext>
            </a:extLst>
          </p:cNvPr>
          <p:cNvSpPr txBox="1"/>
          <p:nvPr/>
        </p:nvSpPr>
        <p:spPr>
          <a:xfrm>
            <a:off x="6734092" y="5256236"/>
            <a:ext cx="4594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Tesla Shows a high concentration of BEV sales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Other makes have mixed BEV/PHEV Distribution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D4EF5-6A75-468A-7367-A572B32D06BE}"/>
              </a:ext>
            </a:extLst>
          </p:cNvPr>
          <p:cNvSpPr txBox="1"/>
          <p:nvPr/>
        </p:nvSpPr>
        <p:spPr>
          <a:xfrm>
            <a:off x="624690" y="5244674"/>
            <a:ext cx="4833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BEV Adoption increases significantly in recent years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PHEV adoption is lower than BEV and shows less growth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E26261-6D95-DA8D-B563-2882960E9D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62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824</Words>
  <Application>Microsoft Office PowerPoint</Application>
  <PresentationFormat>Widescreen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Libre Baskerville</vt:lpstr>
      <vt:lpstr>Lato Black</vt:lpstr>
      <vt:lpstr>Wingdings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sanskrutiraut23@gmail.com</cp:lastModifiedBy>
  <cp:revision>16</cp:revision>
  <dcterms:created xsi:type="dcterms:W3CDTF">2021-02-16T05:19:01Z</dcterms:created>
  <dcterms:modified xsi:type="dcterms:W3CDTF">2025-05-22T08:39:08Z</dcterms:modified>
</cp:coreProperties>
</file>