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60" r:id="rId4"/>
    <p:sldId id="261" r:id="rId5"/>
    <p:sldId id="288" r:id="rId6"/>
    <p:sldId id="262" r:id="rId7"/>
    <p:sldId id="263" r:id="rId8"/>
    <p:sldId id="265" r:id="rId9"/>
    <p:sldId id="266" r:id="rId10"/>
    <p:sldId id="267" r:id="rId11"/>
    <p:sldId id="289" r:id="rId12"/>
    <p:sldId id="290" r:id="rId13"/>
    <p:sldId id="268" r:id="rId14"/>
    <p:sldId id="269" r:id="rId15"/>
    <p:sldId id="270" r:id="rId16"/>
    <p:sldId id="291" r:id="rId17"/>
    <p:sldId id="292" r:id="rId18"/>
    <p:sldId id="271" r:id="rId19"/>
    <p:sldId id="272" r:id="rId20"/>
    <p:sldId id="273" r:id="rId21"/>
    <p:sldId id="274" r:id="rId22"/>
    <p:sldId id="293" r:id="rId23"/>
    <p:sldId id="275" r:id="rId24"/>
    <p:sldId id="276" r:id="rId25"/>
    <p:sldId id="277" r:id="rId26"/>
    <p:sldId id="278" r:id="rId27"/>
    <p:sldId id="279" r:id="rId28"/>
    <p:sldId id="280" r:id="rId29"/>
    <p:sldId id="294" r:id="rId30"/>
    <p:sldId id="281" r:id="rId31"/>
    <p:sldId id="282" r:id="rId32"/>
    <p:sldId id="284" r:id="rId33"/>
    <p:sldId id="286" r:id="rId34"/>
    <p:sldId id="287" r:id="rId35"/>
    <p:sldId id="295" r:id="rId36"/>
    <p:sldId id="259" r:id="rId37"/>
  </p:sldIdLst>
  <p:sldSz cx="12192000" cy="6858000"/>
  <p:notesSz cx="6858000" cy="9144000"/>
  <p:embeddedFontLst>
    <p:embeddedFont>
      <p:font typeface="Arial Unicode MS" panose="020B0604020202020204" pitchFamily="34" charset="-128"/>
      <p:regular r:id="rId39"/>
    </p:embeddedFont>
    <p:embeddedFont>
      <p:font typeface="Lato Black" panose="020F0502020204030203" pitchFamily="34" charset="0"/>
      <p:bold r:id="rId40"/>
      <p:boldItalic r:id="rId41"/>
    </p:embeddedFont>
    <p:embeddedFont>
      <p:font typeface="Libre Baskerville" panose="02000000000000000000" pitchFamily="2" charset="0"/>
      <p:regular r:id="rId42"/>
      <p:bold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vesh Saheblal Patle" initials="BSP" lastIdx="2" clrIdx="0">
    <p:extLst>
      <p:ext uri="{19B8F6BF-5375-455C-9EA6-DF929625EA0E}">
        <p15:presenceInfo xmlns:p15="http://schemas.microsoft.com/office/powerpoint/2012/main" userId="Bhavesh Saheblal Pat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varScale="1">
        <p:scale>
          <a:sx n="81" d="100"/>
          <a:sy n="81" d="100"/>
        </p:scale>
        <p:origin x="725"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2T21:47:53.327" idx="2">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02T21:18:00.31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734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00012"/>
            <a:ext cx="12190815" cy="6694098"/>
          </a:xfrm>
          <a:prstGeom prst="rect">
            <a:avLst/>
          </a:prstGeom>
          <a:noFill/>
          <a:ln>
            <a:noFill/>
          </a:ln>
        </p:spPr>
      </p:pic>
      <p:sp>
        <p:nvSpPr>
          <p:cNvPr id="99" name="Google Shape;99;p1"/>
          <p:cNvSpPr txBox="1"/>
          <p:nvPr/>
        </p:nvSpPr>
        <p:spPr>
          <a:xfrm>
            <a:off x="2279576" y="3789040"/>
            <a:ext cx="7246189" cy="13541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a:solidFill>
                  <a:schemeClr val="dk1"/>
                </a:solidFill>
                <a:latin typeface="Calibri"/>
                <a:ea typeface="Calibri"/>
                <a:cs typeface="Calibri"/>
                <a:sym typeface="Calibri"/>
              </a:rPr>
              <a:t>MySQL- </a:t>
            </a:r>
            <a:r>
              <a:rPr lang="en-US" sz="2400" b="1" dirty="0">
                <a:latin typeface="Calibri" panose="020F0502020204030204" pitchFamily="34" charset="0"/>
                <a:ea typeface="Calibri" panose="020F0502020204030204" pitchFamily="34" charset="0"/>
                <a:cs typeface="Calibri" panose="020F0502020204030204" pitchFamily="34" charset="0"/>
              </a:rPr>
              <a:t>Product Inventory &amp; Billing System</a:t>
            </a:r>
          </a:p>
          <a:p>
            <a:pPr marL="0" marR="0" lvl="0" indent="0" algn="ctr" rtl="0">
              <a:spcBef>
                <a:spcPts val="0"/>
              </a:spcBef>
              <a:spcAft>
                <a:spcPts val="0"/>
              </a:spcAft>
              <a:buNone/>
            </a:pP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Presented by:</a:t>
            </a:r>
          </a:p>
          <a:p>
            <a:pPr marL="0" marR="0" lvl="0" indent="0" algn="ctr" rtl="0">
              <a:spcBef>
                <a:spcPts val="0"/>
              </a:spcBef>
              <a:spcAft>
                <a:spcPts val="0"/>
              </a:spcAft>
              <a:buNone/>
            </a:pPr>
            <a:r>
              <a:rPr lang="en-US" sz="1800" dirty="0">
                <a:latin typeface="Calibri" panose="020F0502020204030204" pitchFamily="34" charset="0"/>
                <a:ea typeface="Calibri" panose="020F0502020204030204" pitchFamily="34" charset="0"/>
                <a:cs typeface="Calibri" panose="020F0502020204030204" pitchFamily="34" charset="0"/>
              </a:rPr>
              <a:t>Ms. </a:t>
            </a:r>
            <a:r>
              <a:rPr lang="en-US" sz="1800" err="1">
                <a:latin typeface="Calibri" panose="020F0502020204030204" pitchFamily="34" charset="0"/>
                <a:ea typeface="Calibri" panose="020F0502020204030204" pitchFamily="34" charset="0"/>
                <a:cs typeface="Calibri" panose="020F0502020204030204" pitchFamily="34" charset="0"/>
              </a:rPr>
              <a:t>Sanskruti</a:t>
            </a:r>
            <a:r>
              <a:rPr lang="en-US" sz="1800">
                <a:latin typeface="Calibri" panose="020F0502020204030204" pitchFamily="34" charset="0"/>
                <a:ea typeface="Calibri" panose="020F0502020204030204" pitchFamily="34" charset="0"/>
                <a:cs typeface="Calibri" panose="020F0502020204030204" pitchFamily="34" charset="0"/>
              </a:rPr>
              <a:t> Raut</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C941-2270-7A6C-CEC5-8D8756E538A9}"/>
              </a:ext>
            </a:extLst>
          </p:cNvPr>
          <p:cNvSpPr>
            <a:spLocks noGrp="1"/>
          </p:cNvSpPr>
          <p:nvPr>
            <p:ph type="title"/>
          </p:nvPr>
        </p:nvSpPr>
        <p:spPr>
          <a:xfrm>
            <a:off x="2351584" y="116632"/>
            <a:ext cx="7634064" cy="61560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3" name="Picture 2"/>
          <p:cNvPicPr>
            <a:picLocks noChangeAspect="1"/>
          </p:cNvPicPr>
          <p:nvPr/>
        </p:nvPicPr>
        <p:blipFill>
          <a:blip r:embed="rId2"/>
          <a:stretch>
            <a:fillRect/>
          </a:stretch>
        </p:blipFill>
        <p:spPr>
          <a:xfrm>
            <a:off x="35819" y="908720"/>
            <a:ext cx="5756834" cy="3999081"/>
          </a:xfrm>
          <a:prstGeom prst="rect">
            <a:avLst/>
          </a:prstGeom>
        </p:spPr>
      </p:pic>
      <p:pic>
        <p:nvPicPr>
          <p:cNvPr id="5" name="Picture 4"/>
          <p:cNvPicPr>
            <a:picLocks noChangeAspect="1"/>
          </p:cNvPicPr>
          <p:nvPr/>
        </p:nvPicPr>
        <p:blipFill>
          <a:blip r:embed="rId3"/>
          <a:stretch>
            <a:fillRect/>
          </a:stretch>
        </p:blipFill>
        <p:spPr>
          <a:xfrm>
            <a:off x="6168616" y="908719"/>
            <a:ext cx="5544008" cy="3999081"/>
          </a:xfrm>
          <a:prstGeom prst="rect">
            <a:avLst/>
          </a:prstGeom>
        </p:spPr>
      </p:pic>
      <p:sp>
        <p:nvSpPr>
          <p:cNvPr id="7" name="TextBox 6"/>
          <p:cNvSpPr txBox="1"/>
          <p:nvPr/>
        </p:nvSpPr>
        <p:spPr>
          <a:xfrm>
            <a:off x="191344" y="5229200"/>
            <a:ext cx="4608512" cy="954107"/>
          </a:xfrm>
          <a:prstGeom prst="rect">
            <a:avLst/>
          </a:prstGeom>
          <a:noFill/>
        </p:spPr>
        <p:txBody>
          <a:bodyPr wrap="square" rtlCol="0">
            <a:spAutoFit/>
          </a:bodyPr>
          <a:lstStyle/>
          <a:p>
            <a:pPr algn="just"/>
            <a:r>
              <a:rPr lang="en-US" b="1" dirty="0">
                <a:solidFill>
                  <a:srgbClr val="FF0000"/>
                </a:solidFill>
              </a:rPr>
              <a:t>Observation: </a:t>
            </a:r>
            <a:r>
              <a:rPr lang="en-US" dirty="0"/>
              <a:t>The image shows SQL INSERT statements that add multiple rows of data into the Sales table, including Customer ID, Sale Date, Total Amount, and Sale Status for each sale</a:t>
            </a:r>
            <a:endParaRPr lang="en-IN" dirty="0"/>
          </a:p>
        </p:txBody>
      </p:sp>
      <p:sp>
        <p:nvSpPr>
          <p:cNvPr id="8" name="TextBox 7"/>
          <p:cNvSpPr txBox="1"/>
          <p:nvPr/>
        </p:nvSpPr>
        <p:spPr>
          <a:xfrm>
            <a:off x="6600056" y="5085184"/>
            <a:ext cx="5112568" cy="954107"/>
          </a:xfrm>
          <a:prstGeom prst="rect">
            <a:avLst/>
          </a:prstGeom>
          <a:noFill/>
        </p:spPr>
        <p:txBody>
          <a:bodyPr wrap="square" rtlCol="0">
            <a:spAutoFit/>
          </a:bodyPr>
          <a:lstStyle/>
          <a:p>
            <a:pPr algn="just"/>
            <a:r>
              <a:rPr lang="en-US" b="1" dirty="0">
                <a:solidFill>
                  <a:srgbClr val="FF0000"/>
                </a:solidFill>
              </a:rPr>
              <a:t>Observation: </a:t>
            </a:r>
            <a:r>
              <a:rPr lang="en-US" dirty="0"/>
              <a:t>The image shows SQL INSERT statements that add data into the Sale Items table, specifying the Sale ID, Product ID, Quantity, and Unit Price for each item in various sales transactions.</a:t>
            </a:r>
            <a:endParaRPr lang="en-IN" dirty="0"/>
          </a:p>
        </p:txBody>
      </p:sp>
    </p:spTree>
    <p:extLst>
      <p:ext uri="{BB962C8B-B14F-4D97-AF65-F5344CB8AC3E}">
        <p14:creationId xmlns:p14="http://schemas.microsoft.com/office/powerpoint/2010/main" val="225945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C941-2270-7A6C-CEC5-8D8756E538A9}"/>
              </a:ext>
            </a:extLst>
          </p:cNvPr>
          <p:cNvSpPr>
            <a:spLocks noGrp="1"/>
          </p:cNvSpPr>
          <p:nvPr>
            <p:ph type="title"/>
          </p:nvPr>
        </p:nvSpPr>
        <p:spPr>
          <a:xfrm>
            <a:off x="2351584" y="73769"/>
            <a:ext cx="7634064" cy="61560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7" name="Picture 6"/>
          <p:cNvPicPr>
            <a:picLocks noChangeAspect="1"/>
          </p:cNvPicPr>
          <p:nvPr/>
        </p:nvPicPr>
        <p:blipFill>
          <a:blip r:embed="rId3"/>
          <a:stretch>
            <a:fillRect/>
          </a:stretch>
        </p:blipFill>
        <p:spPr>
          <a:xfrm>
            <a:off x="6260702" y="875647"/>
            <a:ext cx="5471009" cy="4206737"/>
          </a:xfrm>
          <a:prstGeom prst="rect">
            <a:avLst/>
          </a:prstGeom>
        </p:spPr>
      </p:pic>
      <p:pic>
        <p:nvPicPr>
          <p:cNvPr id="8" name="Picture 7"/>
          <p:cNvPicPr>
            <a:picLocks noChangeAspect="1"/>
          </p:cNvPicPr>
          <p:nvPr/>
        </p:nvPicPr>
        <p:blipFill>
          <a:blip r:embed="rId4"/>
          <a:stretch>
            <a:fillRect/>
          </a:stretch>
        </p:blipFill>
        <p:spPr>
          <a:xfrm>
            <a:off x="119336" y="1304975"/>
            <a:ext cx="5328592" cy="3948504"/>
          </a:xfrm>
          <a:prstGeom prst="rect">
            <a:avLst/>
          </a:prstGeom>
        </p:spPr>
      </p:pic>
      <p:sp>
        <p:nvSpPr>
          <p:cNvPr id="9" name="TextBox 8"/>
          <p:cNvSpPr txBox="1"/>
          <p:nvPr/>
        </p:nvSpPr>
        <p:spPr>
          <a:xfrm>
            <a:off x="119336" y="689372"/>
            <a:ext cx="2421983" cy="461665"/>
          </a:xfrm>
          <a:prstGeom prst="rect">
            <a:avLst/>
          </a:prstGeom>
          <a:noFill/>
        </p:spPr>
        <p:txBody>
          <a:bodyPr wrap="square" rtlCol="0">
            <a:spAutoFit/>
          </a:bodyPr>
          <a:lstStyle/>
          <a:p>
            <a:pPr marL="457200" indent="-457200">
              <a:buFont typeface="Wingdings" panose="05000000000000000000" pitchFamily="2" charset="2"/>
              <a:buChar char="Ø"/>
            </a:pPr>
            <a:r>
              <a:rPr lang="en-IN" sz="2400" b="1" dirty="0">
                <a:solidFill>
                  <a:schemeClr val="tx1"/>
                </a:solidFill>
              </a:rPr>
              <a:t>Update</a:t>
            </a:r>
          </a:p>
        </p:txBody>
      </p:sp>
      <p:sp>
        <p:nvSpPr>
          <p:cNvPr id="10" name="TextBox 9"/>
          <p:cNvSpPr txBox="1"/>
          <p:nvPr/>
        </p:nvSpPr>
        <p:spPr>
          <a:xfrm>
            <a:off x="6245075" y="5234870"/>
            <a:ext cx="5611403" cy="1169551"/>
          </a:xfrm>
          <a:prstGeom prst="rect">
            <a:avLst/>
          </a:prstGeom>
          <a:noFill/>
        </p:spPr>
        <p:txBody>
          <a:bodyPr wrap="square" rtlCol="0">
            <a:spAutoFit/>
          </a:bodyPr>
          <a:lstStyle/>
          <a:p>
            <a:pPr algn="just"/>
            <a:r>
              <a:rPr lang="en-US" b="1" dirty="0">
                <a:solidFill>
                  <a:srgbClr val="FF0000"/>
                </a:solidFill>
              </a:rPr>
              <a:t>Observation</a:t>
            </a:r>
            <a:r>
              <a:rPr lang="en-US" b="1" dirty="0"/>
              <a:t>: </a:t>
            </a:r>
            <a:r>
              <a:rPr lang="en-US" dirty="0"/>
              <a:t>SQL UPDATE  query  that modify data in four tables: Purchase Orders (changing Order Status), Suppliers (updating Email), Sales (setting Sale Status), and Products (adjusting Selling Price), along with the output indicating the number of affected rows for each update.</a:t>
            </a:r>
            <a:endParaRPr lang="en-IN" dirty="0"/>
          </a:p>
        </p:txBody>
      </p:sp>
      <p:sp>
        <p:nvSpPr>
          <p:cNvPr id="11" name="TextBox 10"/>
          <p:cNvSpPr txBox="1"/>
          <p:nvPr/>
        </p:nvSpPr>
        <p:spPr>
          <a:xfrm>
            <a:off x="119336" y="5371203"/>
            <a:ext cx="5472608" cy="1169551"/>
          </a:xfrm>
          <a:prstGeom prst="rect">
            <a:avLst/>
          </a:prstGeom>
          <a:noFill/>
        </p:spPr>
        <p:txBody>
          <a:bodyPr wrap="square" rtlCol="0">
            <a:spAutoFit/>
          </a:bodyPr>
          <a:lstStyle/>
          <a:p>
            <a:r>
              <a:rPr lang="en-US" dirty="0" err="1">
                <a:solidFill>
                  <a:srgbClr val="FF0000"/>
                </a:solidFill>
              </a:rPr>
              <a:t>Observation:</a:t>
            </a:r>
            <a:r>
              <a:rPr lang="en-US" dirty="0" err="1"/>
              <a:t>SQL</a:t>
            </a:r>
            <a:r>
              <a:rPr lang="en-US" dirty="0"/>
              <a:t> UPDATE  query  that modify the Products table: the first updates the Stock Quantity for Product ID 1, the second increases the Selling Price of 'Electronic' category products by 10%, and the third sets the Reorder Level to 15 for 'Electronic' products with Stock Quantity less than 20.</a:t>
            </a:r>
            <a:endParaRPr lang="en-IN" dirty="0"/>
          </a:p>
        </p:txBody>
      </p:sp>
    </p:spTree>
    <p:extLst>
      <p:ext uri="{BB962C8B-B14F-4D97-AF65-F5344CB8AC3E}">
        <p14:creationId xmlns:p14="http://schemas.microsoft.com/office/powerpoint/2010/main" val="155304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C941-2270-7A6C-CEC5-8D8756E538A9}"/>
              </a:ext>
            </a:extLst>
          </p:cNvPr>
          <p:cNvSpPr>
            <a:spLocks noGrp="1"/>
          </p:cNvSpPr>
          <p:nvPr>
            <p:ph type="title"/>
          </p:nvPr>
        </p:nvSpPr>
        <p:spPr>
          <a:xfrm>
            <a:off x="2351584" y="116632"/>
            <a:ext cx="7634064" cy="61560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3" name="Picture 2"/>
          <p:cNvPicPr>
            <a:picLocks noChangeAspect="1"/>
          </p:cNvPicPr>
          <p:nvPr/>
        </p:nvPicPr>
        <p:blipFill>
          <a:blip r:embed="rId2"/>
          <a:stretch>
            <a:fillRect/>
          </a:stretch>
        </p:blipFill>
        <p:spPr>
          <a:xfrm>
            <a:off x="839416" y="1325271"/>
            <a:ext cx="5976664" cy="2319851"/>
          </a:xfrm>
          <a:prstGeom prst="rect">
            <a:avLst/>
          </a:prstGeom>
        </p:spPr>
      </p:pic>
      <p:pic>
        <p:nvPicPr>
          <p:cNvPr id="4" name="Picture 3"/>
          <p:cNvPicPr>
            <a:picLocks noChangeAspect="1"/>
          </p:cNvPicPr>
          <p:nvPr/>
        </p:nvPicPr>
        <p:blipFill>
          <a:blip r:embed="rId3"/>
          <a:stretch>
            <a:fillRect/>
          </a:stretch>
        </p:blipFill>
        <p:spPr>
          <a:xfrm>
            <a:off x="839416" y="4238159"/>
            <a:ext cx="6192688" cy="2351118"/>
          </a:xfrm>
          <a:prstGeom prst="rect">
            <a:avLst/>
          </a:prstGeom>
        </p:spPr>
      </p:pic>
      <p:sp>
        <p:nvSpPr>
          <p:cNvPr id="5" name="TextBox 4"/>
          <p:cNvSpPr txBox="1"/>
          <p:nvPr/>
        </p:nvSpPr>
        <p:spPr>
          <a:xfrm>
            <a:off x="267222" y="732235"/>
            <a:ext cx="1580306"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t>Delete</a:t>
            </a:r>
          </a:p>
        </p:txBody>
      </p:sp>
      <p:sp>
        <p:nvSpPr>
          <p:cNvPr id="6" name="TextBox 5"/>
          <p:cNvSpPr txBox="1"/>
          <p:nvPr/>
        </p:nvSpPr>
        <p:spPr>
          <a:xfrm>
            <a:off x="267222" y="3710808"/>
            <a:ext cx="1701903"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t>Insert</a:t>
            </a:r>
          </a:p>
        </p:txBody>
      </p:sp>
      <p:sp>
        <p:nvSpPr>
          <p:cNvPr id="9" name="TextBox 8"/>
          <p:cNvSpPr txBox="1"/>
          <p:nvPr/>
        </p:nvSpPr>
        <p:spPr>
          <a:xfrm>
            <a:off x="7357070" y="1496264"/>
            <a:ext cx="4032448" cy="954107"/>
          </a:xfrm>
          <a:prstGeom prst="rect">
            <a:avLst/>
          </a:prstGeom>
          <a:noFill/>
        </p:spPr>
        <p:txBody>
          <a:bodyPr wrap="square" rtlCol="0">
            <a:spAutoFit/>
          </a:bodyPr>
          <a:lstStyle/>
          <a:p>
            <a:pPr algn="just"/>
            <a:r>
              <a:rPr lang="en-US" b="1" dirty="0">
                <a:solidFill>
                  <a:srgbClr val="FF0000"/>
                </a:solidFill>
              </a:rPr>
              <a:t>Observation:</a:t>
            </a:r>
            <a:r>
              <a:rPr lang="en-US" dirty="0"/>
              <a:t> SQL DELETE  query  that removes records from the Products table where the Stock Quantity is less than the Reorder Level.</a:t>
            </a:r>
            <a:endParaRPr lang="en-IN" dirty="0"/>
          </a:p>
        </p:txBody>
      </p:sp>
      <p:sp>
        <p:nvSpPr>
          <p:cNvPr id="11" name="TextBox 10"/>
          <p:cNvSpPr txBox="1"/>
          <p:nvPr/>
        </p:nvSpPr>
        <p:spPr>
          <a:xfrm>
            <a:off x="7464152" y="4581128"/>
            <a:ext cx="4176464" cy="954107"/>
          </a:xfrm>
          <a:prstGeom prst="rect">
            <a:avLst/>
          </a:prstGeom>
          <a:noFill/>
        </p:spPr>
        <p:txBody>
          <a:bodyPr wrap="square" rtlCol="0">
            <a:spAutoFit/>
          </a:bodyPr>
          <a:lstStyle/>
          <a:p>
            <a:pPr algn="just"/>
            <a:r>
              <a:rPr lang="en-US" b="1" dirty="0">
                <a:solidFill>
                  <a:srgbClr val="FF0000"/>
                </a:solidFill>
              </a:rPr>
              <a:t>Observation: </a:t>
            </a:r>
            <a:r>
              <a:rPr lang="en-US" dirty="0"/>
              <a:t> SQL INSERT  query  that adds three new products ("Smart TV 55", "Summer Dress", and "Coffee Maker") into the Products table with their respective details.</a:t>
            </a:r>
            <a:endParaRPr lang="en-IN" dirty="0"/>
          </a:p>
        </p:txBody>
      </p:sp>
    </p:spTree>
    <p:extLst>
      <p:ext uri="{BB962C8B-B14F-4D97-AF65-F5344CB8AC3E}">
        <p14:creationId xmlns:p14="http://schemas.microsoft.com/office/powerpoint/2010/main" val="359370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9B29-10CC-D1E4-8133-6D7DE1037E6D}"/>
              </a:ext>
            </a:extLst>
          </p:cNvPr>
          <p:cNvSpPr>
            <a:spLocks noGrp="1"/>
          </p:cNvSpPr>
          <p:nvPr>
            <p:ph type="title"/>
          </p:nvPr>
        </p:nvSpPr>
        <p:spPr>
          <a:xfrm>
            <a:off x="3287688" y="17738"/>
            <a:ext cx="4681736" cy="543595"/>
          </a:xfrm>
        </p:spPr>
        <p:txBody>
          <a:bodyPr>
            <a:normAutofit/>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63352" y="1065216"/>
            <a:ext cx="5584672" cy="3947960"/>
          </a:xfrm>
          <a:prstGeom prst="rect">
            <a:avLst/>
          </a:prstGeom>
        </p:spPr>
      </p:pic>
      <p:pic>
        <p:nvPicPr>
          <p:cNvPr id="5" name="Picture 4"/>
          <p:cNvPicPr>
            <a:picLocks noChangeAspect="1"/>
          </p:cNvPicPr>
          <p:nvPr/>
        </p:nvPicPr>
        <p:blipFill>
          <a:blip r:embed="rId3"/>
          <a:stretch>
            <a:fillRect/>
          </a:stretch>
        </p:blipFill>
        <p:spPr>
          <a:xfrm>
            <a:off x="6240016" y="1052736"/>
            <a:ext cx="5695902" cy="3960440"/>
          </a:xfrm>
          <a:prstGeom prst="rect">
            <a:avLst/>
          </a:prstGeom>
        </p:spPr>
      </p:pic>
      <p:sp>
        <p:nvSpPr>
          <p:cNvPr id="7" name="TextBox 6"/>
          <p:cNvSpPr txBox="1"/>
          <p:nvPr/>
        </p:nvSpPr>
        <p:spPr>
          <a:xfrm>
            <a:off x="21580" y="603551"/>
            <a:ext cx="172819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Select</a:t>
            </a:r>
          </a:p>
        </p:txBody>
      </p:sp>
      <p:sp>
        <p:nvSpPr>
          <p:cNvPr id="8" name="TextBox 7"/>
          <p:cNvSpPr txBox="1"/>
          <p:nvPr/>
        </p:nvSpPr>
        <p:spPr>
          <a:xfrm>
            <a:off x="6228927" y="525366"/>
            <a:ext cx="3358087"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Where Condition </a:t>
            </a:r>
          </a:p>
        </p:txBody>
      </p:sp>
      <p:sp>
        <p:nvSpPr>
          <p:cNvPr id="9" name="TextBox 8"/>
          <p:cNvSpPr txBox="1"/>
          <p:nvPr/>
        </p:nvSpPr>
        <p:spPr>
          <a:xfrm>
            <a:off x="6240016" y="5140436"/>
            <a:ext cx="4680520" cy="738664"/>
          </a:xfrm>
          <a:prstGeom prst="rect">
            <a:avLst/>
          </a:prstGeom>
          <a:noFill/>
        </p:spPr>
        <p:txBody>
          <a:bodyPr wrap="square" rtlCol="0">
            <a:spAutoFit/>
          </a:bodyPr>
          <a:lstStyle/>
          <a:p>
            <a:pPr algn="just"/>
            <a:r>
              <a:rPr lang="en-US" b="1" dirty="0">
                <a:solidFill>
                  <a:srgbClr val="FF0000"/>
                </a:solidFill>
              </a:rPr>
              <a:t>Observation: </a:t>
            </a:r>
            <a:r>
              <a:rPr lang="en-US" dirty="0"/>
              <a:t> SQL query that selects the Product Name and Selling Price from the Products table for products with a Stock Quantity less than 30.</a:t>
            </a:r>
            <a:endParaRPr lang="en-IN" dirty="0"/>
          </a:p>
        </p:txBody>
      </p:sp>
      <p:sp>
        <p:nvSpPr>
          <p:cNvPr id="10" name="TextBox 9"/>
          <p:cNvSpPr txBox="1"/>
          <p:nvPr/>
        </p:nvSpPr>
        <p:spPr>
          <a:xfrm>
            <a:off x="227956" y="5140981"/>
            <a:ext cx="5400600" cy="954107"/>
          </a:xfrm>
          <a:prstGeom prst="rect">
            <a:avLst/>
          </a:prstGeom>
          <a:noFill/>
        </p:spPr>
        <p:txBody>
          <a:bodyPr wrap="square" rtlCol="0">
            <a:spAutoFit/>
          </a:bodyPr>
          <a:lstStyle/>
          <a:p>
            <a:pPr algn="just"/>
            <a:r>
              <a:rPr lang="en-US" b="1" dirty="0">
                <a:solidFill>
                  <a:srgbClr val="FF0000"/>
                </a:solidFill>
              </a:rPr>
              <a:t>Observation: </a:t>
            </a:r>
            <a:r>
              <a:rPr lang="en-US" dirty="0"/>
              <a:t>SQL query using SELECT * to retrieve all columns and rows from the Products table, displaying product details such as Product ID, Product Name, Cost Price, Selling Price, Stock Quantity, Category ID, and Reorder Level</a:t>
            </a:r>
            <a:endParaRPr lang="en-IN" dirty="0"/>
          </a:p>
        </p:txBody>
      </p:sp>
    </p:spTree>
    <p:extLst>
      <p:ext uri="{BB962C8B-B14F-4D97-AF65-F5344CB8AC3E}">
        <p14:creationId xmlns:p14="http://schemas.microsoft.com/office/powerpoint/2010/main" val="377480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48F2-B528-61B0-BB35-E06D3E907B6A}"/>
              </a:ext>
            </a:extLst>
          </p:cNvPr>
          <p:cNvSpPr>
            <a:spLocks noGrp="1"/>
          </p:cNvSpPr>
          <p:nvPr>
            <p:ph type="title"/>
          </p:nvPr>
        </p:nvSpPr>
        <p:spPr>
          <a:xfrm>
            <a:off x="3647728" y="11088"/>
            <a:ext cx="4717132" cy="476672"/>
          </a:xfrm>
        </p:spPr>
        <p:txBody>
          <a:bodyPr>
            <a:normAutofit fontScale="90000"/>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p>
        </p:txBody>
      </p:sp>
      <p:pic>
        <p:nvPicPr>
          <p:cNvPr id="3" name="Picture 2"/>
          <p:cNvPicPr>
            <a:picLocks noChangeAspect="1"/>
          </p:cNvPicPr>
          <p:nvPr/>
        </p:nvPicPr>
        <p:blipFill>
          <a:blip r:embed="rId2"/>
          <a:stretch>
            <a:fillRect/>
          </a:stretch>
        </p:blipFill>
        <p:spPr>
          <a:xfrm>
            <a:off x="370704" y="1429370"/>
            <a:ext cx="5551524" cy="3151758"/>
          </a:xfrm>
          <a:prstGeom prst="rect">
            <a:avLst/>
          </a:prstGeom>
        </p:spPr>
      </p:pic>
      <p:pic>
        <p:nvPicPr>
          <p:cNvPr id="5" name="Picture 4"/>
          <p:cNvPicPr>
            <a:picLocks noChangeAspect="1"/>
          </p:cNvPicPr>
          <p:nvPr/>
        </p:nvPicPr>
        <p:blipFill>
          <a:blip r:embed="rId3"/>
          <a:stretch>
            <a:fillRect/>
          </a:stretch>
        </p:blipFill>
        <p:spPr>
          <a:xfrm>
            <a:off x="6600056" y="1268760"/>
            <a:ext cx="5074999" cy="3210535"/>
          </a:xfrm>
          <a:prstGeom prst="rect">
            <a:avLst/>
          </a:prstGeom>
        </p:spPr>
      </p:pic>
      <p:sp>
        <p:nvSpPr>
          <p:cNvPr id="7" name="TextBox 6"/>
          <p:cNvSpPr txBox="1"/>
          <p:nvPr/>
        </p:nvSpPr>
        <p:spPr>
          <a:xfrm>
            <a:off x="119336" y="868650"/>
            <a:ext cx="3024336"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Between</a:t>
            </a:r>
          </a:p>
        </p:txBody>
      </p:sp>
      <p:sp>
        <p:nvSpPr>
          <p:cNvPr id="8" name="TextBox 7"/>
          <p:cNvSpPr txBox="1"/>
          <p:nvPr/>
        </p:nvSpPr>
        <p:spPr>
          <a:xfrm flipH="1">
            <a:off x="6620991" y="761072"/>
            <a:ext cx="93610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In </a:t>
            </a:r>
          </a:p>
        </p:txBody>
      </p:sp>
      <p:sp>
        <p:nvSpPr>
          <p:cNvPr id="10" name="TextBox 9"/>
          <p:cNvSpPr txBox="1"/>
          <p:nvPr/>
        </p:nvSpPr>
        <p:spPr>
          <a:xfrm>
            <a:off x="6888088" y="5013176"/>
            <a:ext cx="5112568" cy="738664"/>
          </a:xfrm>
          <a:prstGeom prst="rect">
            <a:avLst/>
          </a:prstGeom>
          <a:noFill/>
        </p:spPr>
        <p:txBody>
          <a:bodyPr wrap="square" rtlCol="0">
            <a:spAutoFit/>
          </a:bodyPr>
          <a:lstStyle/>
          <a:p>
            <a:r>
              <a:rPr lang="en-US" b="1" dirty="0">
                <a:solidFill>
                  <a:srgbClr val="FF0000"/>
                </a:solidFill>
              </a:rPr>
              <a:t>Observation: </a:t>
            </a:r>
            <a:r>
              <a:rPr lang="en-US" dirty="0"/>
              <a:t>SQL query using the IN operator to select all columns from the Products table where the Category ID is either 1 or 3.</a:t>
            </a:r>
            <a:endParaRPr lang="en-IN" dirty="0"/>
          </a:p>
        </p:txBody>
      </p:sp>
      <p:sp>
        <p:nvSpPr>
          <p:cNvPr id="11" name="TextBox 10"/>
          <p:cNvSpPr txBox="1"/>
          <p:nvPr/>
        </p:nvSpPr>
        <p:spPr>
          <a:xfrm>
            <a:off x="370704" y="5013176"/>
            <a:ext cx="4861200" cy="523220"/>
          </a:xfrm>
          <a:prstGeom prst="rect">
            <a:avLst/>
          </a:prstGeom>
          <a:noFill/>
        </p:spPr>
        <p:txBody>
          <a:bodyPr wrap="square" rtlCol="0">
            <a:spAutoFit/>
          </a:bodyPr>
          <a:lstStyle/>
          <a:p>
            <a:r>
              <a:rPr lang="en-US" b="1" dirty="0">
                <a:solidFill>
                  <a:srgbClr val="FF0000"/>
                </a:solidFill>
              </a:rPr>
              <a:t>Observation: </a:t>
            </a:r>
            <a:r>
              <a:rPr lang="en-US" dirty="0"/>
              <a:t> SQL query using the BETWEEN operator to select products with a selling price between 20 and 50.</a:t>
            </a:r>
            <a:endParaRPr lang="en-IN" dirty="0"/>
          </a:p>
        </p:txBody>
      </p:sp>
    </p:spTree>
    <p:extLst>
      <p:ext uri="{BB962C8B-B14F-4D97-AF65-F5344CB8AC3E}">
        <p14:creationId xmlns:p14="http://schemas.microsoft.com/office/powerpoint/2010/main" val="367954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9212-FAE3-D5EF-8D21-EBBCA546D649}"/>
              </a:ext>
            </a:extLst>
          </p:cNvPr>
          <p:cNvSpPr>
            <a:spLocks noGrp="1"/>
          </p:cNvSpPr>
          <p:nvPr>
            <p:ph type="title"/>
          </p:nvPr>
        </p:nvSpPr>
        <p:spPr>
          <a:xfrm>
            <a:off x="3503712" y="0"/>
            <a:ext cx="4609728" cy="543595"/>
          </a:xfrm>
        </p:spPr>
        <p:txBody>
          <a:bodyPr>
            <a:normAutofit fontScale="90000"/>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p>
        </p:txBody>
      </p:sp>
      <p:pic>
        <p:nvPicPr>
          <p:cNvPr id="3" name="Picture 2"/>
          <p:cNvPicPr>
            <a:picLocks noChangeAspect="1"/>
          </p:cNvPicPr>
          <p:nvPr/>
        </p:nvPicPr>
        <p:blipFill>
          <a:blip r:embed="rId2"/>
          <a:stretch>
            <a:fillRect/>
          </a:stretch>
        </p:blipFill>
        <p:spPr>
          <a:xfrm>
            <a:off x="767408" y="1340768"/>
            <a:ext cx="6050123" cy="1633744"/>
          </a:xfrm>
          <a:prstGeom prst="rect">
            <a:avLst/>
          </a:prstGeom>
        </p:spPr>
      </p:pic>
      <p:pic>
        <p:nvPicPr>
          <p:cNvPr id="4" name="Picture 3"/>
          <p:cNvPicPr>
            <a:picLocks noChangeAspect="1"/>
          </p:cNvPicPr>
          <p:nvPr/>
        </p:nvPicPr>
        <p:blipFill>
          <a:blip r:embed="rId3"/>
          <a:stretch>
            <a:fillRect/>
          </a:stretch>
        </p:blipFill>
        <p:spPr>
          <a:xfrm>
            <a:off x="767408" y="3629738"/>
            <a:ext cx="5855674" cy="2520280"/>
          </a:xfrm>
          <a:prstGeom prst="rect">
            <a:avLst/>
          </a:prstGeom>
        </p:spPr>
      </p:pic>
      <p:sp>
        <p:nvSpPr>
          <p:cNvPr id="5" name="TextBox 4"/>
          <p:cNvSpPr txBox="1"/>
          <p:nvPr/>
        </p:nvSpPr>
        <p:spPr>
          <a:xfrm>
            <a:off x="263352" y="785422"/>
            <a:ext cx="162989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Is NULL</a:t>
            </a:r>
          </a:p>
        </p:txBody>
      </p:sp>
      <p:sp>
        <p:nvSpPr>
          <p:cNvPr id="7" name="TextBox 6"/>
          <p:cNvSpPr txBox="1"/>
          <p:nvPr/>
        </p:nvSpPr>
        <p:spPr>
          <a:xfrm>
            <a:off x="263352" y="3100898"/>
            <a:ext cx="115212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Like</a:t>
            </a:r>
          </a:p>
        </p:txBody>
      </p:sp>
      <p:sp>
        <p:nvSpPr>
          <p:cNvPr id="8" name="TextBox 7"/>
          <p:cNvSpPr txBox="1"/>
          <p:nvPr/>
        </p:nvSpPr>
        <p:spPr>
          <a:xfrm>
            <a:off x="7536160" y="4869160"/>
            <a:ext cx="3888432" cy="738664"/>
          </a:xfrm>
          <a:prstGeom prst="rect">
            <a:avLst/>
          </a:prstGeom>
          <a:noFill/>
        </p:spPr>
        <p:txBody>
          <a:bodyPr wrap="square" rtlCol="0">
            <a:spAutoFit/>
          </a:bodyPr>
          <a:lstStyle/>
          <a:p>
            <a:pPr algn="just"/>
            <a:r>
              <a:rPr lang="en-US" b="1" dirty="0" err="1">
                <a:solidFill>
                  <a:srgbClr val="FF0000"/>
                </a:solidFill>
              </a:rPr>
              <a:t>Observation:</a:t>
            </a:r>
            <a:r>
              <a:rPr lang="en-US" dirty="0" err="1"/>
              <a:t>SQL</a:t>
            </a:r>
            <a:r>
              <a:rPr lang="en-US" dirty="0"/>
              <a:t> query using the LIKE operator to select products with names that start with the letter 'S'.</a:t>
            </a:r>
            <a:endParaRPr lang="en-IN" dirty="0"/>
          </a:p>
        </p:txBody>
      </p:sp>
      <p:sp>
        <p:nvSpPr>
          <p:cNvPr id="9" name="TextBox 8"/>
          <p:cNvSpPr txBox="1"/>
          <p:nvPr/>
        </p:nvSpPr>
        <p:spPr>
          <a:xfrm>
            <a:off x="7513300" y="1826821"/>
            <a:ext cx="3911292"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IS NULL to select records from the Products table where the Reorder Level is null.</a:t>
            </a:r>
            <a:endParaRPr lang="en-IN" dirty="0"/>
          </a:p>
        </p:txBody>
      </p:sp>
    </p:spTree>
    <p:extLst>
      <p:ext uri="{BB962C8B-B14F-4D97-AF65-F5344CB8AC3E}">
        <p14:creationId xmlns:p14="http://schemas.microsoft.com/office/powerpoint/2010/main" val="2763435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9212-FAE3-D5EF-8D21-EBBCA546D649}"/>
              </a:ext>
            </a:extLst>
          </p:cNvPr>
          <p:cNvSpPr>
            <a:spLocks noGrp="1"/>
          </p:cNvSpPr>
          <p:nvPr>
            <p:ph type="title"/>
          </p:nvPr>
        </p:nvSpPr>
        <p:spPr>
          <a:xfrm>
            <a:off x="3503712" y="-14288"/>
            <a:ext cx="4609728" cy="543595"/>
          </a:xfrm>
        </p:spPr>
        <p:txBody>
          <a:bodyPr>
            <a:normAutofit fontScale="90000"/>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p>
        </p:txBody>
      </p:sp>
      <p:sp>
        <p:nvSpPr>
          <p:cNvPr id="5" name="TextBox 4"/>
          <p:cNvSpPr txBox="1"/>
          <p:nvPr/>
        </p:nvSpPr>
        <p:spPr>
          <a:xfrm>
            <a:off x="263352" y="785422"/>
            <a:ext cx="162989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LIMIT</a:t>
            </a:r>
          </a:p>
        </p:txBody>
      </p:sp>
      <p:sp>
        <p:nvSpPr>
          <p:cNvPr id="7" name="TextBox 6"/>
          <p:cNvSpPr txBox="1"/>
          <p:nvPr/>
        </p:nvSpPr>
        <p:spPr>
          <a:xfrm>
            <a:off x="263352" y="3343795"/>
            <a:ext cx="115212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AND </a:t>
            </a:r>
          </a:p>
        </p:txBody>
      </p:sp>
      <p:pic>
        <p:nvPicPr>
          <p:cNvPr id="6" name="Picture 5"/>
          <p:cNvPicPr>
            <a:picLocks noChangeAspect="1"/>
          </p:cNvPicPr>
          <p:nvPr/>
        </p:nvPicPr>
        <p:blipFill>
          <a:blip r:embed="rId2"/>
          <a:stretch>
            <a:fillRect/>
          </a:stretch>
        </p:blipFill>
        <p:spPr>
          <a:xfrm>
            <a:off x="844373" y="1202098"/>
            <a:ext cx="5095046" cy="2036225"/>
          </a:xfrm>
          <a:prstGeom prst="rect">
            <a:avLst/>
          </a:prstGeom>
        </p:spPr>
      </p:pic>
      <p:pic>
        <p:nvPicPr>
          <p:cNvPr id="8" name="Picture 7"/>
          <p:cNvPicPr>
            <a:picLocks noChangeAspect="1"/>
          </p:cNvPicPr>
          <p:nvPr/>
        </p:nvPicPr>
        <p:blipFill>
          <a:blip r:embed="rId3"/>
          <a:stretch>
            <a:fillRect/>
          </a:stretch>
        </p:blipFill>
        <p:spPr>
          <a:xfrm>
            <a:off x="767408" y="3849378"/>
            <a:ext cx="5427492" cy="2486372"/>
          </a:xfrm>
          <a:prstGeom prst="rect">
            <a:avLst/>
          </a:prstGeom>
        </p:spPr>
      </p:pic>
      <p:sp>
        <p:nvSpPr>
          <p:cNvPr id="9" name="TextBox 8"/>
          <p:cNvSpPr txBox="1"/>
          <p:nvPr/>
        </p:nvSpPr>
        <p:spPr>
          <a:xfrm>
            <a:off x="6888088" y="5013176"/>
            <a:ext cx="5112568" cy="738664"/>
          </a:xfrm>
          <a:prstGeom prst="rect">
            <a:avLst/>
          </a:prstGeom>
          <a:noFill/>
        </p:spPr>
        <p:txBody>
          <a:bodyPr wrap="square" rtlCol="0">
            <a:spAutoFit/>
          </a:bodyPr>
          <a:lstStyle/>
          <a:p>
            <a:r>
              <a:rPr lang="en-US" b="1" dirty="0">
                <a:solidFill>
                  <a:srgbClr val="FF0000"/>
                </a:solidFill>
              </a:rPr>
              <a:t>Observation: </a:t>
            </a:r>
            <a:r>
              <a:rPr lang="en-US" dirty="0"/>
              <a:t>SQL query using the AND operator to select products that belong to Category ID 1 and have a Stock Quantity greater than 20.</a:t>
            </a:r>
            <a:endParaRPr lang="en-IN" dirty="0"/>
          </a:p>
        </p:txBody>
      </p:sp>
      <p:pic>
        <p:nvPicPr>
          <p:cNvPr id="10" name="Picture 9"/>
          <p:cNvPicPr>
            <a:picLocks noChangeAspect="1"/>
          </p:cNvPicPr>
          <p:nvPr/>
        </p:nvPicPr>
        <p:blipFill>
          <a:blip r:embed="rId2"/>
          <a:stretch>
            <a:fillRect/>
          </a:stretch>
        </p:blipFill>
        <p:spPr>
          <a:xfrm>
            <a:off x="802705" y="1185532"/>
            <a:ext cx="5095046" cy="2036225"/>
          </a:xfrm>
          <a:prstGeom prst="rect">
            <a:avLst/>
          </a:prstGeom>
        </p:spPr>
      </p:pic>
      <p:sp>
        <p:nvSpPr>
          <p:cNvPr id="20" name="Rectangle 8"/>
          <p:cNvSpPr>
            <a:spLocks noChangeArrowheads="1"/>
          </p:cNvSpPr>
          <p:nvPr/>
        </p:nvSpPr>
        <p:spPr bwMode="auto">
          <a:xfrm>
            <a:off x="6672064" y="1778509"/>
            <a:ext cx="532859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panose="020B0604020202020204" pitchFamily="34" charset="0"/>
              </a:rPr>
              <a:t>Observation : </a:t>
            </a:r>
            <a:r>
              <a:rPr kumimoji="0" lang="en-US" altLang="en-US" b="0" i="0" u="none" strike="noStrike" cap="none" normalizeH="0" baseline="0" dirty="0">
                <a:ln>
                  <a:noFill/>
                </a:ln>
                <a:solidFill>
                  <a:schemeClr val="tx1"/>
                </a:solidFill>
                <a:effectLst/>
                <a:latin typeface="Arial" panose="020B0604020202020204" pitchFamily="34" charset="0"/>
              </a:rPr>
              <a:t>The SQL query retrieves the top 5 most</a:t>
            </a:r>
            <a:r>
              <a:rPr kumimoji="0" lang="en-US" altLang="en-US" b="0" i="0" u="none" strike="noStrike" cap="none" normalizeH="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expensive products from the</a:t>
            </a:r>
            <a:r>
              <a:rPr kumimoji="0" lang="en-US" altLang="en-US" b="0" i="0" u="none" strike="noStrike" cap="none" normalizeH="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Products</a:t>
            </a:r>
            <a:r>
              <a:rPr kumimoji="0" lang="en-US" altLang="en-US" b="0" i="0" u="none" strike="noStrike" cap="none" normalizeH="0" baseline="0" dirty="0">
                <a:ln>
                  <a:noFill/>
                </a:ln>
                <a:solidFill>
                  <a:schemeClr val="tx1"/>
                </a:solidFill>
                <a:effectLst/>
              </a:rPr>
              <a:t> table, ordered by </a:t>
            </a:r>
            <a:r>
              <a:rPr kumimoji="0" lang="en-US" altLang="en-US" b="0" i="0" u="none" strike="noStrike" cap="none" normalizeH="0" baseline="0" dirty="0">
                <a:ln>
                  <a:noFill/>
                </a:ln>
                <a:solidFill>
                  <a:schemeClr val="tx1"/>
                </a:solidFill>
                <a:effectLst/>
                <a:latin typeface="Arial Unicode MS"/>
              </a:rPr>
              <a:t>Selling Price</a:t>
            </a:r>
            <a:r>
              <a:rPr kumimoji="0" lang="en-US" altLang="en-US" b="0" i="0" u="none" strike="noStrike" cap="none" normalizeH="0" baseline="0" dirty="0">
                <a:ln>
                  <a:noFill/>
                </a:ln>
                <a:solidFill>
                  <a:schemeClr val="tx1"/>
                </a:solidFill>
                <a:effectLst/>
              </a:rPr>
              <a:t> in descending order.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49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9212-FAE3-D5EF-8D21-EBBCA546D649}"/>
              </a:ext>
            </a:extLst>
          </p:cNvPr>
          <p:cNvSpPr>
            <a:spLocks noGrp="1"/>
          </p:cNvSpPr>
          <p:nvPr>
            <p:ph type="title"/>
          </p:nvPr>
        </p:nvSpPr>
        <p:spPr>
          <a:xfrm>
            <a:off x="3503712" y="0"/>
            <a:ext cx="4609728" cy="543595"/>
          </a:xfrm>
        </p:spPr>
        <p:txBody>
          <a:bodyPr>
            <a:normAutofit fontScale="90000"/>
          </a:bodyPr>
          <a:lstStyle/>
          <a:p>
            <a:r>
              <a:rPr lang="en-IN" sz="32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SELECT Queries &amp; Filtering</a:t>
            </a:r>
            <a:endParaRPr lang="en-IN" sz="3200" dirty="0"/>
          </a:p>
        </p:txBody>
      </p:sp>
      <p:sp>
        <p:nvSpPr>
          <p:cNvPr id="5" name="TextBox 4"/>
          <p:cNvSpPr txBox="1"/>
          <p:nvPr/>
        </p:nvSpPr>
        <p:spPr>
          <a:xfrm>
            <a:off x="263352" y="692073"/>
            <a:ext cx="162989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OR</a:t>
            </a:r>
          </a:p>
        </p:txBody>
      </p:sp>
      <p:sp>
        <p:nvSpPr>
          <p:cNvPr id="7" name="TextBox 6"/>
          <p:cNvSpPr txBox="1"/>
          <p:nvPr/>
        </p:nvSpPr>
        <p:spPr>
          <a:xfrm>
            <a:off x="6312024" y="692073"/>
            <a:ext cx="115212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NOT</a:t>
            </a:r>
          </a:p>
        </p:txBody>
      </p:sp>
      <p:pic>
        <p:nvPicPr>
          <p:cNvPr id="3" name="Picture 2"/>
          <p:cNvPicPr>
            <a:picLocks noChangeAspect="1"/>
          </p:cNvPicPr>
          <p:nvPr/>
        </p:nvPicPr>
        <p:blipFill>
          <a:blip r:embed="rId2"/>
          <a:stretch>
            <a:fillRect/>
          </a:stretch>
        </p:blipFill>
        <p:spPr>
          <a:xfrm>
            <a:off x="492884" y="1196752"/>
            <a:ext cx="5315692" cy="3553321"/>
          </a:xfrm>
          <a:prstGeom prst="rect">
            <a:avLst/>
          </a:prstGeom>
        </p:spPr>
      </p:pic>
      <p:pic>
        <p:nvPicPr>
          <p:cNvPr id="4" name="Picture 3"/>
          <p:cNvPicPr>
            <a:picLocks noChangeAspect="1"/>
          </p:cNvPicPr>
          <p:nvPr/>
        </p:nvPicPr>
        <p:blipFill>
          <a:blip r:embed="rId3"/>
          <a:stretch>
            <a:fillRect/>
          </a:stretch>
        </p:blipFill>
        <p:spPr>
          <a:xfrm>
            <a:off x="6312024" y="1212358"/>
            <a:ext cx="5382376" cy="3562847"/>
          </a:xfrm>
          <a:prstGeom prst="rect">
            <a:avLst/>
          </a:prstGeom>
        </p:spPr>
      </p:pic>
      <p:sp>
        <p:nvSpPr>
          <p:cNvPr id="9" name="TextBox 8"/>
          <p:cNvSpPr txBox="1"/>
          <p:nvPr/>
        </p:nvSpPr>
        <p:spPr>
          <a:xfrm>
            <a:off x="6312024" y="5229200"/>
            <a:ext cx="5591944" cy="738664"/>
          </a:xfrm>
          <a:prstGeom prst="rect">
            <a:avLst/>
          </a:prstGeom>
          <a:noFill/>
        </p:spPr>
        <p:txBody>
          <a:bodyPr wrap="square" rtlCol="0">
            <a:spAutoFit/>
          </a:bodyPr>
          <a:lstStyle/>
          <a:p>
            <a:r>
              <a:rPr lang="en-US" b="1" dirty="0">
                <a:solidFill>
                  <a:srgbClr val="FF0000"/>
                </a:solidFill>
              </a:rPr>
              <a:t>Observation: </a:t>
            </a:r>
            <a:r>
              <a:rPr lang="en-US" dirty="0"/>
              <a:t>The image shows a SQL query using the NOT operator to select all columns from the Products table where the Category ID is not equal to 2.</a:t>
            </a:r>
            <a:endParaRPr lang="en-IN" dirty="0"/>
          </a:p>
        </p:txBody>
      </p:sp>
      <p:sp>
        <p:nvSpPr>
          <p:cNvPr id="10" name="TextBox 9"/>
          <p:cNvSpPr txBox="1"/>
          <p:nvPr/>
        </p:nvSpPr>
        <p:spPr>
          <a:xfrm>
            <a:off x="263352" y="5229200"/>
            <a:ext cx="4464496" cy="954107"/>
          </a:xfrm>
          <a:prstGeom prst="rect">
            <a:avLst/>
          </a:prstGeom>
          <a:noFill/>
        </p:spPr>
        <p:txBody>
          <a:bodyPr wrap="square" rtlCol="0">
            <a:spAutoFit/>
          </a:bodyPr>
          <a:lstStyle/>
          <a:p>
            <a:r>
              <a:rPr lang="en-US" dirty="0">
                <a:solidFill>
                  <a:srgbClr val="FF0000"/>
                </a:solidFill>
              </a:rPr>
              <a:t>Observation: </a:t>
            </a:r>
            <a:r>
              <a:rPr lang="en-US" dirty="0"/>
              <a:t>The image shows a SQL query using the OR operator to select all columns from the Products table where the Category ID is 2 or the Stock Quantity is greater than 60.</a:t>
            </a:r>
            <a:endParaRPr lang="en-IN" dirty="0"/>
          </a:p>
        </p:txBody>
      </p:sp>
    </p:spTree>
    <p:extLst>
      <p:ext uri="{BB962C8B-B14F-4D97-AF65-F5344CB8AC3E}">
        <p14:creationId xmlns:p14="http://schemas.microsoft.com/office/powerpoint/2010/main" val="21807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7137-F310-966C-BC85-163292FBD9AC}"/>
              </a:ext>
            </a:extLst>
          </p:cNvPr>
          <p:cNvSpPr>
            <a:spLocks noGrp="1"/>
          </p:cNvSpPr>
          <p:nvPr>
            <p:ph type="title"/>
          </p:nvPr>
        </p:nvSpPr>
        <p:spPr>
          <a:xfrm>
            <a:off x="3215680" y="0"/>
            <a:ext cx="6336704" cy="615603"/>
          </a:xfrm>
        </p:spPr>
        <p:txBody>
          <a:bodyPr>
            <a:no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Sorting, Distinct, and Pagination</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p:cNvPicPr>
            <a:picLocks noChangeAspect="1"/>
          </p:cNvPicPr>
          <p:nvPr/>
        </p:nvPicPr>
        <p:blipFill>
          <a:blip r:embed="rId2"/>
          <a:stretch>
            <a:fillRect/>
          </a:stretch>
        </p:blipFill>
        <p:spPr>
          <a:xfrm>
            <a:off x="448473" y="1196752"/>
            <a:ext cx="5534413" cy="3024336"/>
          </a:xfrm>
          <a:prstGeom prst="rect">
            <a:avLst/>
          </a:prstGeom>
        </p:spPr>
      </p:pic>
      <p:pic>
        <p:nvPicPr>
          <p:cNvPr id="6" name="Picture 5"/>
          <p:cNvPicPr>
            <a:picLocks noChangeAspect="1"/>
          </p:cNvPicPr>
          <p:nvPr/>
        </p:nvPicPr>
        <p:blipFill>
          <a:blip r:embed="rId3"/>
          <a:stretch>
            <a:fillRect/>
          </a:stretch>
        </p:blipFill>
        <p:spPr>
          <a:xfrm>
            <a:off x="6384032" y="1197893"/>
            <a:ext cx="5256584" cy="3959299"/>
          </a:xfrm>
          <a:prstGeom prst="rect">
            <a:avLst/>
          </a:prstGeom>
        </p:spPr>
      </p:pic>
      <p:sp>
        <p:nvSpPr>
          <p:cNvPr id="7" name="TextBox 6"/>
          <p:cNvSpPr txBox="1"/>
          <p:nvPr/>
        </p:nvSpPr>
        <p:spPr>
          <a:xfrm>
            <a:off x="0" y="796642"/>
            <a:ext cx="177391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DISTINCT</a:t>
            </a:r>
          </a:p>
        </p:txBody>
      </p:sp>
      <p:sp>
        <p:nvSpPr>
          <p:cNvPr id="8" name="TextBox 7"/>
          <p:cNvSpPr txBox="1"/>
          <p:nvPr/>
        </p:nvSpPr>
        <p:spPr>
          <a:xfrm>
            <a:off x="5982886" y="677547"/>
            <a:ext cx="1989935"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ORDER BY </a:t>
            </a:r>
          </a:p>
        </p:txBody>
      </p:sp>
      <p:sp>
        <p:nvSpPr>
          <p:cNvPr id="9" name="TextBox 8"/>
          <p:cNvSpPr txBox="1"/>
          <p:nvPr/>
        </p:nvSpPr>
        <p:spPr>
          <a:xfrm>
            <a:off x="6395242" y="5370150"/>
            <a:ext cx="5029349" cy="738664"/>
          </a:xfrm>
          <a:prstGeom prst="rect">
            <a:avLst/>
          </a:prstGeom>
          <a:noFill/>
        </p:spPr>
        <p:txBody>
          <a:bodyPr wrap="square" rtlCol="0">
            <a:spAutoFit/>
          </a:bodyPr>
          <a:lstStyle/>
          <a:p>
            <a:r>
              <a:rPr lang="en-US" b="1" dirty="0">
                <a:solidFill>
                  <a:srgbClr val="FF0000"/>
                </a:solidFill>
              </a:rPr>
              <a:t>Observation: </a:t>
            </a:r>
            <a:r>
              <a:rPr lang="en-US" dirty="0"/>
              <a:t>The image shows a SQL query that sorts all records from the  Products table by Selling Price in descending order.</a:t>
            </a:r>
            <a:endParaRPr lang="en-IN" dirty="0"/>
          </a:p>
        </p:txBody>
      </p:sp>
      <p:sp>
        <p:nvSpPr>
          <p:cNvPr id="10" name="TextBox 9"/>
          <p:cNvSpPr txBox="1"/>
          <p:nvPr/>
        </p:nvSpPr>
        <p:spPr>
          <a:xfrm>
            <a:off x="448473" y="5157192"/>
            <a:ext cx="4176464" cy="954107"/>
          </a:xfrm>
          <a:prstGeom prst="rect">
            <a:avLst/>
          </a:prstGeom>
          <a:noFill/>
        </p:spPr>
        <p:txBody>
          <a:bodyPr wrap="square" rtlCol="0">
            <a:spAutoFit/>
          </a:bodyPr>
          <a:lstStyle/>
          <a:p>
            <a:pPr algn="just"/>
            <a:r>
              <a:rPr lang="en-US" b="1" dirty="0">
                <a:solidFill>
                  <a:srgbClr val="FF0000"/>
                </a:solidFill>
              </a:rPr>
              <a:t>Observation: </a:t>
            </a:r>
            <a:r>
              <a:rPr lang="en-US" dirty="0"/>
              <a:t>The image shows a SQL query using the DISTINCT keyword to select and display unique Category Name values from the Product Categories table.</a:t>
            </a:r>
            <a:endParaRPr lang="en-IN" dirty="0"/>
          </a:p>
        </p:txBody>
      </p:sp>
    </p:spTree>
    <p:extLst>
      <p:ext uri="{BB962C8B-B14F-4D97-AF65-F5344CB8AC3E}">
        <p14:creationId xmlns:p14="http://schemas.microsoft.com/office/powerpoint/2010/main" val="164239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118F-4B39-55E1-4D6C-34294BA6B406}"/>
              </a:ext>
            </a:extLst>
          </p:cNvPr>
          <p:cNvSpPr>
            <a:spLocks noGrp="1"/>
          </p:cNvSpPr>
          <p:nvPr>
            <p:ph type="title"/>
          </p:nvPr>
        </p:nvSpPr>
        <p:spPr>
          <a:xfrm>
            <a:off x="3287688" y="4724"/>
            <a:ext cx="6193904" cy="471587"/>
          </a:xfrm>
        </p:spPr>
        <p:txBody>
          <a:bodyPr>
            <a:no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Sorting, Distinct, and Pagination</a:t>
            </a:r>
            <a:endParaRPr lang="en-IN" sz="2800" dirty="0"/>
          </a:p>
        </p:txBody>
      </p:sp>
      <p:pic>
        <p:nvPicPr>
          <p:cNvPr id="4" name="Picture 3"/>
          <p:cNvPicPr>
            <a:picLocks noChangeAspect="1"/>
          </p:cNvPicPr>
          <p:nvPr/>
        </p:nvPicPr>
        <p:blipFill>
          <a:blip r:embed="rId2"/>
          <a:stretch>
            <a:fillRect/>
          </a:stretch>
        </p:blipFill>
        <p:spPr>
          <a:xfrm>
            <a:off x="263352" y="1240489"/>
            <a:ext cx="5472608" cy="2988332"/>
          </a:xfrm>
          <a:prstGeom prst="rect">
            <a:avLst/>
          </a:prstGeom>
        </p:spPr>
      </p:pic>
      <p:pic>
        <p:nvPicPr>
          <p:cNvPr id="5" name="Picture 4"/>
          <p:cNvPicPr>
            <a:picLocks noChangeAspect="1"/>
          </p:cNvPicPr>
          <p:nvPr/>
        </p:nvPicPr>
        <p:blipFill>
          <a:blip r:embed="rId3"/>
          <a:stretch>
            <a:fillRect/>
          </a:stretch>
        </p:blipFill>
        <p:spPr>
          <a:xfrm>
            <a:off x="6382705" y="1186483"/>
            <a:ext cx="5382376" cy="3096344"/>
          </a:xfrm>
          <a:prstGeom prst="rect">
            <a:avLst/>
          </a:prstGeom>
        </p:spPr>
      </p:pic>
      <p:sp>
        <p:nvSpPr>
          <p:cNvPr id="6" name="TextBox 5"/>
          <p:cNvSpPr txBox="1"/>
          <p:nvPr/>
        </p:nvSpPr>
        <p:spPr>
          <a:xfrm>
            <a:off x="119336" y="724671"/>
            <a:ext cx="14138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LIMIT</a:t>
            </a:r>
          </a:p>
        </p:txBody>
      </p:sp>
      <p:sp>
        <p:nvSpPr>
          <p:cNvPr id="7" name="TextBox 6"/>
          <p:cNvSpPr txBox="1"/>
          <p:nvPr/>
        </p:nvSpPr>
        <p:spPr>
          <a:xfrm>
            <a:off x="6168008" y="680659"/>
            <a:ext cx="1701903"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OFFSET</a:t>
            </a:r>
          </a:p>
        </p:txBody>
      </p:sp>
      <p:sp>
        <p:nvSpPr>
          <p:cNvPr id="8" name="TextBox 7"/>
          <p:cNvSpPr txBox="1"/>
          <p:nvPr/>
        </p:nvSpPr>
        <p:spPr>
          <a:xfrm>
            <a:off x="6395603" y="4515945"/>
            <a:ext cx="5544616" cy="954107"/>
          </a:xfrm>
          <a:prstGeom prst="rect">
            <a:avLst/>
          </a:prstGeom>
          <a:noFill/>
        </p:spPr>
        <p:txBody>
          <a:bodyPr wrap="square" rtlCol="0">
            <a:spAutoFit/>
          </a:bodyPr>
          <a:lstStyle/>
          <a:p>
            <a:r>
              <a:rPr lang="en-US" b="1" dirty="0">
                <a:solidFill>
                  <a:srgbClr val="FF0000"/>
                </a:solidFill>
              </a:rPr>
              <a:t>Observation: </a:t>
            </a:r>
            <a:r>
              <a:rPr lang="en-US" dirty="0"/>
              <a:t>The image shows a SQL query using LIMIT and OFFSET to retrieve a specific subset of records (5 records starting from the 11th record) from the Products table, ordered by Product ID.</a:t>
            </a:r>
            <a:endParaRPr lang="en-IN" dirty="0"/>
          </a:p>
        </p:txBody>
      </p:sp>
      <p:sp>
        <p:nvSpPr>
          <p:cNvPr id="9" name="TextBox 8"/>
          <p:cNvSpPr txBox="1"/>
          <p:nvPr/>
        </p:nvSpPr>
        <p:spPr>
          <a:xfrm>
            <a:off x="263352" y="4653136"/>
            <a:ext cx="5112568" cy="738664"/>
          </a:xfrm>
          <a:prstGeom prst="rect">
            <a:avLst/>
          </a:prstGeom>
          <a:noFill/>
        </p:spPr>
        <p:txBody>
          <a:bodyPr wrap="square" rtlCol="0">
            <a:spAutoFit/>
          </a:bodyPr>
          <a:lstStyle/>
          <a:p>
            <a:r>
              <a:rPr lang="en-US" b="1" dirty="0">
                <a:solidFill>
                  <a:srgbClr val="FF0000"/>
                </a:solidFill>
              </a:rPr>
              <a:t>Observation</a:t>
            </a:r>
            <a:r>
              <a:rPr lang="en-US" dirty="0"/>
              <a:t>: The image shows a SQL query using LIMIT to retrieve the first 10 records from the Products table, ordered by Product ID.</a:t>
            </a:r>
            <a:endParaRPr lang="en-IN" dirty="0"/>
          </a:p>
        </p:txBody>
      </p:sp>
    </p:spTree>
    <p:extLst>
      <p:ext uri="{BB962C8B-B14F-4D97-AF65-F5344CB8AC3E}">
        <p14:creationId xmlns:p14="http://schemas.microsoft.com/office/powerpoint/2010/main" val="112453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39416" y="1196752"/>
            <a:ext cx="10686780" cy="3539390"/>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Small to mid-sized businesses often struggle with managing their product inventories, supplier details, customer records, and billing processes efficiently due to the lack of an integrated and automated system. Manual tracking leads to errors, stock outs, overstocking, and poor customer service, ultimately affecting profitability and operational efficiency.</a:t>
            </a:r>
          </a:p>
          <a:p>
            <a:pPr lvl="0" algn="just">
              <a:buClr>
                <a:schemeClr val="dk1"/>
              </a:buClr>
              <a:buSzPts val="1800"/>
            </a:pPr>
            <a:endPar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lvl="0" algn="just">
              <a:buClr>
                <a:schemeClr val="dk1"/>
              </a:buClr>
              <a:buSzPts val="1800"/>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The </a:t>
            </a:r>
            <a:r>
              <a:rPr lang="en-US" sz="1600" b="1"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Product Inventory &amp; Billing System </a:t>
            </a: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project aims to develop a robust, SQL-based relational database solution to streamline the end-to-end inventory and billing workflow.</a:t>
            </a:r>
          </a:p>
          <a:p>
            <a:pPr lvl="0" algn="just">
              <a:buClr>
                <a:schemeClr val="dk1"/>
              </a:buClr>
              <a:buSzPts val="1800"/>
            </a:pPr>
            <a:endPar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endParaRPr>
          </a:p>
          <a:p>
            <a:pPr lvl="0" algn="just">
              <a:buClr>
                <a:schemeClr val="dk1"/>
              </a:buClr>
              <a:buSzPts val="1800"/>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 This system provides capabilities for:- </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Managing product categories, stock levels, reorder thresholds, and pricing details.</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Associating suppliers with products to ensure consistent supply chain management.</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Capturing and maintaining customer information for billing and service history.</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Recording and analyzing sales transactions to support decision-making.</a:t>
            </a:r>
          </a:p>
          <a:p>
            <a:pPr marL="285750" lvl="0" indent="-285750" algn="just">
              <a:buClr>
                <a:schemeClr val="dk1"/>
              </a:buClr>
              <a:buSzPts val="1800"/>
              <a:buFont typeface="Wingdings" panose="05000000000000000000" pitchFamily="2" charset="2"/>
              <a:buChar char="§"/>
            </a:pPr>
            <a:r>
              <a:rPr lang="en-US" sz="1600" dirty="0">
                <a:solidFill>
                  <a:schemeClr val="dk1"/>
                </a:solidFill>
                <a:latin typeface="Arial" panose="020B0604020202020204" pitchFamily="34" charset="0"/>
                <a:ea typeface="Calibri" panose="020F0502020204030204" pitchFamily="34" charset="0"/>
                <a:cs typeface="Arial" panose="020B0604020202020204" pitchFamily="34" charset="0"/>
                <a:sym typeface="Calibri"/>
              </a:rPr>
              <a:t>Executing complex queries and generating real-time reports for business insights</a:t>
            </a:r>
            <a:r>
              <a:rPr lang="en-US"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t>
            </a:r>
            <a:endParaRPr sz="16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3863753" y="404664"/>
            <a:ext cx="381642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Problem Statement</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476D-84C5-67B8-5A5A-181D5CDD7767}"/>
              </a:ext>
            </a:extLst>
          </p:cNvPr>
          <p:cNvSpPr>
            <a:spLocks noGrp="1"/>
          </p:cNvSpPr>
          <p:nvPr>
            <p:ph type="title"/>
          </p:nvPr>
        </p:nvSpPr>
        <p:spPr>
          <a:xfrm>
            <a:off x="2999656" y="-2498"/>
            <a:ext cx="5617840" cy="615603"/>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Aggregate Functions &amp; Grouping</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p:cNvPicPr>
            <a:picLocks noChangeAspect="1"/>
          </p:cNvPicPr>
          <p:nvPr/>
        </p:nvPicPr>
        <p:blipFill>
          <a:blip r:embed="rId2"/>
          <a:stretch>
            <a:fillRect/>
          </a:stretch>
        </p:blipFill>
        <p:spPr>
          <a:xfrm>
            <a:off x="651942" y="1151522"/>
            <a:ext cx="4896544" cy="1859223"/>
          </a:xfrm>
          <a:prstGeom prst="rect">
            <a:avLst/>
          </a:prstGeom>
        </p:spPr>
      </p:pic>
      <p:pic>
        <p:nvPicPr>
          <p:cNvPr id="5" name="Picture 4"/>
          <p:cNvPicPr>
            <a:picLocks noChangeAspect="1"/>
          </p:cNvPicPr>
          <p:nvPr/>
        </p:nvPicPr>
        <p:blipFill>
          <a:blip r:embed="rId3"/>
          <a:stretch>
            <a:fillRect/>
          </a:stretch>
        </p:blipFill>
        <p:spPr>
          <a:xfrm>
            <a:off x="695400" y="3459918"/>
            <a:ext cx="4391638" cy="1190791"/>
          </a:xfrm>
          <a:prstGeom prst="rect">
            <a:avLst/>
          </a:prstGeom>
        </p:spPr>
      </p:pic>
      <p:pic>
        <p:nvPicPr>
          <p:cNvPr id="7" name="Picture 6"/>
          <p:cNvPicPr>
            <a:picLocks noChangeAspect="1"/>
          </p:cNvPicPr>
          <p:nvPr/>
        </p:nvPicPr>
        <p:blipFill>
          <a:blip r:embed="rId4"/>
          <a:stretch>
            <a:fillRect/>
          </a:stretch>
        </p:blipFill>
        <p:spPr>
          <a:xfrm>
            <a:off x="695400" y="5222467"/>
            <a:ext cx="4934639" cy="1362265"/>
          </a:xfrm>
          <a:prstGeom prst="rect">
            <a:avLst/>
          </a:prstGeom>
        </p:spPr>
      </p:pic>
      <p:sp>
        <p:nvSpPr>
          <p:cNvPr id="8" name="TextBox 7"/>
          <p:cNvSpPr txBox="1"/>
          <p:nvPr/>
        </p:nvSpPr>
        <p:spPr>
          <a:xfrm>
            <a:off x="0" y="708685"/>
            <a:ext cx="172819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COUNT</a:t>
            </a:r>
          </a:p>
        </p:txBody>
      </p:sp>
      <p:sp>
        <p:nvSpPr>
          <p:cNvPr id="9" name="TextBox 8"/>
          <p:cNvSpPr txBox="1"/>
          <p:nvPr/>
        </p:nvSpPr>
        <p:spPr>
          <a:xfrm>
            <a:off x="11807" y="3072776"/>
            <a:ext cx="159084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SUM</a:t>
            </a:r>
          </a:p>
        </p:txBody>
      </p:sp>
      <p:sp>
        <p:nvSpPr>
          <p:cNvPr id="10" name="TextBox 9"/>
          <p:cNvSpPr txBox="1"/>
          <p:nvPr/>
        </p:nvSpPr>
        <p:spPr>
          <a:xfrm>
            <a:off x="16743" y="4736533"/>
            <a:ext cx="18002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AVERAGE</a:t>
            </a:r>
          </a:p>
        </p:txBody>
      </p:sp>
      <p:sp>
        <p:nvSpPr>
          <p:cNvPr id="11" name="TextBox 10"/>
          <p:cNvSpPr txBox="1"/>
          <p:nvPr/>
        </p:nvSpPr>
        <p:spPr>
          <a:xfrm>
            <a:off x="6132004" y="3317672"/>
            <a:ext cx="5256584" cy="738664"/>
          </a:xfrm>
          <a:prstGeom prst="rect">
            <a:avLst/>
          </a:prstGeom>
          <a:noFill/>
        </p:spPr>
        <p:txBody>
          <a:bodyPr wrap="square" rtlCol="0">
            <a:spAutoFit/>
          </a:bodyPr>
          <a:lstStyle/>
          <a:p>
            <a:r>
              <a:rPr lang="en-US" b="1" dirty="0">
                <a:solidFill>
                  <a:srgbClr val="FF0000"/>
                </a:solidFill>
              </a:rPr>
              <a:t>Observation</a:t>
            </a:r>
            <a:r>
              <a:rPr lang="en-US" dirty="0">
                <a:solidFill>
                  <a:srgbClr val="FF0000"/>
                </a:solidFill>
              </a:rPr>
              <a:t>: </a:t>
            </a:r>
            <a:r>
              <a:rPr lang="en-US" dirty="0"/>
              <a:t>The image shows a SQL query using the SUM() function to calculate the total stock quantity from the Products table, with the result being 1915</a:t>
            </a:r>
            <a:endParaRPr lang="en-IN" dirty="0"/>
          </a:p>
        </p:txBody>
      </p:sp>
      <p:sp>
        <p:nvSpPr>
          <p:cNvPr id="12" name="TextBox 11"/>
          <p:cNvSpPr txBox="1"/>
          <p:nvPr/>
        </p:nvSpPr>
        <p:spPr>
          <a:xfrm>
            <a:off x="6132004" y="5201421"/>
            <a:ext cx="5544616" cy="738664"/>
          </a:xfrm>
          <a:prstGeom prst="rect">
            <a:avLst/>
          </a:prstGeom>
          <a:noFill/>
        </p:spPr>
        <p:txBody>
          <a:bodyPr wrap="square" rtlCol="0">
            <a:spAutoFit/>
          </a:bodyPr>
          <a:lstStyle/>
          <a:p>
            <a:r>
              <a:rPr lang="en-US" b="1" dirty="0">
                <a:solidFill>
                  <a:srgbClr val="FF0000"/>
                </a:solidFill>
              </a:rPr>
              <a:t>Observation: </a:t>
            </a:r>
            <a:r>
              <a:rPr lang="en-US" dirty="0"/>
              <a:t>The image shows a SQL query using the AVG() function to calculate the average selling price from the Products table, resulting in an average of 97.696429.</a:t>
            </a:r>
            <a:endParaRPr lang="en-IN" dirty="0"/>
          </a:p>
        </p:txBody>
      </p:sp>
      <p:sp>
        <p:nvSpPr>
          <p:cNvPr id="13" name="TextBox 12"/>
          <p:cNvSpPr txBox="1"/>
          <p:nvPr/>
        </p:nvSpPr>
        <p:spPr>
          <a:xfrm>
            <a:off x="6023992" y="1108795"/>
            <a:ext cx="5472608" cy="738664"/>
          </a:xfrm>
          <a:prstGeom prst="rect">
            <a:avLst/>
          </a:prstGeom>
          <a:noFill/>
        </p:spPr>
        <p:txBody>
          <a:bodyPr wrap="square" rtlCol="0">
            <a:spAutoFit/>
          </a:bodyPr>
          <a:lstStyle/>
          <a:p>
            <a:r>
              <a:rPr lang="en-US" b="1" dirty="0">
                <a:solidFill>
                  <a:srgbClr val="FF0000"/>
                </a:solidFill>
              </a:rPr>
              <a:t>Observation: </a:t>
            </a:r>
            <a:r>
              <a:rPr lang="en-US" dirty="0"/>
              <a:t>The image shows a SQL query using the COUNT(*) function to count all rows in the Products table, returning the total number of products as 28</a:t>
            </a:r>
            <a:endParaRPr lang="en-IN" dirty="0"/>
          </a:p>
        </p:txBody>
      </p:sp>
    </p:spTree>
    <p:extLst>
      <p:ext uri="{BB962C8B-B14F-4D97-AF65-F5344CB8AC3E}">
        <p14:creationId xmlns:p14="http://schemas.microsoft.com/office/powerpoint/2010/main" val="61805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757A-8987-484C-5932-DDC9D06047A7}"/>
              </a:ext>
            </a:extLst>
          </p:cNvPr>
          <p:cNvSpPr>
            <a:spLocks noGrp="1"/>
          </p:cNvSpPr>
          <p:nvPr>
            <p:ph type="title"/>
          </p:nvPr>
        </p:nvSpPr>
        <p:spPr>
          <a:xfrm>
            <a:off x="3143672" y="-99392"/>
            <a:ext cx="5401816" cy="759619"/>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Aggregate Functions &amp; Grouping</a:t>
            </a:r>
            <a:endParaRPr lang="en-IN" sz="2800" dirty="0"/>
          </a:p>
        </p:txBody>
      </p:sp>
      <p:pic>
        <p:nvPicPr>
          <p:cNvPr id="3" name="Picture 2"/>
          <p:cNvPicPr>
            <a:picLocks noChangeAspect="1"/>
          </p:cNvPicPr>
          <p:nvPr/>
        </p:nvPicPr>
        <p:blipFill>
          <a:blip r:embed="rId2"/>
          <a:stretch>
            <a:fillRect/>
          </a:stretch>
        </p:blipFill>
        <p:spPr>
          <a:xfrm>
            <a:off x="191344" y="1340768"/>
            <a:ext cx="5398925" cy="2304256"/>
          </a:xfrm>
          <a:prstGeom prst="rect">
            <a:avLst/>
          </a:prstGeom>
        </p:spPr>
      </p:pic>
      <p:pic>
        <p:nvPicPr>
          <p:cNvPr id="5" name="Picture 4"/>
          <p:cNvPicPr>
            <a:picLocks noChangeAspect="1"/>
          </p:cNvPicPr>
          <p:nvPr/>
        </p:nvPicPr>
        <p:blipFill>
          <a:blip r:embed="rId3"/>
          <a:stretch>
            <a:fillRect/>
          </a:stretch>
        </p:blipFill>
        <p:spPr>
          <a:xfrm>
            <a:off x="6023992" y="1052736"/>
            <a:ext cx="5534797" cy="3639058"/>
          </a:xfrm>
          <a:prstGeom prst="rect">
            <a:avLst/>
          </a:prstGeom>
        </p:spPr>
      </p:pic>
      <p:sp>
        <p:nvSpPr>
          <p:cNvPr id="6" name="TextBox 5"/>
          <p:cNvSpPr txBox="1"/>
          <p:nvPr/>
        </p:nvSpPr>
        <p:spPr>
          <a:xfrm>
            <a:off x="13568" y="852681"/>
            <a:ext cx="256599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MIN &amp; MAX</a:t>
            </a:r>
          </a:p>
        </p:txBody>
      </p:sp>
      <p:sp>
        <p:nvSpPr>
          <p:cNvPr id="7" name="TextBox 6"/>
          <p:cNvSpPr txBox="1"/>
          <p:nvPr/>
        </p:nvSpPr>
        <p:spPr>
          <a:xfrm>
            <a:off x="6051773" y="4881971"/>
            <a:ext cx="5102749" cy="954107"/>
          </a:xfrm>
          <a:prstGeom prst="rect">
            <a:avLst/>
          </a:prstGeom>
          <a:noFill/>
        </p:spPr>
        <p:txBody>
          <a:bodyPr wrap="square" rtlCol="0">
            <a:spAutoFit/>
          </a:bodyPr>
          <a:lstStyle/>
          <a:p>
            <a:r>
              <a:rPr lang="en-US" b="1" dirty="0">
                <a:solidFill>
                  <a:srgbClr val="FF0000"/>
                </a:solidFill>
              </a:rPr>
              <a:t>Observation: </a:t>
            </a:r>
            <a:r>
              <a:rPr lang="en-US" dirty="0"/>
              <a:t>The image shows a SQL query that groups records from the Product Categories and Products tables by Category Name and counts the number of products in each category.</a:t>
            </a:r>
            <a:endParaRPr lang="en-IN" dirty="0"/>
          </a:p>
        </p:txBody>
      </p:sp>
      <p:sp>
        <p:nvSpPr>
          <p:cNvPr id="8" name="TextBox 7"/>
          <p:cNvSpPr txBox="1"/>
          <p:nvPr/>
        </p:nvSpPr>
        <p:spPr>
          <a:xfrm>
            <a:off x="335360" y="4941168"/>
            <a:ext cx="4824536" cy="954107"/>
          </a:xfrm>
          <a:prstGeom prst="rect">
            <a:avLst/>
          </a:prstGeom>
          <a:noFill/>
        </p:spPr>
        <p:txBody>
          <a:bodyPr wrap="square" rtlCol="0">
            <a:spAutoFit/>
          </a:bodyPr>
          <a:lstStyle/>
          <a:p>
            <a:r>
              <a:rPr lang="en-US" b="1" dirty="0">
                <a:solidFill>
                  <a:srgbClr val="FF0000"/>
                </a:solidFill>
              </a:rPr>
              <a:t>Observation: </a:t>
            </a:r>
            <a:r>
              <a:rPr lang="en-US" dirty="0"/>
              <a:t>The image shows a SQL query using MIN() and MAX() functions to find the minimum and maximum selling prices from the Products table, returning 2.50 as the minimum and 880.00 as the maximum.</a:t>
            </a:r>
            <a:endParaRPr lang="en-IN" dirty="0"/>
          </a:p>
        </p:txBody>
      </p:sp>
    </p:spTree>
    <p:extLst>
      <p:ext uri="{BB962C8B-B14F-4D97-AF65-F5344CB8AC3E}">
        <p14:creationId xmlns:p14="http://schemas.microsoft.com/office/powerpoint/2010/main" val="4149711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757A-8987-484C-5932-DDC9D06047A7}"/>
              </a:ext>
            </a:extLst>
          </p:cNvPr>
          <p:cNvSpPr>
            <a:spLocks noGrp="1"/>
          </p:cNvSpPr>
          <p:nvPr>
            <p:ph type="title"/>
          </p:nvPr>
        </p:nvSpPr>
        <p:spPr>
          <a:xfrm>
            <a:off x="3143672" y="-99392"/>
            <a:ext cx="5401816" cy="759619"/>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Aggregate Functions &amp; Grouping</a:t>
            </a:r>
            <a:endParaRPr lang="en-IN" sz="2800" dirty="0"/>
          </a:p>
        </p:txBody>
      </p:sp>
      <p:sp>
        <p:nvSpPr>
          <p:cNvPr id="6" name="TextBox 5"/>
          <p:cNvSpPr txBox="1"/>
          <p:nvPr/>
        </p:nvSpPr>
        <p:spPr>
          <a:xfrm>
            <a:off x="13568" y="852681"/>
            <a:ext cx="256599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HAVING</a:t>
            </a:r>
          </a:p>
        </p:txBody>
      </p:sp>
      <p:pic>
        <p:nvPicPr>
          <p:cNvPr id="4" name="Picture 3"/>
          <p:cNvPicPr>
            <a:picLocks noChangeAspect="1"/>
          </p:cNvPicPr>
          <p:nvPr/>
        </p:nvPicPr>
        <p:blipFill>
          <a:blip r:embed="rId2"/>
          <a:stretch>
            <a:fillRect/>
          </a:stretch>
        </p:blipFill>
        <p:spPr>
          <a:xfrm>
            <a:off x="1055440" y="1340768"/>
            <a:ext cx="5040560" cy="4040405"/>
          </a:xfrm>
          <a:prstGeom prst="rect">
            <a:avLst/>
          </a:prstGeom>
        </p:spPr>
      </p:pic>
      <p:sp>
        <p:nvSpPr>
          <p:cNvPr id="7" name="TextBox 6"/>
          <p:cNvSpPr txBox="1"/>
          <p:nvPr/>
        </p:nvSpPr>
        <p:spPr>
          <a:xfrm>
            <a:off x="6672064" y="2060848"/>
            <a:ext cx="4752528" cy="954107"/>
          </a:xfrm>
          <a:prstGeom prst="rect">
            <a:avLst/>
          </a:prstGeom>
          <a:noFill/>
        </p:spPr>
        <p:txBody>
          <a:bodyPr wrap="square" rtlCol="0">
            <a:spAutoFit/>
          </a:bodyPr>
          <a:lstStyle/>
          <a:p>
            <a:pPr algn="just"/>
            <a:r>
              <a:rPr lang="en-US" b="1" dirty="0">
                <a:solidFill>
                  <a:srgbClr val="FF0000"/>
                </a:solidFill>
              </a:rPr>
              <a:t>Observation: </a:t>
            </a:r>
            <a:r>
              <a:rPr lang="en-US" dirty="0"/>
              <a:t>SQL query that filters grouped data using the HAVING clause to display category names and their product counts, only for categories with more than 5 products.</a:t>
            </a:r>
            <a:endParaRPr lang="en-IN" dirty="0"/>
          </a:p>
        </p:txBody>
      </p:sp>
    </p:spTree>
    <p:extLst>
      <p:ext uri="{BB962C8B-B14F-4D97-AF65-F5344CB8AC3E}">
        <p14:creationId xmlns:p14="http://schemas.microsoft.com/office/powerpoint/2010/main" val="165255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3B90-CBD2-ACAC-3E58-1E4FFA6D73F9}"/>
              </a:ext>
            </a:extLst>
          </p:cNvPr>
          <p:cNvSpPr>
            <a:spLocks noGrp="1"/>
          </p:cNvSpPr>
          <p:nvPr>
            <p:ph type="title"/>
          </p:nvPr>
        </p:nvSpPr>
        <p:spPr>
          <a:xfrm>
            <a:off x="5375920" y="0"/>
            <a:ext cx="1873424" cy="759619"/>
          </a:xfrm>
        </p:spPr>
        <p:txBody>
          <a:bodyPr>
            <a:normAutofit/>
          </a:bodyPr>
          <a:lstStyle/>
          <a:p>
            <a:r>
              <a:rPr lang="en-IN" sz="32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Joins</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p:cNvPicPr>
            <a:picLocks noChangeAspect="1"/>
          </p:cNvPicPr>
          <p:nvPr/>
        </p:nvPicPr>
        <p:blipFill>
          <a:blip r:embed="rId2"/>
          <a:stretch>
            <a:fillRect/>
          </a:stretch>
        </p:blipFill>
        <p:spPr>
          <a:xfrm>
            <a:off x="767408" y="1154484"/>
            <a:ext cx="4896544" cy="3986393"/>
          </a:xfrm>
          <a:prstGeom prst="rect">
            <a:avLst/>
          </a:prstGeom>
        </p:spPr>
      </p:pic>
      <p:pic>
        <p:nvPicPr>
          <p:cNvPr id="5" name="Picture 4"/>
          <p:cNvPicPr>
            <a:picLocks noChangeAspect="1"/>
          </p:cNvPicPr>
          <p:nvPr/>
        </p:nvPicPr>
        <p:blipFill>
          <a:blip r:embed="rId3"/>
          <a:stretch>
            <a:fillRect/>
          </a:stretch>
        </p:blipFill>
        <p:spPr>
          <a:xfrm>
            <a:off x="6744072" y="1148184"/>
            <a:ext cx="4896533" cy="3962953"/>
          </a:xfrm>
          <a:prstGeom prst="rect">
            <a:avLst/>
          </a:prstGeom>
        </p:spPr>
      </p:pic>
      <p:sp>
        <p:nvSpPr>
          <p:cNvPr id="7" name="TextBox 6"/>
          <p:cNvSpPr txBox="1"/>
          <p:nvPr/>
        </p:nvSpPr>
        <p:spPr>
          <a:xfrm>
            <a:off x="119336" y="748074"/>
            <a:ext cx="216024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INNER JOIN</a:t>
            </a:r>
          </a:p>
        </p:txBody>
      </p:sp>
      <p:sp>
        <p:nvSpPr>
          <p:cNvPr id="8" name="TextBox 7"/>
          <p:cNvSpPr txBox="1"/>
          <p:nvPr/>
        </p:nvSpPr>
        <p:spPr>
          <a:xfrm>
            <a:off x="6025208" y="690949"/>
            <a:ext cx="24482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RIGHT JOIN</a:t>
            </a:r>
          </a:p>
        </p:txBody>
      </p:sp>
      <p:sp>
        <p:nvSpPr>
          <p:cNvPr id="9" name="TextBox 8"/>
          <p:cNvSpPr txBox="1"/>
          <p:nvPr/>
        </p:nvSpPr>
        <p:spPr>
          <a:xfrm>
            <a:off x="6744072" y="5373216"/>
            <a:ext cx="5184576"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RIGHT JOIN across four tables (Products, Purchase Details, Purchase Orders, and Suppliers) to retrieve product names and supplier names.</a:t>
            </a:r>
            <a:endParaRPr lang="en-IN" dirty="0"/>
          </a:p>
        </p:txBody>
      </p:sp>
      <p:sp>
        <p:nvSpPr>
          <p:cNvPr id="10" name="TextBox 9"/>
          <p:cNvSpPr txBox="1"/>
          <p:nvPr/>
        </p:nvSpPr>
        <p:spPr>
          <a:xfrm>
            <a:off x="407368" y="5373216"/>
            <a:ext cx="4896544" cy="954107"/>
          </a:xfrm>
          <a:prstGeom prst="rect">
            <a:avLst/>
          </a:prstGeom>
          <a:noFill/>
        </p:spPr>
        <p:txBody>
          <a:bodyPr wrap="square" rtlCol="0">
            <a:spAutoFit/>
          </a:bodyPr>
          <a:lstStyle/>
          <a:p>
            <a:pPr algn="just"/>
            <a:r>
              <a:rPr lang="en-US" b="1" dirty="0">
                <a:solidFill>
                  <a:srgbClr val="FF0000"/>
                </a:solidFill>
              </a:rPr>
              <a:t>Observation: </a:t>
            </a:r>
            <a:r>
              <a:rPr lang="en-US" dirty="0"/>
              <a:t>SQL query using an INNER JOIN to combine data from the Products and Product Categories tables, displaying the product ID, product name, and category name.</a:t>
            </a:r>
            <a:endParaRPr lang="en-IN" dirty="0"/>
          </a:p>
        </p:txBody>
      </p:sp>
    </p:spTree>
    <p:extLst>
      <p:ext uri="{BB962C8B-B14F-4D97-AF65-F5344CB8AC3E}">
        <p14:creationId xmlns:p14="http://schemas.microsoft.com/office/powerpoint/2010/main" val="166862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5652-B835-4AD3-5B6F-2FF575C924BE}"/>
              </a:ext>
            </a:extLst>
          </p:cNvPr>
          <p:cNvSpPr>
            <a:spLocks noGrp="1"/>
          </p:cNvSpPr>
          <p:nvPr>
            <p:ph type="title"/>
          </p:nvPr>
        </p:nvSpPr>
        <p:spPr>
          <a:xfrm>
            <a:off x="5303912" y="116632"/>
            <a:ext cx="1657400" cy="471587"/>
          </a:xfrm>
        </p:spPr>
        <p:txBody>
          <a:bodyPr>
            <a:noAutofit/>
          </a:bodyPr>
          <a:lstStyle/>
          <a:p>
            <a:r>
              <a:rPr lang="en-IN" sz="32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Joins</a:t>
            </a:r>
            <a:endParaRPr lang="en-IN" sz="3200" dirty="0"/>
          </a:p>
        </p:txBody>
      </p:sp>
      <p:pic>
        <p:nvPicPr>
          <p:cNvPr id="4" name="Picture 3"/>
          <p:cNvPicPr>
            <a:picLocks noChangeAspect="1"/>
          </p:cNvPicPr>
          <p:nvPr/>
        </p:nvPicPr>
        <p:blipFill>
          <a:blip r:embed="rId2"/>
          <a:stretch>
            <a:fillRect/>
          </a:stretch>
        </p:blipFill>
        <p:spPr>
          <a:xfrm>
            <a:off x="983433" y="908720"/>
            <a:ext cx="5544616" cy="4968552"/>
          </a:xfrm>
          <a:prstGeom prst="rect">
            <a:avLst/>
          </a:prstGeom>
        </p:spPr>
      </p:pic>
      <p:sp>
        <p:nvSpPr>
          <p:cNvPr id="5" name="TextBox 4"/>
          <p:cNvSpPr txBox="1"/>
          <p:nvPr/>
        </p:nvSpPr>
        <p:spPr>
          <a:xfrm>
            <a:off x="6961312" y="1988840"/>
            <a:ext cx="4247256" cy="954107"/>
          </a:xfrm>
          <a:prstGeom prst="rect">
            <a:avLst/>
          </a:prstGeom>
          <a:noFill/>
        </p:spPr>
        <p:txBody>
          <a:bodyPr wrap="square" rtlCol="0">
            <a:spAutoFit/>
          </a:bodyPr>
          <a:lstStyle/>
          <a:p>
            <a:pPr algn="just"/>
            <a:r>
              <a:rPr lang="en-US" b="1" dirty="0">
                <a:solidFill>
                  <a:srgbClr val="FF0000"/>
                </a:solidFill>
              </a:rPr>
              <a:t>Observation: </a:t>
            </a:r>
            <a:r>
              <a:rPr lang="en-US" dirty="0"/>
              <a:t>SQL query joining four tables (Sales, Sale Items, Products, and Customers) to retrieve sale details, including sale ID, customer name, quantity, and product name.</a:t>
            </a:r>
            <a:endParaRPr lang="en-IN" dirty="0"/>
          </a:p>
        </p:txBody>
      </p:sp>
    </p:spTree>
    <p:extLst>
      <p:ext uri="{BB962C8B-B14F-4D97-AF65-F5344CB8AC3E}">
        <p14:creationId xmlns:p14="http://schemas.microsoft.com/office/powerpoint/2010/main" val="54289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8D90-23BF-6999-9FD3-0BFB929AE405}"/>
              </a:ext>
            </a:extLst>
          </p:cNvPr>
          <p:cNvSpPr>
            <a:spLocks noGrp="1"/>
          </p:cNvSpPr>
          <p:nvPr>
            <p:ph type="title"/>
          </p:nvPr>
        </p:nvSpPr>
        <p:spPr>
          <a:xfrm>
            <a:off x="4943872" y="-21591"/>
            <a:ext cx="2161456" cy="687611"/>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Subqueries</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p:cNvPicPr>
            <a:picLocks noChangeAspect="1"/>
          </p:cNvPicPr>
          <p:nvPr/>
        </p:nvPicPr>
        <p:blipFill>
          <a:blip r:embed="rId2"/>
          <a:stretch>
            <a:fillRect/>
          </a:stretch>
        </p:blipFill>
        <p:spPr>
          <a:xfrm>
            <a:off x="335360" y="1124744"/>
            <a:ext cx="5344271" cy="3024336"/>
          </a:xfrm>
          <a:prstGeom prst="rect">
            <a:avLst/>
          </a:prstGeom>
        </p:spPr>
      </p:pic>
      <p:pic>
        <p:nvPicPr>
          <p:cNvPr id="6" name="Picture 5"/>
          <p:cNvPicPr>
            <a:picLocks noChangeAspect="1"/>
          </p:cNvPicPr>
          <p:nvPr/>
        </p:nvPicPr>
        <p:blipFill>
          <a:blip r:embed="rId3"/>
          <a:stretch>
            <a:fillRect/>
          </a:stretch>
        </p:blipFill>
        <p:spPr>
          <a:xfrm>
            <a:off x="6384032" y="1151930"/>
            <a:ext cx="5095686" cy="3600399"/>
          </a:xfrm>
          <a:prstGeom prst="rect">
            <a:avLst/>
          </a:prstGeom>
        </p:spPr>
      </p:pic>
      <p:sp>
        <p:nvSpPr>
          <p:cNvPr id="7" name="TextBox 6"/>
          <p:cNvSpPr txBox="1"/>
          <p:nvPr/>
        </p:nvSpPr>
        <p:spPr>
          <a:xfrm>
            <a:off x="191344" y="724634"/>
            <a:ext cx="18002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WHERE</a:t>
            </a:r>
          </a:p>
        </p:txBody>
      </p:sp>
      <p:sp>
        <p:nvSpPr>
          <p:cNvPr id="8" name="TextBox 7"/>
          <p:cNvSpPr txBox="1"/>
          <p:nvPr/>
        </p:nvSpPr>
        <p:spPr>
          <a:xfrm>
            <a:off x="5809552" y="724634"/>
            <a:ext cx="1285929" cy="400110"/>
          </a:xfrm>
          <a:prstGeom prst="rect">
            <a:avLst/>
          </a:prstGeom>
          <a:noFill/>
        </p:spPr>
        <p:txBody>
          <a:bodyPr wrap="none" rtlCol="0">
            <a:spAutoFit/>
          </a:bodyPr>
          <a:lstStyle/>
          <a:p>
            <a:pPr marL="342900" indent="-342900">
              <a:buFont typeface="Wingdings" panose="05000000000000000000" pitchFamily="2" charset="2"/>
              <a:buChar char="Ø"/>
            </a:pPr>
            <a:r>
              <a:rPr lang="en-IN" sz="2000" b="1" dirty="0"/>
              <a:t>FROM</a:t>
            </a:r>
          </a:p>
        </p:txBody>
      </p:sp>
      <p:sp>
        <p:nvSpPr>
          <p:cNvPr id="9" name="TextBox 8"/>
          <p:cNvSpPr txBox="1"/>
          <p:nvPr/>
        </p:nvSpPr>
        <p:spPr>
          <a:xfrm>
            <a:off x="6528048" y="4941168"/>
            <a:ext cx="5544616" cy="738664"/>
          </a:xfrm>
          <a:prstGeom prst="rect">
            <a:avLst/>
          </a:prstGeom>
          <a:noFill/>
        </p:spPr>
        <p:txBody>
          <a:bodyPr wrap="square" rtlCol="0">
            <a:spAutoFit/>
          </a:bodyPr>
          <a:lstStyle/>
          <a:p>
            <a:r>
              <a:rPr lang="en-US" b="1" dirty="0">
                <a:solidFill>
                  <a:srgbClr val="FF0000"/>
                </a:solidFill>
              </a:rPr>
              <a:t>Observation: </a:t>
            </a:r>
            <a:r>
              <a:rPr lang="en-US" dirty="0"/>
              <a:t>SQL query using a subquery in the FROM clause to select product names and stock quantities for products with a stock quantity greater than 50.</a:t>
            </a:r>
            <a:endParaRPr lang="en-IN" dirty="0"/>
          </a:p>
        </p:txBody>
      </p:sp>
      <p:sp>
        <p:nvSpPr>
          <p:cNvPr id="10" name="TextBox 9"/>
          <p:cNvSpPr txBox="1"/>
          <p:nvPr/>
        </p:nvSpPr>
        <p:spPr>
          <a:xfrm>
            <a:off x="348903" y="4846933"/>
            <a:ext cx="5344271" cy="738664"/>
          </a:xfrm>
          <a:prstGeom prst="rect">
            <a:avLst/>
          </a:prstGeom>
          <a:noFill/>
        </p:spPr>
        <p:txBody>
          <a:bodyPr wrap="square" rtlCol="0">
            <a:spAutoFit/>
          </a:bodyPr>
          <a:lstStyle/>
          <a:p>
            <a:r>
              <a:rPr lang="en-US" b="1" dirty="0">
                <a:solidFill>
                  <a:srgbClr val="FF0000"/>
                </a:solidFill>
              </a:rPr>
              <a:t>Observation: </a:t>
            </a:r>
            <a:r>
              <a:rPr lang="en-US" dirty="0"/>
              <a:t>SQL query that selects all columns from the Products table where the Selling Price is greater than the average selling price of all products.</a:t>
            </a:r>
            <a:endParaRPr lang="en-IN" dirty="0"/>
          </a:p>
        </p:txBody>
      </p:sp>
    </p:spTree>
    <p:extLst>
      <p:ext uri="{BB962C8B-B14F-4D97-AF65-F5344CB8AC3E}">
        <p14:creationId xmlns:p14="http://schemas.microsoft.com/office/powerpoint/2010/main" val="151008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3556-EBDA-7339-B08C-532D6AEF9037}"/>
              </a:ext>
            </a:extLst>
          </p:cNvPr>
          <p:cNvSpPr>
            <a:spLocks noGrp="1"/>
          </p:cNvSpPr>
          <p:nvPr>
            <p:ph type="title"/>
          </p:nvPr>
        </p:nvSpPr>
        <p:spPr>
          <a:xfrm>
            <a:off x="4871864" y="-27955"/>
            <a:ext cx="1945432" cy="543595"/>
          </a:xfrm>
        </p:spPr>
        <p:txBody>
          <a:bodyPr>
            <a:normAutofit fontScale="90000"/>
          </a:bodyPr>
          <a:lstStyle/>
          <a:p>
            <a:r>
              <a:rPr lang="en-IN" sz="44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 </a:t>
            </a:r>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Subqueries</a:t>
            </a:r>
            <a:endParaRPr lang="en-IN" sz="2800" dirty="0"/>
          </a:p>
        </p:txBody>
      </p:sp>
      <p:pic>
        <p:nvPicPr>
          <p:cNvPr id="4" name="Picture 3"/>
          <p:cNvPicPr>
            <a:picLocks noChangeAspect="1"/>
          </p:cNvPicPr>
          <p:nvPr/>
        </p:nvPicPr>
        <p:blipFill>
          <a:blip r:embed="rId2"/>
          <a:stretch>
            <a:fillRect/>
          </a:stretch>
        </p:blipFill>
        <p:spPr>
          <a:xfrm>
            <a:off x="767408" y="1196752"/>
            <a:ext cx="6447371" cy="5112568"/>
          </a:xfrm>
          <a:prstGeom prst="rect">
            <a:avLst/>
          </a:prstGeom>
        </p:spPr>
      </p:pic>
      <p:sp>
        <p:nvSpPr>
          <p:cNvPr id="5" name="TextBox 4"/>
          <p:cNvSpPr txBox="1"/>
          <p:nvPr/>
        </p:nvSpPr>
        <p:spPr>
          <a:xfrm>
            <a:off x="263352" y="671530"/>
            <a:ext cx="2880320" cy="369332"/>
          </a:xfrm>
          <a:prstGeom prst="rect">
            <a:avLst/>
          </a:prstGeom>
          <a:noFill/>
        </p:spPr>
        <p:txBody>
          <a:bodyPr wrap="square" rtlCol="0">
            <a:spAutoFit/>
          </a:bodyPr>
          <a:lstStyle/>
          <a:p>
            <a:pPr marL="285750" indent="-285750">
              <a:buFont typeface="Wingdings" panose="05000000000000000000" pitchFamily="2" charset="2"/>
              <a:buChar char="Ø"/>
            </a:pPr>
            <a:r>
              <a:rPr lang="en-IN" sz="1800" b="1" dirty="0"/>
              <a:t>Correlated Subquery</a:t>
            </a:r>
          </a:p>
        </p:txBody>
      </p:sp>
      <p:sp>
        <p:nvSpPr>
          <p:cNvPr id="6" name="TextBox 5"/>
          <p:cNvSpPr txBox="1"/>
          <p:nvPr/>
        </p:nvSpPr>
        <p:spPr>
          <a:xfrm>
            <a:off x="7176120" y="1916832"/>
            <a:ext cx="4392488" cy="954107"/>
          </a:xfrm>
          <a:prstGeom prst="rect">
            <a:avLst/>
          </a:prstGeom>
          <a:noFill/>
        </p:spPr>
        <p:txBody>
          <a:bodyPr wrap="square" rtlCol="0">
            <a:spAutoFit/>
          </a:bodyPr>
          <a:lstStyle/>
          <a:p>
            <a:pPr algn="just"/>
            <a:r>
              <a:rPr lang="en-US" b="1" dirty="0">
                <a:solidFill>
                  <a:srgbClr val="FF0000"/>
                </a:solidFill>
              </a:rPr>
              <a:t>Observation: </a:t>
            </a:r>
            <a:r>
              <a:rPr lang="en-US" dirty="0"/>
              <a:t>SQL query that selects product names, cost prices, and category names for products with a cost price lower than the average cost price within their respective categories.</a:t>
            </a:r>
            <a:endParaRPr lang="en-IN" dirty="0"/>
          </a:p>
        </p:txBody>
      </p:sp>
    </p:spTree>
    <p:extLst>
      <p:ext uri="{BB962C8B-B14F-4D97-AF65-F5344CB8AC3E}">
        <p14:creationId xmlns:p14="http://schemas.microsoft.com/office/powerpoint/2010/main" val="3629621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F757-E6A2-69C3-607B-976070C9FCE7}"/>
              </a:ext>
            </a:extLst>
          </p:cNvPr>
          <p:cNvSpPr>
            <a:spLocks noGrp="1"/>
          </p:cNvSpPr>
          <p:nvPr>
            <p:ph type="title"/>
          </p:nvPr>
        </p:nvSpPr>
        <p:spPr>
          <a:xfrm>
            <a:off x="4439816" y="0"/>
            <a:ext cx="2809528" cy="543595"/>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String Functions</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6" name="Picture 5"/>
          <p:cNvPicPr>
            <a:picLocks noChangeAspect="1"/>
          </p:cNvPicPr>
          <p:nvPr/>
        </p:nvPicPr>
        <p:blipFill>
          <a:blip r:embed="rId2"/>
          <a:stretch>
            <a:fillRect/>
          </a:stretch>
        </p:blipFill>
        <p:spPr>
          <a:xfrm>
            <a:off x="6528048" y="1124744"/>
            <a:ext cx="5112568" cy="3914725"/>
          </a:xfrm>
          <a:prstGeom prst="rect">
            <a:avLst/>
          </a:prstGeom>
        </p:spPr>
      </p:pic>
      <p:pic>
        <p:nvPicPr>
          <p:cNvPr id="7" name="Picture 6"/>
          <p:cNvPicPr>
            <a:picLocks noChangeAspect="1"/>
          </p:cNvPicPr>
          <p:nvPr/>
        </p:nvPicPr>
        <p:blipFill>
          <a:blip r:embed="rId3"/>
          <a:stretch>
            <a:fillRect/>
          </a:stretch>
        </p:blipFill>
        <p:spPr>
          <a:xfrm>
            <a:off x="119336" y="1124744"/>
            <a:ext cx="6541623" cy="3888432"/>
          </a:xfrm>
          <a:prstGeom prst="rect">
            <a:avLst/>
          </a:prstGeom>
        </p:spPr>
      </p:pic>
      <p:sp>
        <p:nvSpPr>
          <p:cNvPr id="8" name="TextBox 7"/>
          <p:cNvSpPr txBox="1"/>
          <p:nvPr/>
        </p:nvSpPr>
        <p:spPr>
          <a:xfrm>
            <a:off x="-8706" y="698341"/>
            <a:ext cx="25763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Concatenate</a:t>
            </a:r>
          </a:p>
        </p:txBody>
      </p:sp>
      <p:sp>
        <p:nvSpPr>
          <p:cNvPr id="10" name="TextBox 9"/>
          <p:cNvSpPr txBox="1"/>
          <p:nvPr/>
        </p:nvSpPr>
        <p:spPr>
          <a:xfrm>
            <a:off x="6169224" y="711488"/>
            <a:ext cx="216024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Uppercase</a:t>
            </a:r>
          </a:p>
        </p:txBody>
      </p:sp>
      <p:sp>
        <p:nvSpPr>
          <p:cNvPr id="11" name="TextBox 10"/>
          <p:cNvSpPr txBox="1"/>
          <p:nvPr/>
        </p:nvSpPr>
        <p:spPr>
          <a:xfrm>
            <a:off x="335360" y="5373216"/>
            <a:ext cx="5328592"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the CONCAT() function to combine the First Name and Last Name columns from the Customers table into a single Full Name column</a:t>
            </a:r>
            <a:endParaRPr lang="en-IN" dirty="0"/>
          </a:p>
        </p:txBody>
      </p:sp>
      <p:sp>
        <p:nvSpPr>
          <p:cNvPr id="12" name="TextBox 11"/>
          <p:cNvSpPr txBox="1"/>
          <p:nvPr/>
        </p:nvSpPr>
        <p:spPr>
          <a:xfrm>
            <a:off x="6816080" y="5373216"/>
            <a:ext cx="4464496"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UPPER() function to convert all product names in the Products table to uppercase</a:t>
            </a:r>
            <a:endParaRPr lang="en-IN" dirty="0"/>
          </a:p>
        </p:txBody>
      </p:sp>
    </p:spTree>
    <p:extLst>
      <p:ext uri="{BB962C8B-B14F-4D97-AF65-F5344CB8AC3E}">
        <p14:creationId xmlns:p14="http://schemas.microsoft.com/office/powerpoint/2010/main" val="248131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D496-206E-056C-78BD-19074B2B450C}"/>
              </a:ext>
            </a:extLst>
          </p:cNvPr>
          <p:cNvSpPr>
            <a:spLocks noGrp="1"/>
          </p:cNvSpPr>
          <p:nvPr>
            <p:ph type="title"/>
          </p:nvPr>
        </p:nvSpPr>
        <p:spPr>
          <a:xfrm>
            <a:off x="4835252" y="10802"/>
            <a:ext cx="2521496" cy="471587"/>
          </a:xfrm>
        </p:spPr>
        <p:txBody>
          <a:bodyPr>
            <a:normAutofit fontScale="90000"/>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String Functions</a:t>
            </a:r>
            <a:endParaRPr lang="en-IN" sz="2800" dirty="0"/>
          </a:p>
        </p:txBody>
      </p:sp>
      <p:pic>
        <p:nvPicPr>
          <p:cNvPr id="6" name="Picture 5"/>
          <p:cNvPicPr>
            <a:picLocks noChangeAspect="1"/>
          </p:cNvPicPr>
          <p:nvPr/>
        </p:nvPicPr>
        <p:blipFill>
          <a:blip r:embed="rId2"/>
          <a:stretch>
            <a:fillRect/>
          </a:stretch>
        </p:blipFill>
        <p:spPr>
          <a:xfrm>
            <a:off x="6240338" y="1084241"/>
            <a:ext cx="5312280" cy="3839542"/>
          </a:xfrm>
          <a:prstGeom prst="rect">
            <a:avLst/>
          </a:prstGeom>
        </p:spPr>
      </p:pic>
      <p:sp>
        <p:nvSpPr>
          <p:cNvPr id="7" name="TextBox 6"/>
          <p:cNvSpPr txBox="1"/>
          <p:nvPr/>
        </p:nvSpPr>
        <p:spPr>
          <a:xfrm>
            <a:off x="0" y="572681"/>
            <a:ext cx="201622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Reverse</a:t>
            </a:r>
          </a:p>
        </p:txBody>
      </p:sp>
      <p:sp>
        <p:nvSpPr>
          <p:cNvPr id="8" name="TextBox 7"/>
          <p:cNvSpPr txBox="1"/>
          <p:nvPr/>
        </p:nvSpPr>
        <p:spPr>
          <a:xfrm>
            <a:off x="6240016" y="578411"/>
            <a:ext cx="165618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Replace</a:t>
            </a:r>
          </a:p>
        </p:txBody>
      </p:sp>
      <p:pic>
        <p:nvPicPr>
          <p:cNvPr id="10" name="Picture 9"/>
          <p:cNvPicPr>
            <a:picLocks noChangeAspect="1"/>
          </p:cNvPicPr>
          <p:nvPr/>
        </p:nvPicPr>
        <p:blipFill>
          <a:blip r:embed="rId3"/>
          <a:stretch>
            <a:fillRect/>
          </a:stretch>
        </p:blipFill>
        <p:spPr>
          <a:xfrm>
            <a:off x="370756" y="972791"/>
            <a:ext cx="4464496" cy="4197294"/>
          </a:xfrm>
          <a:prstGeom prst="rect">
            <a:avLst/>
          </a:prstGeom>
        </p:spPr>
      </p:pic>
      <p:sp>
        <p:nvSpPr>
          <p:cNvPr id="11" name="TextBox 10"/>
          <p:cNvSpPr txBox="1"/>
          <p:nvPr/>
        </p:nvSpPr>
        <p:spPr>
          <a:xfrm>
            <a:off x="370756" y="5445224"/>
            <a:ext cx="4789140" cy="738664"/>
          </a:xfrm>
          <a:prstGeom prst="rect">
            <a:avLst/>
          </a:prstGeom>
          <a:noFill/>
        </p:spPr>
        <p:txBody>
          <a:bodyPr wrap="square" rtlCol="0">
            <a:spAutoFit/>
          </a:bodyPr>
          <a:lstStyle/>
          <a:p>
            <a:pPr algn="just"/>
            <a:r>
              <a:rPr lang="en-US" b="1" dirty="0">
                <a:solidFill>
                  <a:srgbClr val="FF0000"/>
                </a:solidFill>
              </a:rPr>
              <a:t>Observation: </a:t>
            </a:r>
            <a:r>
              <a:rPr lang="en-US" dirty="0"/>
              <a:t>the result of a SQL query that uses the REVERSE() function to reverse the order of characters in the Product Name column from the Products table.</a:t>
            </a:r>
            <a:endParaRPr lang="en-IN" dirty="0"/>
          </a:p>
        </p:txBody>
      </p:sp>
      <p:sp>
        <p:nvSpPr>
          <p:cNvPr id="12" name="TextBox 11"/>
          <p:cNvSpPr txBox="1"/>
          <p:nvPr/>
        </p:nvSpPr>
        <p:spPr>
          <a:xfrm>
            <a:off x="6240016" y="5428946"/>
            <a:ext cx="5184576"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the REPLACE() function to substitute "Blue" with "Navy Blue" in the Product Name column of the Products table.</a:t>
            </a:r>
            <a:endParaRPr lang="en-IN" dirty="0"/>
          </a:p>
        </p:txBody>
      </p:sp>
    </p:spTree>
    <p:extLst>
      <p:ext uri="{BB962C8B-B14F-4D97-AF65-F5344CB8AC3E}">
        <p14:creationId xmlns:p14="http://schemas.microsoft.com/office/powerpoint/2010/main" val="1386384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D496-206E-056C-78BD-19074B2B450C}"/>
              </a:ext>
            </a:extLst>
          </p:cNvPr>
          <p:cNvSpPr>
            <a:spLocks noGrp="1"/>
          </p:cNvSpPr>
          <p:nvPr>
            <p:ph type="title"/>
          </p:nvPr>
        </p:nvSpPr>
        <p:spPr>
          <a:xfrm>
            <a:off x="4835252" y="10802"/>
            <a:ext cx="2521496" cy="471587"/>
          </a:xfrm>
        </p:spPr>
        <p:txBody>
          <a:bodyPr>
            <a:normAutofit fontScale="90000"/>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String Functions</a:t>
            </a:r>
            <a:endParaRPr lang="en-IN" sz="2800" dirty="0"/>
          </a:p>
        </p:txBody>
      </p:sp>
      <p:sp>
        <p:nvSpPr>
          <p:cNvPr id="7" name="TextBox 6"/>
          <p:cNvSpPr txBox="1"/>
          <p:nvPr/>
        </p:nvSpPr>
        <p:spPr>
          <a:xfrm>
            <a:off x="0" y="572681"/>
            <a:ext cx="201622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Substring</a:t>
            </a:r>
          </a:p>
        </p:txBody>
      </p:sp>
      <p:pic>
        <p:nvPicPr>
          <p:cNvPr id="3" name="Picture 2"/>
          <p:cNvPicPr>
            <a:picLocks noChangeAspect="1"/>
          </p:cNvPicPr>
          <p:nvPr/>
        </p:nvPicPr>
        <p:blipFill>
          <a:blip r:embed="rId2"/>
          <a:stretch>
            <a:fillRect/>
          </a:stretch>
        </p:blipFill>
        <p:spPr>
          <a:xfrm>
            <a:off x="6023992" y="572681"/>
            <a:ext cx="5040560" cy="4088407"/>
          </a:xfrm>
          <a:prstGeom prst="rect">
            <a:avLst/>
          </a:prstGeom>
        </p:spPr>
      </p:pic>
      <p:pic>
        <p:nvPicPr>
          <p:cNvPr id="9" name="Picture 8"/>
          <p:cNvPicPr>
            <a:picLocks noChangeAspect="1"/>
          </p:cNvPicPr>
          <p:nvPr/>
        </p:nvPicPr>
        <p:blipFill>
          <a:blip r:embed="rId3"/>
          <a:stretch>
            <a:fillRect/>
          </a:stretch>
        </p:blipFill>
        <p:spPr>
          <a:xfrm>
            <a:off x="335360" y="1113616"/>
            <a:ext cx="4637542" cy="3744416"/>
          </a:xfrm>
          <a:prstGeom prst="rect">
            <a:avLst/>
          </a:prstGeom>
        </p:spPr>
      </p:pic>
      <p:sp>
        <p:nvSpPr>
          <p:cNvPr id="5" name="TextBox 4"/>
          <p:cNvSpPr txBox="1"/>
          <p:nvPr/>
        </p:nvSpPr>
        <p:spPr>
          <a:xfrm>
            <a:off x="6011192" y="5229200"/>
            <a:ext cx="5256584" cy="738664"/>
          </a:xfrm>
          <a:prstGeom prst="rect">
            <a:avLst/>
          </a:prstGeom>
          <a:noFill/>
        </p:spPr>
        <p:txBody>
          <a:bodyPr wrap="square" rtlCol="0">
            <a:spAutoFit/>
          </a:bodyPr>
          <a:lstStyle/>
          <a:p>
            <a:pPr algn="just"/>
            <a:r>
              <a:rPr lang="en-US" b="1" dirty="0" err="1">
                <a:solidFill>
                  <a:srgbClr val="FF0000"/>
                </a:solidFill>
              </a:rPr>
              <a:t>Observation:</a:t>
            </a:r>
            <a:r>
              <a:rPr lang="en-US" dirty="0" err="1"/>
              <a:t>SQL</a:t>
            </a:r>
            <a:r>
              <a:rPr lang="en-US" dirty="0"/>
              <a:t> query using SUBSTRING_INDEX() to extract the first and last words from the Product Name column in the Products table.</a:t>
            </a:r>
            <a:endParaRPr lang="en-IN" dirty="0"/>
          </a:p>
        </p:txBody>
      </p:sp>
      <p:sp>
        <p:nvSpPr>
          <p:cNvPr id="10" name="TextBox 9"/>
          <p:cNvSpPr txBox="1"/>
          <p:nvPr/>
        </p:nvSpPr>
        <p:spPr>
          <a:xfrm>
            <a:off x="318642" y="5229200"/>
            <a:ext cx="5040560" cy="738664"/>
          </a:xfrm>
          <a:prstGeom prst="rect">
            <a:avLst/>
          </a:prstGeom>
          <a:noFill/>
        </p:spPr>
        <p:txBody>
          <a:bodyPr wrap="square" rtlCol="0">
            <a:spAutoFit/>
          </a:bodyPr>
          <a:lstStyle/>
          <a:p>
            <a:pPr algn="just"/>
            <a:r>
              <a:rPr lang="en-US" b="1" dirty="0">
                <a:solidFill>
                  <a:srgbClr val="FF0000"/>
                </a:solidFill>
              </a:rPr>
              <a:t>Observation: </a:t>
            </a:r>
            <a:r>
              <a:rPr lang="en-US" dirty="0"/>
              <a:t>SQL query using the SUBSTRING() function to extract the first 5 characters from the Product Name column in the Products table.</a:t>
            </a:r>
            <a:endParaRPr lang="en-IN" dirty="0"/>
          </a:p>
        </p:txBody>
      </p:sp>
    </p:spTree>
    <p:extLst>
      <p:ext uri="{BB962C8B-B14F-4D97-AF65-F5344CB8AC3E}">
        <p14:creationId xmlns:p14="http://schemas.microsoft.com/office/powerpoint/2010/main" val="101044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7FB9-C73A-C2B1-3B31-B95014C6AD1F}"/>
              </a:ext>
            </a:extLst>
          </p:cNvPr>
          <p:cNvSpPr>
            <a:spLocks noGrp="1"/>
          </p:cNvSpPr>
          <p:nvPr>
            <p:ph type="title"/>
          </p:nvPr>
        </p:nvSpPr>
        <p:spPr>
          <a:xfrm>
            <a:off x="4007768" y="260649"/>
            <a:ext cx="3672408" cy="576064"/>
          </a:xfrm>
        </p:spPr>
        <p:txBody>
          <a:bodyPr>
            <a:normAutofit fontScale="90000"/>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Entity Identification</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a:extLst>
              <a:ext uri="{FF2B5EF4-FFF2-40B4-BE49-F238E27FC236}">
                <a16:creationId xmlns:a16="http://schemas.microsoft.com/office/drawing/2014/main" id="{AC91935F-2DFB-538A-B377-FCEA10EC14C6}"/>
              </a:ext>
            </a:extLst>
          </p:cNvPr>
          <p:cNvPicPr>
            <a:picLocks noChangeAspect="1"/>
          </p:cNvPicPr>
          <p:nvPr/>
        </p:nvPicPr>
        <p:blipFill>
          <a:blip r:embed="rId2"/>
          <a:stretch>
            <a:fillRect/>
          </a:stretch>
        </p:blipFill>
        <p:spPr>
          <a:xfrm>
            <a:off x="728012" y="815579"/>
            <a:ext cx="4975335" cy="4012912"/>
          </a:xfrm>
          <a:prstGeom prst="rect">
            <a:avLst/>
          </a:prstGeom>
        </p:spPr>
      </p:pic>
      <p:pic>
        <p:nvPicPr>
          <p:cNvPr id="5" name="Picture 4"/>
          <p:cNvPicPr>
            <a:picLocks noChangeAspect="1"/>
          </p:cNvPicPr>
          <p:nvPr/>
        </p:nvPicPr>
        <p:blipFill>
          <a:blip r:embed="rId3"/>
          <a:stretch>
            <a:fillRect/>
          </a:stretch>
        </p:blipFill>
        <p:spPr>
          <a:xfrm>
            <a:off x="6312024" y="836713"/>
            <a:ext cx="5040560" cy="4362310"/>
          </a:xfrm>
          <a:prstGeom prst="rect">
            <a:avLst/>
          </a:prstGeom>
        </p:spPr>
      </p:pic>
      <p:sp>
        <p:nvSpPr>
          <p:cNvPr id="6" name="TextBox 5"/>
          <p:cNvSpPr txBox="1"/>
          <p:nvPr/>
        </p:nvSpPr>
        <p:spPr>
          <a:xfrm>
            <a:off x="6312024" y="5405755"/>
            <a:ext cx="5472608" cy="523220"/>
          </a:xfrm>
          <a:prstGeom prst="rect">
            <a:avLst/>
          </a:prstGeom>
          <a:noFill/>
        </p:spPr>
        <p:txBody>
          <a:bodyPr wrap="square" rtlCol="0">
            <a:spAutoFit/>
          </a:bodyPr>
          <a:lstStyle/>
          <a:p>
            <a:r>
              <a:rPr lang="en-US" b="1" dirty="0">
                <a:solidFill>
                  <a:srgbClr val="FF0000"/>
                </a:solidFill>
              </a:rPr>
              <a:t>Observation: </a:t>
            </a:r>
            <a:r>
              <a:rPr lang="en-US" dirty="0"/>
              <a:t>SQL query for creating the Suppliers and Customers tables, defining their columns, data types, and constraints</a:t>
            </a:r>
            <a:r>
              <a:rPr lang="en-US" b="1" dirty="0"/>
              <a:t>.</a:t>
            </a:r>
            <a:endParaRPr lang="en-IN" b="1" dirty="0"/>
          </a:p>
        </p:txBody>
      </p:sp>
      <p:sp>
        <p:nvSpPr>
          <p:cNvPr id="7" name="TextBox 6"/>
          <p:cNvSpPr txBox="1"/>
          <p:nvPr/>
        </p:nvSpPr>
        <p:spPr>
          <a:xfrm>
            <a:off x="535078" y="5158353"/>
            <a:ext cx="5472608" cy="1384995"/>
          </a:xfrm>
          <a:prstGeom prst="rect">
            <a:avLst/>
          </a:prstGeom>
          <a:noFill/>
        </p:spPr>
        <p:txBody>
          <a:bodyPr wrap="square" rtlCol="0">
            <a:spAutoFit/>
          </a:bodyPr>
          <a:lstStyle/>
          <a:p>
            <a:r>
              <a:rPr lang="en-US" b="1" dirty="0">
                <a:solidFill>
                  <a:srgbClr val="FF0000"/>
                </a:solidFill>
              </a:rPr>
              <a:t>Observation: </a:t>
            </a:r>
            <a:r>
              <a:rPr lang="en-US" dirty="0"/>
              <a:t>SQL CREATE TABLE statements that define the structure of two tables: Categories (with Category ID as primary key and Category Name) and Products (with Product ID as primary key, and columns like Product Name, Barcode, Cost Price, Selling Price, Stock Quantity, Category ID, and Reorder Level, including constraints and a foreign key referencing the Categories table).</a:t>
            </a:r>
            <a:endParaRPr lang="en-IN" dirty="0"/>
          </a:p>
        </p:txBody>
      </p:sp>
    </p:spTree>
    <p:extLst>
      <p:ext uri="{BB962C8B-B14F-4D97-AF65-F5344CB8AC3E}">
        <p14:creationId xmlns:p14="http://schemas.microsoft.com/office/powerpoint/2010/main" val="879658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46FB-04EA-8570-4044-662250E0B9C6}"/>
              </a:ext>
            </a:extLst>
          </p:cNvPr>
          <p:cNvSpPr>
            <a:spLocks noGrp="1"/>
          </p:cNvSpPr>
          <p:nvPr>
            <p:ph type="title"/>
          </p:nvPr>
        </p:nvSpPr>
        <p:spPr>
          <a:xfrm>
            <a:off x="4007768" y="0"/>
            <a:ext cx="3889648" cy="615603"/>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Date &amp; Time Functions</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p:cNvPicPr>
            <a:picLocks noChangeAspect="1"/>
          </p:cNvPicPr>
          <p:nvPr/>
        </p:nvPicPr>
        <p:blipFill>
          <a:blip r:embed="rId2"/>
          <a:stretch>
            <a:fillRect/>
          </a:stretch>
        </p:blipFill>
        <p:spPr>
          <a:xfrm>
            <a:off x="479376" y="863005"/>
            <a:ext cx="4779417" cy="3744416"/>
          </a:xfrm>
          <a:prstGeom prst="rect">
            <a:avLst/>
          </a:prstGeom>
        </p:spPr>
      </p:pic>
      <p:pic>
        <p:nvPicPr>
          <p:cNvPr id="6" name="Picture 5"/>
          <p:cNvPicPr>
            <a:picLocks noChangeAspect="1"/>
          </p:cNvPicPr>
          <p:nvPr/>
        </p:nvPicPr>
        <p:blipFill>
          <a:blip r:embed="rId3"/>
          <a:stretch>
            <a:fillRect/>
          </a:stretch>
        </p:blipFill>
        <p:spPr>
          <a:xfrm>
            <a:off x="6312024" y="836712"/>
            <a:ext cx="5277587" cy="3930462"/>
          </a:xfrm>
          <a:prstGeom prst="rect">
            <a:avLst/>
          </a:prstGeom>
        </p:spPr>
      </p:pic>
      <p:sp>
        <p:nvSpPr>
          <p:cNvPr id="7" name="TextBox 6"/>
          <p:cNvSpPr txBox="1"/>
          <p:nvPr/>
        </p:nvSpPr>
        <p:spPr>
          <a:xfrm>
            <a:off x="6621059" y="4988283"/>
            <a:ext cx="4968552" cy="738664"/>
          </a:xfrm>
          <a:prstGeom prst="rect">
            <a:avLst/>
          </a:prstGeom>
          <a:noFill/>
        </p:spPr>
        <p:txBody>
          <a:bodyPr wrap="square" rtlCol="0">
            <a:spAutoFit/>
          </a:bodyPr>
          <a:lstStyle/>
          <a:p>
            <a:r>
              <a:rPr lang="en-IN" dirty="0">
                <a:solidFill>
                  <a:srgbClr val="FF0000"/>
                </a:solidFill>
              </a:rPr>
              <a:t> </a:t>
            </a:r>
            <a:r>
              <a:rPr lang="en-IN" b="1" dirty="0">
                <a:solidFill>
                  <a:srgbClr val="FF0000"/>
                </a:solidFill>
              </a:rPr>
              <a:t>Observation: </a:t>
            </a:r>
            <a:r>
              <a:rPr lang="en-US" dirty="0"/>
              <a:t>SQL query using the DATE_ADD function to add 7 days to Sale Date and its corresponding output in a result grid.</a:t>
            </a:r>
            <a:endParaRPr lang="en-IN" dirty="0"/>
          </a:p>
        </p:txBody>
      </p:sp>
      <p:sp>
        <p:nvSpPr>
          <p:cNvPr id="9" name="TextBox 8"/>
          <p:cNvSpPr txBox="1"/>
          <p:nvPr/>
        </p:nvSpPr>
        <p:spPr>
          <a:xfrm>
            <a:off x="335360" y="5085184"/>
            <a:ext cx="4608512" cy="523220"/>
          </a:xfrm>
          <a:prstGeom prst="rect">
            <a:avLst/>
          </a:prstGeom>
          <a:noFill/>
        </p:spPr>
        <p:txBody>
          <a:bodyPr wrap="square" rtlCol="0">
            <a:spAutoFit/>
          </a:bodyPr>
          <a:lstStyle/>
          <a:p>
            <a:pPr algn="just"/>
            <a:r>
              <a:rPr lang="en-US" dirty="0">
                <a:solidFill>
                  <a:srgbClr val="FF0000"/>
                </a:solidFill>
              </a:rPr>
              <a:t>Observation: </a:t>
            </a:r>
            <a:r>
              <a:rPr lang="en-US" dirty="0"/>
              <a:t>SQL query that extracts the year, month, and day from the Sale Date column in the Sales table.</a:t>
            </a:r>
            <a:endParaRPr lang="en-IN" dirty="0"/>
          </a:p>
        </p:txBody>
      </p:sp>
    </p:spTree>
    <p:extLst>
      <p:ext uri="{BB962C8B-B14F-4D97-AF65-F5344CB8AC3E}">
        <p14:creationId xmlns:p14="http://schemas.microsoft.com/office/powerpoint/2010/main" val="712118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DCF2-98FA-73A7-E42D-8FADEB62C8BB}"/>
              </a:ext>
            </a:extLst>
          </p:cNvPr>
          <p:cNvSpPr>
            <a:spLocks noGrp="1"/>
          </p:cNvSpPr>
          <p:nvPr>
            <p:ph type="title"/>
          </p:nvPr>
        </p:nvSpPr>
        <p:spPr>
          <a:xfrm>
            <a:off x="3935760" y="7620"/>
            <a:ext cx="3889648" cy="504056"/>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Date &amp; Time Functions</a:t>
            </a:r>
            <a:endParaRPr lang="en-IN" sz="2800" dirty="0"/>
          </a:p>
        </p:txBody>
      </p:sp>
      <p:pic>
        <p:nvPicPr>
          <p:cNvPr id="4" name="Picture 3"/>
          <p:cNvPicPr>
            <a:picLocks noChangeAspect="1"/>
          </p:cNvPicPr>
          <p:nvPr/>
        </p:nvPicPr>
        <p:blipFill>
          <a:blip r:embed="rId2"/>
          <a:stretch>
            <a:fillRect/>
          </a:stretch>
        </p:blipFill>
        <p:spPr>
          <a:xfrm>
            <a:off x="313398" y="980157"/>
            <a:ext cx="5567186" cy="3024336"/>
          </a:xfrm>
          <a:prstGeom prst="rect">
            <a:avLst/>
          </a:prstGeom>
        </p:spPr>
      </p:pic>
      <p:pic>
        <p:nvPicPr>
          <p:cNvPr id="5" name="Picture 4"/>
          <p:cNvPicPr>
            <a:picLocks noChangeAspect="1"/>
          </p:cNvPicPr>
          <p:nvPr/>
        </p:nvPicPr>
        <p:blipFill>
          <a:blip r:embed="rId3"/>
          <a:stretch>
            <a:fillRect/>
          </a:stretch>
        </p:blipFill>
        <p:spPr>
          <a:xfrm>
            <a:off x="6096000" y="980728"/>
            <a:ext cx="5685752" cy="3024336"/>
          </a:xfrm>
          <a:prstGeom prst="rect">
            <a:avLst/>
          </a:prstGeom>
        </p:spPr>
      </p:pic>
      <p:sp>
        <p:nvSpPr>
          <p:cNvPr id="6" name="TextBox 5"/>
          <p:cNvSpPr txBox="1"/>
          <p:nvPr/>
        </p:nvSpPr>
        <p:spPr>
          <a:xfrm>
            <a:off x="6096000" y="4155926"/>
            <a:ext cx="5256584" cy="954107"/>
          </a:xfrm>
          <a:prstGeom prst="rect">
            <a:avLst/>
          </a:prstGeom>
          <a:noFill/>
        </p:spPr>
        <p:txBody>
          <a:bodyPr wrap="square" rtlCol="0">
            <a:spAutoFit/>
          </a:bodyPr>
          <a:lstStyle/>
          <a:p>
            <a:pPr algn="just"/>
            <a:r>
              <a:rPr lang="en-US" b="1" dirty="0" err="1">
                <a:solidFill>
                  <a:srgbClr val="FF0000"/>
                </a:solidFill>
              </a:rPr>
              <a:t>Observation:</a:t>
            </a:r>
            <a:r>
              <a:rPr lang="en-US" dirty="0" err="1"/>
              <a:t>SQL</a:t>
            </a:r>
            <a:r>
              <a:rPr lang="en-US" dirty="0"/>
              <a:t> query using the DATEDIFF() function to calculate the difference in days between two order dates from the Purchase Orders table, specifically for Purchase IDs 1 and 2, with the result being 1 day.</a:t>
            </a:r>
            <a:endParaRPr lang="en-IN" dirty="0"/>
          </a:p>
        </p:txBody>
      </p:sp>
      <p:sp>
        <p:nvSpPr>
          <p:cNvPr id="7" name="TextBox 6"/>
          <p:cNvSpPr txBox="1"/>
          <p:nvPr/>
        </p:nvSpPr>
        <p:spPr>
          <a:xfrm>
            <a:off x="313398" y="4221088"/>
            <a:ext cx="5062522" cy="738664"/>
          </a:xfrm>
          <a:prstGeom prst="rect">
            <a:avLst/>
          </a:prstGeom>
          <a:noFill/>
        </p:spPr>
        <p:txBody>
          <a:bodyPr wrap="square" rtlCol="0">
            <a:spAutoFit/>
          </a:bodyPr>
          <a:lstStyle/>
          <a:p>
            <a:r>
              <a:rPr lang="en-US" b="1" dirty="0">
                <a:solidFill>
                  <a:srgbClr val="FF0000"/>
                </a:solidFill>
              </a:rPr>
              <a:t>Observation: </a:t>
            </a:r>
            <a:r>
              <a:rPr lang="en-US" dirty="0"/>
              <a:t>SQL query using NOW(), CURDATE(), and CURTIME() to retrieve the current date and time, current date, and current time respectively.</a:t>
            </a:r>
            <a:endParaRPr lang="en-IN" dirty="0"/>
          </a:p>
        </p:txBody>
      </p:sp>
    </p:spTree>
    <p:extLst>
      <p:ext uri="{BB962C8B-B14F-4D97-AF65-F5344CB8AC3E}">
        <p14:creationId xmlns:p14="http://schemas.microsoft.com/office/powerpoint/2010/main" val="2113976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9472-6BAF-8C9E-BE81-404691792484}"/>
              </a:ext>
            </a:extLst>
          </p:cNvPr>
          <p:cNvSpPr>
            <a:spLocks noGrp="1"/>
          </p:cNvSpPr>
          <p:nvPr>
            <p:ph type="title"/>
          </p:nvPr>
        </p:nvSpPr>
        <p:spPr>
          <a:xfrm>
            <a:off x="3719736" y="-18980"/>
            <a:ext cx="4321696" cy="687611"/>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Conditional Logic &amp; CASE</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p:cNvPicPr>
            <a:picLocks noChangeAspect="1"/>
          </p:cNvPicPr>
          <p:nvPr/>
        </p:nvPicPr>
        <p:blipFill>
          <a:blip r:embed="rId2"/>
          <a:stretch>
            <a:fillRect/>
          </a:stretch>
        </p:blipFill>
        <p:spPr>
          <a:xfrm>
            <a:off x="551384" y="692642"/>
            <a:ext cx="4752528" cy="4029691"/>
          </a:xfrm>
          <a:prstGeom prst="rect">
            <a:avLst/>
          </a:prstGeom>
        </p:spPr>
      </p:pic>
      <p:pic>
        <p:nvPicPr>
          <p:cNvPr id="5" name="Picture 4"/>
          <p:cNvPicPr>
            <a:picLocks noChangeAspect="1"/>
          </p:cNvPicPr>
          <p:nvPr/>
        </p:nvPicPr>
        <p:blipFill>
          <a:blip r:embed="rId3"/>
          <a:stretch>
            <a:fillRect/>
          </a:stretch>
        </p:blipFill>
        <p:spPr>
          <a:xfrm>
            <a:off x="6096000" y="682919"/>
            <a:ext cx="5044201" cy="3970218"/>
          </a:xfrm>
          <a:prstGeom prst="rect">
            <a:avLst/>
          </a:prstGeom>
        </p:spPr>
      </p:pic>
      <p:sp>
        <p:nvSpPr>
          <p:cNvPr id="6" name="TextBox 5"/>
          <p:cNvSpPr txBox="1"/>
          <p:nvPr/>
        </p:nvSpPr>
        <p:spPr>
          <a:xfrm>
            <a:off x="335360" y="5085184"/>
            <a:ext cx="4968552" cy="738664"/>
          </a:xfrm>
          <a:prstGeom prst="rect">
            <a:avLst/>
          </a:prstGeom>
          <a:noFill/>
        </p:spPr>
        <p:txBody>
          <a:bodyPr wrap="square" rtlCol="0">
            <a:spAutoFit/>
          </a:bodyPr>
          <a:lstStyle/>
          <a:p>
            <a:pPr algn="just"/>
            <a:r>
              <a:rPr lang="en-IN" dirty="0">
                <a:solidFill>
                  <a:srgbClr val="FF0000"/>
                </a:solidFill>
              </a:rPr>
              <a:t> </a:t>
            </a:r>
            <a:r>
              <a:rPr lang="en-IN" b="1" dirty="0">
                <a:solidFill>
                  <a:srgbClr val="FF0000"/>
                </a:solidFill>
              </a:rPr>
              <a:t>Observation: </a:t>
            </a:r>
            <a:r>
              <a:rPr lang="en-US" dirty="0">
                <a:solidFill>
                  <a:schemeClr val="tx1"/>
                </a:solidFill>
              </a:rPr>
              <a:t>SQL query using a CASE statement to categorize products based on their Stock Quantity into 'High Stock', 'Medium Stock', and 'Low Stock' categories.</a:t>
            </a:r>
            <a:endParaRPr lang="en-IN" dirty="0">
              <a:solidFill>
                <a:schemeClr val="tx1"/>
              </a:solidFill>
            </a:endParaRPr>
          </a:p>
        </p:txBody>
      </p:sp>
      <p:sp>
        <p:nvSpPr>
          <p:cNvPr id="7" name="TextBox 6"/>
          <p:cNvSpPr txBox="1"/>
          <p:nvPr/>
        </p:nvSpPr>
        <p:spPr>
          <a:xfrm>
            <a:off x="6096000" y="5085183"/>
            <a:ext cx="5519936" cy="954107"/>
          </a:xfrm>
          <a:prstGeom prst="rect">
            <a:avLst/>
          </a:prstGeom>
          <a:noFill/>
        </p:spPr>
        <p:txBody>
          <a:bodyPr wrap="square" rtlCol="0">
            <a:spAutoFit/>
          </a:bodyPr>
          <a:lstStyle/>
          <a:p>
            <a:pPr algn="just"/>
            <a:r>
              <a:rPr lang="en-US" b="1" dirty="0">
                <a:solidFill>
                  <a:srgbClr val="FF0000"/>
                </a:solidFill>
              </a:rPr>
              <a:t>Observation: </a:t>
            </a:r>
            <a:r>
              <a:rPr lang="en-US" dirty="0"/>
              <a:t>SQL query using a CASE statement within the ORDER BY clause to conditionally sort products, either by Selling Price for Category ID 1 or by Product Name for other categories, along with the query's result</a:t>
            </a:r>
            <a:endParaRPr lang="en-IN" dirty="0"/>
          </a:p>
        </p:txBody>
      </p:sp>
    </p:spTree>
    <p:extLst>
      <p:ext uri="{BB962C8B-B14F-4D97-AF65-F5344CB8AC3E}">
        <p14:creationId xmlns:p14="http://schemas.microsoft.com/office/powerpoint/2010/main" val="2414890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3114-CDDF-6590-95E3-CE3B1F1430FF}"/>
              </a:ext>
            </a:extLst>
          </p:cNvPr>
          <p:cNvSpPr>
            <a:spLocks noGrp="1"/>
          </p:cNvSpPr>
          <p:nvPr>
            <p:ph type="title"/>
          </p:nvPr>
        </p:nvSpPr>
        <p:spPr>
          <a:xfrm>
            <a:off x="5447320" y="-99392"/>
            <a:ext cx="1297360" cy="759619"/>
          </a:xfrm>
        </p:spPr>
        <p:txBody>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Views</a:t>
            </a:r>
            <a:endParaRPr lang="en-IN" sz="28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4" name="Picture 3"/>
          <p:cNvPicPr>
            <a:picLocks noChangeAspect="1"/>
          </p:cNvPicPr>
          <p:nvPr/>
        </p:nvPicPr>
        <p:blipFill>
          <a:blip r:embed="rId2"/>
          <a:stretch>
            <a:fillRect/>
          </a:stretch>
        </p:blipFill>
        <p:spPr>
          <a:xfrm>
            <a:off x="371364" y="661938"/>
            <a:ext cx="5523990" cy="4711278"/>
          </a:xfrm>
          <a:prstGeom prst="rect">
            <a:avLst/>
          </a:prstGeom>
        </p:spPr>
      </p:pic>
      <p:sp>
        <p:nvSpPr>
          <p:cNvPr id="6" name="TextBox 5"/>
          <p:cNvSpPr txBox="1"/>
          <p:nvPr/>
        </p:nvSpPr>
        <p:spPr>
          <a:xfrm>
            <a:off x="6384032" y="3861048"/>
            <a:ext cx="4968552" cy="954107"/>
          </a:xfrm>
          <a:prstGeom prst="rect">
            <a:avLst/>
          </a:prstGeom>
          <a:noFill/>
        </p:spPr>
        <p:txBody>
          <a:bodyPr wrap="square" rtlCol="0">
            <a:spAutoFit/>
          </a:bodyPr>
          <a:lstStyle/>
          <a:p>
            <a:pPr algn="just"/>
            <a:r>
              <a:rPr lang="en-US" b="1" dirty="0">
                <a:solidFill>
                  <a:srgbClr val="FF0000"/>
                </a:solidFill>
              </a:rPr>
              <a:t>Observation: </a:t>
            </a:r>
            <a:r>
              <a:rPr lang="en-US" dirty="0"/>
              <a:t>SQL code for creating a view named Top Customers that selects customer data and calculates total sales for each customer, ordering the results by total sales in descending order.</a:t>
            </a:r>
            <a:endParaRPr lang="en-IN" dirty="0"/>
          </a:p>
        </p:txBody>
      </p:sp>
      <p:pic>
        <p:nvPicPr>
          <p:cNvPr id="3" name="Picture 2"/>
          <p:cNvPicPr>
            <a:picLocks noChangeAspect="1"/>
          </p:cNvPicPr>
          <p:nvPr/>
        </p:nvPicPr>
        <p:blipFill>
          <a:blip r:embed="rId3"/>
          <a:stretch>
            <a:fillRect/>
          </a:stretch>
        </p:blipFill>
        <p:spPr>
          <a:xfrm>
            <a:off x="6240016" y="980728"/>
            <a:ext cx="4495559" cy="2304256"/>
          </a:xfrm>
          <a:prstGeom prst="rect">
            <a:avLst/>
          </a:prstGeom>
        </p:spPr>
      </p:pic>
    </p:spTree>
    <p:extLst>
      <p:ext uri="{BB962C8B-B14F-4D97-AF65-F5344CB8AC3E}">
        <p14:creationId xmlns:p14="http://schemas.microsoft.com/office/powerpoint/2010/main" val="4078832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8738-A782-185C-196A-B5196428B794}"/>
              </a:ext>
            </a:extLst>
          </p:cNvPr>
          <p:cNvSpPr>
            <a:spLocks noGrp="1"/>
          </p:cNvSpPr>
          <p:nvPr>
            <p:ph type="title"/>
          </p:nvPr>
        </p:nvSpPr>
        <p:spPr>
          <a:xfrm>
            <a:off x="5447320" y="33649"/>
            <a:ext cx="1297360" cy="543595"/>
          </a:xfrm>
        </p:spPr>
        <p:txBody>
          <a:bodyPr>
            <a:normAutofit/>
          </a:bodyPr>
          <a:lstStyle/>
          <a:p>
            <a:r>
              <a:rPr lang="en-IN" sz="2800" b="1"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Views</a:t>
            </a:r>
            <a:endParaRPr lang="en-IN" sz="2800" dirty="0"/>
          </a:p>
        </p:txBody>
      </p:sp>
      <p:pic>
        <p:nvPicPr>
          <p:cNvPr id="4" name="Picture 3"/>
          <p:cNvPicPr>
            <a:picLocks noChangeAspect="1"/>
          </p:cNvPicPr>
          <p:nvPr/>
        </p:nvPicPr>
        <p:blipFill>
          <a:blip r:embed="rId2"/>
          <a:stretch>
            <a:fillRect/>
          </a:stretch>
        </p:blipFill>
        <p:spPr>
          <a:xfrm>
            <a:off x="6168008" y="808137"/>
            <a:ext cx="5088565" cy="4608512"/>
          </a:xfrm>
          <a:prstGeom prst="rect">
            <a:avLst/>
          </a:prstGeom>
        </p:spPr>
      </p:pic>
      <p:pic>
        <p:nvPicPr>
          <p:cNvPr id="6" name="Picture 5"/>
          <p:cNvPicPr>
            <a:picLocks noChangeAspect="1"/>
          </p:cNvPicPr>
          <p:nvPr/>
        </p:nvPicPr>
        <p:blipFill>
          <a:blip r:embed="rId3"/>
          <a:stretch>
            <a:fillRect/>
          </a:stretch>
        </p:blipFill>
        <p:spPr>
          <a:xfrm>
            <a:off x="334406" y="982530"/>
            <a:ext cx="5616624" cy="3540369"/>
          </a:xfrm>
          <a:prstGeom prst="rect">
            <a:avLst/>
          </a:prstGeom>
        </p:spPr>
      </p:pic>
      <p:sp>
        <p:nvSpPr>
          <p:cNvPr id="7" name="TextBox 6"/>
          <p:cNvSpPr txBox="1"/>
          <p:nvPr/>
        </p:nvSpPr>
        <p:spPr>
          <a:xfrm>
            <a:off x="334406" y="4939595"/>
            <a:ext cx="5330502" cy="954107"/>
          </a:xfrm>
          <a:prstGeom prst="rect">
            <a:avLst/>
          </a:prstGeom>
          <a:noFill/>
        </p:spPr>
        <p:txBody>
          <a:bodyPr wrap="square" rtlCol="0">
            <a:spAutoFit/>
          </a:bodyPr>
          <a:lstStyle/>
          <a:p>
            <a:pPr algn="just"/>
            <a:r>
              <a:rPr lang="en-US" b="1" dirty="0">
                <a:solidFill>
                  <a:srgbClr val="FF0000"/>
                </a:solidFill>
              </a:rPr>
              <a:t>Observation: </a:t>
            </a:r>
            <a:r>
              <a:rPr lang="en-US" dirty="0"/>
              <a:t>SQL code to create a view named Public Product List by selecting Product Name, Selling Price, Stock Quantity, and Category Name from the joined Products and Product Categories tables.</a:t>
            </a:r>
            <a:endParaRPr lang="en-IN" dirty="0"/>
          </a:p>
        </p:txBody>
      </p:sp>
    </p:spTree>
    <p:extLst>
      <p:ext uri="{BB962C8B-B14F-4D97-AF65-F5344CB8AC3E}">
        <p14:creationId xmlns:p14="http://schemas.microsoft.com/office/powerpoint/2010/main" val="3457407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8738-A782-185C-196A-B5196428B794}"/>
              </a:ext>
            </a:extLst>
          </p:cNvPr>
          <p:cNvSpPr>
            <a:spLocks noGrp="1"/>
          </p:cNvSpPr>
          <p:nvPr>
            <p:ph type="title"/>
          </p:nvPr>
        </p:nvSpPr>
        <p:spPr>
          <a:xfrm>
            <a:off x="4943872" y="404664"/>
            <a:ext cx="2376872" cy="543595"/>
          </a:xfrm>
        </p:spPr>
        <p:txBody>
          <a:bodyPr>
            <a:normAutofit/>
          </a:bodyPr>
          <a:lstStyle/>
          <a:p>
            <a:r>
              <a:rPr lang="en-IN" sz="2800" dirty="0">
                <a:solidFill>
                  <a:srgbClr val="FF0000"/>
                </a:solidFill>
                <a:effectLst/>
                <a:latin typeface="Lato Black" panose="020F0502020204030203" pitchFamily="34" charset="0"/>
                <a:ea typeface="Lato Black" panose="020F0502020204030203" pitchFamily="34" charset="0"/>
                <a:cs typeface="Lato Black" panose="020F0502020204030203" pitchFamily="34" charset="0"/>
              </a:rPr>
              <a:t>Conclusion</a:t>
            </a:r>
            <a:endParaRPr lang="en-IN" sz="2800" dirty="0"/>
          </a:p>
        </p:txBody>
      </p:sp>
      <p:sp>
        <p:nvSpPr>
          <p:cNvPr id="3" name="TextBox 2"/>
          <p:cNvSpPr txBox="1"/>
          <p:nvPr/>
        </p:nvSpPr>
        <p:spPr>
          <a:xfrm>
            <a:off x="1631504" y="1412776"/>
            <a:ext cx="9577064" cy="2585323"/>
          </a:xfrm>
          <a:prstGeom prst="rect">
            <a:avLst/>
          </a:prstGeom>
          <a:noFill/>
        </p:spPr>
        <p:txBody>
          <a:bodyPr wrap="square" rtlCol="0">
            <a:spAutoFit/>
          </a:bodyPr>
          <a:lstStyle/>
          <a:p>
            <a:pPr algn="just"/>
            <a:r>
              <a:rPr lang="en-US" sz="1800" dirty="0"/>
              <a:t>The </a:t>
            </a:r>
            <a:r>
              <a:rPr lang="en-US" sz="1800" b="1" dirty="0"/>
              <a:t>Product Inventory &amp; Billing System </a:t>
            </a:r>
            <a:r>
              <a:rPr lang="en-US" sz="1800" dirty="0"/>
              <a:t>successfully demonstrates how structured database design and SQL functionalities can solve real-world business challenges. </a:t>
            </a:r>
          </a:p>
          <a:p>
            <a:pPr algn="just"/>
            <a:endParaRPr lang="en-US" sz="1800" dirty="0"/>
          </a:p>
          <a:p>
            <a:pPr algn="just"/>
            <a:r>
              <a:rPr lang="en-US" sz="1800" dirty="0"/>
              <a:t>Through effective data modeling, query development, and report generation, the system:-</a:t>
            </a:r>
          </a:p>
          <a:p>
            <a:pPr algn="just"/>
            <a:endParaRPr lang="en-US" sz="1800" dirty="0"/>
          </a:p>
          <a:p>
            <a:pPr marL="285750" indent="-285750" algn="just">
              <a:buFont typeface="Wingdings" panose="05000000000000000000" pitchFamily="2" charset="2"/>
              <a:buChar char="§"/>
            </a:pPr>
            <a:r>
              <a:rPr lang="en-US" sz="1800" dirty="0"/>
              <a:t>Enhances inventory visibility and stock management  </a:t>
            </a:r>
          </a:p>
          <a:p>
            <a:pPr marL="285750" indent="-285750" algn="just">
              <a:buFont typeface="Wingdings" panose="05000000000000000000" pitchFamily="2" charset="2"/>
              <a:buChar char="§"/>
            </a:pPr>
            <a:r>
              <a:rPr lang="en-US" sz="1800" dirty="0"/>
              <a:t>Streamlines billing and customer interactions   </a:t>
            </a:r>
          </a:p>
          <a:p>
            <a:pPr marL="285750" indent="-285750" algn="just">
              <a:buFont typeface="Wingdings" panose="05000000000000000000" pitchFamily="2" charset="2"/>
              <a:buChar char="§"/>
            </a:pPr>
            <a:r>
              <a:rPr lang="en-US" sz="1800" dirty="0"/>
              <a:t>Improves supplier coordination and sales tracking  </a:t>
            </a:r>
          </a:p>
          <a:p>
            <a:pPr marL="285750" indent="-285750" algn="just">
              <a:buFont typeface="Wingdings" panose="05000000000000000000" pitchFamily="2" charset="2"/>
              <a:buChar char="§"/>
            </a:pPr>
            <a:r>
              <a:rPr lang="en-US" sz="1800" dirty="0"/>
              <a:t>Empowers businesses with accurate, real-time data for decision-making </a:t>
            </a:r>
            <a:endParaRPr lang="en-IN" sz="1800" dirty="0"/>
          </a:p>
        </p:txBody>
      </p:sp>
    </p:spTree>
    <p:extLst>
      <p:ext uri="{BB962C8B-B14F-4D97-AF65-F5344CB8AC3E}">
        <p14:creationId xmlns:p14="http://schemas.microsoft.com/office/powerpoint/2010/main" val="1467587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0AF3-926B-2B5B-D1CA-3602889D4544}"/>
              </a:ext>
            </a:extLst>
          </p:cNvPr>
          <p:cNvSpPr>
            <a:spLocks noGrp="1"/>
          </p:cNvSpPr>
          <p:nvPr>
            <p:ph type="title"/>
          </p:nvPr>
        </p:nvSpPr>
        <p:spPr>
          <a:xfrm>
            <a:off x="4151784" y="116632"/>
            <a:ext cx="4104456" cy="97564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Entity Identification</a:t>
            </a:r>
            <a:endParaRPr lang="en-IN" sz="3200" dirty="0"/>
          </a:p>
        </p:txBody>
      </p:sp>
      <p:pic>
        <p:nvPicPr>
          <p:cNvPr id="3" name="Picture 2"/>
          <p:cNvPicPr>
            <a:picLocks noChangeAspect="1"/>
          </p:cNvPicPr>
          <p:nvPr/>
        </p:nvPicPr>
        <p:blipFill>
          <a:blip r:embed="rId2"/>
          <a:stretch>
            <a:fillRect/>
          </a:stretch>
        </p:blipFill>
        <p:spPr>
          <a:xfrm>
            <a:off x="629507" y="998438"/>
            <a:ext cx="5106454" cy="4424511"/>
          </a:xfrm>
          <a:prstGeom prst="rect">
            <a:avLst/>
          </a:prstGeom>
        </p:spPr>
      </p:pic>
      <p:pic>
        <p:nvPicPr>
          <p:cNvPr id="5" name="Picture 4"/>
          <p:cNvPicPr>
            <a:picLocks noChangeAspect="1"/>
          </p:cNvPicPr>
          <p:nvPr/>
        </p:nvPicPr>
        <p:blipFill>
          <a:blip r:embed="rId3"/>
          <a:stretch>
            <a:fillRect/>
          </a:stretch>
        </p:blipFill>
        <p:spPr>
          <a:xfrm>
            <a:off x="6230119" y="914308"/>
            <a:ext cx="5353955" cy="4592770"/>
          </a:xfrm>
          <a:prstGeom prst="rect">
            <a:avLst/>
          </a:prstGeom>
        </p:spPr>
      </p:pic>
      <p:sp>
        <p:nvSpPr>
          <p:cNvPr id="8" name="TextBox 7"/>
          <p:cNvSpPr txBox="1"/>
          <p:nvPr/>
        </p:nvSpPr>
        <p:spPr>
          <a:xfrm>
            <a:off x="6214653" y="5557473"/>
            <a:ext cx="5375920" cy="738664"/>
          </a:xfrm>
          <a:prstGeom prst="rect">
            <a:avLst/>
          </a:prstGeom>
          <a:noFill/>
        </p:spPr>
        <p:txBody>
          <a:bodyPr wrap="square" rtlCol="0">
            <a:spAutoFit/>
          </a:bodyPr>
          <a:lstStyle/>
          <a:p>
            <a:r>
              <a:rPr lang="en-US" b="1" dirty="0">
                <a:solidFill>
                  <a:srgbClr val="FF0000"/>
                </a:solidFill>
              </a:rPr>
              <a:t>Observation</a:t>
            </a:r>
            <a:r>
              <a:rPr lang="en-US" dirty="0">
                <a:solidFill>
                  <a:srgbClr val="FF0000"/>
                </a:solidFill>
              </a:rPr>
              <a:t>: </a:t>
            </a:r>
            <a:r>
              <a:rPr lang="en-US" dirty="0"/>
              <a:t>SQL query for creating the Sales and Sale Items tables, including their columns, data types, constraints, and foreign key relationships.</a:t>
            </a:r>
            <a:endParaRPr lang="en-IN" dirty="0"/>
          </a:p>
        </p:txBody>
      </p:sp>
      <p:sp>
        <p:nvSpPr>
          <p:cNvPr id="9" name="TextBox 8"/>
          <p:cNvSpPr txBox="1"/>
          <p:nvPr/>
        </p:nvSpPr>
        <p:spPr>
          <a:xfrm>
            <a:off x="479377" y="5557473"/>
            <a:ext cx="5256584" cy="738664"/>
          </a:xfrm>
          <a:prstGeom prst="rect">
            <a:avLst/>
          </a:prstGeom>
          <a:noFill/>
        </p:spPr>
        <p:txBody>
          <a:bodyPr wrap="square" rtlCol="0">
            <a:spAutoFit/>
          </a:bodyPr>
          <a:lstStyle/>
          <a:p>
            <a:r>
              <a:rPr lang="en-US" b="1" dirty="0">
                <a:solidFill>
                  <a:srgbClr val="FF0000"/>
                </a:solidFill>
              </a:rPr>
              <a:t>Observation</a:t>
            </a:r>
            <a:r>
              <a:rPr lang="en-US" dirty="0"/>
              <a:t>: SQL query  for creating the Purchase Orders and Purchase Details tables, defining their structure with columns, data types, constraints, and foreign key relationships.</a:t>
            </a:r>
            <a:endParaRPr lang="en-IN" dirty="0"/>
          </a:p>
        </p:txBody>
      </p:sp>
    </p:spTree>
    <p:extLst>
      <p:ext uri="{BB962C8B-B14F-4D97-AF65-F5344CB8AC3E}">
        <p14:creationId xmlns:p14="http://schemas.microsoft.com/office/powerpoint/2010/main" val="397348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0AF3-926B-2B5B-D1CA-3602889D4544}"/>
              </a:ext>
            </a:extLst>
          </p:cNvPr>
          <p:cNvSpPr>
            <a:spLocks noGrp="1"/>
          </p:cNvSpPr>
          <p:nvPr>
            <p:ph type="title"/>
          </p:nvPr>
        </p:nvSpPr>
        <p:spPr>
          <a:xfrm>
            <a:off x="4151784" y="116632"/>
            <a:ext cx="4104456" cy="975643"/>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Entity Identification</a:t>
            </a:r>
            <a:endParaRPr lang="en-IN" sz="3200" dirty="0"/>
          </a:p>
        </p:txBody>
      </p:sp>
      <p:pic>
        <p:nvPicPr>
          <p:cNvPr id="4" name="Picture 3"/>
          <p:cNvPicPr>
            <a:picLocks noChangeAspect="1"/>
          </p:cNvPicPr>
          <p:nvPr/>
        </p:nvPicPr>
        <p:blipFill>
          <a:blip r:embed="rId2"/>
          <a:stretch>
            <a:fillRect/>
          </a:stretch>
        </p:blipFill>
        <p:spPr>
          <a:xfrm>
            <a:off x="983432" y="1340768"/>
            <a:ext cx="5115639" cy="2808312"/>
          </a:xfrm>
          <a:prstGeom prst="rect">
            <a:avLst/>
          </a:prstGeom>
        </p:spPr>
      </p:pic>
      <p:pic>
        <p:nvPicPr>
          <p:cNvPr id="6" name="Picture 5"/>
          <p:cNvPicPr>
            <a:picLocks noChangeAspect="1"/>
          </p:cNvPicPr>
          <p:nvPr/>
        </p:nvPicPr>
        <p:blipFill>
          <a:blip r:embed="rId3"/>
          <a:stretch>
            <a:fillRect/>
          </a:stretch>
        </p:blipFill>
        <p:spPr>
          <a:xfrm>
            <a:off x="6888088" y="1373349"/>
            <a:ext cx="4464496" cy="2808312"/>
          </a:xfrm>
          <a:prstGeom prst="rect">
            <a:avLst/>
          </a:prstGeom>
        </p:spPr>
      </p:pic>
      <p:sp>
        <p:nvSpPr>
          <p:cNvPr id="7" name="TextBox 6"/>
          <p:cNvSpPr txBox="1"/>
          <p:nvPr/>
        </p:nvSpPr>
        <p:spPr>
          <a:xfrm>
            <a:off x="6996100" y="4473004"/>
            <a:ext cx="4248472" cy="954107"/>
          </a:xfrm>
          <a:prstGeom prst="rect">
            <a:avLst/>
          </a:prstGeom>
          <a:noFill/>
        </p:spPr>
        <p:txBody>
          <a:bodyPr wrap="square" rtlCol="0">
            <a:spAutoFit/>
          </a:bodyPr>
          <a:lstStyle/>
          <a:p>
            <a:r>
              <a:rPr lang="en-US" b="1" dirty="0">
                <a:solidFill>
                  <a:srgbClr val="FF0000"/>
                </a:solidFill>
              </a:rPr>
              <a:t>Observation: </a:t>
            </a:r>
            <a:r>
              <a:rPr lang="en-US" dirty="0"/>
              <a:t>SQL query that modify the Products table by dropping the Barcode column and renaming the Categories table to Product Categories</a:t>
            </a:r>
            <a:endParaRPr lang="en-IN" dirty="0"/>
          </a:p>
        </p:txBody>
      </p:sp>
      <p:sp>
        <p:nvSpPr>
          <p:cNvPr id="8" name="TextBox 7"/>
          <p:cNvSpPr txBox="1"/>
          <p:nvPr/>
        </p:nvSpPr>
        <p:spPr>
          <a:xfrm>
            <a:off x="842487" y="4653136"/>
            <a:ext cx="5256584" cy="954107"/>
          </a:xfrm>
          <a:prstGeom prst="rect">
            <a:avLst/>
          </a:prstGeom>
          <a:noFill/>
        </p:spPr>
        <p:txBody>
          <a:bodyPr wrap="square" rtlCol="0">
            <a:spAutoFit/>
          </a:bodyPr>
          <a:lstStyle/>
          <a:p>
            <a:r>
              <a:rPr lang="en-US" b="1" dirty="0">
                <a:solidFill>
                  <a:srgbClr val="FF0000"/>
                </a:solidFill>
              </a:rPr>
              <a:t>Observation: </a:t>
            </a:r>
            <a:r>
              <a:rPr lang="en-US" dirty="0"/>
              <a:t>SQL query that modify the Products table by changing the Product Name column to VARCHAR(255) and setting it as NOT NULL, and modifies the Suppliers table by changing the Contact Number column to VARCHAR(20)</a:t>
            </a:r>
            <a:endParaRPr lang="en-IN" dirty="0"/>
          </a:p>
        </p:txBody>
      </p:sp>
    </p:spTree>
    <p:extLst>
      <p:ext uri="{BB962C8B-B14F-4D97-AF65-F5344CB8AC3E}">
        <p14:creationId xmlns:p14="http://schemas.microsoft.com/office/powerpoint/2010/main" val="47350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A8D7-8D34-5AD8-14D9-A51474ADD530}"/>
              </a:ext>
            </a:extLst>
          </p:cNvPr>
          <p:cNvSpPr>
            <a:spLocks noGrp="1"/>
          </p:cNvSpPr>
          <p:nvPr>
            <p:ph type="title"/>
          </p:nvPr>
        </p:nvSpPr>
        <p:spPr>
          <a:xfrm>
            <a:off x="4583832" y="77093"/>
            <a:ext cx="3672408" cy="831627"/>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ER Diagram</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4" name="TextBox 3"/>
          <p:cNvSpPr txBox="1"/>
          <p:nvPr/>
        </p:nvSpPr>
        <p:spPr>
          <a:xfrm>
            <a:off x="7680176" y="1844824"/>
            <a:ext cx="4223792" cy="1600438"/>
          </a:xfrm>
          <a:prstGeom prst="rect">
            <a:avLst/>
          </a:prstGeom>
          <a:noFill/>
        </p:spPr>
        <p:txBody>
          <a:bodyPr wrap="square" rtlCol="0">
            <a:spAutoFit/>
          </a:bodyPr>
          <a:lstStyle/>
          <a:p>
            <a:pPr algn="just"/>
            <a:r>
              <a:rPr lang="en-US" b="1" dirty="0">
                <a:solidFill>
                  <a:srgbClr val="FF0000"/>
                </a:solidFill>
              </a:rPr>
              <a:t>Observation</a:t>
            </a:r>
            <a:r>
              <a:rPr lang="en-US" dirty="0">
                <a:solidFill>
                  <a:srgbClr val="FF0000"/>
                </a:solidFill>
              </a:rPr>
              <a:t>: </a:t>
            </a:r>
            <a:r>
              <a:rPr lang="en-US" dirty="0"/>
              <a:t>The ER diagram illustrates a comprehensive database design for a retail business, encompassing core entities like customers, products, and suppliers, alongside transactional entities such as sales and purchase orders, all interconnected to facilitate efficient tracking of sales, inventory, and procurement.</a:t>
            </a:r>
            <a:endParaRPr lang="en-IN" dirty="0"/>
          </a:p>
        </p:txBody>
      </p:sp>
      <p:pic>
        <p:nvPicPr>
          <p:cNvPr id="5" name="Picture 4"/>
          <p:cNvPicPr>
            <a:picLocks noChangeAspect="1"/>
          </p:cNvPicPr>
          <p:nvPr/>
        </p:nvPicPr>
        <p:blipFill>
          <a:blip r:embed="rId2"/>
          <a:stretch>
            <a:fillRect/>
          </a:stretch>
        </p:blipFill>
        <p:spPr>
          <a:xfrm>
            <a:off x="767408" y="943570"/>
            <a:ext cx="6702623" cy="5230242"/>
          </a:xfrm>
          <a:prstGeom prst="rect">
            <a:avLst/>
          </a:prstGeom>
        </p:spPr>
      </p:pic>
    </p:spTree>
    <p:extLst>
      <p:ext uri="{BB962C8B-B14F-4D97-AF65-F5344CB8AC3E}">
        <p14:creationId xmlns:p14="http://schemas.microsoft.com/office/powerpoint/2010/main" val="425316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0767-F025-C602-C561-AFB33BFA3BE4}"/>
              </a:ext>
            </a:extLst>
          </p:cNvPr>
          <p:cNvSpPr>
            <a:spLocks noGrp="1"/>
          </p:cNvSpPr>
          <p:nvPr>
            <p:ph type="title"/>
          </p:nvPr>
        </p:nvSpPr>
        <p:spPr>
          <a:xfrm>
            <a:off x="2387588" y="1"/>
            <a:ext cx="7416824" cy="620688"/>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solidFill>
                <a:srgbClr val="FF0000"/>
              </a:solidFill>
              <a:latin typeface="Lato Black" panose="020F0502020204030203" pitchFamily="34" charset="0"/>
              <a:ea typeface="Lato Black" panose="020F0502020204030203" pitchFamily="34" charset="0"/>
              <a:cs typeface="Lato Black" panose="020F0502020204030203" pitchFamily="34" charset="0"/>
            </a:endParaRPr>
          </a:p>
        </p:txBody>
      </p:sp>
      <p:pic>
        <p:nvPicPr>
          <p:cNvPr id="3" name="Picture 2"/>
          <p:cNvPicPr>
            <a:picLocks noChangeAspect="1"/>
          </p:cNvPicPr>
          <p:nvPr/>
        </p:nvPicPr>
        <p:blipFill>
          <a:blip r:embed="rId2"/>
          <a:stretch>
            <a:fillRect/>
          </a:stretch>
        </p:blipFill>
        <p:spPr>
          <a:xfrm>
            <a:off x="342769" y="1340768"/>
            <a:ext cx="4817127" cy="2691683"/>
          </a:xfrm>
          <a:prstGeom prst="rect">
            <a:avLst/>
          </a:prstGeom>
        </p:spPr>
      </p:pic>
      <p:pic>
        <p:nvPicPr>
          <p:cNvPr id="7" name="Picture 6"/>
          <p:cNvPicPr>
            <a:picLocks noChangeAspect="1"/>
          </p:cNvPicPr>
          <p:nvPr/>
        </p:nvPicPr>
        <p:blipFill>
          <a:blip r:embed="rId3"/>
          <a:stretch>
            <a:fillRect/>
          </a:stretch>
        </p:blipFill>
        <p:spPr>
          <a:xfrm>
            <a:off x="5735960" y="1340768"/>
            <a:ext cx="6243954" cy="2638793"/>
          </a:xfrm>
          <a:prstGeom prst="rect">
            <a:avLst/>
          </a:prstGeom>
        </p:spPr>
      </p:pic>
      <p:sp>
        <p:nvSpPr>
          <p:cNvPr id="8" name="TextBox 7"/>
          <p:cNvSpPr txBox="1"/>
          <p:nvPr/>
        </p:nvSpPr>
        <p:spPr>
          <a:xfrm>
            <a:off x="342769" y="4437112"/>
            <a:ext cx="4457087" cy="1169551"/>
          </a:xfrm>
          <a:prstGeom prst="rect">
            <a:avLst/>
          </a:prstGeom>
          <a:noFill/>
        </p:spPr>
        <p:txBody>
          <a:bodyPr wrap="square" rtlCol="0">
            <a:spAutoFit/>
          </a:bodyPr>
          <a:lstStyle/>
          <a:p>
            <a:pPr algn="just"/>
            <a:r>
              <a:rPr lang="en-US" b="1" dirty="0">
                <a:solidFill>
                  <a:srgbClr val="FF0000"/>
                </a:solidFill>
              </a:rPr>
              <a:t>Observation: </a:t>
            </a:r>
            <a:r>
              <a:rPr lang="en-US" dirty="0"/>
              <a:t>SQL INSERT  query  that add rows into the Product Categories table, specifying the Category Name for each new category: 'Electronic', 'Clothing', 'Home &amp; Kitchen', 'Health &amp; Beauty', and 'Toys &amp; Games'.</a:t>
            </a:r>
            <a:endParaRPr lang="en-IN" dirty="0"/>
          </a:p>
        </p:txBody>
      </p:sp>
      <p:sp>
        <p:nvSpPr>
          <p:cNvPr id="9" name="TextBox 8"/>
          <p:cNvSpPr txBox="1"/>
          <p:nvPr/>
        </p:nvSpPr>
        <p:spPr>
          <a:xfrm>
            <a:off x="5807968" y="4437112"/>
            <a:ext cx="4464496" cy="738664"/>
          </a:xfrm>
          <a:prstGeom prst="rect">
            <a:avLst/>
          </a:prstGeom>
          <a:noFill/>
        </p:spPr>
        <p:txBody>
          <a:bodyPr wrap="square" rtlCol="0">
            <a:spAutoFit/>
          </a:bodyPr>
          <a:lstStyle/>
          <a:p>
            <a:pPr algn="just"/>
            <a:r>
              <a:rPr lang="en-US" b="1" dirty="0">
                <a:solidFill>
                  <a:srgbClr val="FF0000"/>
                </a:solidFill>
              </a:rPr>
              <a:t>Observation: </a:t>
            </a:r>
            <a:r>
              <a:rPr lang="en-US" dirty="0"/>
              <a:t>SQL INSERT  query  that add data into the Suppliers table, including Supplier Name, Contact Number, and Email for each supplier.</a:t>
            </a:r>
            <a:endParaRPr lang="en-IN" dirty="0"/>
          </a:p>
        </p:txBody>
      </p:sp>
    </p:spTree>
    <p:extLst>
      <p:ext uri="{BB962C8B-B14F-4D97-AF65-F5344CB8AC3E}">
        <p14:creationId xmlns:p14="http://schemas.microsoft.com/office/powerpoint/2010/main" val="198559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A438-E109-F9CA-8AB3-DBB9E5FFDEDC}"/>
              </a:ext>
            </a:extLst>
          </p:cNvPr>
          <p:cNvSpPr>
            <a:spLocks noGrp="1"/>
          </p:cNvSpPr>
          <p:nvPr>
            <p:ph type="title"/>
          </p:nvPr>
        </p:nvSpPr>
        <p:spPr>
          <a:xfrm>
            <a:off x="2495600" y="10517"/>
            <a:ext cx="7490048" cy="687611"/>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5" name="Picture 4"/>
          <p:cNvPicPr>
            <a:picLocks noChangeAspect="1"/>
          </p:cNvPicPr>
          <p:nvPr/>
        </p:nvPicPr>
        <p:blipFill>
          <a:blip r:embed="rId2"/>
          <a:stretch>
            <a:fillRect/>
          </a:stretch>
        </p:blipFill>
        <p:spPr>
          <a:xfrm>
            <a:off x="6226113" y="937865"/>
            <a:ext cx="5764314" cy="4010161"/>
          </a:xfrm>
          <a:prstGeom prst="rect">
            <a:avLst/>
          </a:prstGeom>
        </p:spPr>
      </p:pic>
      <p:pic>
        <p:nvPicPr>
          <p:cNvPr id="7" name="Picture 6"/>
          <p:cNvPicPr>
            <a:picLocks noChangeAspect="1"/>
          </p:cNvPicPr>
          <p:nvPr/>
        </p:nvPicPr>
        <p:blipFill>
          <a:blip r:embed="rId3"/>
          <a:stretch>
            <a:fillRect/>
          </a:stretch>
        </p:blipFill>
        <p:spPr>
          <a:xfrm>
            <a:off x="31254" y="818709"/>
            <a:ext cx="5915097" cy="4248472"/>
          </a:xfrm>
          <a:prstGeom prst="rect">
            <a:avLst/>
          </a:prstGeom>
        </p:spPr>
      </p:pic>
      <p:sp>
        <p:nvSpPr>
          <p:cNvPr id="8" name="TextBox 7"/>
          <p:cNvSpPr txBox="1"/>
          <p:nvPr/>
        </p:nvSpPr>
        <p:spPr>
          <a:xfrm>
            <a:off x="6384032" y="5067181"/>
            <a:ext cx="5256584" cy="954107"/>
          </a:xfrm>
          <a:prstGeom prst="rect">
            <a:avLst/>
          </a:prstGeom>
          <a:noFill/>
        </p:spPr>
        <p:txBody>
          <a:bodyPr wrap="square" rtlCol="0">
            <a:spAutoFit/>
          </a:bodyPr>
          <a:lstStyle/>
          <a:p>
            <a:r>
              <a:rPr lang="en-US" b="1" dirty="0" err="1">
                <a:solidFill>
                  <a:srgbClr val="FF0000"/>
                </a:solidFill>
              </a:rPr>
              <a:t>Observation:</a:t>
            </a:r>
            <a:r>
              <a:rPr lang="en-US" dirty="0" err="1"/>
              <a:t>SQL</a:t>
            </a:r>
            <a:r>
              <a:rPr lang="en-US" dirty="0"/>
              <a:t> INSERT  query  that add multiple rows of data into the Customers table, including customer details like First Name, Last Name, Email, Phone Number, and Shipping Address.</a:t>
            </a:r>
            <a:endParaRPr lang="en-IN" dirty="0"/>
          </a:p>
        </p:txBody>
      </p:sp>
      <p:sp>
        <p:nvSpPr>
          <p:cNvPr id="9" name="TextBox 8"/>
          <p:cNvSpPr txBox="1"/>
          <p:nvPr/>
        </p:nvSpPr>
        <p:spPr>
          <a:xfrm>
            <a:off x="335360" y="5157192"/>
            <a:ext cx="4824536" cy="954107"/>
          </a:xfrm>
          <a:prstGeom prst="rect">
            <a:avLst/>
          </a:prstGeom>
          <a:noFill/>
        </p:spPr>
        <p:txBody>
          <a:bodyPr wrap="square" rtlCol="0">
            <a:spAutoFit/>
          </a:bodyPr>
          <a:lstStyle/>
          <a:p>
            <a:r>
              <a:rPr lang="en-US" b="1" dirty="0">
                <a:solidFill>
                  <a:srgbClr val="FF0000"/>
                </a:solidFill>
              </a:rPr>
              <a:t>Observation: </a:t>
            </a:r>
            <a:r>
              <a:rPr lang="en-US" dirty="0"/>
              <a:t>SQL INSERT  query  that add multiple rows of data into the Products table, including Product Name, Cost Price, Selling Price, Stock Quantity, Category ID, and Reorder Level for each product.</a:t>
            </a:r>
            <a:endParaRPr lang="en-IN" dirty="0"/>
          </a:p>
        </p:txBody>
      </p:sp>
    </p:spTree>
    <p:extLst>
      <p:ext uri="{BB962C8B-B14F-4D97-AF65-F5344CB8AC3E}">
        <p14:creationId xmlns:p14="http://schemas.microsoft.com/office/powerpoint/2010/main" val="1766834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1BFE-BED3-5AB0-587E-EE3CC8AAE27C}"/>
              </a:ext>
            </a:extLst>
          </p:cNvPr>
          <p:cNvSpPr>
            <a:spLocks noGrp="1"/>
          </p:cNvSpPr>
          <p:nvPr>
            <p:ph type="title"/>
          </p:nvPr>
        </p:nvSpPr>
        <p:spPr>
          <a:xfrm>
            <a:off x="2495600" y="188640"/>
            <a:ext cx="7346032" cy="543595"/>
          </a:xfrm>
        </p:spPr>
        <p:txBody>
          <a:bodyPr>
            <a:normAutofit/>
          </a:bodyPr>
          <a:lstStyle/>
          <a:p>
            <a:r>
              <a:rPr lang="en-US" sz="3200" b="1" dirty="0">
                <a:solidFill>
                  <a:srgbClr val="FF0000"/>
                </a:solidFill>
                <a:latin typeface="Lato Black" panose="020F0502020204030203" pitchFamily="34" charset="0"/>
                <a:ea typeface="Lato Black" panose="020F0502020204030203" pitchFamily="34" charset="0"/>
                <a:cs typeface="Lato Black" panose="020F0502020204030203" pitchFamily="34" charset="0"/>
              </a:rPr>
              <a:t>Data Insertion and Manipulation (DML)</a:t>
            </a:r>
            <a:endParaRPr lang="en-IN" sz="3200" dirty="0"/>
          </a:p>
        </p:txBody>
      </p:sp>
      <p:pic>
        <p:nvPicPr>
          <p:cNvPr id="3" name="Picture 2"/>
          <p:cNvPicPr>
            <a:picLocks noChangeAspect="1"/>
          </p:cNvPicPr>
          <p:nvPr/>
        </p:nvPicPr>
        <p:blipFill>
          <a:blip r:embed="rId2"/>
          <a:stretch>
            <a:fillRect/>
          </a:stretch>
        </p:blipFill>
        <p:spPr>
          <a:xfrm>
            <a:off x="0" y="840912"/>
            <a:ext cx="5925341" cy="4536504"/>
          </a:xfrm>
          <a:prstGeom prst="rect">
            <a:avLst/>
          </a:prstGeom>
        </p:spPr>
      </p:pic>
      <p:pic>
        <p:nvPicPr>
          <p:cNvPr id="5" name="Picture 4"/>
          <p:cNvPicPr>
            <a:picLocks noChangeAspect="1"/>
          </p:cNvPicPr>
          <p:nvPr/>
        </p:nvPicPr>
        <p:blipFill>
          <a:blip r:embed="rId3"/>
          <a:stretch>
            <a:fillRect/>
          </a:stretch>
        </p:blipFill>
        <p:spPr>
          <a:xfrm>
            <a:off x="6065951" y="915020"/>
            <a:ext cx="6096680" cy="4388288"/>
          </a:xfrm>
          <a:prstGeom prst="rect">
            <a:avLst/>
          </a:prstGeom>
        </p:spPr>
      </p:pic>
      <p:sp>
        <p:nvSpPr>
          <p:cNvPr id="7" name="TextBox 6"/>
          <p:cNvSpPr txBox="1"/>
          <p:nvPr/>
        </p:nvSpPr>
        <p:spPr>
          <a:xfrm>
            <a:off x="0" y="5377416"/>
            <a:ext cx="5303912" cy="738664"/>
          </a:xfrm>
          <a:prstGeom prst="rect">
            <a:avLst/>
          </a:prstGeom>
          <a:noFill/>
        </p:spPr>
        <p:txBody>
          <a:bodyPr wrap="square" rtlCol="0">
            <a:spAutoFit/>
          </a:bodyPr>
          <a:lstStyle/>
          <a:p>
            <a:r>
              <a:rPr lang="en-US" b="1" dirty="0">
                <a:solidFill>
                  <a:srgbClr val="FF0000"/>
                </a:solidFill>
              </a:rPr>
              <a:t>Observation: </a:t>
            </a:r>
            <a:r>
              <a:rPr lang="en-US" dirty="0"/>
              <a:t>The image shows SQL INSERT  query  that add data into the Purchase Orders table, including Supplier ID, Order Date, Total Amount, and Order Status for each purchase order.</a:t>
            </a:r>
            <a:endParaRPr lang="en-IN" dirty="0"/>
          </a:p>
        </p:txBody>
      </p:sp>
      <p:sp>
        <p:nvSpPr>
          <p:cNvPr id="8" name="TextBox 7"/>
          <p:cNvSpPr txBox="1"/>
          <p:nvPr/>
        </p:nvSpPr>
        <p:spPr>
          <a:xfrm>
            <a:off x="6162117" y="5377416"/>
            <a:ext cx="5256584" cy="954107"/>
          </a:xfrm>
          <a:prstGeom prst="rect">
            <a:avLst/>
          </a:prstGeom>
          <a:noFill/>
        </p:spPr>
        <p:txBody>
          <a:bodyPr wrap="square" rtlCol="0">
            <a:spAutoFit/>
          </a:bodyPr>
          <a:lstStyle/>
          <a:p>
            <a:r>
              <a:rPr lang="en-US" b="1" dirty="0">
                <a:solidFill>
                  <a:srgbClr val="FF0000"/>
                </a:solidFill>
              </a:rPr>
              <a:t>Observation: </a:t>
            </a:r>
            <a:r>
              <a:rPr lang="en-US" dirty="0"/>
              <a:t>The image shows SQL INSERT  query  that add data into the Purchase Details table, specifying the Purchase ID, Product ID, Quantity, and Unit Price for each item included in various purchases.</a:t>
            </a:r>
            <a:endParaRPr lang="en-IN" dirty="0"/>
          </a:p>
        </p:txBody>
      </p:sp>
    </p:spTree>
    <p:extLst>
      <p:ext uri="{BB962C8B-B14F-4D97-AF65-F5344CB8AC3E}">
        <p14:creationId xmlns:p14="http://schemas.microsoft.com/office/powerpoint/2010/main" val="23576100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TotalTime>
  <Words>2274</Words>
  <Application>Microsoft Office PowerPoint</Application>
  <PresentationFormat>Widescreen</PresentationFormat>
  <Paragraphs>149</Paragraphs>
  <Slides>36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Lato Black</vt:lpstr>
      <vt:lpstr>Libre Baskerville</vt:lpstr>
      <vt:lpstr>Wingdings</vt:lpstr>
      <vt:lpstr>Arial Unicode MS</vt:lpstr>
      <vt:lpstr>Arial</vt:lpstr>
      <vt:lpstr>Office Theme</vt:lpstr>
      <vt:lpstr>PowerPoint Presentation</vt:lpstr>
      <vt:lpstr>PowerPoint Presentation</vt:lpstr>
      <vt:lpstr>Entity Identification</vt:lpstr>
      <vt:lpstr>Entity Identification</vt:lpstr>
      <vt:lpstr>Entity Identification</vt:lpstr>
      <vt:lpstr>ER Diagram</vt:lpstr>
      <vt:lpstr>Data Insertion and Manipulation (DML)</vt:lpstr>
      <vt:lpstr>Data Insertion and Manipulation (DML)</vt:lpstr>
      <vt:lpstr>Data Insertion and Manipulation (DML)</vt:lpstr>
      <vt:lpstr>Data Insertion and Manipulation (DML)</vt:lpstr>
      <vt:lpstr>Data Insertion and Manipulation (DML)</vt:lpstr>
      <vt:lpstr>Data Insertion and Manipulation (DML)</vt:lpstr>
      <vt:lpstr>SELECT Queries &amp; Filtering</vt:lpstr>
      <vt:lpstr>SELECT Queries &amp; Filtering</vt:lpstr>
      <vt:lpstr>SELECT Queries &amp; Filtering</vt:lpstr>
      <vt:lpstr>SELECT Queries &amp; Filtering</vt:lpstr>
      <vt:lpstr>SELECT Queries &amp; Filtering</vt:lpstr>
      <vt:lpstr>Sorting, Distinct, and Pagination</vt:lpstr>
      <vt:lpstr>Sorting, Distinct, and Pagination</vt:lpstr>
      <vt:lpstr>Aggregate Functions &amp; Grouping</vt:lpstr>
      <vt:lpstr>Aggregate Functions &amp; Grouping</vt:lpstr>
      <vt:lpstr>Aggregate Functions &amp; Grouping</vt:lpstr>
      <vt:lpstr> Joins</vt:lpstr>
      <vt:lpstr> Joins</vt:lpstr>
      <vt:lpstr> Subqueries</vt:lpstr>
      <vt:lpstr> Subqueries</vt:lpstr>
      <vt:lpstr>String Functions</vt:lpstr>
      <vt:lpstr>String Functions</vt:lpstr>
      <vt:lpstr>String Functions</vt:lpstr>
      <vt:lpstr>Date &amp; Time Functions</vt:lpstr>
      <vt:lpstr>Date &amp; Time Functions</vt:lpstr>
      <vt:lpstr>Conditional Logic &amp; CASE</vt:lpstr>
      <vt:lpstr>Views</vt:lpstr>
      <vt:lpstr>Views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sanskrutiraut23@gmail.com</cp:lastModifiedBy>
  <cp:revision>38</cp:revision>
  <dcterms:created xsi:type="dcterms:W3CDTF">2021-02-16T05:19:01Z</dcterms:created>
  <dcterms:modified xsi:type="dcterms:W3CDTF">2025-05-22T17:24:14Z</dcterms:modified>
</cp:coreProperties>
</file>