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rchivo Black" panose="020B0604020202020204" charset="0"/>
      <p:regular r:id="rId16"/>
    </p:embeddedFont>
    <p:embeddedFont>
      <p:font typeface="Garet" panose="020B0604020202020204" charset="0"/>
      <p:regular r:id="rId17"/>
    </p:embeddedFont>
    <p:embeddedFont>
      <p:font typeface="Garet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B5C35-4FBD-655D-38C7-C45FA982C30B}" v="3" dt="2025-04-29T06:44:56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3c71cbab-b5ed-4f3b-ac0d-95509d6c0e93::" providerId="AD" clId="Web-{74DB5C35-4FBD-655D-38C7-C45FA982C30B}"/>
    <pc:docChg chg="modSld">
      <pc:chgData name="Guest User" userId="S::urn:spo:tenantanon#3c71cbab-b5ed-4f3b-ac0d-95509d6c0e93::" providerId="AD" clId="Web-{74DB5C35-4FBD-655D-38C7-C45FA982C30B}" dt="2025-04-29T06:59:22.485" v="26"/>
      <pc:docMkLst>
        <pc:docMk/>
      </pc:docMkLst>
      <pc:sldChg chg="modSp">
        <pc:chgData name="Guest User" userId="S::urn:spo:tenantanon#3c71cbab-b5ed-4f3b-ac0d-95509d6c0e93::" providerId="AD" clId="Web-{74DB5C35-4FBD-655D-38C7-C45FA982C30B}" dt="2025-04-29T06:44:56.190" v="2" actId="14100"/>
        <pc:sldMkLst>
          <pc:docMk/>
          <pc:sldMk cId="0" sldId="266"/>
        </pc:sldMkLst>
        <pc:spChg chg="mod">
          <ac:chgData name="Guest User" userId="S::urn:spo:tenantanon#3c71cbab-b5ed-4f3b-ac0d-95509d6c0e93::" providerId="AD" clId="Web-{74DB5C35-4FBD-655D-38C7-C45FA982C30B}" dt="2025-04-29T06:44:53.956" v="1" actId="14100"/>
          <ac:spMkLst>
            <pc:docMk/>
            <pc:sldMk cId="0" sldId="266"/>
            <ac:spMk id="3" creationId="{00000000-0000-0000-0000-000000000000}"/>
          </ac:spMkLst>
        </pc:spChg>
        <pc:spChg chg="mod">
          <ac:chgData name="Guest User" userId="S::urn:spo:tenantanon#3c71cbab-b5ed-4f3b-ac0d-95509d6c0e93::" providerId="AD" clId="Web-{74DB5C35-4FBD-655D-38C7-C45FA982C30B}" dt="2025-04-29T06:44:56.190" v="2" actId="14100"/>
          <ac:spMkLst>
            <pc:docMk/>
            <pc:sldMk cId="0" sldId="266"/>
            <ac:spMk id="4" creationId="{00000000-0000-0000-0000-000000000000}"/>
          </ac:spMkLst>
        </pc:spChg>
        <pc:spChg chg="mod">
          <ac:chgData name="Guest User" userId="S::urn:spo:tenantanon#3c71cbab-b5ed-4f3b-ac0d-95509d6c0e93::" providerId="AD" clId="Web-{74DB5C35-4FBD-655D-38C7-C45FA982C30B}" dt="2025-04-29T06:37:23.581" v="0" actId="14100"/>
          <ac:spMkLst>
            <pc:docMk/>
            <pc:sldMk cId="0" sldId="266"/>
            <ac:spMk id="8" creationId="{00000000-0000-0000-0000-000000000000}"/>
          </ac:spMkLst>
        </pc:spChg>
      </pc:sldChg>
      <pc:sldChg chg="modNotes">
        <pc:chgData name="Guest User" userId="S::urn:spo:tenantanon#3c71cbab-b5ed-4f3b-ac0d-95509d6c0e93::" providerId="AD" clId="Web-{74DB5C35-4FBD-655D-38C7-C45FA982C30B}" dt="2025-04-29T06:59:22.485" v="26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Good [morning/afternoon], today I'll present ReSearchGPT, a Retrieval-Augmented Generation system that answers queries based on insights from the latest NLP research papers.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/>
              <a:t>In summary, </a:t>
            </a:r>
            <a:r>
              <a:rPr lang="en-US" dirty="0" err="1"/>
              <a:t>ReSearchGPT</a:t>
            </a:r>
            <a:r>
              <a:rPr lang="en-US" dirty="0"/>
              <a:t> shows promising results for NLP research automation. Future directions include enhancing retrieval quality and supporting multimodal content like texts, figures and supporting documents.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With NLP research rapidly expanding, it's increasingly difficult for researchers to stay updated. ReSearchGPT aims to automate retrieval and summarization from recent papers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Our key objectives were to design a system that automates the process of retrieving and summarizing insights from the latest NLP research.</a:t>
            </a:r>
          </a:p>
          <a:p>
            <a:r>
              <a:rPr lang="en-US"/>
              <a:t>We aimed to handle over 100 papers, answer open-ended queries with factual accuracy using LLMs, and validate the quality of the system using ROUGE scores.</a:t>
            </a:r>
          </a:p>
          <a:p>
            <a:r>
              <a:rPr lang="en-US"/>
              <a:t>The overall goal is to offer a scalable pipeline for research Q&amp;A, which can be improved or extended in the future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Our system helps researchers by drastically reducing the time needed to search and read papers while ensuring answers are up-to-date and context-rich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RAG systems like Facebook's RAG and GPT-Retrieval blend retrieval and generation. However, they can suffer if initial retrieval isn't strong enough, affecting the final answer quality.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deployed all services onto AWS to ensure scalability, availability, and robust backend support.</a:t>
            </a:r>
          </a:p>
          <a:p>
            <a:r>
              <a:rPr lang="en-US"/>
              <a:t>For semantic search, we chose Pinecone, a high-performance vector database, to store and query paper embeddings effectively.</a:t>
            </a:r>
          </a:p>
          <a:p>
            <a:r>
              <a:rPr lang="en-US"/>
              <a:t>When a user submits a query, our system searches the vector database for the most relevant paper chunks based on semantic similarity.</a:t>
            </a:r>
          </a:p>
          <a:p>
            <a:r>
              <a:rPr lang="en-US"/>
              <a:t>These retrieved documents are then passed to a Gemini_flash,LLaMA,Deepseek language model, which generates a final, coherent answer conditioned on the context.</a:t>
            </a:r>
          </a:p>
          <a:p>
            <a:r>
              <a:rPr lang="en-US"/>
              <a:t>Throughout the system, we exclusively relied on vector-based retrieval without applying hybrid reranking methods, ensuring simplicity and focus on retrieval quality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Here's a visual overview of our system: from collecting papers to processing them, generating embeddings, retrieving relevant context, and using an LLM for answer generation."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Our deliverables include the full retrieval-generation system, the generated answers for various queries, and a detailed evaluation based on ROUGE scores.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used ROUGE scores to assess the quality of our generated answers, evaluating n-gram overlaps and how much meaningful information is retained.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6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007.01282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arxiv.org/abs/2004.0490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2005.11401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hyperlink" Target="https://arxiv.org/abs/2104.0866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7236" y="2155693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7"/>
                </a:lnTo>
                <a:lnTo>
                  <a:pt x="0" y="57506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885470" y="6394076"/>
            <a:ext cx="9373830" cy="370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NLP RESEARCH PAPER INSIGHTS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8368" y="8660313"/>
            <a:ext cx="4181499" cy="303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3"/>
              </a:lnSpc>
              <a:spcBef>
                <a:spcPct val="0"/>
              </a:spcBef>
            </a:pPr>
            <a:r>
              <a:rPr lang="en-US" sz="1987" b="1">
                <a:solidFill>
                  <a:srgbClr val="2B2B2B"/>
                </a:solidFill>
                <a:latin typeface="Garet Bold"/>
                <a:ea typeface="Garet Bold"/>
                <a:cs typeface="Garet Bold"/>
                <a:sym typeface="Garet Bold"/>
              </a:rPr>
              <a:t>PRESENTED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8368" y="8954544"/>
            <a:ext cx="4181499" cy="303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583"/>
              </a:lnSpc>
              <a:spcBef>
                <a:spcPct val="0"/>
              </a:spcBef>
            </a:pPr>
            <a:r>
              <a:rPr lang="en-US" sz="1987">
                <a:solidFill>
                  <a:srgbClr val="2B2B2B"/>
                </a:solidFill>
                <a:latin typeface="Garet"/>
                <a:ea typeface="Garet"/>
                <a:cs typeface="Garet"/>
                <a:sym typeface="Garet"/>
              </a:rPr>
              <a:t>TEAM TRANSFORMERS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85854" y="3950633"/>
            <a:ext cx="10773446" cy="122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RESEARCH-GPT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028700" y="683473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Deliverables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id="7" name="AutoShape 7"/>
          <p:cNvSpPr/>
          <p:nvPr/>
        </p:nvSpPr>
        <p:spPr>
          <a:xfrm>
            <a:off x="1593709" y="4243150"/>
            <a:ext cx="13838306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 rot="5400000">
            <a:off x="13911686" y="3035502"/>
            <a:ext cx="1629446" cy="2396244"/>
          </a:xfrm>
          <a:custGeom>
            <a:avLst/>
            <a:gdLst/>
            <a:ahLst/>
            <a:cxnLst/>
            <a:rect l="l" t="t" r="r" b="b"/>
            <a:pathLst>
              <a:path w="1629446" h="2396244">
                <a:moveTo>
                  <a:pt x="0" y="0"/>
                </a:moveTo>
                <a:lnTo>
                  <a:pt x="1629446" y="0"/>
                </a:lnTo>
                <a:lnTo>
                  <a:pt x="1629446" y="2396245"/>
                </a:lnTo>
                <a:lnTo>
                  <a:pt x="0" y="2396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648722" y="5057873"/>
            <a:ext cx="2277734" cy="1225017"/>
            <a:chOff x="0" y="0"/>
            <a:chExt cx="3036979" cy="163335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3036979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9"/>
                </a:lnSpc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RAG </a:t>
              </a:r>
            </a:p>
            <a:p>
              <a:pPr marL="0" lvl="0" indent="0" algn="ctr">
                <a:lnSpc>
                  <a:spcPts val="324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System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68959"/>
              <a:ext cx="3036979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21906" y="5057873"/>
            <a:ext cx="2277734" cy="1225017"/>
            <a:chOff x="0" y="0"/>
            <a:chExt cx="3036979" cy="163335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28575"/>
              <a:ext cx="3036979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GitHub Repository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168959"/>
              <a:ext cx="3036979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598593" y="5057873"/>
            <a:ext cx="2277734" cy="1225017"/>
            <a:chOff x="0" y="0"/>
            <a:chExt cx="3036979" cy="1633356"/>
          </a:xfrm>
        </p:grpSpPr>
        <p:sp>
          <p:nvSpPr>
            <p:cNvPr id="16" name="TextBox 16"/>
            <p:cNvSpPr txBox="1"/>
            <p:nvPr/>
          </p:nvSpPr>
          <p:spPr>
            <a:xfrm>
              <a:off x="0" y="-28575"/>
              <a:ext cx="3036979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49"/>
                </a:lnSpc>
                <a:spcBef>
                  <a:spcPct val="0"/>
                </a:spcBef>
              </a:pPr>
              <a:r>
                <a:rPr lang="en-US" sz="24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Evaluation Metrics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168959"/>
              <a:ext cx="3036979" cy="4643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2351" y="5929830"/>
            <a:ext cx="2843595" cy="35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59"/>
              </a:lnSpc>
              <a:spcBef>
                <a:spcPct val="0"/>
              </a:spcBef>
            </a:pPr>
            <a:endParaRPr/>
          </a:p>
        </p:txBody>
      </p:sp>
      <p:sp>
        <p:nvSpPr>
          <p:cNvPr id="19" name="Freeform 19"/>
          <p:cNvSpPr/>
          <p:nvPr/>
        </p:nvSpPr>
        <p:spPr>
          <a:xfrm>
            <a:off x="1593709" y="4043248"/>
            <a:ext cx="380752" cy="380752"/>
          </a:xfrm>
          <a:custGeom>
            <a:avLst/>
            <a:gdLst/>
            <a:ahLst/>
            <a:cxnLst/>
            <a:rect l="l" t="t" r="r" b="b"/>
            <a:pathLst>
              <a:path w="380752" h="380752">
                <a:moveTo>
                  <a:pt x="0" y="0"/>
                </a:moveTo>
                <a:lnTo>
                  <a:pt x="380753" y="0"/>
                </a:lnTo>
                <a:lnTo>
                  <a:pt x="380753" y="380753"/>
                </a:lnTo>
                <a:lnTo>
                  <a:pt x="0" y="380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5570397" y="4043248"/>
            <a:ext cx="380752" cy="380752"/>
          </a:xfrm>
          <a:custGeom>
            <a:avLst/>
            <a:gdLst/>
            <a:ahLst/>
            <a:cxnLst/>
            <a:rect l="l" t="t" r="r" b="b"/>
            <a:pathLst>
              <a:path w="380752" h="380752">
                <a:moveTo>
                  <a:pt x="0" y="0"/>
                </a:moveTo>
                <a:lnTo>
                  <a:pt x="380752" y="0"/>
                </a:lnTo>
                <a:lnTo>
                  <a:pt x="380752" y="380753"/>
                </a:lnTo>
                <a:lnTo>
                  <a:pt x="0" y="380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9547084" y="4043248"/>
            <a:ext cx="380752" cy="380752"/>
          </a:xfrm>
          <a:custGeom>
            <a:avLst/>
            <a:gdLst/>
            <a:ahLst/>
            <a:cxnLst/>
            <a:rect l="l" t="t" r="r" b="b"/>
            <a:pathLst>
              <a:path w="380752" h="380752">
                <a:moveTo>
                  <a:pt x="0" y="0"/>
                </a:moveTo>
                <a:lnTo>
                  <a:pt x="380753" y="0"/>
                </a:lnTo>
                <a:lnTo>
                  <a:pt x="380753" y="380753"/>
                </a:lnTo>
                <a:lnTo>
                  <a:pt x="0" y="3807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3581" y="8805859"/>
            <a:ext cx="18274419" cy="36285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-4562" y="9334500"/>
            <a:ext cx="18292562" cy="54428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183032" y="2562141"/>
            <a:ext cx="3832856" cy="4114800"/>
          </a:xfrm>
          <a:custGeom>
            <a:avLst/>
            <a:gdLst/>
            <a:ahLst/>
            <a:cxnLst/>
            <a:rect l="l" t="t" r="r" b="b"/>
            <a:pathLst>
              <a:path w="3832856" h="4114800">
                <a:moveTo>
                  <a:pt x="0" y="0"/>
                </a:moveTo>
                <a:lnTo>
                  <a:pt x="3832856" y="0"/>
                </a:lnTo>
                <a:lnTo>
                  <a:pt x="38328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9038" y="639763"/>
            <a:ext cx="965790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Evaluation 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5410" y="3161920"/>
            <a:ext cx="10760684" cy="3104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3388" lvl="1" indent="-226694" algn="l">
              <a:lnSpc>
                <a:spcPts val="4094"/>
              </a:lnSpc>
              <a:buFont typeface="Arial"/>
              <a:buChar char="•"/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Response Quality((ROGUE score)):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Evaluate relevance, accuracy, and completeness.</a:t>
            </a:r>
          </a:p>
          <a:p>
            <a:pPr marL="453388" lvl="1" indent="-226694" algn="l">
              <a:lnSpc>
                <a:spcPts val="4094"/>
              </a:lnSpc>
              <a:buFont typeface="Arial"/>
              <a:buChar char="•"/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Hallucination Rate: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Measure incorrect facts in retrieval methods.</a:t>
            </a:r>
          </a:p>
          <a:p>
            <a:pPr marL="453388" lvl="1" indent="-226694" algn="l">
              <a:lnSpc>
                <a:spcPts val="4094"/>
              </a:lnSpc>
              <a:buFont typeface="Arial"/>
              <a:buChar char="•"/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Precision and Recall: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Assess relevant document identification.</a:t>
            </a:r>
          </a:p>
          <a:p>
            <a:pPr marL="453388" lvl="1" indent="-226694" algn="l">
              <a:lnSpc>
                <a:spcPts val="4094"/>
              </a:lnSpc>
              <a:buFont typeface="Arial"/>
              <a:buChar char="•"/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Factual Accuracy: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Compare answers to expert data.</a:t>
            </a:r>
          </a:p>
          <a:p>
            <a:pPr marL="453388" lvl="1" indent="-226694" algn="l">
              <a:lnSpc>
                <a:spcPts val="4094"/>
              </a:lnSpc>
              <a:buFont typeface="Arial"/>
              <a:buChar char="•"/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Latency and Efficiency: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Measure retrieval and generation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19278" y="1406843"/>
            <a:ext cx="7203393" cy="632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8"/>
              </a:lnSpc>
            </a:pPr>
            <a:r>
              <a:rPr lang="en-US" sz="5600" spc="-44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id="5" name="AutoShape 5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219278" y="2522186"/>
            <a:ext cx="11988180" cy="1369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737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ReSearchGPT: effective RAG for research insights</a:t>
            </a:r>
          </a:p>
          <a:p>
            <a:pPr marL="453388" lvl="1" indent="-226694" algn="l">
              <a:lnSpc>
                <a:spcPts val="3737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Future improvements: better retrieval filtering, multimodal ingestion (text + figures)</a:t>
            </a:r>
          </a:p>
          <a:p>
            <a:pPr algn="l">
              <a:lnSpc>
                <a:spcPts val="3737"/>
              </a:lnSpc>
            </a:pPr>
            <a:endParaRPr lang="en-US" sz="20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355457" y="3861890"/>
            <a:ext cx="7203393" cy="1183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12"/>
              </a:lnSpc>
            </a:pPr>
            <a:r>
              <a:rPr lang="en-US" sz="10400" spc="-8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id="5" name="AutoShape 5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250509" y="2938298"/>
            <a:ext cx="3261144" cy="3261144"/>
            <a:chOff x="0" y="0"/>
            <a:chExt cx="8790178" cy="8790178"/>
          </a:xfrm>
        </p:grpSpPr>
        <p:sp>
          <p:nvSpPr>
            <p:cNvPr id="6" name="Freeform 6"/>
            <p:cNvSpPr/>
            <p:nvPr/>
          </p:nvSpPr>
          <p:spPr>
            <a:xfrm>
              <a:off x="149225" y="149225"/>
              <a:ext cx="8491728" cy="8491728"/>
            </a:xfrm>
            <a:custGeom>
              <a:avLst/>
              <a:gdLst/>
              <a:ahLst/>
              <a:cxnLst/>
              <a:rect l="l" t="t" r="r" b="b"/>
              <a:pathLst>
                <a:path w="8491728" h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3"/>
              <a:stretch>
                <a:fillRect t="-16666" b="-1666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8790178" cy="8790178"/>
            </a:xfrm>
            <a:custGeom>
              <a:avLst/>
              <a:gdLst/>
              <a:ahLst/>
              <a:cxnLst/>
              <a:rect l="l" t="t" r="r" b="b"/>
              <a:pathLst>
                <a:path w="8790178" h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425788" y="2938298"/>
            <a:ext cx="3261144" cy="3261144"/>
            <a:chOff x="0" y="0"/>
            <a:chExt cx="8790178" cy="8790178"/>
          </a:xfrm>
        </p:grpSpPr>
        <p:sp>
          <p:nvSpPr>
            <p:cNvPr id="9" name="Freeform 9"/>
            <p:cNvSpPr/>
            <p:nvPr/>
          </p:nvSpPr>
          <p:spPr>
            <a:xfrm>
              <a:off x="149225" y="149225"/>
              <a:ext cx="8491728" cy="8491728"/>
            </a:xfrm>
            <a:custGeom>
              <a:avLst/>
              <a:gdLst/>
              <a:ahLst/>
              <a:cxnLst/>
              <a:rect l="l" t="t" r="r" b="b"/>
              <a:pathLst>
                <a:path w="8491728" h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4"/>
              <a:stretch>
                <a:fillRect t="-12499" b="-12499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8790178" cy="8790178"/>
            </a:xfrm>
            <a:custGeom>
              <a:avLst/>
              <a:gdLst/>
              <a:ahLst/>
              <a:cxnLst/>
              <a:rect l="l" t="t" r="r" b="b"/>
              <a:pathLst>
                <a:path w="8790178" h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9601067" y="2938298"/>
            <a:ext cx="3261144" cy="3261144"/>
            <a:chOff x="0" y="0"/>
            <a:chExt cx="8790178" cy="8790178"/>
          </a:xfrm>
        </p:grpSpPr>
        <p:sp>
          <p:nvSpPr>
            <p:cNvPr id="12" name="Freeform 12"/>
            <p:cNvSpPr/>
            <p:nvPr/>
          </p:nvSpPr>
          <p:spPr>
            <a:xfrm>
              <a:off x="149225" y="149225"/>
              <a:ext cx="8491728" cy="8491728"/>
            </a:xfrm>
            <a:custGeom>
              <a:avLst/>
              <a:gdLst/>
              <a:ahLst/>
              <a:cxnLst/>
              <a:rect l="l" t="t" r="r" b="b"/>
              <a:pathLst>
                <a:path w="8491728" h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5"/>
              <a:stretch>
                <a:fillRect t="-5710" b="-5710"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0" y="0"/>
              <a:ext cx="8790178" cy="8790178"/>
            </a:xfrm>
            <a:custGeom>
              <a:avLst/>
              <a:gdLst/>
              <a:ahLst/>
              <a:cxnLst/>
              <a:rect l="l" t="t" r="r" b="b"/>
              <a:pathLst>
                <a:path w="8790178" h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3776612" y="2934032"/>
            <a:ext cx="3261144" cy="3261144"/>
            <a:chOff x="0" y="0"/>
            <a:chExt cx="8790178" cy="8790178"/>
          </a:xfrm>
        </p:grpSpPr>
        <p:sp>
          <p:nvSpPr>
            <p:cNvPr id="15" name="Freeform 15"/>
            <p:cNvSpPr/>
            <p:nvPr/>
          </p:nvSpPr>
          <p:spPr>
            <a:xfrm>
              <a:off x="149225" y="149225"/>
              <a:ext cx="8491728" cy="8491728"/>
            </a:xfrm>
            <a:custGeom>
              <a:avLst/>
              <a:gdLst/>
              <a:ahLst/>
              <a:cxnLst/>
              <a:rect l="l" t="t" r="r" b="b"/>
              <a:pathLst>
                <a:path w="8491728" h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6"/>
              <a:stretch>
                <a:fillRect t="-16666" b="-16666"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0" y="0"/>
              <a:ext cx="8790178" cy="8790178"/>
            </a:xfrm>
            <a:custGeom>
              <a:avLst/>
              <a:gdLst/>
              <a:ahLst/>
              <a:cxnLst/>
              <a:rect l="l" t="t" r="r" b="b"/>
              <a:pathLst>
                <a:path w="8790178" h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2568735" y="7259601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7870" b="-122462"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744014" y="7259601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7870" b="-122462"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921532" y="7259601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2" y="0"/>
                </a:lnTo>
                <a:lnTo>
                  <a:pt x="624692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7870" b="-122462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094572" y="7259601"/>
            <a:ext cx="624692" cy="623129"/>
          </a:xfrm>
          <a:custGeom>
            <a:avLst/>
            <a:gdLst/>
            <a:ahLst/>
            <a:cxnLst/>
            <a:rect l="l" t="t" r="r" b="b"/>
            <a:pathLst>
              <a:path w="624692" h="623129">
                <a:moveTo>
                  <a:pt x="0" y="0"/>
                </a:moveTo>
                <a:lnTo>
                  <a:pt x="624693" y="0"/>
                </a:lnTo>
                <a:lnTo>
                  <a:pt x="624693" y="623129"/>
                </a:lnTo>
                <a:lnTo>
                  <a:pt x="0" y="6231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7870" b="-122462"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542303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Our team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01/10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15229" y="6547601"/>
            <a:ext cx="3931704" cy="33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199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NIHANTH KOLLURU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968721" y="6547601"/>
            <a:ext cx="4175279" cy="33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199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AMRUTH KUNTAMALLA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174347" y="6547601"/>
            <a:ext cx="4114584" cy="33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199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JULES R CAYER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380106" y="6547601"/>
            <a:ext cx="4053624" cy="33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sz="1996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SRAVAN GOGINENI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0199594" y="1814513"/>
          <a:ext cx="5891416" cy="6572248"/>
        </p:xfrm>
        <a:graphic>
          <a:graphicData uri="http://schemas.openxmlformats.org/drawingml/2006/table">
            <a:tbl>
              <a:tblPr/>
              <a:tblGrid>
                <a:gridCol w="866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Objectives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Value Proposition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State-of-the-Art-RAG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Approach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Deliverables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Evaluation 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1531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Conclusion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-706637" y="1559650"/>
            <a:ext cx="9125543" cy="7167700"/>
          </a:xfrm>
          <a:custGeom>
            <a:avLst/>
            <a:gdLst/>
            <a:ahLst/>
            <a:cxnLst/>
            <a:rect l="l" t="t" r="r" b="b"/>
            <a:pathLst>
              <a:path w="9125543" h="7167700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04641" y="2439692"/>
            <a:ext cx="6531462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36337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1349" y="2564711"/>
            <a:ext cx="16127951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Develop a Retrieval-Augmented Generation (RAG) system to retrieve and generate insights from the latest NLP research (post-January 2024). The system will evaluate two retrieval mechanisms to answer domain-specific questions: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46440" y="3824777"/>
            <a:ext cx="15296755" cy="115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endParaRPr/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Vector Search: Dense vector representations for semantic search.</a:t>
            </a:r>
          </a:p>
          <a:p>
            <a:pPr marL="474978" lvl="1" indent="-237489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Hybrid Search: Combines dense and sparse retrieval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1349" y="5662648"/>
            <a:ext cx="2169021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Domain Corpus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46440" y="5809816"/>
            <a:ext cx="13541573" cy="1851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9"/>
              </a:lnSpc>
            </a:pPr>
            <a:endParaRPr/>
          </a:p>
          <a:p>
            <a:pPr marL="453388" lvl="1" indent="-226694" algn="l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Corpus: 100+ latest NLP research papers (post-January 2024).</a:t>
            </a:r>
          </a:p>
          <a:p>
            <a:pPr marL="453388" lvl="1" indent="-226694" algn="l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Sources: ArXiv, Springer, Semantic Scholar, etc.</a:t>
            </a:r>
          </a:p>
          <a:p>
            <a:pPr marL="453388" lvl="1" indent="-226694" algn="l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Focus: Emerging NLP techniques like transformers, language models, and multi-modal learning.</a:t>
            </a:r>
          </a:p>
          <a:p>
            <a:pPr marL="453388" lvl="1" indent="-226694" algn="l">
              <a:lnSpc>
                <a:spcPts val="2939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Characteristics: Cutting-edge, diverse topics in NLP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110653" y="3937757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307737" y="3937757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57218" y="3937757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6" y="0"/>
                </a:lnTo>
                <a:lnTo>
                  <a:pt x="1672526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1159450" y="-14097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1557564"/>
            <a:ext cx="7279037" cy="151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Objectives and Goals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382445" y="981075"/>
            <a:ext cx="287685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43417" y="5008665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40501" y="5008665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8736" y="5627429"/>
            <a:ext cx="5016359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Develop a RAG System: Integrate the latest NLP research to answer domain-specific queries.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304691" y="5627429"/>
            <a:ext cx="5678617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Evaluate Retrieval Mechanisms: Compare Vector Search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689982" y="5008665"/>
            <a:ext cx="38069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Goal # 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085302" y="5627429"/>
            <a:ext cx="5016359" cy="1480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39"/>
              </a:lnSpc>
              <a:spcBef>
                <a:spcPct val="0"/>
              </a:spcBef>
            </a:pPr>
            <a:r>
              <a:rPr lang="en-US" sz="2099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Assess responses from Gemini_Flash,LLaMA and Deepseek using the same retrieval mechanism.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3012" y="3791285"/>
            <a:ext cx="4713605" cy="2704431"/>
          </a:xfrm>
          <a:custGeom>
            <a:avLst/>
            <a:gdLst/>
            <a:ahLst/>
            <a:cxnLst/>
            <a:rect l="l" t="t" r="r" b="b"/>
            <a:pathLst>
              <a:path w="4713605" h="2704431">
                <a:moveTo>
                  <a:pt x="0" y="0"/>
                </a:moveTo>
                <a:lnTo>
                  <a:pt x="4713605" y="0"/>
                </a:lnTo>
                <a:lnTo>
                  <a:pt x="4713605" y="2704430"/>
                </a:lnTo>
                <a:lnTo>
                  <a:pt x="0" y="2704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53648" y="665797"/>
            <a:ext cx="6875041" cy="962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Value Proposition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09048" y="2903632"/>
            <a:ext cx="11316605" cy="5700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7" lvl="1" indent="-248284" algn="l">
              <a:lnSpc>
                <a:spcPts val="5726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Up-to-date Insights: Provides real-time access to NLP research published after January 2024.</a:t>
            </a:r>
          </a:p>
          <a:p>
            <a:pPr marL="496567" lvl="1" indent="-248284" algn="l">
              <a:lnSpc>
                <a:spcPts val="5726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Evaluation of Retrieval Methods: Compares Vector to assess their impact on NLP tasks.</a:t>
            </a:r>
          </a:p>
          <a:p>
            <a:pPr marL="496567" lvl="1" indent="-248284" algn="l">
              <a:lnSpc>
                <a:spcPts val="5726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Real-World Application: Useful in research assistance, academic tools, and knowledge management.</a:t>
            </a:r>
          </a:p>
          <a:p>
            <a:pPr marL="496567" lvl="1" indent="-248284" algn="l">
              <a:lnSpc>
                <a:spcPts val="5726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Open-Source Contribution: Leverages open-source LLMs for scalable, accessible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9453" y="2972806"/>
            <a:ext cx="2304288" cy="4114800"/>
          </a:xfrm>
          <a:custGeom>
            <a:avLst/>
            <a:gdLst/>
            <a:ahLst/>
            <a:cxnLst/>
            <a:rect l="l" t="t" r="r" b="b"/>
            <a:pathLst>
              <a:path w="2304288" h="4114800">
                <a:moveTo>
                  <a:pt x="0" y="0"/>
                </a:moveTo>
                <a:lnTo>
                  <a:pt x="2304288" y="0"/>
                </a:lnTo>
                <a:lnTo>
                  <a:pt x="230428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82183" y="489585"/>
            <a:ext cx="11799863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State-of-The-Art RAG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798005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37292" y="2700146"/>
            <a:ext cx="12754460" cy="2440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3926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Vector vs. Hybrid Search – Vector captures semantics; hybrid merges dense &amp; sparse for better accuracy.</a:t>
            </a:r>
          </a:p>
          <a:p>
            <a:pPr marL="453388" lvl="1" indent="-226694" algn="l">
              <a:lnSpc>
                <a:spcPts val="3926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Cross-Encoder Search – Jointly encodes query-document pairs for precise relevance.</a:t>
            </a:r>
          </a:p>
          <a:p>
            <a:pPr marL="453388" lvl="1" indent="-226694" algn="l">
              <a:lnSpc>
                <a:spcPts val="3926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RAG Architecture – Retriever fetches docs; LLM generates responses.</a:t>
            </a:r>
          </a:p>
          <a:p>
            <a:pPr marL="453388" lvl="1" indent="-226694" algn="l">
              <a:lnSpc>
                <a:spcPts val="3926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Latest RAG Models – xRAG boosts compression; VERA refines retrieval &amp; accuracy.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637292" y="6539608"/>
            <a:ext cx="13081282" cy="222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88" lvl="1" indent="-226694" algn="l">
              <a:lnSpc>
                <a:spcPts val="2939"/>
              </a:lnSpc>
              <a:spcBef>
                <a:spcPct val="0"/>
              </a:spcBef>
              <a:buAutoNum type="arabicPeriod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Lewis et al., 2020 – RAG: Retrieval-augmented generation for knowledge-intensive NLP. </a:t>
            </a: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6" tooltip="https://arxiv.org/abs/2005.11401"/>
              </a:rPr>
              <a:t>NeurIPS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marL="453388" lvl="1" indent="-226694" algn="l">
              <a:lnSpc>
                <a:spcPts val="2939"/>
              </a:lnSpc>
              <a:spcBef>
                <a:spcPct val="0"/>
              </a:spcBef>
              <a:buAutoNum type="arabicPeriod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Karpukhin et al., 2020 – Dense Passage Retrieval for open-domain QA. </a:t>
            </a: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7" tooltip="https://arxiv.org/abs/2004.04906"/>
              </a:rPr>
              <a:t>EMNLP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marL="453388" lvl="1" indent="-226694" algn="l">
              <a:lnSpc>
                <a:spcPts val="2939"/>
              </a:lnSpc>
              <a:spcBef>
                <a:spcPct val="0"/>
              </a:spcBef>
              <a:buAutoNum type="arabicPeriod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Izacard et al., 2021 – Leveraging passage retrieval with generative models for QA. </a:t>
            </a: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8" tooltip="https://arxiv.org/abs/2007.01282"/>
              </a:rPr>
              <a:t>NAACL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marL="453388" lvl="1" indent="-226694" algn="l">
              <a:lnSpc>
                <a:spcPts val="2939"/>
              </a:lnSpc>
              <a:spcBef>
                <a:spcPct val="0"/>
              </a:spcBef>
              <a:buAutoNum type="arabicPeriod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Thakur et al., 2021 – BEIR: Benchmark for zero-shot retrieval evaluation. </a:t>
            </a: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9" tooltip="https://arxiv.org/abs/2104.08663"/>
              </a:rPr>
              <a:t>NeurIPS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endParaRPr lang="en-US" sz="20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32368" y="5884825"/>
            <a:ext cx="2288977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Relevant Works: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95199" y="3487896"/>
            <a:ext cx="2887841" cy="4114800"/>
          </a:xfrm>
          <a:custGeom>
            <a:avLst/>
            <a:gdLst/>
            <a:ahLst/>
            <a:cxnLst/>
            <a:rect l="l" t="t" r="r" b="b"/>
            <a:pathLst>
              <a:path w="2887841" h="4114800">
                <a:moveTo>
                  <a:pt x="0" y="0"/>
                </a:moveTo>
                <a:lnTo>
                  <a:pt x="2887842" y="0"/>
                </a:lnTo>
                <a:lnTo>
                  <a:pt x="28878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46435" y="842540"/>
            <a:ext cx="5683548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Approach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61747" y="2629682"/>
            <a:ext cx="12354074" cy="172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45775" lvl="1" indent="-222887" algn="l">
              <a:lnSpc>
                <a:spcPts val="2312"/>
              </a:lnSpc>
              <a:buFont typeface="Arial"/>
              <a:buChar char="•"/>
            </a:pPr>
            <a:r>
              <a:rPr lang="en-US" sz="206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LLMs:  Gemini-Flash,LLaMA, Deepseek.</a:t>
            </a:r>
          </a:p>
          <a:p>
            <a:pPr algn="l">
              <a:lnSpc>
                <a:spcPts val="2312"/>
              </a:lnSpc>
            </a:pPr>
            <a:endParaRPr lang="en-US" sz="206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45775" lvl="1" indent="-222887" algn="l">
              <a:lnSpc>
                <a:spcPts val="2312"/>
              </a:lnSpc>
              <a:buFont typeface="Arial"/>
              <a:buChar char="•"/>
            </a:pPr>
            <a:r>
              <a:rPr lang="en-US" sz="206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Datasets: 100+ latest NLP papers (ArXiv, ACL, Semantic Scholar, post-Jan 2024).</a:t>
            </a:r>
          </a:p>
          <a:p>
            <a:pPr algn="l">
              <a:lnSpc>
                <a:spcPts val="2312"/>
              </a:lnSpc>
            </a:pPr>
            <a:endParaRPr lang="en-US" sz="206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marL="445775" lvl="1" indent="-222887" algn="l">
              <a:lnSpc>
                <a:spcPts val="2312"/>
              </a:lnSpc>
              <a:buFont typeface="Arial"/>
              <a:buChar char="•"/>
            </a:pPr>
            <a:r>
              <a:rPr lang="en-US" sz="206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Preprocessing: Convert PDFs/texts into chunks, extract key sections, store in postgress.</a:t>
            </a:r>
          </a:p>
          <a:p>
            <a:pPr algn="l">
              <a:lnSpc>
                <a:spcPts val="2312"/>
              </a:lnSpc>
            </a:pPr>
            <a:endParaRPr lang="en-US" sz="2064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461747" y="4491069"/>
            <a:ext cx="13063091" cy="230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37"/>
              </a:lnSpc>
            </a:pPr>
            <a:endParaRPr/>
          </a:p>
          <a:p>
            <a:pPr marL="453388" lvl="1" indent="-226694" algn="l">
              <a:lnSpc>
                <a:spcPts val="3737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Data Ingestion: Scrape, preprocess, and embed papers using Sentence Transformers/BERT.</a:t>
            </a:r>
          </a:p>
          <a:p>
            <a:pPr marL="453388" lvl="1" indent="-226694" algn="l">
              <a:lnSpc>
                <a:spcPts val="3737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Retrieval: Vector Search via Pinecone</a:t>
            </a:r>
          </a:p>
          <a:p>
            <a:pPr marL="453388" lvl="1" indent="-226694" algn="l">
              <a:lnSpc>
                <a:spcPts val="3737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Generation: Use Gemini_Flash/LLaMA/Deepseek with retrieved data for responses.</a:t>
            </a:r>
          </a:p>
          <a:p>
            <a:pPr marL="453388" lvl="1" indent="-226694" algn="l">
              <a:lnSpc>
                <a:spcPts val="3737"/>
              </a:lnSpc>
              <a:buFont typeface="Arial"/>
              <a:buChar char="•"/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Evaluation: Compare LLMs based on retrieval-enhanced responses.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38350" y="4249134"/>
            <a:ext cx="2996654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System Architecture: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364" b="-3364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695827" y="3256244"/>
            <a:ext cx="642945" cy="792108"/>
          </a:xfrm>
          <a:custGeom>
            <a:avLst/>
            <a:gdLst/>
            <a:ahLst/>
            <a:cxnLst/>
            <a:rect l="l" t="t" r="r" b="b"/>
            <a:pathLst>
              <a:path w="642945" h="792108">
                <a:moveTo>
                  <a:pt x="0" y="0"/>
                </a:moveTo>
                <a:lnTo>
                  <a:pt x="642945" y="0"/>
                </a:lnTo>
                <a:lnTo>
                  <a:pt x="642945" y="792108"/>
                </a:lnTo>
                <a:lnTo>
                  <a:pt x="0" y="792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9381" y="2437888"/>
            <a:ext cx="915837" cy="576977"/>
          </a:xfrm>
          <a:custGeom>
            <a:avLst/>
            <a:gdLst/>
            <a:ahLst/>
            <a:cxnLst/>
            <a:rect l="l" t="t" r="r" b="b"/>
            <a:pathLst>
              <a:path w="915837" h="576977">
                <a:moveTo>
                  <a:pt x="0" y="0"/>
                </a:moveTo>
                <a:lnTo>
                  <a:pt x="915837" y="0"/>
                </a:lnTo>
                <a:lnTo>
                  <a:pt x="915837" y="576977"/>
                </a:lnTo>
                <a:lnTo>
                  <a:pt x="0" y="5769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375651" y="2264200"/>
            <a:ext cx="718378" cy="750665"/>
          </a:xfrm>
          <a:custGeom>
            <a:avLst/>
            <a:gdLst/>
            <a:ahLst/>
            <a:cxnLst/>
            <a:rect l="l" t="t" r="r" b="b"/>
            <a:pathLst>
              <a:path w="718378" h="750665">
                <a:moveTo>
                  <a:pt x="0" y="0"/>
                </a:moveTo>
                <a:lnTo>
                  <a:pt x="718378" y="0"/>
                </a:lnTo>
                <a:lnTo>
                  <a:pt x="718378" y="750665"/>
                </a:lnTo>
                <a:lnTo>
                  <a:pt x="0" y="750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981940" y="2054604"/>
            <a:ext cx="2485968" cy="1233423"/>
          </a:xfrm>
          <a:custGeom>
            <a:avLst/>
            <a:gdLst/>
            <a:ahLst/>
            <a:cxnLst/>
            <a:rect l="l" t="t" r="r" b="b"/>
            <a:pathLst>
              <a:path w="2485968" h="1233423">
                <a:moveTo>
                  <a:pt x="0" y="0"/>
                </a:moveTo>
                <a:lnTo>
                  <a:pt x="2485968" y="0"/>
                </a:lnTo>
                <a:lnTo>
                  <a:pt x="2485968" y="1233422"/>
                </a:lnTo>
                <a:lnTo>
                  <a:pt x="0" y="12334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997965" y="2022821"/>
            <a:ext cx="1494605" cy="1917260"/>
          </a:xfrm>
          <a:custGeom>
            <a:avLst/>
            <a:gdLst/>
            <a:ahLst/>
            <a:cxnLst/>
            <a:rect l="l" t="t" r="r" b="b"/>
            <a:pathLst>
              <a:path w="1494605" h="1917260">
                <a:moveTo>
                  <a:pt x="0" y="0"/>
                </a:moveTo>
                <a:lnTo>
                  <a:pt x="1494606" y="0"/>
                </a:lnTo>
                <a:lnTo>
                  <a:pt x="1494606" y="1917261"/>
                </a:lnTo>
                <a:lnTo>
                  <a:pt x="0" y="19172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5094029" y="2648686"/>
            <a:ext cx="887911" cy="2262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3234666" y="2639532"/>
            <a:ext cx="1140985" cy="37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8467908" y="2671315"/>
            <a:ext cx="53005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1848227" y="3408644"/>
            <a:ext cx="642945" cy="792108"/>
          </a:xfrm>
          <a:custGeom>
            <a:avLst/>
            <a:gdLst/>
            <a:ahLst/>
            <a:cxnLst/>
            <a:rect l="l" t="t" r="r" b="b"/>
            <a:pathLst>
              <a:path w="642945" h="792108">
                <a:moveTo>
                  <a:pt x="0" y="0"/>
                </a:moveTo>
                <a:lnTo>
                  <a:pt x="642945" y="0"/>
                </a:lnTo>
                <a:lnTo>
                  <a:pt x="642945" y="792108"/>
                </a:lnTo>
                <a:lnTo>
                  <a:pt x="0" y="792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4437" y="2181129"/>
            <a:ext cx="2150229" cy="2150229"/>
          </a:xfrm>
          <a:custGeom>
            <a:avLst/>
            <a:gdLst/>
            <a:ahLst/>
            <a:cxnLst/>
            <a:rect l="l" t="t" r="r" b="b"/>
            <a:pathLst>
              <a:path w="2150229" h="2150229">
                <a:moveTo>
                  <a:pt x="0" y="0"/>
                </a:moveTo>
                <a:lnTo>
                  <a:pt x="2150229" y="0"/>
                </a:lnTo>
                <a:lnTo>
                  <a:pt x="2150229" y="2150229"/>
                </a:lnTo>
                <a:lnTo>
                  <a:pt x="0" y="21502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4375651" y="5743123"/>
            <a:ext cx="1139629" cy="624347"/>
            <a:chOff x="0" y="0"/>
            <a:chExt cx="300149" cy="16443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00149" cy="164437"/>
            </a:xfrm>
            <a:custGeom>
              <a:avLst/>
              <a:gdLst/>
              <a:ahLst/>
              <a:cxnLst/>
              <a:rect l="l" t="t" r="r" b="b"/>
              <a:pathLst>
                <a:path w="300149" h="164437">
                  <a:moveTo>
                    <a:pt x="0" y="0"/>
                  </a:moveTo>
                  <a:lnTo>
                    <a:pt x="300149" y="0"/>
                  </a:lnTo>
                  <a:lnTo>
                    <a:pt x="300149" y="164437"/>
                  </a:lnTo>
                  <a:lnTo>
                    <a:pt x="0" y="164437"/>
                  </a:lnTo>
                  <a:close/>
                </a:path>
              </a:pathLst>
            </a:custGeom>
            <a:solidFill>
              <a:srgbClr val="C6D8F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300149" cy="21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Query</a:t>
              </a:r>
            </a:p>
          </p:txBody>
        </p:sp>
      </p:grpSp>
      <p:sp>
        <p:nvSpPr>
          <p:cNvPr id="18" name="AutoShape 18"/>
          <p:cNvSpPr/>
          <p:nvPr/>
        </p:nvSpPr>
        <p:spPr>
          <a:xfrm flipV="1">
            <a:off x="5409475" y="3401250"/>
            <a:ext cx="3588490" cy="234187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1655345" y="1940079"/>
            <a:ext cx="2119302" cy="2260672"/>
            <a:chOff x="0" y="0"/>
            <a:chExt cx="558170" cy="59540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58170" cy="595403"/>
            </a:xfrm>
            <a:custGeom>
              <a:avLst/>
              <a:gdLst/>
              <a:ahLst/>
              <a:cxnLst/>
              <a:rect l="l" t="t" r="r" b="b"/>
              <a:pathLst>
                <a:path w="558170" h="595403">
                  <a:moveTo>
                    <a:pt x="0" y="0"/>
                  </a:moveTo>
                  <a:lnTo>
                    <a:pt x="558170" y="0"/>
                  </a:lnTo>
                  <a:lnTo>
                    <a:pt x="558170" y="595403"/>
                  </a:lnTo>
                  <a:lnTo>
                    <a:pt x="0" y="595403"/>
                  </a:lnTo>
                  <a:close/>
                </a:path>
              </a:pathLst>
            </a:custGeom>
            <a:solidFill>
              <a:srgbClr val="C6D8F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558170" cy="643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Documents</a:t>
              </a:r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10285411" y="3070415"/>
            <a:ext cx="136993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10199989" y="4200752"/>
            <a:ext cx="2732015" cy="11001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4" name="Group 24"/>
          <p:cNvGrpSpPr/>
          <p:nvPr/>
        </p:nvGrpSpPr>
        <p:grpSpPr>
          <a:xfrm>
            <a:off x="15266648" y="5888369"/>
            <a:ext cx="1139629" cy="624347"/>
            <a:chOff x="0" y="0"/>
            <a:chExt cx="300149" cy="16443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00149" cy="164437"/>
            </a:xfrm>
            <a:custGeom>
              <a:avLst/>
              <a:gdLst/>
              <a:ahLst/>
              <a:cxnLst/>
              <a:rect l="l" t="t" r="r" b="b"/>
              <a:pathLst>
                <a:path w="300149" h="164437">
                  <a:moveTo>
                    <a:pt x="0" y="0"/>
                  </a:moveTo>
                  <a:lnTo>
                    <a:pt x="300149" y="0"/>
                  </a:lnTo>
                  <a:lnTo>
                    <a:pt x="300149" y="164437"/>
                  </a:lnTo>
                  <a:lnTo>
                    <a:pt x="0" y="164437"/>
                  </a:lnTo>
                  <a:close/>
                </a:path>
              </a:pathLst>
            </a:custGeom>
            <a:solidFill>
              <a:srgbClr val="C6D8FB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300149" cy="212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r>
                <a:rPr lang="en-US" sz="20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Answer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8874091" y="5494883"/>
            <a:ext cx="1411320" cy="1411320"/>
          </a:xfrm>
          <a:custGeom>
            <a:avLst/>
            <a:gdLst/>
            <a:ahLst/>
            <a:cxnLst/>
            <a:rect l="l" t="t" r="r" b="b"/>
            <a:pathLst>
              <a:path w="1411320" h="1411320">
                <a:moveTo>
                  <a:pt x="0" y="0"/>
                </a:moveTo>
                <a:lnTo>
                  <a:pt x="1411320" y="0"/>
                </a:lnTo>
                <a:lnTo>
                  <a:pt x="1411320" y="1411320"/>
                </a:lnTo>
                <a:lnTo>
                  <a:pt x="0" y="14113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28" name="AutoShape 28"/>
          <p:cNvSpPr/>
          <p:nvPr/>
        </p:nvSpPr>
        <p:spPr>
          <a:xfrm>
            <a:off x="5515280" y="6055297"/>
            <a:ext cx="335881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10285411" y="6200543"/>
            <a:ext cx="498123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Freeform 30"/>
          <p:cNvSpPr/>
          <p:nvPr/>
        </p:nvSpPr>
        <p:spPr>
          <a:xfrm>
            <a:off x="13195520" y="5099045"/>
            <a:ext cx="1807158" cy="1807158"/>
          </a:xfrm>
          <a:custGeom>
            <a:avLst/>
            <a:gdLst/>
            <a:ahLst/>
            <a:cxnLst/>
            <a:rect l="l" t="t" r="r" b="b"/>
            <a:pathLst>
              <a:path w="1807158" h="1807158">
                <a:moveTo>
                  <a:pt x="0" y="0"/>
                </a:moveTo>
                <a:lnTo>
                  <a:pt x="1807157" y="0"/>
                </a:lnTo>
                <a:lnTo>
                  <a:pt x="1807157" y="1807158"/>
                </a:lnTo>
                <a:lnTo>
                  <a:pt x="0" y="180715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374820" y="641033"/>
            <a:ext cx="4998541" cy="97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rESEARCH-GPT</dc:title>
  <cp:revision>11</cp:revision>
  <dcterms:created xsi:type="dcterms:W3CDTF">2006-08-16T00:00:00Z</dcterms:created>
  <dcterms:modified xsi:type="dcterms:W3CDTF">2025-04-29T06:59:28Z</dcterms:modified>
  <dc:identifier>DAGimc8Gsx8</dc:identifier>
</cp:coreProperties>
</file>