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0" r:id="rId6"/>
    <p:sldId id="261" r:id="rId7"/>
    <p:sldId id="264" r:id="rId8"/>
    <p:sldId id="276" r:id="rId9"/>
    <p:sldId id="265" r:id="rId10"/>
    <p:sldId id="266" r:id="rId11"/>
    <p:sldId id="275" r:id="rId12"/>
    <p:sldId id="267" r:id="rId13"/>
    <p:sldId id="277" r:id="rId14"/>
    <p:sldId id="278" r:id="rId15"/>
    <p:sldId id="268"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4" d="100"/>
          <a:sy n="64" d="100"/>
        </p:scale>
        <p:origin x="6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gorantlasravankumar20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909" y="1182256"/>
            <a:ext cx="4839855" cy="988290"/>
          </a:xfrm>
        </p:spPr>
        <p:txBody>
          <a:bodyPr/>
          <a:lstStyle/>
          <a:p>
            <a:r>
              <a:rPr lang="en-IN" sz="4800" dirty="0" smtClean="0"/>
              <a:t>Student Details</a:t>
            </a:r>
            <a:endParaRPr lang="en-IN" sz="4800" dirty="0"/>
          </a:p>
        </p:txBody>
      </p:sp>
      <p:sp>
        <p:nvSpPr>
          <p:cNvPr id="3" name="Subtitle 2"/>
          <p:cNvSpPr>
            <a:spLocks noGrp="1"/>
          </p:cNvSpPr>
          <p:nvPr>
            <p:ph type="subTitle" idx="1"/>
          </p:nvPr>
        </p:nvSpPr>
        <p:spPr>
          <a:xfrm>
            <a:off x="711200" y="3214926"/>
            <a:ext cx="7795491" cy="2622456"/>
          </a:xfrm>
        </p:spPr>
        <p:txBody>
          <a:bodyPr>
            <a:normAutofit/>
          </a:bodyPr>
          <a:lstStyle/>
          <a:p>
            <a:pPr algn="l"/>
            <a:r>
              <a:rPr lang="en-IN" dirty="0" smtClean="0"/>
              <a:t>Name: Gorantla </a:t>
            </a:r>
            <a:r>
              <a:rPr lang="en-IN" dirty="0" err="1" smtClean="0"/>
              <a:t>Sravan</a:t>
            </a:r>
            <a:r>
              <a:rPr lang="en-IN" dirty="0" smtClean="0"/>
              <a:t> Kumar    </a:t>
            </a:r>
          </a:p>
          <a:p>
            <a:pPr algn="l"/>
            <a:r>
              <a:rPr lang="en-IN" dirty="0" err="1" smtClean="0"/>
              <a:t>Skillbuild</a:t>
            </a:r>
            <a:r>
              <a:rPr lang="en-IN" dirty="0" smtClean="0"/>
              <a:t> Email ID: </a:t>
            </a:r>
            <a:r>
              <a:rPr lang="en-IN" dirty="0" smtClean="0">
                <a:hlinkClick r:id="rId2"/>
              </a:rPr>
              <a:t>gorantlasravankumar2003@gmail.com</a:t>
            </a:r>
            <a:endParaRPr lang="en-IN" dirty="0" smtClean="0"/>
          </a:p>
          <a:p>
            <a:pPr algn="l"/>
            <a:r>
              <a:rPr lang="en-IN" dirty="0" smtClean="0"/>
              <a:t>College Name: </a:t>
            </a:r>
            <a:r>
              <a:rPr lang="en-IN" dirty="0" err="1" smtClean="0"/>
              <a:t>Avanthi</a:t>
            </a:r>
            <a:r>
              <a:rPr lang="en-IN" dirty="0" smtClean="0"/>
              <a:t> Institute of Engineering and Technology</a:t>
            </a:r>
          </a:p>
          <a:p>
            <a:pPr algn="l"/>
            <a:r>
              <a:rPr lang="en-IN" dirty="0" smtClean="0"/>
              <a:t>College State: Andhra Pradesh</a:t>
            </a:r>
          </a:p>
          <a:p>
            <a:pPr algn="l"/>
            <a:r>
              <a:rPr lang="en-IN" dirty="0" err="1" smtClean="0"/>
              <a:t>Intership</a:t>
            </a:r>
            <a:r>
              <a:rPr lang="en-IN" dirty="0" smtClean="0"/>
              <a:t> Domain: Cyber Security</a:t>
            </a:r>
          </a:p>
          <a:p>
            <a:pPr algn="l"/>
            <a:r>
              <a:rPr lang="en-IN" dirty="0" err="1" smtClean="0"/>
              <a:t>Intership</a:t>
            </a:r>
            <a:r>
              <a:rPr lang="en-IN" dirty="0" smtClean="0"/>
              <a:t> Start and End Date: 13</a:t>
            </a:r>
            <a:r>
              <a:rPr lang="en-IN" baseline="30000" dirty="0" smtClean="0"/>
              <a:t>th</a:t>
            </a:r>
            <a:r>
              <a:rPr lang="en-IN" dirty="0" smtClean="0"/>
              <a:t> October to 26</a:t>
            </a:r>
            <a:r>
              <a:rPr lang="en-IN" baseline="30000" dirty="0" smtClean="0"/>
              <a:t>th</a:t>
            </a:r>
            <a:r>
              <a:rPr lang="en-IN" dirty="0" smtClean="0"/>
              <a:t> </a:t>
            </a:r>
            <a:r>
              <a:rPr lang="en-IN" dirty="0" err="1" smtClean="0"/>
              <a:t>Novemeber</a:t>
            </a:r>
            <a:endParaRPr lang="en-IN" dirty="0" smtClean="0"/>
          </a:p>
          <a:p>
            <a:pPr algn="l"/>
            <a:endParaRPr lang="en-IN" dirty="0" smtClean="0"/>
          </a:p>
          <a:p>
            <a:pPr algn="l"/>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268357"/>
            <a:ext cx="2872409" cy="3538330"/>
          </a:xfrm>
          <a:prstGeom prst="rect">
            <a:avLst/>
          </a:prstGeom>
        </p:spPr>
      </p:pic>
    </p:spTree>
    <p:extLst>
      <p:ext uri="{BB962C8B-B14F-4D97-AF65-F5344CB8AC3E}">
        <p14:creationId xmlns:p14="http://schemas.microsoft.com/office/powerpoint/2010/main" val="281743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did you customize the project and make it your own </a:t>
            </a:r>
            <a:endParaRPr lang="en-IN" dirty="0"/>
          </a:p>
        </p:txBody>
      </p:sp>
      <p:sp>
        <p:nvSpPr>
          <p:cNvPr id="3" name="Content Placeholder 2"/>
          <p:cNvSpPr>
            <a:spLocks noGrp="1"/>
          </p:cNvSpPr>
          <p:nvPr>
            <p:ph idx="1"/>
          </p:nvPr>
        </p:nvSpPr>
        <p:spPr>
          <a:xfrm>
            <a:off x="677333" y="2514600"/>
            <a:ext cx="9150157" cy="3526762"/>
          </a:xfrm>
        </p:spPr>
        <p:txBody>
          <a:bodyPr/>
          <a:lstStyle/>
          <a:p>
            <a:r>
              <a:rPr lang="en-US" dirty="0"/>
              <a:t>Customizing or creating steganography involves several steps. Firstly, you'd select the data you want to conceal, such as a message or an image. Then, you'd choose a cover medium where the data will be hidden, like an image, audio file, or even a text document. Next, you'd employ a </a:t>
            </a:r>
            <a:r>
              <a:rPr lang="en-US" dirty="0" err="1"/>
              <a:t>steganographic</a:t>
            </a:r>
            <a:r>
              <a:rPr lang="en-US" dirty="0"/>
              <a:t> technique, altering the cover medium in a subtle way that embeds the data without significantly changing its appearance or structure. This might involve techniques like LSB (Least Significant Bit) replacement, hiding data in the frequency domain, or using more complex algorithms for embedding. Customization could involve tweaking these techniques to fit your specific needs or creating your own algorithms to hide data in a unique way. Experimentation, understanding the principles, and adapting methods to suit your requirements are key in customizing or creating steganography.</a:t>
            </a:r>
            <a:endParaRPr lang="en-IN" dirty="0"/>
          </a:p>
        </p:txBody>
      </p:sp>
      <p:pic>
        <p:nvPicPr>
          <p:cNvPr id="4" name="Picture 3" descr="gavel icon ">
            <a:extLst>
              <a:ext uri="{FF2B5EF4-FFF2-40B4-BE49-F238E27FC236}">
                <a16:creationId xmlns:a16="http://schemas.microsoft.com/office/drawing/2014/main" id="{4CC9C727-CD5E-461F-9DE1-B579A54D1FE9}"/>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9095509" y="482801"/>
            <a:ext cx="960582" cy="960582"/>
          </a:xfrm>
          <a:prstGeom prst="rect">
            <a:avLst/>
          </a:prstGeom>
        </p:spPr>
      </p:pic>
    </p:spTree>
    <p:extLst>
      <p:ext uri="{BB962C8B-B14F-4D97-AF65-F5344CB8AC3E}">
        <p14:creationId xmlns:p14="http://schemas.microsoft.com/office/powerpoint/2010/main" val="129204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975508" y="2166730"/>
            <a:ext cx="8596668" cy="2623932"/>
          </a:xfrm>
        </p:spPr>
        <p:txBody>
          <a:bodyPr/>
          <a:lstStyle/>
          <a:p>
            <a:r>
              <a:rPr lang="en-US" dirty="0"/>
              <a:t>Steganography involves concealing messages or information within other non-secret data. If you've completed a project related to steganography, you likely utilized techniques like hiding text within images, altering the least significant bits of pixels, or employing encoding methods to embed information within files. Projects often involve algorithms like LSB (Least Significant Bit) insertion or techniques in various media types to conceal data, demonstrating a practical understanding of covert communication methods</a:t>
            </a:r>
            <a:endParaRPr lang="en-IN" dirty="0"/>
          </a:p>
        </p:txBody>
      </p:sp>
    </p:spTree>
    <p:extLst>
      <p:ext uri="{BB962C8B-B14F-4D97-AF65-F5344CB8AC3E}">
        <p14:creationId xmlns:p14="http://schemas.microsoft.com/office/powerpoint/2010/main" val="296721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MODELLING</a:t>
            </a:r>
            <a:endParaRPr lang="en-IN" sz="4800" dirty="0"/>
          </a:p>
        </p:txBody>
      </p:sp>
      <p:sp>
        <p:nvSpPr>
          <p:cNvPr id="3" name="Content Placeholder 2"/>
          <p:cNvSpPr>
            <a:spLocks noGrp="1"/>
          </p:cNvSpPr>
          <p:nvPr>
            <p:ph idx="1"/>
          </p:nvPr>
        </p:nvSpPr>
        <p:spPr/>
        <p:txBody>
          <a:bodyPr/>
          <a:lstStyle/>
          <a:p>
            <a:r>
              <a:rPr lang="en-IN" dirty="0" smtClean="0"/>
              <a:t>Initially  imported the packages which are used </a:t>
            </a:r>
            <a:endParaRPr lang="en-US" dirty="0"/>
          </a:p>
          <a:p>
            <a:pPr lvl="1"/>
            <a:r>
              <a:rPr lang="en-US" b="1" dirty="0"/>
              <a:t>Pillow (Python Imaging Library)</a:t>
            </a:r>
            <a:r>
              <a:rPr lang="en-US" dirty="0"/>
              <a:t>: Allows manipulation of image files.</a:t>
            </a:r>
          </a:p>
          <a:p>
            <a:pPr lvl="1"/>
            <a:r>
              <a:rPr lang="en-US" b="1" dirty="0" err="1"/>
              <a:t>Stegano</a:t>
            </a:r>
            <a:r>
              <a:rPr lang="en-US" dirty="0"/>
              <a:t>: A Python library for hiding data within images.</a:t>
            </a:r>
          </a:p>
          <a:p>
            <a:pPr lvl="1"/>
            <a:r>
              <a:rPr lang="en-US" b="1" dirty="0" err="1"/>
              <a:t>steghide</a:t>
            </a:r>
            <a:r>
              <a:rPr lang="en-US" dirty="0"/>
              <a:t>: A tool used to embed and extract data from cover files.</a:t>
            </a:r>
          </a:p>
          <a:p>
            <a:r>
              <a:rPr lang="en-US" dirty="0"/>
              <a:t/>
            </a:r>
            <a:br>
              <a:rPr lang="en-US" dirty="0"/>
            </a:b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15" y="4100975"/>
            <a:ext cx="9412013" cy="1648055"/>
          </a:xfrm>
          <a:prstGeom prst="rect">
            <a:avLst/>
          </a:prstGeom>
        </p:spPr>
      </p:pic>
    </p:spTree>
    <p:extLst>
      <p:ext uri="{BB962C8B-B14F-4D97-AF65-F5344CB8AC3E}">
        <p14:creationId xmlns:p14="http://schemas.microsoft.com/office/powerpoint/2010/main" val="315713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996" y="506896"/>
            <a:ext cx="9383434" cy="2107095"/>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96" y="3857906"/>
            <a:ext cx="9516803" cy="1905266"/>
          </a:xfrm>
          <a:prstGeom prst="rect">
            <a:avLst/>
          </a:prstGeom>
        </p:spPr>
      </p:pic>
    </p:spTree>
    <p:extLst>
      <p:ext uri="{BB962C8B-B14F-4D97-AF65-F5344CB8AC3E}">
        <p14:creationId xmlns:p14="http://schemas.microsoft.com/office/powerpoint/2010/main" val="209614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smtClean="0"/>
              <a:t>And then finally output for steganography </a:t>
            </a:r>
            <a:br>
              <a:rPr lang="en-IN" sz="2800" dirty="0" smtClean="0"/>
            </a:br>
            <a:endParaRPr lang="en-IN" sz="28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85448" y="1441174"/>
            <a:ext cx="6221413" cy="4949135"/>
          </a:xfrm>
        </p:spPr>
      </p:pic>
    </p:spTree>
    <p:extLst>
      <p:ext uri="{BB962C8B-B14F-4D97-AF65-F5344CB8AC3E}">
        <p14:creationId xmlns:p14="http://schemas.microsoft.com/office/powerpoint/2010/main" val="7055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Results</a:t>
            </a:r>
            <a:endParaRPr lang="en-IN" sz="4800" dirty="0"/>
          </a:p>
        </p:txBody>
      </p:sp>
      <p:sp>
        <p:nvSpPr>
          <p:cNvPr id="3" name="Content Placeholder 2"/>
          <p:cNvSpPr>
            <a:spLocks noGrp="1"/>
          </p:cNvSpPr>
          <p:nvPr>
            <p:ph idx="1"/>
          </p:nvPr>
        </p:nvSpPr>
        <p:spPr>
          <a:xfrm>
            <a:off x="677334" y="1653309"/>
            <a:ext cx="8596668" cy="4388053"/>
          </a:xfrm>
        </p:spPr>
        <p:txBody>
          <a:bodyPr>
            <a:noAutofit/>
          </a:bodyPr>
          <a:lstStyle/>
          <a:p>
            <a:pPr>
              <a:buFont typeface="Wingdings" panose="05000000000000000000" pitchFamily="2" charset="2"/>
              <a:buChar char="v"/>
            </a:pPr>
            <a:r>
              <a:rPr lang="en-US" dirty="0"/>
              <a:t>Hiding a message in an image typically involves a process called steganography, where data is embedded within the pixels of an image in such a way that it is not easily perceptible to the human eye. The goal is to conceal the existence of the embedded message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dirty="0"/>
              <a:t>The final result of hiding a message in an image depends on the specific </a:t>
            </a:r>
            <a:r>
              <a:rPr lang="en-US" dirty="0" err="1"/>
              <a:t>steganographic</a:t>
            </a:r>
            <a:r>
              <a:rPr lang="en-US" dirty="0"/>
              <a:t> technique used. Common methods include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b="1" dirty="0"/>
              <a:t>LSB (Least Significant Bit) Substitution:</a:t>
            </a:r>
            <a:endParaRPr lang="en-US" dirty="0"/>
          </a:p>
          <a:p>
            <a:pPr lvl="1">
              <a:buFont typeface="Wingdings" panose="05000000000000000000" pitchFamily="2" charset="2"/>
              <a:buChar char="v"/>
            </a:pPr>
            <a:r>
              <a:rPr lang="en-US" sz="1800" dirty="0"/>
              <a:t>The message is embedded by replacing the least significant bits of the image pixels with the message bits.</a:t>
            </a:r>
          </a:p>
          <a:p>
            <a:pPr lvl="1">
              <a:buFont typeface="Wingdings" panose="05000000000000000000" pitchFamily="2" charset="2"/>
              <a:buChar char="v"/>
            </a:pPr>
            <a:r>
              <a:rPr lang="en-US" sz="1800" dirty="0"/>
              <a:t>The visual impact on the image is minimal, as the changes are typically imperceptible to the human eye.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5879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2857018" y="711196"/>
            <a:ext cx="46182" cy="507999"/>
          </a:xfrm>
        </p:spPr>
        <p:txBody>
          <a:bodyPr>
            <a:noAutofit/>
          </a:bodyPr>
          <a:lstStyle/>
          <a:p>
            <a:endParaRPr lang="en-IN" dirty="0"/>
          </a:p>
        </p:txBody>
      </p:sp>
      <p:sp>
        <p:nvSpPr>
          <p:cNvPr id="3" name="Content Placeholder 2"/>
          <p:cNvSpPr>
            <a:spLocks noGrp="1"/>
          </p:cNvSpPr>
          <p:nvPr>
            <p:ph idx="1"/>
          </p:nvPr>
        </p:nvSpPr>
        <p:spPr>
          <a:xfrm>
            <a:off x="677334" y="1089891"/>
            <a:ext cx="8596668" cy="4951471"/>
          </a:xfrm>
        </p:spPr>
        <p:txBody>
          <a:bodyPr>
            <a:noAutofit/>
          </a:bodyPr>
          <a:lstStyle/>
          <a:p>
            <a:pPr>
              <a:buFont typeface="Wingdings" panose="05000000000000000000" pitchFamily="2" charset="2"/>
              <a:buChar char="v"/>
            </a:pPr>
            <a:r>
              <a:rPr lang="en-US" b="1" dirty="0"/>
              <a:t>Spread Spectrum:</a:t>
            </a:r>
            <a:endParaRPr lang="en-US" dirty="0"/>
          </a:p>
          <a:p>
            <a:pPr lvl="1">
              <a:buFont typeface="Wingdings" panose="05000000000000000000" pitchFamily="2" charset="2"/>
              <a:buChar char="v"/>
            </a:pPr>
            <a:r>
              <a:rPr lang="en-US" sz="1800" dirty="0"/>
              <a:t>The message is spread across the image by modifying the color values of pixels slightly.</a:t>
            </a:r>
          </a:p>
          <a:p>
            <a:pPr lvl="1">
              <a:buFont typeface="Wingdings" panose="05000000000000000000" pitchFamily="2" charset="2"/>
              <a:buChar char="v"/>
            </a:pPr>
            <a:r>
              <a:rPr lang="en-US" sz="1800" dirty="0"/>
              <a:t>Spread spectrum methods aim to distribute the changes across the image to make them less noticeable.</a:t>
            </a:r>
          </a:p>
          <a:p>
            <a:pPr>
              <a:buFont typeface="Wingdings" panose="05000000000000000000" pitchFamily="2" charset="2"/>
              <a:buChar char="v"/>
            </a:pPr>
            <a:r>
              <a:rPr lang="en-US" b="1" dirty="0"/>
              <a:t>Transform Domain Techniques:</a:t>
            </a:r>
            <a:endParaRPr lang="en-US" dirty="0"/>
          </a:p>
          <a:p>
            <a:pPr lvl="1">
              <a:buFont typeface="Wingdings" panose="05000000000000000000" pitchFamily="2" charset="2"/>
              <a:buChar char="v"/>
            </a:pPr>
            <a:r>
              <a:rPr lang="en-US" sz="1800" dirty="0"/>
              <a:t>Frequency domain transformations like Fourier Transform or Discrete Cosine Transform can be used to hide information.</a:t>
            </a:r>
          </a:p>
          <a:p>
            <a:pPr lvl="1">
              <a:buFont typeface="Wingdings" panose="05000000000000000000" pitchFamily="2" charset="2"/>
              <a:buChar char="v"/>
            </a:pPr>
            <a:r>
              <a:rPr lang="en-US" sz="1800" dirty="0"/>
              <a:t>The message is embedded in the transformed domain, and it may not be obvious in the spatial domain.</a:t>
            </a:r>
          </a:p>
          <a:p>
            <a:pPr>
              <a:buFont typeface="Wingdings" panose="05000000000000000000" pitchFamily="2" charset="2"/>
              <a:buChar char="v"/>
            </a:pPr>
            <a:r>
              <a:rPr lang="en-US" b="1" dirty="0"/>
              <a:t>Algorithmic Methods:</a:t>
            </a:r>
            <a:endParaRPr lang="en-US" dirty="0"/>
          </a:p>
          <a:p>
            <a:pPr lvl="1">
              <a:buFont typeface="Wingdings" panose="05000000000000000000" pitchFamily="2" charset="2"/>
              <a:buChar char="v"/>
            </a:pPr>
            <a:r>
              <a:rPr lang="en-US" sz="1800" dirty="0"/>
              <a:t>Complex algorithms can be used to embed information in images in a way that is difficult to detect without knowledge of the specific algorithm.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11128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3207999" y="609600"/>
            <a:ext cx="332508" cy="1320800"/>
          </a:xfrm>
        </p:spPr>
        <p:txBody>
          <a:bodyPr/>
          <a:lstStyle/>
          <a:p>
            <a:endParaRPr lang="en-IN" dirty="0"/>
          </a:p>
        </p:txBody>
      </p:sp>
      <p:sp>
        <p:nvSpPr>
          <p:cNvPr id="3" name="Content Placeholder 2"/>
          <p:cNvSpPr>
            <a:spLocks noGrp="1"/>
          </p:cNvSpPr>
          <p:nvPr>
            <p:ph idx="1"/>
          </p:nvPr>
        </p:nvSpPr>
        <p:spPr>
          <a:xfrm>
            <a:off x="677334" y="1754909"/>
            <a:ext cx="8596668" cy="4286453"/>
          </a:xfrm>
        </p:spPr>
        <p:txBody>
          <a:bodyPr/>
          <a:lstStyle/>
          <a:p>
            <a:pPr>
              <a:buFont typeface="Wingdings" panose="05000000000000000000" pitchFamily="2" charset="2"/>
              <a:buChar char="v"/>
            </a:pPr>
            <a:r>
              <a:rPr lang="en-US" dirty="0"/>
              <a:t>The success of steganography lies in the ability to conceal the message effectively. However, it's important to note that steganography is not foolproof, and sophisticated analysis techniques can sometimes reveal the presence of hidden information.</a:t>
            </a:r>
          </a:p>
          <a:p>
            <a:pPr>
              <a:buFont typeface="Wingdings" panose="05000000000000000000" pitchFamily="2" charset="2"/>
              <a:buChar char="v"/>
            </a:pPr>
            <a:r>
              <a:rPr lang="en-US" dirty="0"/>
              <a:t>On the flip side, there are also methods for detecting the presence of hidden messages in images, and there is an ongoing cat-and-mouse game between those who create </a:t>
            </a:r>
            <a:r>
              <a:rPr lang="en-US" dirty="0" err="1"/>
              <a:t>steganographic</a:t>
            </a:r>
            <a:r>
              <a:rPr lang="en-US" dirty="0"/>
              <a:t> techniques and those who develop methods to detect them.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72538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Links </a:t>
            </a:r>
            <a:endParaRPr lang="en-IN"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I am providing the GitHub links you can check my code which containing the </a:t>
            </a:r>
            <a:r>
              <a:rPr lang="en-US" dirty="0" smtClean="0"/>
              <a:t>project </a:t>
            </a:r>
            <a:r>
              <a:rPr lang="en-US" dirty="0"/>
              <a:t>focused on hiding messages in images using </a:t>
            </a:r>
            <a:r>
              <a:rPr lang="en-US" dirty="0" err="1"/>
              <a:t>steganographic</a:t>
            </a:r>
            <a:r>
              <a:rPr lang="en-US" dirty="0"/>
              <a:t> techniques requires careful consideration of the chosen method and its implications. </a:t>
            </a: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IN" dirty="0" smtClean="0"/>
              <a:t>        https</a:t>
            </a:r>
            <a:r>
              <a:rPr lang="en-IN" dirty="0"/>
              <a:t>://github.com/Sravan2206/IBM--stegnography-tool-</a:t>
            </a:r>
            <a:endParaRPr lang="en-IN" dirty="0"/>
          </a:p>
        </p:txBody>
      </p:sp>
    </p:spTree>
    <p:extLst>
      <p:ext uri="{BB962C8B-B14F-4D97-AF65-F5344CB8AC3E}">
        <p14:creationId xmlns:p14="http://schemas.microsoft.com/office/powerpoint/2010/main" val="293388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709236" y="609600"/>
            <a:ext cx="443346" cy="858982"/>
          </a:xfrm>
        </p:spPr>
        <p:txBody>
          <a:bodyPr>
            <a:normAutofit/>
          </a:bodyPr>
          <a:lstStyle/>
          <a:p>
            <a:endParaRPr lang="en-IN" dirty="0"/>
          </a:p>
        </p:txBody>
      </p:sp>
      <p:sp>
        <p:nvSpPr>
          <p:cNvPr id="3" name="Content Placeholder 2"/>
          <p:cNvSpPr>
            <a:spLocks noGrp="1"/>
          </p:cNvSpPr>
          <p:nvPr>
            <p:ph idx="1"/>
          </p:nvPr>
        </p:nvSpPr>
        <p:spPr>
          <a:xfrm>
            <a:off x="3611419" y="2761672"/>
            <a:ext cx="4045526" cy="1126837"/>
          </a:xfrm>
        </p:spPr>
        <p:txBody>
          <a:bodyPr>
            <a:normAutofit/>
          </a:bodyPr>
          <a:lstStyle/>
          <a:p>
            <a:pPr marL="0" indent="0">
              <a:buNone/>
            </a:pPr>
            <a:r>
              <a:rPr lang="en-IN" sz="5400" dirty="0" smtClean="0"/>
              <a:t>Thank You</a:t>
            </a:r>
            <a:endParaRPr lang="en-IN" sz="5400" dirty="0"/>
          </a:p>
        </p:txBody>
      </p:sp>
    </p:spTree>
    <p:extLst>
      <p:ext uri="{BB962C8B-B14F-4D97-AF65-F5344CB8AC3E}">
        <p14:creationId xmlns:p14="http://schemas.microsoft.com/office/powerpoint/2010/main" val="186913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3127" y="1468582"/>
            <a:ext cx="222366" cy="683491"/>
          </a:xfrm>
        </p:spPr>
        <p:txBody>
          <a:bodyPr>
            <a:normAutofit fontScale="90000"/>
          </a:bodyPr>
          <a:lstStyle/>
          <a:p>
            <a:endParaRPr lang="en-IN" sz="4800" dirty="0"/>
          </a:p>
        </p:txBody>
      </p:sp>
      <p:sp>
        <p:nvSpPr>
          <p:cNvPr id="3" name="Content Placeholder 2"/>
          <p:cNvSpPr>
            <a:spLocks noGrp="1"/>
          </p:cNvSpPr>
          <p:nvPr>
            <p:ph idx="1"/>
          </p:nvPr>
        </p:nvSpPr>
        <p:spPr>
          <a:xfrm>
            <a:off x="738909" y="2697018"/>
            <a:ext cx="10030691" cy="1939637"/>
          </a:xfrm>
        </p:spPr>
        <p:txBody>
          <a:bodyPr>
            <a:normAutofit/>
          </a:bodyPr>
          <a:lstStyle/>
          <a:p>
            <a:pPr marL="457200" lvl="1" indent="0">
              <a:buNone/>
            </a:pPr>
            <a:r>
              <a:rPr lang="en-IN" sz="5400" dirty="0" smtClean="0"/>
              <a:t>Hiding Message In An Image </a:t>
            </a:r>
            <a:endParaRPr lang="en-IN" sz="5400" dirty="0"/>
          </a:p>
        </p:txBody>
      </p:sp>
    </p:spTree>
    <p:extLst>
      <p:ext uri="{BB962C8B-B14F-4D97-AF65-F5344CB8AC3E}">
        <p14:creationId xmlns:p14="http://schemas.microsoft.com/office/powerpoint/2010/main" val="166169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5782"/>
            <a:ext cx="8596668" cy="785091"/>
          </a:xfrm>
        </p:spPr>
        <p:txBody>
          <a:bodyPr>
            <a:noAutofit/>
          </a:bodyPr>
          <a:lstStyle/>
          <a:p>
            <a:r>
              <a:rPr lang="en-IN" sz="4800" dirty="0"/>
              <a:t>Project </a:t>
            </a:r>
            <a:r>
              <a:rPr lang="en-IN" sz="4800" dirty="0" smtClean="0"/>
              <a:t>Title  </a:t>
            </a:r>
            <a:endParaRPr lang="en-IN" sz="4800" dirty="0"/>
          </a:p>
        </p:txBody>
      </p:sp>
      <p:sp>
        <p:nvSpPr>
          <p:cNvPr id="3" name="Text Placeholder 2"/>
          <p:cNvSpPr>
            <a:spLocks noGrp="1"/>
          </p:cNvSpPr>
          <p:nvPr>
            <p:ph type="body" idx="1"/>
          </p:nvPr>
        </p:nvSpPr>
        <p:spPr>
          <a:xfrm>
            <a:off x="677334" y="2382982"/>
            <a:ext cx="9288702" cy="3004866"/>
          </a:xfrm>
        </p:spPr>
        <p:txBody>
          <a:bodyPr>
            <a:normAutofit/>
          </a:bodyPr>
          <a:lstStyle/>
          <a:p>
            <a:r>
              <a:rPr lang="en-US" sz="1800" dirty="0"/>
              <a:t>Hiding a message in an image is the process of concealing data or information within the visual content of an image in such a way that it is not readily apparent to casual observers. This technique, known as steganography, involves embedding the message in a manner that does not noticeably alter the image's appearance to the human eye. The hidden message can later be extracted using a specific decoding process or key, known only to the intended recipient, while the image itself appears unchanged to others. Steganography is often used for secure and covert communication or data protection purposes when used responsibly and legally.</a:t>
            </a:r>
            <a:endParaRPr lang="en-IN" sz="1800" dirty="0"/>
          </a:p>
          <a:p>
            <a:endParaRPr lang="en-IN" dirty="0"/>
          </a:p>
        </p:txBody>
      </p:sp>
      <p:pic>
        <p:nvPicPr>
          <p:cNvPr id="4" name="Picture 3" descr="curled page">
            <a:extLst>
              <a:ext uri="{FF2B5EF4-FFF2-40B4-BE49-F238E27FC236}">
                <a16:creationId xmlns:a16="http://schemas.microsoft.com/office/drawing/2014/main" id="{F54CE4C8-2431-43FB-87C3-391A3BFF806C}"/>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4285674" y="384681"/>
            <a:ext cx="1173018" cy="1157288"/>
          </a:xfrm>
          <a:prstGeom prst="rect">
            <a:avLst/>
          </a:prstGeom>
        </p:spPr>
      </p:pic>
    </p:spTree>
    <p:extLst>
      <p:ext uri="{BB962C8B-B14F-4D97-AF65-F5344CB8AC3E}">
        <p14:creationId xmlns:p14="http://schemas.microsoft.com/office/powerpoint/2010/main" val="182102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65019"/>
            <a:ext cx="8596668" cy="905163"/>
          </a:xfrm>
        </p:spPr>
        <p:txBody>
          <a:bodyPr>
            <a:normAutofit/>
          </a:bodyPr>
          <a:lstStyle/>
          <a:p>
            <a:r>
              <a:rPr lang="en-IN" sz="4800" dirty="0" smtClean="0"/>
              <a:t>Agenda </a:t>
            </a:r>
            <a:endParaRPr lang="en-IN" sz="4800" dirty="0"/>
          </a:p>
        </p:txBody>
      </p:sp>
      <p:sp>
        <p:nvSpPr>
          <p:cNvPr id="3" name="Text Placeholder 2"/>
          <p:cNvSpPr>
            <a:spLocks noGrp="1"/>
          </p:cNvSpPr>
          <p:nvPr>
            <p:ph type="body" idx="1"/>
          </p:nvPr>
        </p:nvSpPr>
        <p:spPr>
          <a:xfrm>
            <a:off x="677335" y="2262908"/>
            <a:ext cx="9011610" cy="3124939"/>
          </a:xfrm>
        </p:spPr>
        <p:txBody>
          <a:bodyPr>
            <a:normAutofit/>
          </a:bodyPr>
          <a:lstStyle/>
          <a:p>
            <a:r>
              <a:rPr lang="en-US" sz="1800" dirty="0"/>
              <a:t>Hiding a message in an image involves a technique called steganography, where data is discreetly concealed within the pixels of the image. This hidden message is embedded using imperceptible alterations to the image's data, ensuring that it remains visually unchanged to human observers. The recipient can subsequently extract the message using the appropriate decoding method, provided they are aware of the </a:t>
            </a:r>
            <a:r>
              <a:rPr lang="en-US" sz="1800" dirty="0" err="1"/>
              <a:t>steganographic</a:t>
            </a:r>
            <a:r>
              <a:rPr lang="en-US" sz="1800" dirty="0"/>
              <a:t> technique and, if necessary, possess the required decryption key or password. Steganography is a useful tool for secure communication and data protection when used responsibly and ethically.</a:t>
            </a:r>
          </a:p>
          <a:p>
            <a:endParaRPr lang="en-IN" sz="1800" dirty="0"/>
          </a:p>
          <a:p>
            <a:endParaRPr lang="en-IN" sz="1800" dirty="0"/>
          </a:p>
        </p:txBody>
      </p:sp>
      <p:pic>
        <p:nvPicPr>
          <p:cNvPr id="4" name="Picture 3" descr="curled page">
            <a:extLst>
              <a:ext uri="{FF2B5EF4-FFF2-40B4-BE49-F238E27FC236}">
                <a16:creationId xmlns:a16="http://schemas.microsoft.com/office/drawing/2014/main" id="{F54CE4C8-2431-43FB-87C3-391A3BFF806C}"/>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2900872" y="581891"/>
            <a:ext cx="1157288" cy="1071418"/>
          </a:xfrm>
          <a:prstGeom prst="rect">
            <a:avLst/>
          </a:prstGeom>
        </p:spPr>
      </p:pic>
    </p:spTree>
    <p:extLst>
      <p:ext uri="{BB962C8B-B14F-4D97-AF65-F5344CB8AC3E}">
        <p14:creationId xmlns:p14="http://schemas.microsoft.com/office/powerpoint/2010/main" val="329942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Overview </a:t>
            </a:r>
            <a:endParaRPr lang="en-IN" sz="4800" dirty="0"/>
          </a:p>
        </p:txBody>
      </p:sp>
      <p:sp>
        <p:nvSpPr>
          <p:cNvPr id="3" name="Content Placeholder 2"/>
          <p:cNvSpPr>
            <a:spLocks noGrp="1"/>
          </p:cNvSpPr>
          <p:nvPr>
            <p:ph idx="1"/>
          </p:nvPr>
        </p:nvSpPr>
        <p:spPr>
          <a:xfrm>
            <a:off x="677334" y="1995055"/>
            <a:ext cx="8596668" cy="4055544"/>
          </a:xfrm>
        </p:spPr>
        <p:txBody>
          <a:bodyPr>
            <a:noAutofit/>
          </a:bodyPr>
          <a:lstStyle/>
          <a:p>
            <a:r>
              <a:rPr lang="en-US" dirty="0"/>
              <a:t>Data hiding is a characteristic of object-oriented programming. Because an object can only be associated with data in predefined classes or templates, the object can only "know" about the data it needs to know about. There is no possibility that someone maintaining the code may inadvertently point to or otherwise access the wrong data unintentionally. Thus, all data not required by an object can be said to be "hidden". </a:t>
            </a:r>
            <a:endParaRPr lang="en-US" dirty="0" smtClean="0"/>
          </a:p>
          <a:p>
            <a:r>
              <a:rPr lang="en-US" dirty="0" smtClean="0"/>
              <a:t>Data </a:t>
            </a:r>
            <a:r>
              <a:rPr lang="en-US" dirty="0"/>
              <a:t>hiding in media, in images, video and audio, is of interest for the protection of copyrighted digital media, and to the government for information systems security and for covert (</a:t>
            </a:r>
            <a:r>
              <a:rPr lang="en-US" dirty="0" err="1"/>
              <a:t>steganographic</a:t>
            </a:r>
            <a:r>
              <a:rPr lang="en-US" dirty="0"/>
              <a:t>) communications. It can also be used in forensic applications for inserting hidden data into audio files for the authentication of spoken words and other sounds, and in the music business for the monitoring of the songs over broadcast radio</a:t>
            </a:r>
            <a:r>
              <a:rPr lang="en-US" dirty="0" smtClean="0"/>
              <a:t>.</a:t>
            </a:r>
          </a:p>
        </p:txBody>
      </p:sp>
      <p:pic>
        <p:nvPicPr>
          <p:cNvPr id="4" name="Picture 3" descr="pen and paper icon">
            <a:extLst>
              <a:ext uri="{FF2B5EF4-FFF2-40B4-BE49-F238E27FC236}">
                <a16:creationId xmlns:a16="http://schemas.microsoft.com/office/drawing/2014/main" id="{CE889C08-FD1F-4AE0-9D82-E718A6E92DF1}"/>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5665478" y="609600"/>
            <a:ext cx="814387" cy="814387"/>
          </a:xfrm>
          <a:prstGeom prst="rect">
            <a:avLst/>
          </a:prstGeom>
        </p:spPr>
      </p:pic>
    </p:spTree>
    <p:extLst>
      <p:ext uri="{BB962C8B-B14F-4D97-AF65-F5344CB8AC3E}">
        <p14:creationId xmlns:p14="http://schemas.microsoft.com/office/powerpoint/2010/main" val="30518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25" y="7121236"/>
            <a:ext cx="8596668" cy="1057564"/>
          </a:xfrm>
        </p:spPr>
        <p:txBody>
          <a:bodyPr/>
          <a:lstStyle/>
          <a:p>
            <a:endParaRPr lang="en-IN" dirty="0"/>
          </a:p>
        </p:txBody>
      </p:sp>
      <p:sp>
        <p:nvSpPr>
          <p:cNvPr id="3" name="Content Placeholder 2"/>
          <p:cNvSpPr>
            <a:spLocks noGrp="1"/>
          </p:cNvSpPr>
          <p:nvPr>
            <p:ph idx="1"/>
          </p:nvPr>
        </p:nvSpPr>
        <p:spPr>
          <a:xfrm>
            <a:off x="677333" y="1265383"/>
            <a:ext cx="8808411" cy="4775980"/>
          </a:xfrm>
        </p:spPr>
        <p:txBody>
          <a:bodyPr>
            <a:normAutofit/>
          </a:bodyPr>
          <a:lstStyle/>
          <a:p>
            <a:r>
              <a:rPr lang="en-US" dirty="0"/>
              <a:t> The technology enables the insertion and recovery of hidden data in audio files through manipulation of the relative phase of harmonically related components of a host </a:t>
            </a:r>
            <a:r>
              <a:rPr lang="en-US" dirty="0" err="1"/>
              <a:t>andio</a:t>
            </a:r>
            <a:r>
              <a:rPr lang="en-US" dirty="0"/>
              <a:t> </a:t>
            </a:r>
            <a:r>
              <a:rPr lang="en-US" dirty="0" smtClean="0"/>
              <a:t>signal .Steganography </a:t>
            </a:r>
            <a:r>
              <a:rPr lang="en-US" dirty="0"/>
              <a:t>is the art and science of writing hidden messages in such a way that no one apart from the intended recipient knows of the existence of the message. The word "Steganography" is of Greek origin and means "covered, or hidden writing". An encrypted file may still hide information using Steganography, so even if the encrypted file is deciphered, the hidden message is not seen.</a:t>
            </a:r>
          </a:p>
          <a:p>
            <a:r>
              <a:rPr lang="en-US" dirty="0"/>
              <a:t> Steganography used in electronic communication include </a:t>
            </a:r>
            <a:r>
              <a:rPr lang="en-US" dirty="0" err="1"/>
              <a:t>steganographic</a:t>
            </a:r>
            <a:r>
              <a:rPr lang="en-US" dirty="0"/>
              <a:t> coding inside of a transport layer, such as an image file, or a protocol, such as UDP. The advantage of steganography over cryptography alone is that messages do not attract attention to themselves, to messengers, or to recipients. A </a:t>
            </a:r>
            <a:r>
              <a:rPr lang="en-US" dirty="0" err="1"/>
              <a:t>steganographic</a:t>
            </a:r>
            <a:r>
              <a:rPr lang="en-US" dirty="0"/>
              <a:t> message (the plaintext) is often first encrypted by some traditional means, and then a </a:t>
            </a:r>
            <a:r>
              <a:rPr lang="en-US" dirty="0" err="1"/>
              <a:t>hiddentext</a:t>
            </a:r>
            <a:r>
              <a:rPr lang="en-US" dirty="0"/>
              <a:t> is modified in some way to contain the encrypted message (</a:t>
            </a:r>
            <a:r>
              <a:rPr lang="en-US" dirty="0" err="1"/>
              <a:t>ciphertext</a:t>
            </a:r>
            <a:r>
              <a:rPr lang="en-US" dirty="0"/>
              <a:t>), resulting in </a:t>
            </a:r>
            <a:r>
              <a:rPr lang="en-US" dirty="0" err="1"/>
              <a:t>stegotext</a:t>
            </a:r>
            <a:r>
              <a:rPr lang="en-US" dirty="0"/>
              <a:t>.</a:t>
            </a:r>
            <a:endParaRPr lang="en-IN" dirty="0"/>
          </a:p>
          <a:p>
            <a:endParaRPr lang="en-IN" dirty="0"/>
          </a:p>
        </p:txBody>
      </p:sp>
    </p:spTree>
    <p:extLst>
      <p:ext uri="{BB962C8B-B14F-4D97-AF65-F5344CB8AC3E}">
        <p14:creationId xmlns:p14="http://schemas.microsoft.com/office/powerpoint/2010/main" val="367261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5" y="683492"/>
            <a:ext cx="9704340" cy="1320800"/>
          </a:xfrm>
        </p:spPr>
        <p:txBody>
          <a:bodyPr>
            <a:normAutofit/>
          </a:bodyPr>
          <a:lstStyle/>
          <a:p>
            <a:r>
              <a:rPr lang="en-IN" sz="4000" dirty="0" smtClean="0"/>
              <a:t>WHO ARE THE END USERS of the project ?  </a:t>
            </a:r>
            <a:endParaRPr lang="en-IN" sz="4000" dirty="0"/>
          </a:p>
        </p:txBody>
      </p:sp>
      <p:sp>
        <p:nvSpPr>
          <p:cNvPr id="3" name="Content Placeholder 2"/>
          <p:cNvSpPr>
            <a:spLocks noGrp="1"/>
          </p:cNvSpPr>
          <p:nvPr>
            <p:ph idx="1"/>
          </p:nvPr>
        </p:nvSpPr>
        <p:spPr/>
        <p:txBody>
          <a:bodyPr/>
          <a:lstStyle/>
          <a:p>
            <a:r>
              <a:rPr lang="en-US" dirty="0"/>
              <a:t/>
            </a:r>
            <a:br>
              <a:rPr lang="en-US" dirty="0"/>
            </a:br>
            <a:r>
              <a:rPr lang="en-US" dirty="0"/>
              <a:t>The end user of a steganography project could vary depending on its purpose and design. In a general sense, the end user might be individuals or organizations seeking secure communication methods. For instance, journalists, activists, or individuals concerned with privacy might use steganography to conceal sensitive information within seemingly innocuous files, ensuring secure transmission or storage. In a corporate setting, end users could be employees or departments using steganography to protect confidential data during transmission or within internal documents. Ultimately, the end user is anyone who benefits from the secure and stealthy transfer or storage of information facilitated by steganography.</a:t>
            </a:r>
            <a:endParaRPr lang="en-IN" dirty="0"/>
          </a:p>
        </p:txBody>
      </p:sp>
      <p:pic>
        <p:nvPicPr>
          <p:cNvPr id="4" name="Picture 3" descr="calendar icon">
            <a:extLst>
              <a:ext uri="{FF2B5EF4-FFF2-40B4-BE49-F238E27FC236}">
                <a16:creationId xmlns:a16="http://schemas.microsoft.com/office/drawing/2014/main" id="{B83E2AB1-C03F-4257-9171-5FD5FA2720DB}"/>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9940488" y="750353"/>
            <a:ext cx="742950" cy="742950"/>
          </a:xfrm>
          <a:prstGeom prst="rect">
            <a:avLst/>
          </a:prstGeom>
        </p:spPr>
      </p:pic>
    </p:spTree>
    <p:extLst>
      <p:ext uri="{BB962C8B-B14F-4D97-AF65-F5344CB8AC3E}">
        <p14:creationId xmlns:p14="http://schemas.microsoft.com/office/powerpoint/2010/main" val="18825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2779159"/>
          </a:xfrm>
        </p:spPr>
        <p:txBody>
          <a:bodyPr/>
          <a:lstStyle/>
          <a:p>
            <a:r>
              <a:rPr lang="en-US" dirty="0"/>
              <a:t>The </a:t>
            </a:r>
            <a:r>
              <a:rPr lang="en-US" dirty="0" smtClean="0"/>
              <a:t>steganography </a:t>
            </a:r>
            <a:r>
              <a:rPr lang="en-US" dirty="0"/>
              <a:t>project could vary widely. It might interest individuals seeking secure communication channels, like cybersecurity experts, intelligence agencies, or individuals concerned about privacy. Additionally, it could appeal to digital artists exploring hidden messages in their work or educators using it to teach encryption and data security concepts. Essentially, anyone interested in secure data transmission or intrigued by the art of hiding information within other data could be potential end users.</a:t>
            </a:r>
            <a:endParaRPr lang="en-IN" dirty="0"/>
          </a:p>
        </p:txBody>
      </p:sp>
    </p:spTree>
    <p:extLst>
      <p:ext uri="{BB962C8B-B14F-4D97-AF65-F5344CB8AC3E}">
        <p14:creationId xmlns:p14="http://schemas.microsoft.com/office/powerpoint/2010/main" val="163094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27" y="609600"/>
            <a:ext cx="10769600" cy="1320800"/>
          </a:xfrm>
        </p:spPr>
        <p:txBody>
          <a:bodyPr>
            <a:normAutofit/>
          </a:bodyPr>
          <a:lstStyle/>
          <a:p>
            <a:r>
              <a:rPr lang="en-IN" dirty="0" smtClean="0"/>
              <a:t>YOUR SOLUTION AND ITS VALUE PROPOSITION </a:t>
            </a:r>
            <a:endParaRPr lang="en-IN" dirty="0"/>
          </a:p>
        </p:txBody>
      </p:sp>
      <p:sp>
        <p:nvSpPr>
          <p:cNvPr id="3" name="Content Placeholder 2"/>
          <p:cNvSpPr>
            <a:spLocks noGrp="1"/>
          </p:cNvSpPr>
          <p:nvPr>
            <p:ph idx="1"/>
          </p:nvPr>
        </p:nvSpPr>
        <p:spPr>
          <a:xfrm>
            <a:off x="705043" y="1671783"/>
            <a:ext cx="9233284" cy="4369580"/>
          </a:xfrm>
        </p:spPr>
        <p:txBody>
          <a:bodyPr>
            <a:noAutofit/>
          </a:bodyPr>
          <a:lstStyle/>
          <a:p>
            <a:r>
              <a:rPr lang="en-US" sz="1700" dirty="0"/>
              <a:t>There are various ways to hide messages in images, but a simple method is to use the least significant bit (LSB) technique. Here's a basic outline:</a:t>
            </a:r>
          </a:p>
          <a:p>
            <a:r>
              <a:rPr lang="en-US" sz="1700" b="1" dirty="0"/>
              <a:t>Choose an Image</a:t>
            </a:r>
            <a:r>
              <a:rPr lang="en-US" sz="1700" b="1" i="1" dirty="0"/>
              <a:t>:</a:t>
            </a:r>
            <a:r>
              <a:rPr lang="en-US" sz="1700" i="1" dirty="0"/>
              <a:t> </a:t>
            </a:r>
            <a:r>
              <a:rPr lang="en-US" sz="1700" dirty="0"/>
              <a:t>Pick a cover image. It could be any image in which slight alterations won't be noticeable.</a:t>
            </a:r>
          </a:p>
          <a:p>
            <a:r>
              <a:rPr lang="en-US" sz="1700" b="1" dirty="0"/>
              <a:t>Convert Message to Binary:</a:t>
            </a:r>
            <a:r>
              <a:rPr lang="en-US" sz="1700" dirty="0"/>
              <a:t> Convert your message to binary. Each character in the message can be represented by its ASCII code in binary.</a:t>
            </a:r>
          </a:p>
          <a:p>
            <a:r>
              <a:rPr lang="en-US" sz="1700" b="1" dirty="0"/>
              <a:t>Encode Message in LSB:</a:t>
            </a:r>
            <a:r>
              <a:rPr lang="en-US" sz="1700" dirty="0"/>
              <a:t> Modify the least significant bit of each pixel's color value in the image to represent your message's binary. Small changes are less likely to be noticed</a:t>
            </a:r>
            <a:r>
              <a:rPr lang="en-US" sz="1700" dirty="0" smtClean="0"/>
              <a:t>.</a:t>
            </a:r>
            <a:endParaRPr lang="en-US" sz="1700" dirty="0"/>
          </a:p>
          <a:p>
            <a:r>
              <a:rPr lang="en-US" sz="1700" b="1" dirty="0"/>
              <a:t>Save the Modified Image:</a:t>
            </a:r>
            <a:r>
              <a:rPr lang="en-US" sz="1700" dirty="0"/>
              <a:t> Save the new image with the embedded message</a:t>
            </a:r>
            <a:r>
              <a:rPr lang="en-US" sz="1700" dirty="0" smtClean="0"/>
              <a:t>.</a:t>
            </a:r>
          </a:p>
          <a:p>
            <a:endParaRPr lang="en-US" sz="1700" dirty="0" smtClean="0"/>
          </a:p>
          <a:p>
            <a:pPr defTabSz="914400" eaLnBrk="0" fontAlgn="base" hangingPunct="0">
              <a:spcBef>
                <a:spcPct val="0"/>
              </a:spcBef>
              <a:spcAft>
                <a:spcPct val="0"/>
              </a:spcAft>
              <a:buClrTx/>
              <a:buSzTx/>
            </a:pPr>
            <a:r>
              <a:rPr lang="en-US" altLang="en-US" sz="1700" b="1" dirty="0">
                <a:solidFill>
                  <a:schemeClr val="tx1"/>
                </a:solidFill>
                <a:latin typeface="Söhne"/>
              </a:rPr>
              <a:t>Decoding:</a:t>
            </a:r>
            <a:r>
              <a:rPr lang="en-US" altLang="en-US" sz="1700" dirty="0">
                <a:solidFill>
                  <a:schemeClr val="tx1"/>
                </a:solidFill>
                <a:latin typeface="Söhne"/>
              </a:rPr>
              <a:t> To retrieve the message, reverse the process—extract the LSB of each pixel's color value and convert the binary back to text.</a:t>
            </a:r>
          </a:p>
          <a:p>
            <a:pPr marL="0" lvl="0" indent="0" defTabSz="914400" eaLnBrk="0" fontAlgn="base" hangingPunct="0">
              <a:spcBef>
                <a:spcPct val="0"/>
              </a:spcBef>
              <a:spcAft>
                <a:spcPct val="0"/>
              </a:spcAft>
              <a:buClrTx/>
              <a:buSzTx/>
              <a:buFontTx/>
              <a:buAutoNum type="arabicPeriod"/>
            </a:pPr>
            <a:endParaRPr lang="en-US" altLang="en-US" sz="1700" dirty="0">
              <a:solidFill>
                <a:schemeClr val="tx1"/>
              </a:solidFill>
              <a:latin typeface="Söhne"/>
            </a:endParaRPr>
          </a:p>
          <a:p>
            <a:pPr marL="0" lvl="0" indent="0" defTabSz="914400" eaLnBrk="0" fontAlgn="base" hangingPunct="0">
              <a:spcBef>
                <a:spcPct val="0"/>
              </a:spcBef>
              <a:spcAft>
                <a:spcPct val="0"/>
              </a:spcAft>
              <a:buClrTx/>
              <a:buSzTx/>
              <a:buNone/>
            </a:pPr>
            <a:r>
              <a:rPr lang="en-US" altLang="en-US" sz="1700" dirty="0">
                <a:solidFill>
                  <a:schemeClr val="tx1"/>
                </a:solidFill>
                <a:latin typeface="Söhne"/>
              </a:rPr>
              <a:t>Remember, this method is basic and may not be secure for highly sensitive information. Advanced steganography techniques exist for more robust hiding. If you're interested, I can provide more details or help with the coding!</a:t>
            </a:r>
          </a:p>
          <a:p>
            <a:endParaRPr lang="en-US" dirty="0"/>
          </a:p>
        </p:txBody>
      </p:sp>
      <p:pic>
        <p:nvPicPr>
          <p:cNvPr id="4" name="Picture 3" descr="magnifying glass icon">
            <a:extLst>
              <a:ext uri="{FF2B5EF4-FFF2-40B4-BE49-F238E27FC236}">
                <a16:creationId xmlns:a16="http://schemas.microsoft.com/office/drawing/2014/main" id="{AAE36621-6FAB-4009-9D5C-CE767DF10D22}"/>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9772073" y="584200"/>
            <a:ext cx="685800" cy="685800"/>
          </a:xfrm>
          <a:prstGeom prst="rect">
            <a:avLst/>
          </a:prstGeom>
        </p:spPr>
      </p:pic>
    </p:spTree>
    <p:extLst>
      <p:ext uri="{BB962C8B-B14F-4D97-AF65-F5344CB8AC3E}">
        <p14:creationId xmlns:p14="http://schemas.microsoft.com/office/powerpoint/2010/main" val="3937132378"/>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491</TotalTime>
  <Words>1543</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Söhne</vt:lpstr>
      <vt:lpstr>Trebuchet MS</vt:lpstr>
      <vt:lpstr>Wingdings</vt:lpstr>
      <vt:lpstr>Wingdings 3</vt:lpstr>
      <vt:lpstr>Facet</vt:lpstr>
      <vt:lpstr>Student Details</vt:lpstr>
      <vt:lpstr>PowerPoint Presentation</vt:lpstr>
      <vt:lpstr>Project Title  </vt:lpstr>
      <vt:lpstr>Agenda </vt:lpstr>
      <vt:lpstr>Project Overview </vt:lpstr>
      <vt:lpstr>PowerPoint Presentation</vt:lpstr>
      <vt:lpstr>WHO ARE THE END USERS of the project ?  </vt:lpstr>
      <vt:lpstr>PowerPoint Presentation</vt:lpstr>
      <vt:lpstr>YOUR SOLUTION AND ITS VALUE PROPOSITION </vt:lpstr>
      <vt:lpstr>How did you customize the project and make it your own </vt:lpstr>
      <vt:lpstr>PowerPoint Presentation</vt:lpstr>
      <vt:lpstr>MODELLING</vt:lpstr>
      <vt:lpstr>PowerPoint Presentation</vt:lpstr>
      <vt:lpstr>And then finally output for steganography  </vt:lpstr>
      <vt:lpstr>Results</vt:lpstr>
      <vt:lpstr>PowerPoint Presentation</vt:lpstr>
      <vt:lpstr>PowerPoint Presentation</vt:lpstr>
      <vt:lpstr>Links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Mr Shravan</dc:creator>
  <cp:lastModifiedBy>Mr Shravan</cp:lastModifiedBy>
  <cp:revision>24</cp:revision>
  <dcterms:created xsi:type="dcterms:W3CDTF">2023-11-09T13:53:00Z</dcterms:created>
  <dcterms:modified xsi:type="dcterms:W3CDTF">2023-11-18T15:41:13Z</dcterms:modified>
</cp:coreProperties>
</file>