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6/23/2024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6/23/2024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76424" y="3537527"/>
            <a:ext cx="8791575" cy="2068945"/>
          </a:xfrm>
        </p:spPr>
        <p:txBody>
          <a:bodyPr/>
          <a:lstStyle/>
          <a:p>
            <a:r>
              <a:rPr lang="en-IN" dirty="0" smtClean="0"/>
              <a:t>Presented by</a:t>
            </a:r>
          </a:p>
          <a:p>
            <a:r>
              <a:rPr lang="en-IN" dirty="0" smtClean="0"/>
              <a:t>name : Gorantla </a:t>
            </a:r>
            <a:r>
              <a:rPr lang="en-IN" dirty="0" err="1" smtClean="0"/>
              <a:t>sravan</a:t>
            </a:r>
            <a:r>
              <a:rPr lang="en-IN" dirty="0" smtClean="0"/>
              <a:t> </a:t>
            </a:r>
            <a:r>
              <a:rPr lang="en-IN" dirty="0" err="1" smtClean="0"/>
              <a:t>kumar</a:t>
            </a:r>
            <a:endParaRPr lang="en-IN" dirty="0" smtClean="0"/>
          </a:p>
          <a:p>
            <a:r>
              <a:rPr lang="en-IN" dirty="0" smtClean="0"/>
              <a:t>College: </a:t>
            </a:r>
            <a:r>
              <a:rPr lang="en-IN" dirty="0" err="1" smtClean="0"/>
              <a:t>avanthi</a:t>
            </a:r>
            <a:r>
              <a:rPr lang="en-IN" dirty="0" smtClean="0"/>
              <a:t> institute of engineering and technology</a:t>
            </a:r>
          </a:p>
          <a:p>
            <a:r>
              <a:rPr lang="en-IN" dirty="0" smtClean="0"/>
              <a:t>Department : </a:t>
            </a:r>
            <a:r>
              <a:rPr lang="en-IN" dirty="0" err="1" smtClean="0"/>
              <a:t>cse</a:t>
            </a:r>
            <a:r>
              <a:rPr lang="en-IN" dirty="0" smtClean="0"/>
              <a:t> (artificial intelligence and machine learning)</a:t>
            </a:r>
          </a:p>
        </p:txBody>
      </p:sp>
      <p:sp>
        <p:nvSpPr>
          <p:cNvPr id="4" name="Title 3"/>
          <p:cNvSpPr>
            <a:spLocks noGrp="1"/>
          </p:cNvSpPr>
          <p:nvPr>
            <p:ph type="ctrTitle"/>
          </p:nvPr>
        </p:nvSpPr>
        <p:spPr>
          <a:xfrm>
            <a:off x="1062182" y="1034473"/>
            <a:ext cx="10889672" cy="1644072"/>
          </a:xfrm>
        </p:spPr>
        <p:txBody>
          <a:bodyPr>
            <a:normAutofit fontScale="90000"/>
          </a:bodyPr>
          <a:lstStyle/>
          <a:p>
            <a:r>
              <a:rPr lang="en-IN" dirty="0" smtClean="0"/>
              <a:t>                 </a:t>
            </a:r>
            <a:r>
              <a:rPr lang="en-IN" dirty="0" smtClean="0">
                <a:solidFill>
                  <a:schemeClr val="bg1"/>
                </a:solidFill>
              </a:rPr>
              <a:t>Capstone project</a:t>
            </a:r>
            <a:br>
              <a:rPr lang="en-IN" dirty="0" smtClean="0">
                <a:solidFill>
                  <a:schemeClr val="bg1"/>
                </a:solidFill>
              </a:rPr>
            </a:br>
            <a:r>
              <a:rPr lang="en-IN" dirty="0" smtClean="0">
                <a:solidFill>
                  <a:schemeClr val="bg1"/>
                </a:solidFill>
              </a:rPr>
              <a:t>sentiment analysis of customer’s review</a:t>
            </a:r>
            <a:endParaRPr lang="en-IN" dirty="0">
              <a:solidFill>
                <a:schemeClr val="bg1"/>
              </a:solidFill>
            </a:endParaRPr>
          </a:p>
        </p:txBody>
      </p:sp>
    </p:spTree>
    <p:extLst>
      <p:ext uri="{BB962C8B-B14F-4D97-AF65-F5344CB8AC3E}">
        <p14:creationId xmlns:p14="http://schemas.microsoft.com/office/powerpoint/2010/main" val="2684618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1411" y="1357744"/>
            <a:ext cx="9906000" cy="4441393"/>
          </a:xfrm>
        </p:spPr>
        <p:txBody>
          <a:bodyPr>
            <a:normAutofit/>
          </a:bodyPr>
          <a:lstStyle/>
          <a:p>
            <a:pPr marL="342900" indent="-342900">
              <a:buFont typeface="Arial" panose="020B0604020202020204" pitchFamily="34" charset="0"/>
              <a:buChar char="•"/>
            </a:pPr>
            <a:r>
              <a:rPr lang="en-IN" sz="2400" dirty="0" err="1" smtClean="0">
                <a:solidFill>
                  <a:schemeClr val="bg1"/>
                </a:solidFill>
              </a:rPr>
              <a:t>Scikit</a:t>
            </a:r>
            <a:r>
              <a:rPr lang="en-IN" sz="2400" dirty="0" smtClean="0">
                <a:solidFill>
                  <a:schemeClr val="bg1"/>
                </a:solidFill>
              </a:rPr>
              <a:t>-learn </a:t>
            </a:r>
            <a:r>
              <a:rPr lang="en-IN" sz="2000" dirty="0" smtClean="0">
                <a:solidFill>
                  <a:schemeClr val="bg1"/>
                </a:solidFill>
              </a:rPr>
              <a:t>:  </a:t>
            </a:r>
            <a:r>
              <a:rPr lang="en-US" sz="2000" dirty="0" smtClean="0"/>
              <a:t>A </a:t>
            </a:r>
            <a:r>
              <a:rPr lang="en-US" sz="2000" dirty="0"/>
              <a:t>comprehensive machine learning library featuring various classification, regression, and clustering algorithms. It also includes tools for model selection, </a:t>
            </a:r>
            <a:r>
              <a:rPr lang="en-US" sz="2000" dirty="0" err="1" smtClean="0"/>
              <a:t>evaluateon</a:t>
            </a:r>
            <a:r>
              <a:rPr lang="en-US" sz="2000" dirty="0"/>
              <a:t>, and preprocessing of data</a:t>
            </a:r>
            <a:r>
              <a:rPr lang="en-US" sz="2000" dirty="0" smtClean="0"/>
              <a:t>.</a:t>
            </a:r>
          </a:p>
          <a:p>
            <a:endParaRPr lang="en-US" sz="2000" dirty="0" smtClean="0"/>
          </a:p>
          <a:p>
            <a:pPr marL="342900" indent="-342900">
              <a:buFont typeface="Arial" panose="020B0604020202020204" pitchFamily="34" charset="0"/>
              <a:buChar char="•"/>
            </a:pPr>
            <a:r>
              <a:rPr lang="en-IN" sz="2400" dirty="0" err="1">
                <a:solidFill>
                  <a:schemeClr val="bg1"/>
                </a:solidFill>
              </a:rPr>
              <a:t>Matplotlib</a:t>
            </a:r>
            <a:r>
              <a:rPr lang="en-IN" sz="2400" dirty="0">
                <a:solidFill>
                  <a:schemeClr val="bg1"/>
                </a:solidFill>
              </a:rPr>
              <a:t> and </a:t>
            </a:r>
            <a:r>
              <a:rPr lang="en-IN" sz="2400" dirty="0" err="1" smtClean="0">
                <a:solidFill>
                  <a:schemeClr val="bg1"/>
                </a:solidFill>
              </a:rPr>
              <a:t>Seaborn</a:t>
            </a:r>
            <a:r>
              <a:rPr lang="en-IN" sz="2400" dirty="0" smtClean="0">
                <a:solidFill>
                  <a:schemeClr val="bg1"/>
                </a:solidFill>
              </a:rPr>
              <a:t> :  </a:t>
            </a:r>
            <a:r>
              <a:rPr lang="en-US" sz="2000" dirty="0" smtClean="0"/>
              <a:t>Visualization </a:t>
            </a:r>
            <a:r>
              <a:rPr lang="en-US" sz="2000" dirty="0"/>
              <a:t>libraries used for creating static, animated, and interactive plots to visualize data distributions and evaluate model performance effectively.</a:t>
            </a:r>
            <a:endParaRPr lang="en-IN" sz="2000" dirty="0">
              <a:solidFill>
                <a:schemeClr val="bg1"/>
              </a:solidFill>
            </a:endParaRPr>
          </a:p>
        </p:txBody>
      </p:sp>
    </p:spTree>
    <p:extLst>
      <p:ext uri="{BB962C8B-B14F-4D97-AF65-F5344CB8AC3E}">
        <p14:creationId xmlns:p14="http://schemas.microsoft.com/office/powerpoint/2010/main" val="300582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526473"/>
            <a:ext cx="9906000" cy="794327"/>
          </a:xfrm>
        </p:spPr>
        <p:txBody>
          <a:bodyPr>
            <a:normAutofit/>
          </a:bodyPr>
          <a:lstStyle/>
          <a:p>
            <a:r>
              <a:rPr lang="en-IN" dirty="0" smtClean="0">
                <a:solidFill>
                  <a:schemeClr val="bg1"/>
                </a:solidFill>
              </a:rPr>
              <a:t>Algorithm &amp; deployment</a:t>
            </a:r>
            <a:endParaRPr lang="en-IN" dirty="0">
              <a:solidFill>
                <a:schemeClr val="bg1"/>
              </a:solidFill>
            </a:endParaRPr>
          </a:p>
        </p:txBody>
      </p:sp>
      <p:sp>
        <p:nvSpPr>
          <p:cNvPr id="3" name="Text Placeholder 2"/>
          <p:cNvSpPr>
            <a:spLocks noGrp="1"/>
          </p:cNvSpPr>
          <p:nvPr>
            <p:ph type="body" idx="1"/>
          </p:nvPr>
        </p:nvSpPr>
        <p:spPr>
          <a:xfrm>
            <a:off x="1039811" y="1948873"/>
            <a:ext cx="9906000" cy="3842327"/>
          </a:xfrm>
        </p:spPr>
        <p:txBody>
          <a:bodyPr>
            <a:normAutofit/>
          </a:bodyPr>
          <a:lstStyle/>
          <a:p>
            <a:pPr marL="342900" indent="-342900">
              <a:buFont typeface="Arial" panose="020B0604020202020204" pitchFamily="34" charset="0"/>
              <a:buChar char="•"/>
            </a:pPr>
            <a:r>
              <a:rPr lang="en-IN" sz="2400" dirty="0" smtClean="0">
                <a:solidFill>
                  <a:schemeClr val="bg1"/>
                </a:solidFill>
              </a:rPr>
              <a:t>Algorithm selection</a:t>
            </a:r>
          </a:p>
          <a:p>
            <a:r>
              <a:rPr lang="en-US" sz="2000" dirty="0"/>
              <a:t>We opted for traditional machine learning algorithms, namely Logistic Regression, Support Vector Machines (SVM), and Naive Bayes, for our sentiment analysis task. These algorithms were selected due to their simplicity, interpretability, and effectiveness in text classification tasks. Traditional machine learning models have demonstrated strong performance in sentiment analysis when coupled with appropriate feature extraction techniques such as Bag of Words (</a:t>
            </a:r>
            <a:r>
              <a:rPr lang="en-US" sz="2000" dirty="0" err="1"/>
              <a:t>BoW</a:t>
            </a:r>
            <a:r>
              <a:rPr lang="en-US" sz="2000" dirty="0"/>
              <a:t>) and Term Frequency-Inverse Document Frequency (TF-IDF).</a:t>
            </a:r>
            <a:endParaRPr lang="en-IN" sz="2000" dirty="0"/>
          </a:p>
        </p:txBody>
      </p:sp>
    </p:spTree>
    <p:extLst>
      <p:ext uri="{BB962C8B-B14F-4D97-AF65-F5344CB8AC3E}">
        <p14:creationId xmlns:p14="http://schemas.microsoft.com/office/powerpoint/2010/main" val="2565764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609600"/>
            <a:ext cx="9906000" cy="775855"/>
          </a:xfrm>
        </p:spPr>
        <p:txBody>
          <a:bodyPr>
            <a:normAutofit/>
          </a:bodyPr>
          <a:lstStyle/>
          <a:p>
            <a:r>
              <a:rPr lang="en-IN" dirty="0">
                <a:solidFill>
                  <a:schemeClr val="bg1"/>
                </a:solidFill>
              </a:rPr>
              <a:t>Training Workflow</a:t>
            </a:r>
          </a:p>
        </p:txBody>
      </p:sp>
      <p:sp>
        <p:nvSpPr>
          <p:cNvPr id="3" name="Text Placeholder 2"/>
          <p:cNvSpPr>
            <a:spLocks noGrp="1"/>
          </p:cNvSpPr>
          <p:nvPr>
            <p:ph type="body" idx="1"/>
          </p:nvPr>
        </p:nvSpPr>
        <p:spPr>
          <a:xfrm>
            <a:off x="1141411" y="2189018"/>
            <a:ext cx="9906000" cy="3131127"/>
          </a:xfrm>
        </p:spPr>
        <p:txBody>
          <a:bodyPr>
            <a:normAutofit/>
          </a:bodyPr>
          <a:lstStyle/>
          <a:p>
            <a:pPr marL="342900" indent="-342900">
              <a:buFont typeface="Arial" panose="020B0604020202020204" pitchFamily="34" charset="0"/>
              <a:buChar char="•"/>
            </a:pPr>
            <a:r>
              <a:rPr lang="en-IN" sz="2400" dirty="0">
                <a:solidFill>
                  <a:schemeClr val="bg1"/>
                </a:solidFill>
              </a:rPr>
              <a:t>Data </a:t>
            </a:r>
            <a:r>
              <a:rPr lang="en-IN" sz="2400" dirty="0" err="1">
                <a:solidFill>
                  <a:schemeClr val="bg1"/>
                </a:solidFill>
              </a:rPr>
              <a:t>Preprocessing</a:t>
            </a:r>
            <a:r>
              <a:rPr lang="en-IN" sz="2400" dirty="0" smtClean="0">
                <a:solidFill>
                  <a:schemeClr val="bg1"/>
                </a:solidFill>
              </a:rPr>
              <a:t>: </a:t>
            </a:r>
            <a:r>
              <a:rPr lang="en-US" sz="2000" dirty="0"/>
              <a:t>Clean and preprocess text data to eliminate noise and ensure uniformity in text format</a:t>
            </a:r>
            <a:r>
              <a:rPr lang="en-US" sz="2000" dirty="0" smtClean="0"/>
              <a:t>.</a:t>
            </a:r>
          </a:p>
          <a:p>
            <a:pPr marL="342900" indent="-342900">
              <a:buFont typeface="Arial" panose="020B0604020202020204" pitchFamily="34" charset="0"/>
              <a:buChar char="•"/>
            </a:pPr>
            <a:r>
              <a:rPr lang="en-IN" sz="2400" dirty="0">
                <a:solidFill>
                  <a:schemeClr val="bg1"/>
                </a:solidFill>
              </a:rPr>
              <a:t>Feature Extraction</a:t>
            </a:r>
            <a:r>
              <a:rPr lang="en-IN" sz="2400" dirty="0" smtClean="0">
                <a:solidFill>
                  <a:schemeClr val="bg1"/>
                </a:solidFill>
              </a:rPr>
              <a:t>: </a:t>
            </a:r>
            <a:r>
              <a:rPr lang="en-US" sz="2000" dirty="0"/>
              <a:t>Convert preprocessed text into numerical features using methods like </a:t>
            </a:r>
            <a:r>
              <a:rPr lang="en-US" sz="2000" dirty="0" err="1"/>
              <a:t>BoW</a:t>
            </a:r>
            <a:r>
              <a:rPr lang="en-US" sz="2000" dirty="0"/>
              <a:t> or TF-IDF vectorization</a:t>
            </a:r>
            <a:r>
              <a:rPr lang="en-US" sz="2000" dirty="0" smtClean="0"/>
              <a:t>.</a:t>
            </a:r>
          </a:p>
          <a:p>
            <a:pPr marL="342900" indent="-342900">
              <a:buFont typeface="Arial" panose="020B0604020202020204" pitchFamily="34" charset="0"/>
              <a:buChar char="•"/>
            </a:pPr>
            <a:r>
              <a:rPr lang="en-IN" sz="2400" dirty="0">
                <a:solidFill>
                  <a:schemeClr val="bg1"/>
                </a:solidFill>
              </a:rPr>
              <a:t>Model Training</a:t>
            </a:r>
            <a:r>
              <a:rPr lang="en-IN" sz="2400" dirty="0" smtClean="0">
                <a:solidFill>
                  <a:schemeClr val="bg1"/>
                </a:solidFill>
              </a:rPr>
              <a:t>: </a:t>
            </a:r>
            <a:r>
              <a:rPr lang="en-US" sz="2000" dirty="0"/>
              <a:t>Divide the dataset into training and testing sets</a:t>
            </a:r>
            <a:r>
              <a:rPr lang="en-US" sz="2000" dirty="0" smtClean="0"/>
              <a:t>.</a:t>
            </a:r>
          </a:p>
        </p:txBody>
      </p:sp>
    </p:spTree>
    <p:extLst>
      <p:ext uri="{BB962C8B-B14F-4D97-AF65-F5344CB8AC3E}">
        <p14:creationId xmlns:p14="http://schemas.microsoft.com/office/powerpoint/2010/main" val="720178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084" y="541771"/>
            <a:ext cx="9906000" cy="954519"/>
          </a:xfrm>
        </p:spPr>
        <p:txBody>
          <a:bodyPr/>
          <a:lstStyle/>
          <a:p>
            <a:r>
              <a:rPr lang="en-IN" dirty="0">
                <a:solidFill>
                  <a:schemeClr val="bg1"/>
                </a:solidFill>
              </a:rPr>
              <a:t>Prediction Process</a:t>
            </a:r>
          </a:p>
        </p:txBody>
      </p:sp>
      <p:sp>
        <p:nvSpPr>
          <p:cNvPr id="3" name="Text Placeholder 2"/>
          <p:cNvSpPr>
            <a:spLocks noGrp="1"/>
          </p:cNvSpPr>
          <p:nvPr>
            <p:ph type="body" idx="1"/>
          </p:nvPr>
        </p:nvSpPr>
        <p:spPr>
          <a:xfrm>
            <a:off x="1141411" y="1782618"/>
            <a:ext cx="9906000" cy="4016520"/>
          </a:xfrm>
        </p:spPr>
        <p:txBody>
          <a:bodyPr>
            <a:normAutofit/>
          </a:bodyPr>
          <a:lstStyle/>
          <a:p>
            <a:pPr marL="457200" indent="-457200">
              <a:buFont typeface="Arial" panose="020B0604020202020204" pitchFamily="34" charset="0"/>
              <a:buChar char="•"/>
            </a:pPr>
            <a:r>
              <a:rPr lang="en-IN" sz="2400" dirty="0">
                <a:solidFill>
                  <a:schemeClr val="bg1"/>
                </a:solidFill>
              </a:rPr>
              <a:t>Real-time Data Input</a:t>
            </a:r>
            <a:r>
              <a:rPr lang="en-IN" sz="2800" dirty="0" smtClean="0">
                <a:solidFill>
                  <a:schemeClr val="bg1"/>
                </a:solidFill>
              </a:rPr>
              <a:t>:</a:t>
            </a:r>
            <a:r>
              <a:rPr lang="en-IN" sz="2400" dirty="0" smtClean="0">
                <a:solidFill>
                  <a:schemeClr val="bg1"/>
                </a:solidFill>
              </a:rPr>
              <a:t> </a:t>
            </a:r>
            <a:r>
              <a:rPr lang="en-US" sz="2000" dirty="0"/>
              <a:t>Preprocess new reviews using the same steps as applied during training</a:t>
            </a:r>
            <a:r>
              <a:rPr lang="en-US" sz="2000" dirty="0" smtClean="0"/>
              <a:t>.</a:t>
            </a:r>
          </a:p>
          <a:p>
            <a:pPr marL="457200" indent="-457200">
              <a:buFont typeface="Arial" panose="020B0604020202020204" pitchFamily="34" charset="0"/>
              <a:buChar char="•"/>
            </a:pPr>
            <a:r>
              <a:rPr lang="en-IN" sz="2400" dirty="0">
                <a:solidFill>
                  <a:schemeClr val="bg1"/>
                </a:solidFill>
              </a:rPr>
              <a:t>Feature Transformation</a:t>
            </a:r>
            <a:r>
              <a:rPr lang="en-IN" sz="2400" dirty="0" smtClean="0">
                <a:solidFill>
                  <a:schemeClr val="bg1"/>
                </a:solidFill>
              </a:rPr>
              <a:t>: </a:t>
            </a:r>
            <a:r>
              <a:rPr lang="en-US" sz="2000" dirty="0"/>
              <a:t>Transform preprocessed text into numerical features using the trained </a:t>
            </a:r>
            <a:r>
              <a:rPr lang="en-US" sz="2000" dirty="0" err="1"/>
              <a:t>vectorizer</a:t>
            </a:r>
            <a:r>
              <a:rPr lang="en-US" sz="2000" dirty="0"/>
              <a:t> (</a:t>
            </a:r>
            <a:r>
              <a:rPr lang="en-US" sz="2000" dirty="0" err="1"/>
              <a:t>BoW</a:t>
            </a:r>
            <a:r>
              <a:rPr lang="en-US" sz="2000" dirty="0"/>
              <a:t> or TF-IDF).</a:t>
            </a:r>
            <a:endParaRPr lang="en-US" sz="2000" dirty="0" smtClean="0">
              <a:solidFill>
                <a:schemeClr val="bg1"/>
              </a:solidFill>
            </a:endParaRPr>
          </a:p>
          <a:p>
            <a:pPr marL="342900" indent="-342900">
              <a:buFont typeface="Arial" panose="020B0604020202020204" pitchFamily="34" charset="0"/>
              <a:buChar char="•"/>
            </a:pPr>
            <a:r>
              <a:rPr lang="en-IN" sz="2400" dirty="0">
                <a:solidFill>
                  <a:schemeClr val="bg1"/>
                </a:solidFill>
              </a:rPr>
              <a:t>Sentiment </a:t>
            </a:r>
            <a:r>
              <a:rPr lang="en-IN" sz="2400" dirty="0" smtClean="0">
                <a:solidFill>
                  <a:schemeClr val="bg1"/>
                </a:solidFill>
              </a:rPr>
              <a:t>Prediction: </a:t>
            </a:r>
            <a:r>
              <a:rPr lang="en-US" sz="2000" dirty="0"/>
              <a:t>Utilize the trained model to predict sentiment based on the numerical features extracted.</a:t>
            </a:r>
            <a:endParaRPr lang="en-IN" sz="2000" dirty="0">
              <a:solidFill>
                <a:schemeClr val="bg1"/>
              </a:solidFill>
            </a:endParaRPr>
          </a:p>
        </p:txBody>
      </p:sp>
    </p:spTree>
    <p:extLst>
      <p:ext uri="{BB962C8B-B14F-4D97-AF65-F5344CB8AC3E}">
        <p14:creationId xmlns:p14="http://schemas.microsoft.com/office/powerpoint/2010/main" val="2427747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701965"/>
            <a:ext cx="9906000" cy="674254"/>
          </a:xfrm>
        </p:spPr>
        <p:txBody>
          <a:bodyPr/>
          <a:lstStyle/>
          <a:p>
            <a:r>
              <a:rPr lang="en-IN" dirty="0" smtClean="0">
                <a:solidFill>
                  <a:schemeClr val="bg1"/>
                </a:solidFill>
              </a:rPr>
              <a:t>RESULT</a:t>
            </a:r>
            <a:endParaRPr lang="en-IN" dirty="0">
              <a:solidFill>
                <a:schemeClr val="bg1"/>
              </a:solidFill>
            </a:endParaRPr>
          </a:p>
        </p:txBody>
      </p:sp>
      <p:sp>
        <p:nvSpPr>
          <p:cNvPr id="3" name="Text Placeholder 2"/>
          <p:cNvSpPr>
            <a:spLocks noGrp="1"/>
          </p:cNvSpPr>
          <p:nvPr>
            <p:ph type="body" idx="1"/>
          </p:nvPr>
        </p:nvSpPr>
        <p:spPr>
          <a:xfrm>
            <a:off x="1141411" y="1376219"/>
            <a:ext cx="9906000" cy="5255490"/>
          </a:xfrm>
        </p:spPr>
        <p:txBody>
          <a:bodyPr>
            <a:normAutofit/>
          </a:bodyPr>
          <a:lstStyle/>
          <a:p>
            <a:pPr lvl="0" algn="just">
              <a:lnSpc>
                <a:spcPct val="110000"/>
              </a:lnSpc>
              <a:spcBef>
                <a:spcPts val="0"/>
              </a:spcBef>
              <a:buSzPts val="1700"/>
            </a:pPr>
            <a:r>
              <a:rPr lang="en-US" sz="2000" dirty="0" smtClean="0">
                <a:solidFill>
                  <a:schemeClr val="tx1"/>
                </a:solidFill>
                <a:latin typeface="+mj-lt"/>
              </a:rPr>
              <a:t>In </a:t>
            </a:r>
            <a:r>
              <a:rPr lang="en-US" sz="2000" dirty="0">
                <a:solidFill>
                  <a:schemeClr val="tx1"/>
                </a:solidFill>
                <a:latin typeface="+mj-lt"/>
              </a:rPr>
              <a:t>our sentiment analysis of reviews, we evaluated three different models: Support Vector Machine (SVM), Logistic Regression, and Decision Tree. The models were assessed based on their accuracy, precision, and recall scores</a:t>
            </a:r>
            <a:r>
              <a:rPr lang="en-US" sz="2000" dirty="0" smtClean="0">
                <a:solidFill>
                  <a:schemeClr val="tx1"/>
                </a:solidFill>
                <a:latin typeface="Nunito" pitchFamily="2" charset="0"/>
              </a:rPr>
              <a:t>.</a:t>
            </a:r>
          </a:p>
          <a:p>
            <a:pPr lvl="0" algn="just">
              <a:lnSpc>
                <a:spcPct val="110000"/>
              </a:lnSpc>
              <a:spcBef>
                <a:spcPts val="0"/>
              </a:spcBef>
              <a:buSzPts val="1700"/>
            </a:pPr>
            <a:endParaRPr lang="en-US" sz="2000" dirty="0">
              <a:solidFill>
                <a:schemeClr val="tx1"/>
              </a:solidFill>
              <a:latin typeface="Nunito" pitchFamily="2" charset="0"/>
            </a:endParaRPr>
          </a:p>
          <a:p>
            <a:pPr marL="342900" indent="-342900" algn="just">
              <a:lnSpc>
                <a:spcPct val="110000"/>
              </a:lnSpc>
              <a:spcBef>
                <a:spcPts val="0"/>
              </a:spcBef>
              <a:buSzPts val="1700"/>
              <a:buFont typeface="Arial" panose="020B0604020202020204" pitchFamily="34" charset="0"/>
              <a:buChar char="•"/>
            </a:pPr>
            <a:r>
              <a:rPr lang="en-US" sz="2400" dirty="0">
                <a:solidFill>
                  <a:schemeClr val="bg1"/>
                </a:solidFill>
                <a:latin typeface="+mj-lt"/>
              </a:rPr>
              <a:t>Support Vector Machine (SVM</a:t>
            </a:r>
            <a:r>
              <a:rPr lang="en-US" sz="2400" dirty="0" smtClean="0">
                <a:solidFill>
                  <a:schemeClr val="bg1"/>
                </a:solidFill>
                <a:latin typeface="+mj-lt"/>
              </a:rPr>
              <a:t>)</a:t>
            </a:r>
          </a:p>
          <a:p>
            <a:pPr algn="just">
              <a:lnSpc>
                <a:spcPct val="110000"/>
              </a:lnSpc>
              <a:spcBef>
                <a:spcPts val="0"/>
              </a:spcBef>
              <a:buSzPts val="1700"/>
            </a:pPr>
            <a:endParaRPr lang="en-US" sz="2400" dirty="0" smtClean="0">
              <a:solidFill>
                <a:schemeClr val="bg1"/>
              </a:solidFill>
              <a:latin typeface="Nunito" pitchFamily="2" charset="0"/>
            </a:endParaRPr>
          </a:p>
          <a:p>
            <a:pPr lvl="0" algn="just">
              <a:lnSpc>
                <a:spcPct val="110000"/>
              </a:lnSpc>
              <a:spcBef>
                <a:spcPts val="0"/>
              </a:spcBef>
              <a:buSzPts val="1700"/>
            </a:pPr>
            <a:r>
              <a:rPr lang="en-US" sz="2400" dirty="0">
                <a:solidFill>
                  <a:srgbClr val="0F0F0F"/>
                </a:solidFill>
                <a:latin typeface="+mj-lt"/>
              </a:rPr>
              <a:t> </a:t>
            </a:r>
            <a:r>
              <a:rPr lang="en-US" sz="2000" dirty="0">
                <a:solidFill>
                  <a:schemeClr val="tx1"/>
                </a:solidFill>
                <a:latin typeface="+mj-lt"/>
              </a:rPr>
              <a:t>The SVM model demonstrated a high precision score, indicating that when it predicted reviews as positive, it was correct 82.93% of the time. However, its recall score was relatively lower at 66.02%, suggesting that it failed to identify a significant portion of the actual positive reviews. This discrepancy indicates that the SVM model is conservative in predicting positive reviews, prioritizing precision over recall.</a:t>
            </a:r>
          </a:p>
          <a:p>
            <a:pPr algn="just">
              <a:lnSpc>
                <a:spcPct val="110000"/>
              </a:lnSpc>
              <a:spcBef>
                <a:spcPts val="0"/>
              </a:spcBef>
              <a:buSzPts val="1700"/>
            </a:pPr>
            <a:endParaRPr lang="en-US" sz="2400" dirty="0">
              <a:solidFill>
                <a:schemeClr val="bg1"/>
              </a:solidFill>
              <a:latin typeface="Nunito" pitchFamily="2" charset="0"/>
            </a:endParaRPr>
          </a:p>
          <a:p>
            <a:pPr lvl="0" algn="just">
              <a:lnSpc>
                <a:spcPct val="110000"/>
              </a:lnSpc>
              <a:spcBef>
                <a:spcPts val="0"/>
              </a:spcBef>
              <a:buSzPts val="1700"/>
            </a:pPr>
            <a:endParaRPr lang="en-US" sz="2000" dirty="0" smtClean="0">
              <a:solidFill>
                <a:schemeClr val="tx1"/>
              </a:solidFill>
              <a:latin typeface="Nunito" pitchFamily="2" charset="0"/>
            </a:endParaRPr>
          </a:p>
          <a:p>
            <a:pPr lvl="0" algn="just">
              <a:lnSpc>
                <a:spcPct val="110000"/>
              </a:lnSpc>
              <a:spcBef>
                <a:spcPts val="0"/>
              </a:spcBef>
              <a:buSzPts val="1700"/>
            </a:pPr>
            <a:endParaRPr lang="en-US" sz="2000" dirty="0">
              <a:solidFill>
                <a:schemeClr val="tx1"/>
              </a:solidFill>
              <a:latin typeface="Nunito" pitchFamily="2" charset="0"/>
            </a:endParaRPr>
          </a:p>
          <a:p>
            <a:pPr lvl="0" algn="just">
              <a:lnSpc>
                <a:spcPct val="110000"/>
              </a:lnSpc>
              <a:spcBef>
                <a:spcPts val="0"/>
              </a:spcBef>
              <a:buSzPts val="1700"/>
            </a:pPr>
            <a:endParaRPr lang="en-US" dirty="0">
              <a:solidFill>
                <a:srgbClr val="0F0F0F"/>
              </a:solidFill>
              <a:latin typeface="Nunito" pitchFamily="2" charset="0"/>
            </a:endParaRPr>
          </a:p>
          <a:p>
            <a:endParaRPr lang="en-IN" dirty="0"/>
          </a:p>
        </p:txBody>
      </p:sp>
    </p:spTree>
    <p:extLst>
      <p:ext uri="{BB962C8B-B14F-4D97-AF65-F5344CB8AC3E}">
        <p14:creationId xmlns:p14="http://schemas.microsoft.com/office/powerpoint/2010/main" val="1949273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body" idx="1"/>
          </p:nvPr>
        </p:nvSpPr>
        <p:spPr>
          <a:xfrm>
            <a:off x="1141413" y="770599"/>
            <a:ext cx="9906000" cy="5390055"/>
          </a:xfrm>
        </p:spPr>
        <p:txBody>
          <a:bodyPr>
            <a:normAutofit fontScale="97500" lnSpcReduction="10000"/>
          </a:bodyPr>
          <a:lstStyle/>
          <a:p>
            <a:pPr marL="342900" lvl="0" indent="-342900" algn="just">
              <a:lnSpc>
                <a:spcPct val="110000"/>
              </a:lnSpc>
              <a:buSzPts val="1700"/>
              <a:buFont typeface="Arial" panose="020B0604020202020204" pitchFamily="34" charset="0"/>
              <a:buChar char="•"/>
            </a:pPr>
            <a:r>
              <a:rPr lang="en-US" sz="2500" dirty="0">
                <a:solidFill>
                  <a:srgbClr val="0F0F0F"/>
                </a:solidFill>
                <a:latin typeface="+mj-lt"/>
              </a:rPr>
              <a:t>Logistic Regression</a:t>
            </a:r>
          </a:p>
          <a:p>
            <a:pPr lvl="0" algn="just">
              <a:lnSpc>
                <a:spcPct val="110000"/>
              </a:lnSpc>
              <a:buSzPts val="1700"/>
            </a:pPr>
            <a:r>
              <a:rPr lang="en-US" sz="2100" dirty="0">
                <a:solidFill>
                  <a:schemeClr val="tx1"/>
                </a:solidFill>
                <a:latin typeface="+mj-lt"/>
              </a:rPr>
              <a:t>Logistic Regression achieved the highest accuracy among the models at 80.00%, indicating a strong overall performance. With a precision of 81.06%, it was effective in correctly identifying positive reviews. Its recall score of 75.35% shows a balanced ability to capture most of the actual positive reviews. This balance between precision and recall makes Logistic Regression a robust model for this </a:t>
            </a:r>
            <a:r>
              <a:rPr lang="en-US" sz="2100" dirty="0" smtClean="0">
                <a:solidFill>
                  <a:schemeClr val="tx1"/>
                </a:solidFill>
                <a:latin typeface="+mj-lt"/>
              </a:rPr>
              <a:t>task.</a:t>
            </a:r>
          </a:p>
          <a:p>
            <a:pPr marL="342900" lvl="0" indent="-342900" algn="just">
              <a:lnSpc>
                <a:spcPct val="110000"/>
              </a:lnSpc>
              <a:buSzPts val="1700"/>
              <a:buFont typeface="Arial" panose="020B0604020202020204" pitchFamily="34" charset="0"/>
              <a:buChar char="•"/>
            </a:pPr>
            <a:r>
              <a:rPr lang="en-IN" sz="2400" dirty="0">
                <a:solidFill>
                  <a:schemeClr val="bg1"/>
                </a:solidFill>
              </a:rPr>
              <a:t>Decision </a:t>
            </a:r>
            <a:r>
              <a:rPr lang="en-IN" sz="2400" dirty="0" smtClean="0">
                <a:solidFill>
                  <a:schemeClr val="bg1"/>
                </a:solidFill>
              </a:rPr>
              <a:t>Tree</a:t>
            </a:r>
          </a:p>
          <a:p>
            <a:pPr lvl="0" algn="just">
              <a:lnSpc>
                <a:spcPct val="110000"/>
              </a:lnSpc>
              <a:buSzPts val="1700"/>
            </a:pPr>
            <a:r>
              <a:rPr lang="en-US" sz="2200" dirty="0"/>
              <a:t>The Decision Tree model had the lowest accuracy at 73.67%, reflecting its overall performance. Its precision score of 73.33% indicates a moderate ability to correctly identify positive reviews, while a recall of 69.72% suggests it missed a notable portion of positive reviews. This model's performance shows that while it can identify positive reviews, it is less reliable compared to SVM and Logistic Regression in terms of both precision and recall.</a:t>
            </a:r>
            <a:endParaRPr lang="en-IN" sz="2200" dirty="0">
              <a:solidFill>
                <a:schemeClr val="bg1"/>
              </a:solidFill>
              <a:latin typeface="+mj-lt"/>
            </a:endParaRPr>
          </a:p>
        </p:txBody>
      </p:sp>
    </p:spTree>
    <p:extLst>
      <p:ext uri="{BB962C8B-B14F-4D97-AF65-F5344CB8AC3E}">
        <p14:creationId xmlns:p14="http://schemas.microsoft.com/office/powerpoint/2010/main" val="1776758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646545"/>
            <a:ext cx="9906000" cy="720437"/>
          </a:xfrm>
        </p:spPr>
        <p:txBody>
          <a:bodyPr/>
          <a:lstStyle/>
          <a:p>
            <a:r>
              <a:rPr lang="en-IN" dirty="0" smtClean="0">
                <a:solidFill>
                  <a:schemeClr val="bg1"/>
                </a:solidFill>
              </a:rPr>
              <a:t>conclusion</a:t>
            </a:r>
            <a:endParaRPr lang="en-IN" dirty="0">
              <a:solidFill>
                <a:schemeClr val="bg1"/>
              </a:solidFill>
            </a:endParaRPr>
          </a:p>
        </p:txBody>
      </p:sp>
      <p:sp>
        <p:nvSpPr>
          <p:cNvPr id="3" name="Text Placeholder 2"/>
          <p:cNvSpPr>
            <a:spLocks noGrp="1"/>
          </p:cNvSpPr>
          <p:nvPr>
            <p:ph type="body" idx="1"/>
          </p:nvPr>
        </p:nvSpPr>
        <p:spPr>
          <a:xfrm>
            <a:off x="1141411" y="1662545"/>
            <a:ext cx="9906000" cy="4136593"/>
          </a:xfrm>
        </p:spPr>
        <p:txBody>
          <a:bodyPr>
            <a:normAutofit fontScale="85000" lnSpcReduction="20000"/>
          </a:bodyPr>
          <a:lstStyle/>
          <a:p>
            <a:endParaRPr lang="en-US" dirty="0"/>
          </a:p>
          <a:p>
            <a:r>
              <a:rPr lang="en-US" sz="2400" dirty="0"/>
              <a:t>Following our comprehensive analysis, Logistic Regression emerged as the optimal choice for sentiment analysis of reviews, showcasing the highest accuracy rate of 80.00%. It achieved a well-balanced performance with precision and recall scores of 81.06% and 75.35%, respectively. In contrast, while Support Vector Machine (SVM) exhibited superior precision at 82.93%, its lower recall rate of 66.02% indicated a tendency to miss a significant number of actual positive reviews. On the other hand, the Decision Tree model, although functional, displayed the lowest accuracy at 73.67% with moderate precision and recall metrics, rendering it the least dependable among the three models. Therefore, for tasks demanding a robust and balanced approach in identifying and capturing positive sentiments from reviews, Logistic Regression stands out as the recommended model.</a:t>
            </a:r>
          </a:p>
          <a:p>
            <a:endParaRPr lang="en-IN" dirty="0"/>
          </a:p>
        </p:txBody>
      </p:sp>
    </p:spTree>
    <p:extLst>
      <p:ext uri="{BB962C8B-B14F-4D97-AF65-F5344CB8AC3E}">
        <p14:creationId xmlns:p14="http://schemas.microsoft.com/office/powerpoint/2010/main" val="89035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102" y="477116"/>
            <a:ext cx="9906000" cy="945283"/>
          </a:xfrm>
        </p:spPr>
        <p:txBody>
          <a:bodyPr/>
          <a:lstStyle/>
          <a:p>
            <a:r>
              <a:rPr lang="en-IN" dirty="0" smtClean="0">
                <a:solidFill>
                  <a:schemeClr val="bg1"/>
                </a:solidFill>
              </a:rPr>
              <a:t>Future scope</a:t>
            </a:r>
            <a:endParaRPr lang="en-IN" dirty="0">
              <a:solidFill>
                <a:schemeClr val="bg1"/>
              </a:solidFill>
            </a:endParaRPr>
          </a:p>
        </p:txBody>
      </p:sp>
      <p:sp>
        <p:nvSpPr>
          <p:cNvPr id="3" name="Text Placeholder 2"/>
          <p:cNvSpPr>
            <a:spLocks noGrp="1"/>
          </p:cNvSpPr>
          <p:nvPr>
            <p:ph type="body" idx="1"/>
          </p:nvPr>
        </p:nvSpPr>
        <p:spPr>
          <a:xfrm>
            <a:off x="1141411" y="1616365"/>
            <a:ext cx="9906000" cy="4182774"/>
          </a:xfrm>
        </p:spPr>
        <p:txBody>
          <a:bodyPr>
            <a:noAutofit/>
          </a:bodyPr>
          <a:lstStyle/>
          <a:p>
            <a:pPr marL="285750" indent="-285750">
              <a:buFont typeface="Arial" panose="020B0604020202020204" pitchFamily="34" charset="0"/>
              <a:buChar char="•"/>
            </a:pPr>
            <a:r>
              <a:rPr lang="en-US" sz="2000" dirty="0"/>
              <a:t>To elevate the performance of sentiment analysis models, exploring advanced avenues can significantly enhance accuracy and effectiveness. One promising strategy involves advancing feature extraction techniques such as TF-IDF and incorporating sophisticated word </a:t>
            </a:r>
            <a:r>
              <a:rPr lang="en-US" sz="2000" dirty="0" err="1"/>
              <a:t>embeddings</a:t>
            </a:r>
            <a:r>
              <a:rPr lang="en-US" sz="2000" dirty="0"/>
              <a:t> like Word2Vec or BERT. These methods capture nuanced sentiment nuances more comprehensively, thereby enriching the model's understanding of textual data</a:t>
            </a:r>
            <a:r>
              <a:rPr lang="en-US" sz="2000" dirty="0" smtClean="0"/>
              <a:t>.</a:t>
            </a:r>
          </a:p>
          <a:p>
            <a:pPr marL="285750" indent="-285750">
              <a:buFont typeface="Arial" panose="020B0604020202020204" pitchFamily="34" charset="0"/>
              <a:buChar char="•"/>
            </a:pPr>
            <a:r>
              <a:rPr lang="en-US" sz="2000" dirty="0"/>
              <a:t>Moreover, the development of hybrid models that amalgamate the strengths of different algorithms—such as SVM's precision and Logistic Regression's balanced performance—holds promise for achieving superior results. This approach leverages the strengths of each model to mitigate their individual limitations and enhance overall predictive capability.</a:t>
            </a:r>
            <a:endParaRPr lang="en-IN" sz="2000" dirty="0"/>
          </a:p>
        </p:txBody>
      </p:sp>
    </p:spTree>
    <p:extLst>
      <p:ext uri="{BB962C8B-B14F-4D97-AF65-F5344CB8AC3E}">
        <p14:creationId xmlns:p14="http://schemas.microsoft.com/office/powerpoint/2010/main" val="750636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1411" y="618835"/>
            <a:ext cx="9906000" cy="5541819"/>
          </a:xfrm>
        </p:spPr>
        <p:txBody>
          <a:bodyPr>
            <a:normAutofit/>
          </a:bodyPr>
          <a:lstStyle/>
          <a:p>
            <a:pPr marL="285750" indent="-285750">
              <a:buFont typeface="Arial" panose="020B0604020202020204" pitchFamily="34" charset="0"/>
              <a:buChar char="•"/>
            </a:pPr>
            <a:r>
              <a:rPr lang="en-US" sz="2000" dirty="0"/>
              <a:t>As data complexity increases, embracing deep learning methodologies like LSTM, GRU, and Transformer-based architectures such as BERT becomes imperative. These advanced models excel in deciphering intricate patterns within textual data, leading to heightened accuracy and superior performance in sentiment analysis tasks</a:t>
            </a:r>
            <a:r>
              <a:rPr lang="en-US" sz="2000" dirty="0" smtClean="0"/>
              <a:t>.</a:t>
            </a:r>
          </a:p>
          <a:p>
            <a:pPr marL="285750" indent="-285750">
              <a:buFont typeface="Arial" panose="020B0604020202020204" pitchFamily="34" charset="0"/>
              <a:buChar char="•"/>
            </a:pPr>
            <a:r>
              <a:rPr lang="en-US" sz="2000" dirty="0"/>
              <a:t>Furthermore, expanding the dataset through data augmentation techniques can bolster model robustness and accuracy by introducing more diverse and extensive reviews. This approach ensures the model is trained on a broader spectrum of data, thereby improving its ability to generalize and make accurate predictions across various contexts and sentiments</a:t>
            </a:r>
            <a:r>
              <a:rPr lang="en-US" sz="2000" dirty="0" smtClean="0"/>
              <a:t>.</a:t>
            </a:r>
          </a:p>
          <a:p>
            <a:pPr marL="285750" indent="-285750">
              <a:buFont typeface="Arial" panose="020B0604020202020204" pitchFamily="34" charset="0"/>
              <a:buChar char="•"/>
            </a:pPr>
            <a:r>
              <a:rPr lang="en-US" sz="2000" dirty="0"/>
              <a:t>By integrating these advanced strategies, sentiment analysis models can achieve greater precision, recall, and overall effectiveness, enabling businesses to derive richer insights from customer feedback and enhance decision-making processes accordingly.</a:t>
            </a:r>
            <a:endParaRPr lang="en-IN" sz="2000" dirty="0"/>
          </a:p>
        </p:txBody>
      </p:sp>
    </p:spTree>
    <p:extLst>
      <p:ext uri="{BB962C8B-B14F-4D97-AF65-F5344CB8AC3E}">
        <p14:creationId xmlns:p14="http://schemas.microsoft.com/office/powerpoint/2010/main" val="1161905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692727"/>
            <a:ext cx="9906000" cy="794328"/>
          </a:xfrm>
        </p:spPr>
        <p:txBody>
          <a:bodyPr/>
          <a:lstStyle/>
          <a:p>
            <a:r>
              <a:rPr lang="en-IN" dirty="0" smtClean="0">
                <a:solidFill>
                  <a:schemeClr val="bg1"/>
                </a:solidFill>
              </a:rPr>
              <a:t>REFERENCES</a:t>
            </a:r>
            <a:endParaRPr lang="en-IN" dirty="0">
              <a:solidFill>
                <a:schemeClr val="bg1"/>
              </a:solidFill>
            </a:endParaRPr>
          </a:p>
        </p:txBody>
      </p:sp>
      <p:sp>
        <p:nvSpPr>
          <p:cNvPr id="3" name="Text Placeholder 2"/>
          <p:cNvSpPr>
            <a:spLocks noGrp="1"/>
          </p:cNvSpPr>
          <p:nvPr>
            <p:ph type="body" idx="1"/>
          </p:nvPr>
        </p:nvSpPr>
        <p:spPr>
          <a:xfrm>
            <a:off x="1071417" y="2789382"/>
            <a:ext cx="10250775" cy="2022763"/>
          </a:xfrm>
        </p:spPr>
        <p:txBody>
          <a:bodyPr>
            <a:normAutofit/>
          </a:bodyPr>
          <a:lstStyle/>
          <a:p>
            <a:pPr marL="342900" indent="-342900">
              <a:buFont typeface="Arial" panose="020B0604020202020204" pitchFamily="34" charset="0"/>
              <a:buChar char="•"/>
            </a:pPr>
            <a:r>
              <a:rPr lang="en-IN" sz="2400" dirty="0" err="1" smtClean="0"/>
              <a:t>Github</a:t>
            </a:r>
            <a:r>
              <a:rPr lang="en-IN" sz="2400" dirty="0"/>
              <a:t>: </a:t>
            </a:r>
            <a:endParaRPr lang="en-IN" sz="2400" dirty="0" smtClean="0"/>
          </a:p>
          <a:p>
            <a:r>
              <a:rPr lang="en-IN" sz="2400" dirty="0" smtClean="0"/>
              <a:t>     https</a:t>
            </a:r>
            <a:r>
              <a:rPr lang="en-IN" sz="2400" dirty="0"/>
              <a:t>://github.com/Sravan2206/INTERNSHIPS/tree/main/IBM%203</a:t>
            </a:r>
          </a:p>
        </p:txBody>
      </p:sp>
    </p:spTree>
    <p:extLst>
      <p:ext uri="{BB962C8B-B14F-4D97-AF65-F5344CB8AC3E}">
        <p14:creationId xmlns:p14="http://schemas.microsoft.com/office/powerpoint/2010/main" val="206749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1" y="600365"/>
            <a:ext cx="9906000" cy="1588654"/>
          </a:xfrm>
        </p:spPr>
        <p:txBody>
          <a:bodyPr/>
          <a:lstStyle/>
          <a:p>
            <a:r>
              <a:rPr lang="en-IN" dirty="0" smtClean="0">
                <a:solidFill>
                  <a:schemeClr val="bg1"/>
                </a:solidFill>
              </a:rPr>
              <a:t>Outline</a:t>
            </a:r>
            <a:r>
              <a:rPr lang="en-IN" dirty="0" smtClean="0"/>
              <a:t> </a:t>
            </a:r>
            <a:br>
              <a:rPr lang="en-IN" dirty="0" smtClean="0"/>
            </a:br>
            <a:endParaRPr lang="en-IN" dirty="0"/>
          </a:p>
        </p:txBody>
      </p:sp>
      <p:sp>
        <p:nvSpPr>
          <p:cNvPr id="5" name="Text Placeholder 4"/>
          <p:cNvSpPr>
            <a:spLocks noGrp="1"/>
          </p:cNvSpPr>
          <p:nvPr>
            <p:ph type="body" idx="1"/>
          </p:nvPr>
        </p:nvSpPr>
        <p:spPr>
          <a:xfrm>
            <a:off x="1141411" y="1838036"/>
            <a:ext cx="9906000" cy="3961102"/>
          </a:xfrm>
        </p:spPr>
        <p:txBody>
          <a:bodyPr>
            <a:normAutofit fontScale="92500" lnSpcReduction="10000"/>
          </a:bodyPr>
          <a:lstStyle/>
          <a:p>
            <a:pPr marL="285750" indent="-285750">
              <a:buFont typeface="Arial" panose="020B0604020202020204" pitchFamily="34" charset="0"/>
              <a:buChar char="•"/>
            </a:pPr>
            <a:r>
              <a:rPr lang="en-IN" sz="2800" dirty="0" smtClean="0"/>
              <a:t>Problem statement</a:t>
            </a:r>
          </a:p>
          <a:p>
            <a:pPr marL="285750" indent="-285750">
              <a:buFont typeface="Arial" panose="020B0604020202020204" pitchFamily="34" charset="0"/>
              <a:buChar char="•"/>
            </a:pPr>
            <a:r>
              <a:rPr lang="en-IN" sz="2800" dirty="0" smtClean="0"/>
              <a:t>Proposed System/solution</a:t>
            </a:r>
          </a:p>
          <a:p>
            <a:pPr marL="285750" indent="-285750">
              <a:buFont typeface="Arial" panose="020B0604020202020204" pitchFamily="34" charset="0"/>
              <a:buChar char="•"/>
            </a:pPr>
            <a:r>
              <a:rPr lang="en-IN" sz="2800" dirty="0" smtClean="0"/>
              <a:t>System &amp; deployment</a:t>
            </a:r>
          </a:p>
          <a:p>
            <a:pPr marL="285750" indent="-285750">
              <a:buFont typeface="Arial" panose="020B0604020202020204" pitchFamily="34" charset="0"/>
              <a:buChar char="•"/>
            </a:pPr>
            <a:r>
              <a:rPr lang="en-IN" sz="2800" dirty="0" smtClean="0"/>
              <a:t>Result</a:t>
            </a:r>
          </a:p>
          <a:p>
            <a:pPr marL="285750" indent="-285750">
              <a:buFont typeface="Arial" panose="020B0604020202020204" pitchFamily="34" charset="0"/>
              <a:buChar char="•"/>
            </a:pPr>
            <a:r>
              <a:rPr lang="en-IN" sz="2800" dirty="0" smtClean="0"/>
              <a:t>Conclusion</a:t>
            </a:r>
          </a:p>
          <a:p>
            <a:pPr marL="285750" indent="-285750">
              <a:buFont typeface="Arial" panose="020B0604020202020204" pitchFamily="34" charset="0"/>
              <a:buChar char="•"/>
            </a:pPr>
            <a:r>
              <a:rPr lang="en-IN" sz="2800" dirty="0" smtClean="0"/>
              <a:t>Future scope</a:t>
            </a:r>
          </a:p>
          <a:p>
            <a:pPr marL="285750" indent="-285750">
              <a:buFont typeface="Arial" panose="020B0604020202020204" pitchFamily="34" charset="0"/>
              <a:buChar char="•"/>
            </a:pPr>
            <a:r>
              <a:rPr lang="en-IN" sz="2800" dirty="0" smtClean="0"/>
              <a:t>references</a:t>
            </a:r>
            <a:endParaRPr lang="en-IN" sz="2800" dirty="0"/>
          </a:p>
        </p:txBody>
      </p:sp>
    </p:spTree>
    <p:extLst>
      <p:ext uri="{BB962C8B-B14F-4D97-AF65-F5344CB8AC3E}">
        <p14:creationId xmlns:p14="http://schemas.microsoft.com/office/powerpoint/2010/main" val="2186522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84945" y="2632364"/>
            <a:ext cx="5430982" cy="1219200"/>
          </a:xfrm>
        </p:spPr>
        <p:txBody>
          <a:bodyPr>
            <a:normAutofit/>
          </a:bodyPr>
          <a:lstStyle/>
          <a:p>
            <a:r>
              <a:rPr lang="en-IN" sz="7200" dirty="0" smtClean="0">
                <a:solidFill>
                  <a:schemeClr val="bg1"/>
                </a:solidFill>
              </a:rPr>
              <a:t> THANK YOU</a:t>
            </a:r>
            <a:endParaRPr lang="en-IN" sz="7200" dirty="0">
              <a:solidFill>
                <a:schemeClr val="bg1"/>
              </a:solidFill>
            </a:endParaRPr>
          </a:p>
        </p:txBody>
      </p:sp>
    </p:spTree>
    <p:extLst>
      <p:ext uri="{BB962C8B-B14F-4D97-AF65-F5344CB8AC3E}">
        <p14:creationId xmlns:p14="http://schemas.microsoft.com/office/powerpoint/2010/main" val="3944792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508000"/>
            <a:ext cx="9906000" cy="803564"/>
          </a:xfrm>
        </p:spPr>
        <p:txBody>
          <a:bodyPr/>
          <a:lstStyle/>
          <a:p>
            <a:r>
              <a:rPr lang="en-IN" dirty="0" smtClean="0">
                <a:solidFill>
                  <a:schemeClr val="bg1"/>
                </a:solidFill>
              </a:rPr>
              <a:t>Problem statement</a:t>
            </a:r>
            <a:endParaRPr lang="en-IN" dirty="0">
              <a:solidFill>
                <a:schemeClr val="bg1"/>
              </a:solidFill>
            </a:endParaRPr>
          </a:p>
        </p:txBody>
      </p:sp>
      <p:sp>
        <p:nvSpPr>
          <p:cNvPr id="3" name="Text Placeholder 2"/>
          <p:cNvSpPr>
            <a:spLocks noGrp="1"/>
          </p:cNvSpPr>
          <p:nvPr>
            <p:ph type="body" idx="1"/>
          </p:nvPr>
        </p:nvSpPr>
        <p:spPr>
          <a:xfrm>
            <a:off x="1043709" y="2041236"/>
            <a:ext cx="10003702" cy="3611418"/>
          </a:xfrm>
        </p:spPr>
        <p:txBody>
          <a:bodyPr>
            <a:noAutofit/>
          </a:bodyPr>
          <a:lstStyle/>
          <a:p>
            <a:r>
              <a:rPr lang="en-US" sz="2000" dirty="0"/>
              <a:t>This project aims to develop an automated sentiment analysis system to tackle the challenge posed by the vast and varied volume of user-generated reviews across industries. The system will classify reviews into positive, negative, or neutral sentiments, providing businesses with a comprehensive understanding of customer satisfaction. It will also incorporate aspect-based sentiment analysis to identify specific aspects of products or services that garner positive or negative feedback. By analyzing sentiment trends over time and extracting key phrases, the system aims to empower businesses to efficiently address customer concerns, enhance offerings, and ultimately improve overall customer satisfaction and loyalty.</a:t>
            </a:r>
            <a:endParaRPr lang="en-IN" sz="2000" dirty="0"/>
          </a:p>
        </p:txBody>
      </p:sp>
    </p:spTree>
    <p:extLst>
      <p:ext uri="{BB962C8B-B14F-4D97-AF65-F5344CB8AC3E}">
        <p14:creationId xmlns:p14="http://schemas.microsoft.com/office/powerpoint/2010/main" val="1933706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1" y="738910"/>
            <a:ext cx="9911338" cy="701964"/>
          </a:xfrm>
        </p:spPr>
        <p:txBody>
          <a:bodyPr/>
          <a:lstStyle/>
          <a:p>
            <a:r>
              <a:rPr lang="en-IN" dirty="0" smtClean="0">
                <a:solidFill>
                  <a:schemeClr val="bg1"/>
                </a:solidFill>
              </a:rPr>
              <a:t>Proposed solution</a:t>
            </a:r>
            <a:endParaRPr lang="en-IN" dirty="0">
              <a:solidFill>
                <a:schemeClr val="bg1"/>
              </a:solidFill>
            </a:endParaRPr>
          </a:p>
        </p:txBody>
      </p:sp>
      <p:sp>
        <p:nvSpPr>
          <p:cNvPr id="3" name="Text Placeholder 2"/>
          <p:cNvSpPr>
            <a:spLocks noGrp="1"/>
          </p:cNvSpPr>
          <p:nvPr>
            <p:ph type="body" idx="1"/>
          </p:nvPr>
        </p:nvSpPr>
        <p:spPr>
          <a:xfrm>
            <a:off x="735011" y="2170545"/>
            <a:ext cx="10625716" cy="4141211"/>
          </a:xfrm>
        </p:spPr>
        <p:txBody>
          <a:bodyPr>
            <a:normAutofit fontScale="77500" lnSpcReduction="20000"/>
          </a:bodyPr>
          <a:lstStyle/>
          <a:p>
            <a:r>
              <a:rPr lang="en-IN" sz="2800" dirty="0" smtClean="0">
                <a:solidFill>
                  <a:schemeClr val="bg1"/>
                </a:solidFill>
              </a:rPr>
              <a:t>Data collection</a:t>
            </a:r>
          </a:p>
          <a:p>
            <a:pPr marL="285750" indent="-285750">
              <a:buFont typeface="Arial" panose="020B0604020202020204" pitchFamily="34" charset="0"/>
              <a:buChar char="•"/>
            </a:pPr>
            <a:r>
              <a:rPr lang="en-US" sz="2400" dirty="0"/>
              <a:t>Gather reviews from diverse sources: websites, social media, customer feedback forms</a:t>
            </a:r>
            <a:r>
              <a:rPr lang="en-US" sz="2400" dirty="0" smtClean="0"/>
              <a:t>.</a:t>
            </a:r>
          </a:p>
          <a:p>
            <a:pPr marL="285750" indent="-285750">
              <a:buFont typeface="Arial" panose="020B0604020202020204" pitchFamily="34" charset="0"/>
              <a:buChar char="•"/>
            </a:pPr>
            <a:r>
              <a:rPr lang="en-US" sz="2400" dirty="0"/>
              <a:t>Ensure a large volume of data to capture a broad spectrum of sentiments and contexts</a:t>
            </a:r>
            <a:r>
              <a:rPr lang="en-US" sz="2400" dirty="0" smtClean="0"/>
              <a:t>.</a:t>
            </a:r>
          </a:p>
          <a:p>
            <a:r>
              <a:rPr lang="en-US" sz="2800" dirty="0" smtClean="0">
                <a:solidFill>
                  <a:schemeClr val="bg1"/>
                </a:solidFill>
              </a:rPr>
              <a:t>Data preprocessing</a:t>
            </a:r>
          </a:p>
          <a:p>
            <a:pPr marL="285750" indent="-285750">
              <a:buFont typeface="Arial" panose="020B0604020202020204" pitchFamily="34" charset="0"/>
              <a:buChar char="•"/>
            </a:pPr>
            <a:r>
              <a:rPr lang="en-US" sz="2600" dirty="0"/>
              <a:t>Clean text by removing noise like HTML tags, special characters, and irrelevant information.</a:t>
            </a:r>
            <a:endParaRPr lang="en-IN" sz="2600" dirty="0" smtClean="0"/>
          </a:p>
          <a:p>
            <a:pPr marL="285750" indent="-285750">
              <a:buFont typeface="Arial" panose="020B0604020202020204" pitchFamily="34" charset="0"/>
              <a:buChar char="•"/>
            </a:pPr>
            <a:r>
              <a:rPr lang="en-US" sz="2600" dirty="0"/>
              <a:t>Normalize text by converting to lowercase and applying stemming or lemmatization.</a:t>
            </a:r>
            <a:endParaRPr lang="en-IN" sz="2600" dirty="0" smtClean="0"/>
          </a:p>
          <a:p>
            <a:pPr marL="285750" indent="-285750">
              <a:buFont typeface="Arial" panose="020B0604020202020204" pitchFamily="34" charset="0"/>
              <a:buChar char="•"/>
            </a:pPr>
            <a:r>
              <a:rPr lang="en-US" sz="2600" dirty="0"/>
              <a:t>Tokenize text into individual words or phrases for analysis.</a:t>
            </a:r>
            <a:endParaRPr lang="en-IN" sz="2600" dirty="0"/>
          </a:p>
        </p:txBody>
      </p:sp>
    </p:spTree>
    <p:extLst>
      <p:ext uri="{BB962C8B-B14F-4D97-AF65-F5344CB8AC3E}">
        <p14:creationId xmlns:p14="http://schemas.microsoft.com/office/powerpoint/2010/main" val="3905188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1411" y="738908"/>
            <a:ext cx="9906000" cy="5060229"/>
          </a:xfrm>
        </p:spPr>
        <p:txBody>
          <a:bodyPr>
            <a:normAutofit lnSpcReduction="10000"/>
          </a:bodyPr>
          <a:lstStyle/>
          <a:p>
            <a:r>
              <a:rPr lang="en-IN" sz="2400" dirty="0">
                <a:solidFill>
                  <a:schemeClr val="bg1"/>
                </a:solidFill>
              </a:rPr>
              <a:t>Feature </a:t>
            </a:r>
            <a:r>
              <a:rPr lang="en-IN" sz="2400" dirty="0" smtClean="0">
                <a:solidFill>
                  <a:schemeClr val="bg1"/>
                </a:solidFill>
              </a:rPr>
              <a:t>Extraction</a:t>
            </a:r>
          </a:p>
          <a:p>
            <a:pPr marL="285750" indent="-285750">
              <a:buFont typeface="Arial" panose="020B0604020202020204" pitchFamily="34" charset="0"/>
              <a:buChar char="•"/>
            </a:pPr>
            <a:r>
              <a:rPr lang="en-US" sz="2000" dirty="0"/>
              <a:t>Utilize techniques like Bag of Words, TF-IDF, or word </a:t>
            </a:r>
            <a:r>
              <a:rPr lang="en-US" sz="2000" dirty="0" err="1"/>
              <a:t>embeddings</a:t>
            </a:r>
            <a:r>
              <a:rPr lang="en-US" sz="2000" dirty="0"/>
              <a:t> (Word2Vec, </a:t>
            </a:r>
            <a:r>
              <a:rPr lang="en-US" sz="2000" dirty="0" err="1"/>
              <a:t>GloVe</a:t>
            </a:r>
            <a:r>
              <a:rPr lang="en-US" sz="2000" dirty="0"/>
              <a:t>) to </a:t>
            </a:r>
            <a:r>
              <a:rPr lang="en-US" sz="2000" dirty="0" smtClean="0"/>
              <a:t>convert </a:t>
            </a:r>
            <a:r>
              <a:rPr lang="en-US" sz="2000" dirty="0"/>
              <a:t>text into numerical representations</a:t>
            </a:r>
            <a:r>
              <a:rPr lang="en-US" sz="2000" dirty="0" smtClean="0"/>
              <a:t>.</a:t>
            </a:r>
          </a:p>
          <a:p>
            <a:pPr marL="285750" indent="-285750">
              <a:buFont typeface="Arial" panose="020B0604020202020204" pitchFamily="34" charset="0"/>
              <a:buChar char="•"/>
            </a:pPr>
            <a:r>
              <a:rPr lang="en-US" sz="2000" dirty="0"/>
              <a:t>Include metadata such as review length, specific keywords, and rating scores to enrich features</a:t>
            </a:r>
            <a:r>
              <a:rPr lang="en-US" sz="2000" dirty="0" smtClean="0"/>
              <a:t>.</a:t>
            </a:r>
          </a:p>
          <a:p>
            <a:r>
              <a:rPr lang="en-IN" sz="2400" dirty="0">
                <a:solidFill>
                  <a:schemeClr val="bg1"/>
                </a:solidFill>
              </a:rPr>
              <a:t>Sentiment </a:t>
            </a:r>
            <a:r>
              <a:rPr lang="en-IN" sz="2400" dirty="0" smtClean="0">
                <a:solidFill>
                  <a:schemeClr val="bg1"/>
                </a:solidFill>
              </a:rPr>
              <a:t>Classification</a:t>
            </a:r>
          </a:p>
          <a:p>
            <a:pPr marL="285750" indent="-285750">
              <a:buFont typeface="Arial" panose="020B0604020202020204" pitchFamily="34" charset="0"/>
              <a:buChar char="•"/>
            </a:pPr>
            <a:r>
              <a:rPr lang="en-US" sz="2000" dirty="0"/>
              <a:t>Implement machine learning models (Logistic Regression, SVM, Random Forests) for basic sentiment analysis</a:t>
            </a:r>
            <a:r>
              <a:rPr lang="en-US" sz="2000" dirty="0" smtClean="0"/>
              <a:t>.</a:t>
            </a:r>
          </a:p>
          <a:p>
            <a:pPr marL="285750" indent="-285750">
              <a:buFont typeface="Arial" panose="020B0604020202020204" pitchFamily="34" charset="0"/>
              <a:buChar char="•"/>
            </a:pPr>
            <a:r>
              <a:rPr lang="en-US" sz="2000" dirty="0"/>
              <a:t>Employ deep learning models (LSTM, GRU, BERT) for advanced text analysis and nuanced sentiment detection</a:t>
            </a:r>
            <a:r>
              <a:rPr lang="en-US" sz="2000" dirty="0" smtClean="0"/>
              <a:t>.</a:t>
            </a:r>
          </a:p>
          <a:p>
            <a:pPr marL="285750" indent="-285750">
              <a:buFont typeface="Arial" panose="020B0604020202020204" pitchFamily="34" charset="0"/>
              <a:buChar char="•"/>
            </a:pPr>
            <a:r>
              <a:rPr lang="en-US" sz="2000" dirty="0"/>
              <a:t>Train models on labeled datasets where reviews are categorized as positive, negative, or neutral sentiments.</a:t>
            </a:r>
            <a:endParaRPr lang="en-US" sz="2000" dirty="0">
              <a:solidFill>
                <a:schemeClr val="bg1"/>
              </a:solidFill>
            </a:endParaRPr>
          </a:p>
          <a:p>
            <a:pPr marL="285750" indent="-285750">
              <a:buFont typeface="Arial" panose="020B0604020202020204" pitchFamily="34" charset="0"/>
              <a:buChar char="•"/>
            </a:pPr>
            <a:endParaRPr lang="en-US" dirty="0" smtClean="0"/>
          </a:p>
          <a:p>
            <a:pPr marL="285750" lvl="0" indent="-285750">
              <a:buFont typeface="Arial" panose="020B0604020202020204" pitchFamily="34" charset="0"/>
              <a:buChar char="•"/>
            </a:pPr>
            <a:endParaRPr lang="en-US" altLang="en-US" cap="none" dirty="0">
              <a:solidFill>
                <a:schemeClr val="tx1"/>
              </a:solidFill>
              <a:latin typeface="Arial" panose="020B0604020202020204" pitchFamily="34" charset="0"/>
            </a:endParaRP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IN" dirty="0">
              <a:solidFill>
                <a:schemeClr val="bg1"/>
              </a:solidFill>
            </a:endParaRPr>
          </a:p>
        </p:txBody>
      </p:sp>
      <p:sp>
        <p:nvSpPr>
          <p:cNvPr id="8"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152400"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9098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1411" y="544945"/>
            <a:ext cx="9906000" cy="5254193"/>
          </a:xfrm>
        </p:spPr>
        <p:txBody>
          <a:bodyPr>
            <a:normAutofit/>
          </a:bodyPr>
          <a:lstStyle/>
          <a:p>
            <a:r>
              <a:rPr lang="en-IN" sz="2400" dirty="0" smtClean="0">
                <a:solidFill>
                  <a:schemeClr val="bg1"/>
                </a:solidFill>
              </a:rPr>
              <a:t>Deployment</a:t>
            </a:r>
          </a:p>
          <a:p>
            <a:pPr marL="342900" indent="-342900">
              <a:buFont typeface="Arial" panose="020B0604020202020204" pitchFamily="34" charset="0"/>
              <a:buChar char="•"/>
            </a:pPr>
            <a:r>
              <a:rPr lang="en-US" sz="2000" dirty="0"/>
              <a:t>Deploy the trained model as a web service or API for real-time review processing</a:t>
            </a:r>
            <a:r>
              <a:rPr lang="en-US" sz="2000" dirty="0" smtClean="0"/>
              <a:t>.</a:t>
            </a:r>
          </a:p>
          <a:p>
            <a:pPr marL="342900" indent="-342900">
              <a:buFont typeface="Arial" panose="020B0604020202020204" pitchFamily="34" charset="0"/>
              <a:buChar char="•"/>
            </a:pPr>
            <a:r>
              <a:rPr lang="en-US" sz="2000" dirty="0"/>
              <a:t>Ensure scalability to </a:t>
            </a:r>
            <a:r>
              <a:rPr lang="en-US" sz="2000" dirty="0" smtClean="0"/>
              <a:t>handle </a:t>
            </a:r>
            <a:r>
              <a:rPr lang="en-US" sz="2000" dirty="0"/>
              <a:t>increasing volumes of review data efficiently</a:t>
            </a:r>
            <a:r>
              <a:rPr lang="en-US" sz="2000" dirty="0" smtClean="0"/>
              <a:t>.</a:t>
            </a:r>
          </a:p>
          <a:p>
            <a:r>
              <a:rPr lang="en-IN" sz="2400" dirty="0">
                <a:solidFill>
                  <a:schemeClr val="bg1"/>
                </a:solidFill>
              </a:rPr>
              <a:t>Monitoring and </a:t>
            </a:r>
            <a:r>
              <a:rPr lang="en-IN" sz="2400" dirty="0" smtClean="0">
                <a:solidFill>
                  <a:schemeClr val="bg1"/>
                </a:solidFill>
              </a:rPr>
              <a:t>Maintenance</a:t>
            </a:r>
          </a:p>
          <a:p>
            <a:pPr marL="342900" indent="-342900">
              <a:buFont typeface="Arial" panose="020B0604020202020204" pitchFamily="34" charset="0"/>
              <a:buChar char="•"/>
            </a:pPr>
            <a:r>
              <a:rPr lang="en-US" sz="2000" dirty="0"/>
              <a:t>Monitor model performance using metrics like accuracy, precision, recall, and F1-score</a:t>
            </a:r>
            <a:r>
              <a:rPr lang="en-US" sz="2000" dirty="0" smtClean="0"/>
              <a:t>.</a:t>
            </a:r>
          </a:p>
          <a:p>
            <a:pPr marL="342900" indent="-342900">
              <a:buFont typeface="Arial" panose="020B0604020202020204" pitchFamily="34" charset="0"/>
              <a:buChar char="•"/>
            </a:pPr>
            <a:r>
              <a:rPr lang="en-US" sz="2000" dirty="0"/>
              <a:t>Regularly update the model with new data to maintain and improve accuracy</a:t>
            </a:r>
            <a:r>
              <a:rPr lang="en-US" sz="2000" dirty="0" smtClean="0"/>
              <a:t>.</a:t>
            </a:r>
          </a:p>
          <a:p>
            <a:pPr marL="342900" indent="-342900">
              <a:buFont typeface="Arial" panose="020B0604020202020204" pitchFamily="34" charset="0"/>
              <a:buChar char="•"/>
            </a:pPr>
            <a:r>
              <a:rPr lang="en-US" sz="2000" dirty="0"/>
              <a:t>Implement feedback mechanisms to refine the model based on user corrections and evolving review trends.</a:t>
            </a:r>
            <a:endParaRPr lang="en-IN" sz="2000" dirty="0">
              <a:solidFill>
                <a:schemeClr val="bg1"/>
              </a:solidFill>
            </a:endParaRPr>
          </a:p>
        </p:txBody>
      </p:sp>
    </p:spTree>
    <p:extLst>
      <p:ext uri="{BB962C8B-B14F-4D97-AF65-F5344CB8AC3E}">
        <p14:creationId xmlns:p14="http://schemas.microsoft.com/office/powerpoint/2010/main" val="4237732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655782"/>
            <a:ext cx="9906000" cy="785091"/>
          </a:xfrm>
        </p:spPr>
        <p:txBody>
          <a:bodyPr/>
          <a:lstStyle/>
          <a:p>
            <a:r>
              <a:rPr lang="en-IN" dirty="0" smtClean="0">
                <a:solidFill>
                  <a:schemeClr val="bg1"/>
                </a:solidFill>
              </a:rPr>
              <a:t>System development approach </a:t>
            </a:r>
            <a:endParaRPr lang="en-IN" dirty="0">
              <a:solidFill>
                <a:schemeClr val="bg1"/>
              </a:solidFill>
            </a:endParaRPr>
          </a:p>
        </p:txBody>
      </p:sp>
      <p:sp>
        <p:nvSpPr>
          <p:cNvPr id="3" name="Text Placeholder 2"/>
          <p:cNvSpPr>
            <a:spLocks noGrp="1"/>
          </p:cNvSpPr>
          <p:nvPr>
            <p:ph type="body" idx="1"/>
          </p:nvPr>
        </p:nvSpPr>
        <p:spPr>
          <a:xfrm>
            <a:off x="1141411" y="1893455"/>
            <a:ext cx="9906000" cy="4507345"/>
          </a:xfrm>
        </p:spPr>
        <p:txBody>
          <a:bodyPr>
            <a:normAutofit fontScale="92500" lnSpcReduction="10000"/>
          </a:bodyPr>
          <a:lstStyle/>
          <a:p>
            <a:r>
              <a:rPr lang="en-US" sz="2200" dirty="0" smtClean="0">
                <a:solidFill>
                  <a:schemeClr val="tx1"/>
                </a:solidFill>
                <a:latin typeface="+mj-lt"/>
              </a:rPr>
              <a:t>The system </a:t>
            </a:r>
            <a:r>
              <a:rPr lang="en-US" sz="2200" dirty="0">
                <a:solidFill>
                  <a:schemeClr val="tx1"/>
                </a:solidFill>
                <a:latin typeface="+mj-lt"/>
              </a:rPr>
              <a:t>requirements and the libraries used for developing a sentiment analysis model using traditional machine learning methods. The approach ensures an efficient and effective process for building, training, and evaluating the model</a:t>
            </a:r>
            <a:r>
              <a:rPr lang="en-US" sz="2200" dirty="0" smtClean="0">
                <a:solidFill>
                  <a:schemeClr val="tx1"/>
                </a:solidFill>
                <a:latin typeface="+mj-lt"/>
              </a:rPr>
              <a:t>.</a:t>
            </a:r>
          </a:p>
          <a:p>
            <a:endParaRPr lang="en-US" sz="2000" dirty="0" smtClean="0">
              <a:solidFill>
                <a:schemeClr val="tx1"/>
              </a:solidFill>
              <a:latin typeface="Nunito" pitchFamily="2" charset="0"/>
            </a:endParaRPr>
          </a:p>
          <a:p>
            <a:r>
              <a:rPr lang="en-US" sz="2400" dirty="0" smtClean="0">
                <a:solidFill>
                  <a:schemeClr val="bg1"/>
                </a:solidFill>
                <a:latin typeface="Nunito" pitchFamily="2" charset="0"/>
              </a:rPr>
              <a:t>System requirement</a:t>
            </a:r>
          </a:p>
          <a:p>
            <a:r>
              <a:rPr lang="en-IN" sz="2400" dirty="0"/>
              <a:t>Programming Language </a:t>
            </a:r>
            <a:r>
              <a:rPr lang="en-IN" sz="2000" dirty="0"/>
              <a:t>: </a:t>
            </a:r>
            <a:endParaRPr lang="en-IN" sz="2000" dirty="0" smtClean="0"/>
          </a:p>
          <a:p>
            <a:pPr marL="342900" indent="-342900">
              <a:buFont typeface="Arial" panose="020B0604020202020204" pitchFamily="34" charset="0"/>
              <a:buChar char="•"/>
            </a:pPr>
            <a:r>
              <a:rPr lang="en-IN" sz="2200" dirty="0" smtClean="0"/>
              <a:t>Python </a:t>
            </a:r>
            <a:r>
              <a:rPr lang="en-IN" sz="2200" dirty="0"/>
              <a:t>(Version 3.x</a:t>
            </a:r>
            <a:r>
              <a:rPr lang="en-IN" sz="2200" dirty="0" smtClean="0"/>
              <a:t>)</a:t>
            </a:r>
          </a:p>
          <a:p>
            <a:pPr marL="342900" indent="-342900">
              <a:buFont typeface="Arial" panose="020B0604020202020204" pitchFamily="34" charset="0"/>
              <a:buChar char="•"/>
            </a:pPr>
            <a:r>
              <a:rPr lang="en-US" sz="2200" dirty="0"/>
              <a:t>Python was chosen for its extensive support in machine learning and natural language processing (NLP) through various libraries and frameworks.</a:t>
            </a:r>
            <a:endParaRPr lang="en-US" sz="2200" dirty="0" smtClean="0">
              <a:solidFill>
                <a:schemeClr val="bg1"/>
              </a:solidFill>
              <a:latin typeface="Nunito" pitchFamily="2" charset="0"/>
            </a:endParaRPr>
          </a:p>
          <a:p>
            <a:pPr marL="342900" indent="-342900">
              <a:buFont typeface="Arial" panose="020B0604020202020204" pitchFamily="34" charset="0"/>
              <a:buChar char="•"/>
            </a:pPr>
            <a:endParaRPr lang="en-US" sz="2000" dirty="0">
              <a:solidFill>
                <a:schemeClr val="bg2"/>
              </a:solidFill>
              <a:latin typeface="Nunito" pitchFamily="2" charset="0"/>
            </a:endParaRPr>
          </a:p>
          <a:p>
            <a:endParaRPr lang="en-IN" sz="2000" dirty="0"/>
          </a:p>
        </p:txBody>
      </p:sp>
    </p:spTree>
    <p:extLst>
      <p:ext uri="{BB962C8B-B14F-4D97-AF65-F5344CB8AC3E}">
        <p14:creationId xmlns:p14="http://schemas.microsoft.com/office/powerpoint/2010/main" val="206193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79957" y="729672"/>
            <a:ext cx="9906000" cy="5254193"/>
          </a:xfrm>
        </p:spPr>
        <p:txBody>
          <a:bodyPr>
            <a:normAutofit/>
          </a:bodyPr>
          <a:lstStyle/>
          <a:p>
            <a:r>
              <a:rPr lang="en-IN" sz="2400" dirty="0">
                <a:solidFill>
                  <a:schemeClr val="bg1"/>
                </a:solidFill>
              </a:rPr>
              <a:t>Development </a:t>
            </a:r>
            <a:r>
              <a:rPr lang="en-IN" sz="2400" dirty="0" smtClean="0">
                <a:solidFill>
                  <a:schemeClr val="bg1"/>
                </a:solidFill>
              </a:rPr>
              <a:t>Environment</a:t>
            </a:r>
          </a:p>
          <a:p>
            <a:r>
              <a:rPr lang="en-IN" sz="2000" dirty="0"/>
              <a:t>Integrated </a:t>
            </a:r>
            <a:r>
              <a:rPr lang="en-IN" sz="2000" dirty="0" smtClean="0"/>
              <a:t>Development </a:t>
            </a:r>
            <a:r>
              <a:rPr lang="en-IN" sz="2000" dirty="0"/>
              <a:t>Environment (IDE</a:t>
            </a:r>
            <a:r>
              <a:rPr lang="en-IN" sz="2000" dirty="0" smtClean="0"/>
              <a:t>):</a:t>
            </a:r>
          </a:p>
          <a:p>
            <a:pPr marL="342900" indent="-342900">
              <a:buFont typeface="Arial" panose="020B0604020202020204" pitchFamily="34" charset="0"/>
              <a:buChar char="•"/>
            </a:pPr>
            <a:r>
              <a:rPr lang="en-US" sz="2000" dirty="0" smtClean="0"/>
              <a:t>Utilize </a:t>
            </a:r>
            <a:r>
              <a:rPr lang="en-US" sz="2000" dirty="0"/>
              <a:t>tools like </a:t>
            </a:r>
            <a:r>
              <a:rPr lang="en-US" sz="2000" dirty="0" err="1"/>
              <a:t>PyCharm</a:t>
            </a:r>
            <a:r>
              <a:rPr lang="en-US" sz="2000" dirty="0"/>
              <a:t>, </a:t>
            </a:r>
            <a:r>
              <a:rPr lang="en-US" sz="2000" dirty="0" err="1"/>
              <a:t>Jupyter</a:t>
            </a:r>
            <a:r>
              <a:rPr lang="en-US" sz="2000" dirty="0"/>
              <a:t> Notebook, or VS Code for coding and </a:t>
            </a:r>
            <a:r>
              <a:rPr lang="en-US" sz="2000" dirty="0" smtClean="0"/>
              <a:t>     experimentation.</a:t>
            </a:r>
          </a:p>
          <a:p>
            <a:r>
              <a:rPr lang="en-IN" sz="2000" dirty="0"/>
              <a:t>Package Management</a:t>
            </a:r>
            <a:r>
              <a:rPr lang="en-IN" sz="2000" dirty="0" smtClean="0"/>
              <a:t>:</a:t>
            </a:r>
          </a:p>
          <a:p>
            <a:pPr marL="342900" indent="-342900">
              <a:buFont typeface="Arial" panose="020B0604020202020204" pitchFamily="34" charset="0"/>
              <a:buChar char="•"/>
            </a:pPr>
            <a:r>
              <a:rPr lang="en-US" sz="2000" dirty="0"/>
              <a:t>Use pip or </a:t>
            </a:r>
            <a:r>
              <a:rPr lang="en-US" sz="2000" dirty="0" err="1"/>
              <a:t>conda</a:t>
            </a:r>
            <a:r>
              <a:rPr lang="en-US" sz="2000" dirty="0"/>
              <a:t> for seamless installation and management of Python libraries</a:t>
            </a:r>
            <a:r>
              <a:rPr lang="en-US" sz="2000" dirty="0" smtClean="0"/>
              <a:t>.</a:t>
            </a:r>
          </a:p>
          <a:p>
            <a:r>
              <a:rPr lang="en-IN" sz="2400" dirty="0">
                <a:solidFill>
                  <a:schemeClr val="bg1"/>
                </a:solidFill>
              </a:rPr>
              <a:t>Hardware </a:t>
            </a:r>
            <a:r>
              <a:rPr lang="en-IN" sz="2400" dirty="0" smtClean="0">
                <a:solidFill>
                  <a:schemeClr val="bg1"/>
                </a:solidFill>
              </a:rPr>
              <a:t>Requirements</a:t>
            </a:r>
          </a:p>
          <a:p>
            <a:pPr marL="342900" indent="-342900">
              <a:buFont typeface="Arial" panose="020B0604020202020204" pitchFamily="34" charset="0"/>
              <a:buChar char="•"/>
            </a:pPr>
            <a:r>
              <a:rPr lang="en-US" sz="2000" dirty="0"/>
              <a:t>RAM: Minimum 8GB RAM for efficient data processing and model training</a:t>
            </a:r>
            <a:r>
              <a:rPr lang="en-US" sz="2000" dirty="0" smtClean="0"/>
              <a:t>.</a:t>
            </a:r>
          </a:p>
          <a:p>
            <a:pPr marL="342900" indent="-342900">
              <a:buFont typeface="Arial" panose="020B0604020202020204" pitchFamily="34" charset="0"/>
              <a:buChar char="•"/>
            </a:pPr>
            <a:r>
              <a:rPr lang="en-US" sz="2000" dirty="0"/>
              <a:t>Storage: Adequate space for datasets and intermediate files.</a:t>
            </a:r>
            <a:endParaRPr lang="en-IN" sz="2000" dirty="0">
              <a:solidFill>
                <a:schemeClr val="bg1"/>
              </a:solidFill>
            </a:endParaRPr>
          </a:p>
        </p:txBody>
      </p:sp>
    </p:spTree>
    <p:extLst>
      <p:ext uri="{BB962C8B-B14F-4D97-AF65-F5344CB8AC3E}">
        <p14:creationId xmlns:p14="http://schemas.microsoft.com/office/powerpoint/2010/main" val="1002264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32175" y="683491"/>
            <a:ext cx="9906000" cy="5152593"/>
          </a:xfrm>
        </p:spPr>
        <p:txBody>
          <a:bodyPr>
            <a:normAutofit lnSpcReduction="10000"/>
          </a:bodyPr>
          <a:lstStyle/>
          <a:p>
            <a:r>
              <a:rPr lang="en-IN" sz="3200" dirty="0" smtClean="0">
                <a:solidFill>
                  <a:schemeClr val="bg1"/>
                </a:solidFill>
              </a:rPr>
              <a:t>Libraries</a:t>
            </a:r>
          </a:p>
          <a:p>
            <a:r>
              <a:rPr lang="en-US" sz="2000" dirty="0"/>
              <a:t>During the development of the sentiment analysis model, the following key Python </a:t>
            </a:r>
            <a:r>
              <a:rPr lang="en-US" sz="2000" dirty="0" smtClean="0"/>
              <a:t>libraries </a:t>
            </a:r>
            <a:r>
              <a:rPr lang="en-US" sz="2000" dirty="0"/>
              <a:t>were utilized</a:t>
            </a:r>
            <a:r>
              <a:rPr lang="en-US" sz="2000" dirty="0" smtClean="0"/>
              <a:t>:</a:t>
            </a:r>
          </a:p>
          <a:p>
            <a:pPr marL="342900" indent="-342900">
              <a:buFont typeface="Arial" panose="020B0604020202020204" pitchFamily="34" charset="0"/>
              <a:buChar char="•"/>
            </a:pPr>
            <a:r>
              <a:rPr lang="en-IN" sz="2400" dirty="0" err="1" smtClean="0">
                <a:solidFill>
                  <a:schemeClr val="bg1"/>
                </a:solidFill>
              </a:rPr>
              <a:t>NumPy</a:t>
            </a:r>
            <a:r>
              <a:rPr lang="en-IN" sz="2400" dirty="0" smtClean="0"/>
              <a:t> </a:t>
            </a:r>
            <a:r>
              <a:rPr lang="en-IN" sz="2000" dirty="0" smtClean="0">
                <a:solidFill>
                  <a:schemeClr val="bg1"/>
                </a:solidFill>
              </a:rPr>
              <a:t>:</a:t>
            </a:r>
            <a:r>
              <a:rPr lang="en-IN" sz="2000" dirty="0" smtClean="0"/>
              <a:t> </a:t>
            </a:r>
            <a:r>
              <a:rPr lang="en-US" sz="2000" dirty="0" smtClean="0"/>
              <a:t>Provides </a:t>
            </a:r>
            <a:r>
              <a:rPr lang="en-US" sz="2000" dirty="0"/>
              <a:t>support for large, multi-dimensional arrays and matrices, alongside a wide range of mathematical functions for array operations</a:t>
            </a:r>
            <a:r>
              <a:rPr lang="en-US" sz="2000" dirty="0" smtClean="0"/>
              <a:t>.</a:t>
            </a:r>
          </a:p>
          <a:p>
            <a:pPr marL="342900" indent="-342900">
              <a:buFont typeface="Arial" panose="020B0604020202020204" pitchFamily="34" charset="0"/>
              <a:buChar char="•"/>
            </a:pPr>
            <a:r>
              <a:rPr lang="en-IN" sz="2400" dirty="0" smtClean="0">
                <a:solidFill>
                  <a:schemeClr val="bg1"/>
                </a:solidFill>
              </a:rPr>
              <a:t>Pandas</a:t>
            </a:r>
            <a:r>
              <a:rPr lang="en-IN" sz="2000" dirty="0" smtClean="0">
                <a:solidFill>
                  <a:schemeClr val="bg1"/>
                </a:solidFill>
              </a:rPr>
              <a:t> : </a:t>
            </a:r>
            <a:r>
              <a:rPr lang="en-US" sz="2000" dirty="0"/>
              <a:t>Essential for data manipulation and analysis, offering data structures and operations for handling numerical tables and time series data</a:t>
            </a:r>
            <a:r>
              <a:rPr lang="en-US" sz="2000" dirty="0" smtClean="0"/>
              <a:t>.</a:t>
            </a:r>
          </a:p>
          <a:p>
            <a:pPr marL="342900" indent="-342900">
              <a:buFont typeface="Arial" panose="020B0604020202020204" pitchFamily="34" charset="0"/>
              <a:buChar char="•"/>
            </a:pPr>
            <a:r>
              <a:rPr lang="en-IN" sz="2400" dirty="0">
                <a:solidFill>
                  <a:schemeClr val="bg1"/>
                </a:solidFill>
              </a:rPr>
              <a:t>NLTK (Natural Language Toolkit</a:t>
            </a:r>
            <a:r>
              <a:rPr lang="en-IN" sz="2400" dirty="0" smtClean="0">
                <a:solidFill>
                  <a:schemeClr val="bg1"/>
                </a:solidFill>
              </a:rPr>
              <a:t>) </a:t>
            </a:r>
            <a:r>
              <a:rPr lang="en-IN" sz="2000" dirty="0" smtClean="0">
                <a:solidFill>
                  <a:schemeClr val="bg1"/>
                </a:solidFill>
              </a:rPr>
              <a:t>: </a:t>
            </a:r>
            <a:r>
              <a:rPr lang="en-US" sz="2000" dirty="0"/>
              <a:t>A leading platform for building Python programs to work with human language data, including functionalities for tokenization, stop words removal, and text normalization.</a:t>
            </a:r>
            <a:endParaRPr lang="en-IN" sz="2000" dirty="0" smtClean="0">
              <a:solidFill>
                <a:schemeClr val="bg1"/>
              </a:solidFill>
            </a:endParaRPr>
          </a:p>
        </p:txBody>
      </p:sp>
    </p:spTree>
    <p:extLst>
      <p:ext uri="{BB962C8B-B14F-4D97-AF65-F5344CB8AC3E}">
        <p14:creationId xmlns:p14="http://schemas.microsoft.com/office/powerpoint/2010/main" val="27552926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114</TotalTime>
  <Words>1551</Words>
  <Application>Microsoft Office PowerPoint</Application>
  <PresentationFormat>Widescreen</PresentationFormat>
  <Paragraphs>99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Nunito</vt:lpstr>
      <vt:lpstr>Trebuchet MS</vt:lpstr>
      <vt:lpstr>Tw Cen MT</vt:lpstr>
      <vt:lpstr>Circuit</vt:lpstr>
      <vt:lpstr>                 Capstone project sentiment analysis of customer’s review</vt:lpstr>
      <vt:lpstr>Outline  </vt:lpstr>
      <vt:lpstr>Problem statement</vt:lpstr>
      <vt:lpstr>Proposed solution</vt:lpstr>
      <vt:lpstr>PowerPoint Presentation</vt:lpstr>
      <vt:lpstr>PowerPoint Presentation</vt:lpstr>
      <vt:lpstr>System development approach </vt:lpstr>
      <vt:lpstr>PowerPoint Presentation</vt:lpstr>
      <vt:lpstr>PowerPoint Presentation</vt:lpstr>
      <vt:lpstr>PowerPoint Presentation</vt:lpstr>
      <vt:lpstr>Algorithm &amp; deployment</vt:lpstr>
      <vt:lpstr>Training Workflow</vt:lpstr>
      <vt:lpstr>Prediction Process</vt:lpstr>
      <vt:lpstr>RESULT</vt:lpstr>
      <vt:lpstr>PowerPoint Presentation</vt:lpstr>
      <vt:lpstr>conclusion</vt:lpstr>
      <vt:lpstr>Future scope</vt:lpstr>
      <vt:lpstr>PowerPoint Presentation</vt:lpstr>
      <vt:lpstr>REFERENCES</vt:lpstr>
      <vt:lpstr> 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analysis of customer’s review</dc:title>
  <dc:creator>Mr Shravan</dc:creator>
  <cp:lastModifiedBy>Mr Shravan</cp:lastModifiedBy>
  <cp:revision>14</cp:revision>
  <dcterms:created xsi:type="dcterms:W3CDTF">2024-06-23T07:37:18Z</dcterms:created>
  <dcterms:modified xsi:type="dcterms:W3CDTF">2024-06-23T09:31:55Z</dcterms:modified>
</cp:coreProperties>
</file>