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PT Sans Narrow"/>
      <p:regular r:id="rId44"/>
      <p:bold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BE60D6-5EBC-45DF-B402-DBB0CFBCE3EA}">
  <a:tblStyle styleId="{82BE60D6-5EBC-45DF-B402-DBB0CFBCE3EA}"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PTSansNarrow-regular.fntdata"/><Relationship Id="rId43" Type="http://schemas.openxmlformats.org/officeDocument/2006/relationships/slide" Target="slides/slide37.xml"/><Relationship Id="rId46" Type="http://schemas.openxmlformats.org/officeDocument/2006/relationships/font" Target="fonts/OpenSans-regular.fntdata"/><Relationship Id="rId45" Type="http://schemas.openxmlformats.org/officeDocument/2006/relationships/font" Target="fonts/PTSansNarrow-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3784e2caec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3784e2caec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784e2caec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784e2caec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3784e2caec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3784e2caec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784e2cae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784e2cae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784e2cae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3784e2cae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3784e2cae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3784e2cae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784e2caec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784e2caec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3784e2caec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3784e2caec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784e2caec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3784e2caec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3784e2caec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3784e2caec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09be277239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9be277239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3784e2caec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3784e2caec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3784e2caec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3784e2caec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3784e2caec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3784e2caec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3784e2caec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3784e2caec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3784e2caec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3784e2caec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3784e2caec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3784e2caec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3784e2caec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3784e2caec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3784e2caec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3784e2caec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3784e2caec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3784e2caec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3784e2caec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3784e2caec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3787351b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3787351b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3784e2caec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3784e2caec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3784e2caec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3784e2caec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3784e2caec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3784e2caec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3784e2caec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3784e2caec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3784e2caec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3784e2caec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3784e2caec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3784e2caec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3784e2caec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3784e2caec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3784e2caec_1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3784e2caec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3784e2cae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3784e2cae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3784e2cae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3784e2cae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3784e2cae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3784e2cae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3784e2cae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3784e2cae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784e2caec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3784e2caec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3784e2caec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3784e2caec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6.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4.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1.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3.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0.png"/><Relationship Id="rId4" Type="http://schemas.openxmlformats.org/officeDocument/2006/relationships/image" Target="../media/image39.png"/><Relationship Id="rId5" Type="http://schemas.openxmlformats.org/officeDocument/2006/relationships/image" Target="../media/image4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5.pn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4.png"/><Relationship Id="rId4" Type="http://schemas.openxmlformats.org/officeDocument/2006/relationships/image" Target="../media/image26.png"/><Relationship Id="rId5" Type="http://schemas.openxmlformats.org/officeDocument/2006/relationships/image" Target="../media/image4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490150" y="2894050"/>
            <a:ext cx="6076500" cy="1224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sz="4177">
                <a:solidFill>
                  <a:schemeClr val="accent5"/>
                </a:solidFill>
              </a:rPr>
              <a:t>GROUP 1 - CHECKPOINT 3</a:t>
            </a:r>
            <a:endParaRPr sz="4177">
              <a:solidFill>
                <a:schemeClr val="accent5"/>
              </a:solidFill>
            </a:endParaRPr>
          </a:p>
          <a:p>
            <a:pPr indent="0" lvl="0" marL="0" rtl="0" algn="ctr">
              <a:spcBef>
                <a:spcPts val="0"/>
              </a:spcBef>
              <a:spcAft>
                <a:spcPts val="0"/>
              </a:spcAft>
              <a:buNone/>
            </a:pPr>
            <a:r>
              <a:rPr lang="en"/>
              <a:t>MACHINE LEARNING</a:t>
            </a:r>
            <a:endParaRPr/>
          </a:p>
          <a:p>
            <a:pPr indent="0" lvl="0" marL="0" rtl="0" algn="ctr">
              <a:spcBef>
                <a:spcPts val="0"/>
              </a:spcBef>
              <a:spcAft>
                <a:spcPts val="0"/>
              </a:spcAft>
              <a:buNone/>
            </a:pPr>
            <a:r>
              <a:rPr lang="en"/>
              <a:t>FOR</a:t>
            </a:r>
            <a:endParaRPr/>
          </a:p>
          <a:p>
            <a:pPr indent="0" lvl="0" marL="0" rtl="0" algn="ctr">
              <a:spcBef>
                <a:spcPts val="0"/>
              </a:spcBef>
              <a:spcAft>
                <a:spcPts val="0"/>
              </a:spcAft>
              <a:buNone/>
            </a:pPr>
            <a:r>
              <a:rPr lang="en"/>
              <a:t>DRUG DISCOVERY IN DOPAMINE RECEPTORS</a:t>
            </a:r>
            <a:endParaRPr/>
          </a:p>
        </p:txBody>
      </p:sp>
      <p:sp>
        <p:nvSpPr>
          <p:cNvPr id="67" name="Google Shape;67;p13"/>
          <p:cNvSpPr txBox="1"/>
          <p:nvPr>
            <p:ph idx="1" type="subTitle"/>
          </p:nvPr>
        </p:nvSpPr>
        <p:spPr>
          <a:xfrm>
            <a:off x="2877075" y="4115875"/>
            <a:ext cx="3231900" cy="14151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852"/>
              <a:buNone/>
            </a:pPr>
            <a:r>
              <a:rPr b="1" lang="en" sz="1452">
                <a:solidFill>
                  <a:schemeClr val="accent5"/>
                </a:solidFill>
                <a:latin typeface="Arial"/>
                <a:ea typeface="Arial"/>
                <a:cs typeface="Arial"/>
                <a:sym typeface="Arial"/>
              </a:rPr>
              <a:t>Sravan Kumar Mangalagiri </a:t>
            </a:r>
            <a:endParaRPr b="1" sz="1452">
              <a:solidFill>
                <a:schemeClr val="accent5"/>
              </a:solidFill>
              <a:latin typeface="Arial"/>
              <a:ea typeface="Arial"/>
              <a:cs typeface="Arial"/>
              <a:sym typeface="Arial"/>
            </a:endParaRPr>
          </a:p>
          <a:p>
            <a:pPr indent="0" lvl="0" marL="0" rtl="0" algn="ctr">
              <a:lnSpc>
                <a:spcPct val="95000"/>
              </a:lnSpc>
              <a:spcBef>
                <a:spcPts val="0"/>
              </a:spcBef>
              <a:spcAft>
                <a:spcPts val="0"/>
              </a:spcAft>
              <a:buSzPts val="852"/>
              <a:buNone/>
            </a:pPr>
            <a:r>
              <a:rPr b="1" lang="en" sz="1452">
                <a:solidFill>
                  <a:schemeClr val="accent5"/>
                </a:solidFill>
                <a:latin typeface="Arial"/>
                <a:ea typeface="Arial"/>
                <a:cs typeface="Arial"/>
                <a:sym typeface="Arial"/>
              </a:rPr>
              <a:t>Rohith Sai Kanchi </a:t>
            </a:r>
            <a:endParaRPr b="1" sz="1452">
              <a:solidFill>
                <a:schemeClr val="accent5"/>
              </a:solidFill>
              <a:latin typeface="Arial"/>
              <a:ea typeface="Arial"/>
              <a:cs typeface="Arial"/>
              <a:sym typeface="Arial"/>
            </a:endParaRPr>
          </a:p>
          <a:p>
            <a:pPr indent="0" lvl="0" marL="0" rtl="0" algn="ctr">
              <a:lnSpc>
                <a:spcPct val="95000"/>
              </a:lnSpc>
              <a:spcBef>
                <a:spcPts val="0"/>
              </a:spcBef>
              <a:spcAft>
                <a:spcPts val="0"/>
              </a:spcAft>
              <a:buSzPts val="852"/>
              <a:buNone/>
            </a:pPr>
            <a:r>
              <a:rPr b="1" lang="en" sz="1452">
                <a:solidFill>
                  <a:schemeClr val="accent5"/>
                </a:solidFill>
                <a:latin typeface="Arial"/>
                <a:ea typeface="Arial"/>
                <a:cs typeface="Arial"/>
                <a:sym typeface="Arial"/>
              </a:rPr>
              <a:t>Gughapriyaa Elango</a:t>
            </a:r>
            <a:endParaRPr b="1" sz="1452">
              <a:solidFill>
                <a:schemeClr val="accent5"/>
              </a:solidFill>
              <a:latin typeface="Arial"/>
              <a:ea typeface="Arial"/>
              <a:cs typeface="Arial"/>
              <a:sym typeface="Arial"/>
            </a:endParaRPr>
          </a:p>
          <a:p>
            <a:pPr indent="0" lvl="0" marL="0" rtl="0" algn="ctr">
              <a:lnSpc>
                <a:spcPct val="95000"/>
              </a:lnSpc>
              <a:spcBef>
                <a:spcPts val="0"/>
              </a:spcBef>
              <a:spcAft>
                <a:spcPts val="0"/>
              </a:spcAft>
              <a:buSzPts val="852"/>
              <a:buNone/>
            </a:pPr>
            <a:r>
              <a:rPr b="1" lang="en" sz="1452">
                <a:solidFill>
                  <a:schemeClr val="accent5"/>
                </a:solidFill>
                <a:latin typeface="Arial"/>
                <a:ea typeface="Arial"/>
                <a:cs typeface="Arial"/>
                <a:sym typeface="Arial"/>
              </a:rPr>
              <a:t>Peiyuan Feng</a:t>
            </a:r>
            <a:endParaRPr b="1" sz="2460">
              <a:solidFill>
                <a:schemeClr val="accent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 Nearest Neighbours</a:t>
            </a:r>
            <a:endParaRPr/>
          </a:p>
        </p:txBody>
      </p:sp>
      <p:sp>
        <p:nvSpPr>
          <p:cNvPr id="132" name="Google Shape;132;p22"/>
          <p:cNvSpPr txBox="1"/>
          <p:nvPr/>
        </p:nvSpPr>
        <p:spPr>
          <a:xfrm>
            <a:off x="355375" y="1248675"/>
            <a:ext cx="3000000" cy="180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Fitting the model to find the best hyperparameters:</a:t>
            </a:r>
            <a:endParaRPr sz="1200"/>
          </a:p>
          <a:p>
            <a:pPr indent="0" lvl="0" marL="0" rtl="0" algn="l">
              <a:lnSpc>
                <a:spcPct val="115000"/>
              </a:lnSpc>
              <a:spcBef>
                <a:spcPts val="0"/>
              </a:spcBef>
              <a:spcAft>
                <a:spcPts val="0"/>
              </a:spcAft>
              <a:buNone/>
            </a:pPr>
            <a:r>
              <a:rPr lang="en" sz="1150">
                <a:highlight>
                  <a:srgbClr val="FFFFFF"/>
                </a:highlight>
              </a:rPr>
              <a:t>Best parameters: {'metric': 'manhattan', 'n_neighbors': 5}</a:t>
            </a:r>
            <a:endParaRPr sz="1150">
              <a:highlight>
                <a:srgbClr val="FFFFFF"/>
              </a:highlight>
            </a:endParaRPr>
          </a:p>
          <a:p>
            <a:pPr indent="0" lvl="0" marL="0" rtl="0" algn="l">
              <a:lnSpc>
                <a:spcPct val="115000"/>
              </a:lnSpc>
              <a:spcBef>
                <a:spcPts val="0"/>
              </a:spcBef>
              <a:spcAft>
                <a:spcPts val="0"/>
              </a:spcAft>
              <a:buNone/>
            </a:pPr>
            <a:r>
              <a:rPr lang="en" sz="1150">
                <a:highlight>
                  <a:srgbClr val="FFFFFF"/>
                </a:highlight>
              </a:rPr>
              <a:t>Best cross-validation score: 0.96</a:t>
            </a:r>
            <a:endParaRPr sz="1150">
              <a:highlight>
                <a:srgbClr val="FFFFFF"/>
              </a:highlight>
            </a:endParaRPr>
          </a:p>
          <a:p>
            <a:pPr indent="0" lvl="0" marL="0" rtl="0" algn="l">
              <a:lnSpc>
                <a:spcPct val="115000"/>
              </a:lnSpc>
              <a:spcBef>
                <a:spcPts val="0"/>
              </a:spcBef>
              <a:spcAft>
                <a:spcPts val="0"/>
              </a:spcAft>
              <a:buNone/>
            </a:pPr>
            <a:r>
              <a:rPr lang="en" sz="1150">
                <a:highlight>
                  <a:srgbClr val="FFFFFF"/>
                </a:highlight>
              </a:rPr>
              <a:t>accuracy: 0.9542440318302388</a:t>
            </a:r>
            <a:endParaRPr sz="1150">
              <a:highlight>
                <a:srgbClr val="FFFFFF"/>
              </a:highlight>
            </a:endParaRPr>
          </a:p>
          <a:p>
            <a:pPr indent="0" lvl="0" marL="0" rtl="0" algn="l">
              <a:lnSpc>
                <a:spcPct val="115000"/>
              </a:lnSpc>
              <a:spcBef>
                <a:spcPts val="0"/>
              </a:spcBef>
              <a:spcAft>
                <a:spcPts val="0"/>
              </a:spcAft>
              <a:buNone/>
            </a:pPr>
            <a:r>
              <a:rPr lang="en" sz="1150">
                <a:highlight>
                  <a:srgbClr val="FFFFFF"/>
                </a:highlight>
              </a:rPr>
              <a:t>F1 score: 0.9680111265646731</a:t>
            </a:r>
            <a:endParaRPr sz="1150">
              <a:highlight>
                <a:srgbClr val="FFFFFF"/>
              </a:highlight>
            </a:endParaRPr>
          </a:p>
          <a:p>
            <a:pPr indent="0" lvl="0" marL="0" rtl="0" algn="l">
              <a:lnSpc>
                <a:spcPct val="115000"/>
              </a:lnSpc>
              <a:spcBef>
                <a:spcPts val="0"/>
              </a:spcBef>
              <a:spcAft>
                <a:spcPts val="0"/>
              </a:spcAft>
              <a:buNone/>
            </a:pPr>
            <a:r>
              <a:rPr lang="en" sz="1150">
                <a:highlight>
                  <a:srgbClr val="FFFFFF"/>
                </a:highlight>
              </a:rPr>
              <a:t>AUC score: 0.9852829010851814</a:t>
            </a:r>
            <a:endParaRPr sz="1500"/>
          </a:p>
        </p:txBody>
      </p:sp>
      <p:pic>
        <p:nvPicPr>
          <p:cNvPr id="133" name="Google Shape;133;p22"/>
          <p:cNvPicPr preferRelativeResize="0"/>
          <p:nvPr/>
        </p:nvPicPr>
        <p:blipFill>
          <a:blip r:embed="rId3">
            <a:alphaModFix/>
          </a:blip>
          <a:stretch>
            <a:fillRect/>
          </a:stretch>
        </p:blipFill>
        <p:spPr>
          <a:xfrm>
            <a:off x="152400" y="3066075"/>
            <a:ext cx="5943600" cy="1790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Support Vector Machine</a:t>
            </a:r>
            <a:endParaRPr/>
          </a:p>
        </p:txBody>
      </p:sp>
      <p:pic>
        <p:nvPicPr>
          <p:cNvPr id="139" name="Google Shape;139;p23"/>
          <p:cNvPicPr preferRelativeResize="0"/>
          <p:nvPr/>
        </p:nvPicPr>
        <p:blipFill>
          <a:blip r:embed="rId3">
            <a:alphaModFix/>
          </a:blip>
          <a:stretch>
            <a:fillRect/>
          </a:stretch>
        </p:blipFill>
        <p:spPr>
          <a:xfrm>
            <a:off x="311700" y="3408325"/>
            <a:ext cx="4943475" cy="1514475"/>
          </a:xfrm>
          <a:prstGeom prst="rect">
            <a:avLst/>
          </a:prstGeom>
          <a:noFill/>
          <a:ln>
            <a:noFill/>
          </a:ln>
        </p:spPr>
      </p:pic>
      <p:sp>
        <p:nvSpPr>
          <p:cNvPr id="140" name="Google Shape;140;p23"/>
          <p:cNvSpPr txBox="1"/>
          <p:nvPr/>
        </p:nvSpPr>
        <p:spPr>
          <a:xfrm>
            <a:off x="459775" y="1152425"/>
            <a:ext cx="3000000" cy="201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Trying preprocessing techniques with SVM, minmaxscaler was tried to standardize the data. Predicting the test file after running the SVM model with cross validation:</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Accuracy:  0.7234748010610079</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Average cross-validation score: 0.72</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 </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accuracy: 0.7234748010610079</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F1 score: 0.8395536744901885</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AUC score: 0.5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endParaRPr/>
          </a:p>
        </p:txBody>
      </p:sp>
      <p:sp>
        <p:nvSpPr>
          <p:cNvPr id="146" name="Google Shape;146;p24"/>
          <p:cNvSpPr txBox="1"/>
          <p:nvPr/>
        </p:nvSpPr>
        <p:spPr>
          <a:xfrm>
            <a:off x="364975" y="1152425"/>
            <a:ext cx="3000000" cy="159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50">
                <a:highlight>
                  <a:srgbClr val="FFFFFF"/>
                </a:highlight>
              </a:rPr>
              <a:t>Accuracy:  0.7281167108753316</a:t>
            </a:r>
            <a:endParaRPr sz="1350">
              <a:highlight>
                <a:srgbClr val="FFFFFF"/>
              </a:highlight>
            </a:endParaRPr>
          </a:p>
          <a:p>
            <a:pPr indent="0" lvl="0" marL="0" rtl="0" algn="l">
              <a:lnSpc>
                <a:spcPct val="115000"/>
              </a:lnSpc>
              <a:spcBef>
                <a:spcPts val="0"/>
              </a:spcBef>
              <a:spcAft>
                <a:spcPts val="0"/>
              </a:spcAft>
              <a:buNone/>
            </a:pPr>
            <a:r>
              <a:rPr lang="en" sz="1350">
                <a:highlight>
                  <a:srgbClr val="FFFFFF"/>
                </a:highlight>
              </a:rPr>
              <a:t>Average cross-validation score: 0.96</a:t>
            </a:r>
            <a:endParaRPr sz="1350">
              <a:highlight>
                <a:srgbClr val="FFFFFF"/>
              </a:highlight>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sz="1350">
                <a:highlight>
                  <a:srgbClr val="FFFFFF"/>
                </a:highlight>
              </a:rPr>
              <a:t>accuracy: 0.7281167108753316</a:t>
            </a:r>
            <a:endParaRPr sz="1350">
              <a:highlight>
                <a:srgbClr val="FFFFFF"/>
              </a:highlight>
            </a:endParaRPr>
          </a:p>
          <a:p>
            <a:pPr indent="0" lvl="0" marL="0" rtl="0" algn="l">
              <a:lnSpc>
                <a:spcPct val="115000"/>
              </a:lnSpc>
              <a:spcBef>
                <a:spcPts val="0"/>
              </a:spcBef>
              <a:spcAft>
                <a:spcPts val="0"/>
              </a:spcAft>
              <a:buNone/>
            </a:pPr>
            <a:r>
              <a:rPr lang="en" sz="1350">
                <a:highlight>
                  <a:srgbClr val="FFFFFF"/>
                </a:highlight>
              </a:rPr>
              <a:t>F1 score: 0.8412083656080558</a:t>
            </a:r>
            <a:endParaRPr sz="1350">
              <a:highlight>
                <a:srgbClr val="FFFFFF"/>
              </a:highlight>
            </a:endParaRPr>
          </a:p>
          <a:p>
            <a:pPr indent="0" lvl="0" marL="0" rtl="0" algn="l">
              <a:lnSpc>
                <a:spcPct val="115000"/>
              </a:lnSpc>
              <a:spcBef>
                <a:spcPts val="0"/>
              </a:spcBef>
              <a:spcAft>
                <a:spcPts val="0"/>
              </a:spcAft>
              <a:buNone/>
            </a:pPr>
            <a:r>
              <a:rPr lang="en" sz="1350">
                <a:highlight>
                  <a:srgbClr val="FFFFFF"/>
                </a:highlight>
              </a:rPr>
              <a:t>AUC score: 0.5120970134982756</a:t>
            </a:r>
            <a:endParaRPr sz="1700"/>
          </a:p>
        </p:txBody>
      </p:sp>
      <p:pic>
        <p:nvPicPr>
          <p:cNvPr id="147" name="Google Shape;147;p24"/>
          <p:cNvPicPr preferRelativeResize="0"/>
          <p:nvPr/>
        </p:nvPicPr>
        <p:blipFill>
          <a:blip r:embed="rId3">
            <a:alphaModFix/>
          </a:blip>
          <a:stretch>
            <a:fillRect/>
          </a:stretch>
        </p:blipFill>
        <p:spPr>
          <a:xfrm>
            <a:off x="517400" y="3386650"/>
            <a:ext cx="4600575" cy="1419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Discriminant Analysis Model</a:t>
            </a:r>
            <a:endParaRPr/>
          </a:p>
        </p:txBody>
      </p:sp>
      <p:sp>
        <p:nvSpPr>
          <p:cNvPr id="153" name="Google Shape;153;p25"/>
          <p:cNvSpPr txBox="1"/>
          <p:nvPr>
            <p:ph idx="1" type="body"/>
          </p:nvPr>
        </p:nvSpPr>
        <p:spPr>
          <a:xfrm>
            <a:off x="311700" y="1266325"/>
            <a:ext cx="4998300" cy="1909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100">
                <a:solidFill>
                  <a:srgbClr val="000000"/>
                </a:solidFill>
                <a:latin typeface="Arial"/>
                <a:ea typeface="Arial"/>
                <a:cs typeface="Arial"/>
                <a:sym typeface="Arial"/>
              </a:rPr>
              <a:t>Metrics:</a:t>
            </a:r>
            <a:endParaRPr b="1" sz="1100">
              <a:solidFill>
                <a:srgbClr val="000000"/>
              </a:solidFill>
              <a:latin typeface="Arial"/>
              <a:ea typeface="Arial"/>
              <a:cs typeface="Arial"/>
              <a:sym typeface="Arial"/>
            </a:endParaRPr>
          </a:p>
          <a:p>
            <a:pPr indent="0" lvl="0" marL="0" rtl="0" algn="just">
              <a:spcBef>
                <a:spcPts val="0"/>
              </a:spcBef>
              <a:spcAft>
                <a:spcPts val="0"/>
              </a:spcAft>
              <a:buNone/>
            </a:pPr>
            <a:r>
              <a:rPr lang="en" sz="1200">
                <a:solidFill>
                  <a:srgbClr val="000000"/>
                </a:solidFill>
                <a:latin typeface="Arial"/>
                <a:ea typeface="Arial"/>
                <a:cs typeface="Arial"/>
                <a:sym typeface="Arial"/>
              </a:rPr>
              <a:t>T</a:t>
            </a:r>
            <a:r>
              <a:rPr lang="en" sz="1050">
                <a:solidFill>
                  <a:srgbClr val="000000"/>
                </a:solidFill>
                <a:highlight>
                  <a:srgbClr val="FFFFFF"/>
                </a:highlight>
                <a:latin typeface="Arial"/>
                <a:ea typeface="Arial"/>
                <a:cs typeface="Arial"/>
                <a:sym typeface="Arial"/>
              </a:rPr>
              <a:t>he total accuracy is 0.72 and the total f1 score is 0.83.</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Precision for category 0 is 0.49 and for category 1 is 0.73.</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Recall for category 0 is 0.11 and for category 1 is 0.96.</a:t>
            </a:r>
            <a:endParaRPr/>
          </a:p>
          <a:p>
            <a:pPr indent="0" lvl="0" marL="0" rtl="0" algn="l">
              <a:spcBef>
                <a:spcPts val="0"/>
              </a:spcBef>
              <a:spcAft>
                <a:spcPts val="1200"/>
              </a:spcAft>
              <a:buNone/>
            </a:pPr>
            <a:r>
              <a:t/>
            </a:r>
            <a:endParaRPr/>
          </a:p>
        </p:txBody>
      </p:sp>
      <p:pic>
        <p:nvPicPr>
          <p:cNvPr id="154" name="Google Shape;154;p25"/>
          <p:cNvPicPr preferRelativeResize="0"/>
          <p:nvPr/>
        </p:nvPicPr>
        <p:blipFill>
          <a:blip r:embed="rId3">
            <a:alphaModFix/>
          </a:blip>
          <a:stretch>
            <a:fillRect/>
          </a:stretch>
        </p:blipFill>
        <p:spPr>
          <a:xfrm>
            <a:off x="4724400" y="1619350"/>
            <a:ext cx="2628900" cy="733425"/>
          </a:xfrm>
          <a:prstGeom prst="rect">
            <a:avLst/>
          </a:prstGeom>
          <a:noFill/>
          <a:ln>
            <a:noFill/>
          </a:ln>
        </p:spPr>
      </p:pic>
      <p:pic>
        <p:nvPicPr>
          <p:cNvPr id="155" name="Google Shape;155;p25"/>
          <p:cNvPicPr preferRelativeResize="0"/>
          <p:nvPr/>
        </p:nvPicPr>
        <p:blipFill>
          <a:blip r:embed="rId4">
            <a:alphaModFix/>
          </a:blip>
          <a:stretch>
            <a:fillRect/>
          </a:stretch>
        </p:blipFill>
        <p:spPr>
          <a:xfrm>
            <a:off x="4724400" y="1304825"/>
            <a:ext cx="4267201" cy="3204118"/>
          </a:xfrm>
          <a:prstGeom prst="rect">
            <a:avLst/>
          </a:prstGeom>
          <a:noFill/>
          <a:ln>
            <a:noFill/>
          </a:ln>
        </p:spPr>
      </p:pic>
      <p:pic>
        <p:nvPicPr>
          <p:cNvPr id="156" name="Google Shape;156;p25"/>
          <p:cNvPicPr preferRelativeResize="0"/>
          <p:nvPr/>
        </p:nvPicPr>
        <p:blipFill>
          <a:blip r:embed="rId5">
            <a:alphaModFix/>
          </a:blip>
          <a:stretch>
            <a:fillRect/>
          </a:stretch>
        </p:blipFill>
        <p:spPr>
          <a:xfrm>
            <a:off x="311700" y="2675950"/>
            <a:ext cx="4412700" cy="1627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Bagging Model</a:t>
            </a:r>
            <a:endParaRPr/>
          </a:p>
        </p:txBody>
      </p:sp>
      <p:sp>
        <p:nvSpPr>
          <p:cNvPr id="162" name="Google Shape;162;p26"/>
          <p:cNvSpPr txBox="1"/>
          <p:nvPr>
            <p:ph idx="1" type="body"/>
          </p:nvPr>
        </p:nvSpPr>
        <p:spPr>
          <a:xfrm>
            <a:off x="311700" y="1266325"/>
            <a:ext cx="42603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100">
                <a:solidFill>
                  <a:srgbClr val="000000"/>
                </a:solidFill>
                <a:latin typeface="Arial"/>
                <a:ea typeface="Arial"/>
                <a:cs typeface="Arial"/>
                <a:sym typeface="Arial"/>
              </a:rPr>
              <a:t>Trying </a:t>
            </a:r>
            <a:r>
              <a:rPr i="1" lang="en" sz="1100">
                <a:solidFill>
                  <a:srgbClr val="000000"/>
                </a:solidFill>
                <a:latin typeface="Arial"/>
                <a:ea typeface="Arial"/>
                <a:cs typeface="Arial"/>
                <a:sym typeface="Arial"/>
              </a:rPr>
              <a:t>BaggingClassifier</a:t>
            </a:r>
            <a:r>
              <a:rPr lang="en" sz="1100">
                <a:solidFill>
                  <a:srgbClr val="000000"/>
                </a:solidFill>
                <a:latin typeface="Arial"/>
                <a:ea typeface="Arial"/>
                <a:cs typeface="Arial"/>
                <a:sym typeface="Arial"/>
              </a:rPr>
              <a:t>, tuning hyperparameters:</a:t>
            </a:r>
            <a:endParaRPr sz="1100">
              <a:solidFill>
                <a:srgbClr val="000000"/>
              </a:solidFill>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Parameter grid:</a:t>
            </a:r>
            <a:endParaRPr sz="1050">
              <a:solidFill>
                <a:srgbClr val="000000"/>
              </a:solidFill>
              <a:highlight>
                <a:srgbClr val="FFFFFF"/>
              </a:highlight>
              <a:latin typeface="Arial"/>
              <a:ea typeface="Arial"/>
              <a:cs typeface="Arial"/>
              <a:sym typeface="Arial"/>
            </a:endParaRPr>
          </a:p>
          <a:p>
            <a:pPr indent="0" lvl="0" marL="0" rtl="0" algn="just">
              <a:lnSpc>
                <a:spcPct val="129545"/>
              </a:lnSpc>
              <a:spcBef>
                <a:spcPts val="0"/>
              </a:spcBef>
              <a:spcAft>
                <a:spcPts val="0"/>
              </a:spcAft>
              <a:buNone/>
            </a:pPr>
            <a:r>
              <a:rPr lang="en" sz="1050">
                <a:solidFill>
                  <a:srgbClr val="000000"/>
                </a:solidFill>
                <a:latin typeface="Arial"/>
                <a:ea typeface="Arial"/>
                <a:cs typeface="Arial"/>
                <a:sym typeface="Arial"/>
              </a:rPr>
              <a:t>{</a:t>
            </a:r>
            <a:endParaRPr sz="1050">
              <a:solidFill>
                <a:srgbClr val="000000"/>
              </a:solidFill>
              <a:latin typeface="Arial"/>
              <a:ea typeface="Arial"/>
              <a:cs typeface="Arial"/>
              <a:sym typeface="Arial"/>
            </a:endParaRPr>
          </a:p>
          <a:p>
            <a:pPr indent="0" lvl="0" marL="0" rtl="0" algn="just">
              <a:lnSpc>
                <a:spcPct val="129545"/>
              </a:lnSpc>
              <a:spcBef>
                <a:spcPts val="0"/>
              </a:spcBef>
              <a:spcAft>
                <a:spcPts val="0"/>
              </a:spcAft>
              <a:buNone/>
            </a:pPr>
            <a:r>
              <a:rPr lang="en" sz="1050">
                <a:solidFill>
                  <a:srgbClr val="000000"/>
                </a:solidFill>
                <a:latin typeface="Arial"/>
                <a:ea typeface="Arial"/>
                <a:cs typeface="Arial"/>
                <a:sym typeface="Arial"/>
              </a:rPr>
              <a:t>    </a:t>
            </a:r>
            <a:r>
              <a:rPr lang="en" sz="1050">
                <a:solidFill>
                  <a:srgbClr val="A31515"/>
                </a:solidFill>
                <a:latin typeface="Arial"/>
                <a:ea typeface="Arial"/>
                <a:cs typeface="Arial"/>
                <a:sym typeface="Arial"/>
              </a:rPr>
              <a:t>'n_estimators'</a:t>
            </a:r>
            <a:r>
              <a:rPr lang="en" sz="1050">
                <a:solidFill>
                  <a:srgbClr val="000000"/>
                </a:solidFill>
                <a:latin typeface="Arial"/>
                <a:ea typeface="Arial"/>
                <a:cs typeface="Arial"/>
                <a:sym typeface="Arial"/>
              </a:rPr>
              <a:t>: [</a:t>
            </a:r>
            <a:r>
              <a:rPr lang="en" sz="1050">
                <a:solidFill>
                  <a:srgbClr val="098156"/>
                </a:solidFill>
                <a:latin typeface="Arial"/>
                <a:ea typeface="Arial"/>
                <a:cs typeface="Arial"/>
                <a:sym typeface="Arial"/>
              </a:rPr>
              <a:t>5</a:t>
            </a:r>
            <a:r>
              <a:rPr lang="en" sz="1050">
                <a:solidFill>
                  <a:srgbClr val="000000"/>
                </a:solidFill>
                <a:latin typeface="Arial"/>
                <a:ea typeface="Arial"/>
                <a:cs typeface="Arial"/>
                <a:sym typeface="Arial"/>
              </a:rPr>
              <a:t>, </a:t>
            </a:r>
            <a:r>
              <a:rPr lang="en" sz="1050">
                <a:solidFill>
                  <a:srgbClr val="098156"/>
                </a:solidFill>
                <a:latin typeface="Arial"/>
                <a:ea typeface="Arial"/>
                <a:cs typeface="Arial"/>
                <a:sym typeface="Arial"/>
              </a:rPr>
              <a:t>10</a:t>
            </a:r>
            <a:r>
              <a:rPr lang="en" sz="1050">
                <a:solidFill>
                  <a:srgbClr val="000000"/>
                </a:solidFill>
                <a:latin typeface="Arial"/>
                <a:ea typeface="Arial"/>
                <a:cs typeface="Arial"/>
                <a:sym typeface="Arial"/>
              </a:rPr>
              <a:t>, </a:t>
            </a:r>
            <a:r>
              <a:rPr lang="en" sz="1050">
                <a:solidFill>
                  <a:srgbClr val="098156"/>
                </a:solidFill>
                <a:latin typeface="Arial"/>
                <a:ea typeface="Arial"/>
                <a:cs typeface="Arial"/>
                <a:sym typeface="Arial"/>
              </a:rPr>
              <a:t>15</a:t>
            </a:r>
            <a:r>
              <a:rPr lang="en" sz="1050">
                <a:solidFill>
                  <a:srgbClr val="000000"/>
                </a:solidFill>
                <a:latin typeface="Arial"/>
                <a:ea typeface="Arial"/>
                <a:cs typeface="Arial"/>
                <a:sym typeface="Arial"/>
              </a:rPr>
              <a:t>, </a:t>
            </a:r>
            <a:r>
              <a:rPr lang="en" sz="1050">
                <a:solidFill>
                  <a:srgbClr val="098156"/>
                </a:solidFill>
                <a:latin typeface="Arial"/>
                <a:ea typeface="Arial"/>
                <a:cs typeface="Arial"/>
                <a:sym typeface="Arial"/>
              </a:rPr>
              <a:t>20</a:t>
            </a:r>
            <a:r>
              <a:rPr lang="en" sz="1050">
                <a:solidFill>
                  <a:srgbClr val="000000"/>
                </a:solidFill>
                <a:latin typeface="Arial"/>
                <a:ea typeface="Arial"/>
                <a:cs typeface="Arial"/>
                <a:sym typeface="Arial"/>
              </a:rPr>
              <a:t>],</a:t>
            </a:r>
            <a:endParaRPr sz="1050">
              <a:solidFill>
                <a:srgbClr val="000000"/>
              </a:solidFill>
              <a:latin typeface="Arial"/>
              <a:ea typeface="Arial"/>
              <a:cs typeface="Arial"/>
              <a:sym typeface="Arial"/>
            </a:endParaRPr>
          </a:p>
          <a:p>
            <a:pPr indent="0" lvl="0" marL="0" rtl="0" algn="just">
              <a:lnSpc>
                <a:spcPct val="129545"/>
              </a:lnSpc>
              <a:spcBef>
                <a:spcPts val="0"/>
              </a:spcBef>
              <a:spcAft>
                <a:spcPts val="0"/>
              </a:spcAft>
              <a:buNone/>
            </a:pPr>
            <a:r>
              <a:rPr lang="en" sz="1050">
                <a:solidFill>
                  <a:srgbClr val="000000"/>
                </a:solidFill>
                <a:latin typeface="Arial"/>
                <a:ea typeface="Arial"/>
                <a:cs typeface="Arial"/>
                <a:sym typeface="Arial"/>
              </a:rPr>
              <a:t>    </a:t>
            </a:r>
            <a:r>
              <a:rPr lang="en" sz="1050">
                <a:solidFill>
                  <a:srgbClr val="A31515"/>
                </a:solidFill>
                <a:latin typeface="Arial"/>
                <a:ea typeface="Arial"/>
                <a:cs typeface="Arial"/>
                <a:sym typeface="Arial"/>
              </a:rPr>
              <a:t>'max_samples'</a:t>
            </a:r>
            <a:r>
              <a:rPr lang="en" sz="1050">
                <a:solidFill>
                  <a:srgbClr val="000000"/>
                </a:solidFill>
                <a:latin typeface="Arial"/>
                <a:ea typeface="Arial"/>
                <a:cs typeface="Arial"/>
                <a:sym typeface="Arial"/>
              </a:rPr>
              <a:t>: [</a:t>
            </a:r>
            <a:r>
              <a:rPr lang="en" sz="1050">
                <a:solidFill>
                  <a:srgbClr val="098156"/>
                </a:solidFill>
                <a:latin typeface="Arial"/>
                <a:ea typeface="Arial"/>
                <a:cs typeface="Arial"/>
                <a:sym typeface="Arial"/>
              </a:rPr>
              <a:t>0.5</a:t>
            </a:r>
            <a:r>
              <a:rPr lang="en" sz="1050">
                <a:solidFill>
                  <a:srgbClr val="000000"/>
                </a:solidFill>
                <a:latin typeface="Arial"/>
                <a:ea typeface="Arial"/>
                <a:cs typeface="Arial"/>
                <a:sym typeface="Arial"/>
              </a:rPr>
              <a:t>, </a:t>
            </a:r>
            <a:r>
              <a:rPr lang="en" sz="1050">
                <a:solidFill>
                  <a:srgbClr val="098156"/>
                </a:solidFill>
                <a:latin typeface="Arial"/>
                <a:ea typeface="Arial"/>
                <a:cs typeface="Arial"/>
                <a:sym typeface="Arial"/>
              </a:rPr>
              <a:t>0.7</a:t>
            </a:r>
            <a:r>
              <a:rPr lang="en" sz="1050">
                <a:solidFill>
                  <a:srgbClr val="000000"/>
                </a:solidFill>
                <a:latin typeface="Arial"/>
                <a:ea typeface="Arial"/>
                <a:cs typeface="Arial"/>
                <a:sym typeface="Arial"/>
              </a:rPr>
              <a:t>, </a:t>
            </a:r>
            <a:r>
              <a:rPr lang="en" sz="1050">
                <a:solidFill>
                  <a:srgbClr val="098156"/>
                </a:solidFill>
                <a:latin typeface="Arial"/>
                <a:ea typeface="Arial"/>
                <a:cs typeface="Arial"/>
                <a:sym typeface="Arial"/>
              </a:rPr>
              <a:t>0.8</a:t>
            </a:r>
            <a:r>
              <a:rPr lang="en" sz="1050">
                <a:solidFill>
                  <a:srgbClr val="000000"/>
                </a:solidFill>
                <a:latin typeface="Arial"/>
                <a:ea typeface="Arial"/>
                <a:cs typeface="Arial"/>
                <a:sym typeface="Arial"/>
              </a:rPr>
              <a:t>, </a:t>
            </a:r>
            <a:r>
              <a:rPr lang="en" sz="1050">
                <a:solidFill>
                  <a:srgbClr val="098156"/>
                </a:solidFill>
                <a:latin typeface="Arial"/>
                <a:ea typeface="Arial"/>
                <a:cs typeface="Arial"/>
                <a:sym typeface="Arial"/>
              </a:rPr>
              <a:t>1.0</a:t>
            </a:r>
            <a:r>
              <a:rPr lang="en" sz="1050">
                <a:solidFill>
                  <a:srgbClr val="000000"/>
                </a:solidFill>
                <a:latin typeface="Arial"/>
                <a:ea typeface="Arial"/>
                <a:cs typeface="Arial"/>
                <a:sym typeface="Arial"/>
              </a:rPr>
              <a:t>],</a:t>
            </a:r>
            <a:endParaRPr sz="1050">
              <a:solidFill>
                <a:srgbClr val="000000"/>
              </a:solidFill>
              <a:latin typeface="Arial"/>
              <a:ea typeface="Arial"/>
              <a:cs typeface="Arial"/>
              <a:sym typeface="Arial"/>
            </a:endParaRPr>
          </a:p>
          <a:p>
            <a:pPr indent="0" lvl="0" marL="0" rtl="0" algn="just">
              <a:lnSpc>
                <a:spcPct val="129545"/>
              </a:lnSpc>
              <a:spcBef>
                <a:spcPts val="0"/>
              </a:spcBef>
              <a:spcAft>
                <a:spcPts val="0"/>
              </a:spcAft>
              <a:buNone/>
            </a:pPr>
            <a:r>
              <a:rPr lang="en" sz="1050">
                <a:solidFill>
                  <a:srgbClr val="000000"/>
                </a:solidFill>
                <a:latin typeface="Arial"/>
                <a:ea typeface="Arial"/>
                <a:cs typeface="Arial"/>
                <a:sym typeface="Arial"/>
              </a:rPr>
              <a:t>    </a:t>
            </a:r>
            <a:r>
              <a:rPr lang="en" sz="1050">
                <a:solidFill>
                  <a:srgbClr val="A31515"/>
                </a:solidFill>
                <a:latin typeface="Arial"/>
                <a:ea typeface="Arial"/>
                <a:cs typeface="Arial"/>
                <a:sym typeface="Arial"/>
              </a:rPr>
              <a:t>'max_features'</a:t>
            </a:r>
            <a:r>
              <a:rPr lang="en" sz="1050">
                <a:solidFill>
                  <a:srgbClr val="000000"/>
                </a:solidFill>
                <a:latin typeface="Arial"/>
                <a:ea typeface="Arial"/>
                <a:cs typeface="Arial"/>
                <a:sym typeface="Arial"/>
              </a:rPr>
              <a:t>: [</a:t>
            </a:r>
            <a:r>
              <a:rPr lang="en" sz="1050">
                <a:solidFill>
                  <a:srgbClr val="098156"/>
                </a:solidFill>
                <a:latin typeface="Arial"/>
                <a:ea typeface="Arial"/>
                <a:cs typeface="Arial"/>
                <a:sym typeface="Arial"/>
              </a:rPr>
              <a:t>0.5</a:t>
            </a:r>
            <a:r>
              <a:rPr lang="en" sz="1050">
                <a:solidFill>
                  <a:srgbClr val="000000"/>
                </a:solidFill>
                <a:latin typeface="Arial"/>
                <a:ea typeface="Arial"/>
                <a:cs typeface="Arial"/>
                <a:sym typeface="Arial"/>
              </a:rPr>
              <a:t>, </a:t>
            </a:r>
            <a:r>
              <a:rPr lang="en" sz="1050">
                <a:solidFill>
                  <a:srgbClr val="098156"/>
                </a:solidFill>
                <a:latin typeface="Arial"/>
                <a:ea typeface="Arial"/>
                <a:cs typeface="Arial"/>
                <a:sym typeface="Arial"/>
              </a:rPr>
              <a:t>0.7</a:t>
            </a:r>
            <a:r>
              <a:rPr lang="en" sz="1050">
                <a:solidFill>
                  <a:srgbClr val="000000"/>
                </a:solidFill>
                <a:latin typeface="Arial"/>
                <a:ea typeface="Arial"/>
                <a:cs typeface="Arial"/>
                <a:sym typeface="Arial"/>
              </a:rPr>
              <a:t>, </a:t>
            </a:r>
            <a:r>
              <a:rPr lang="en" sz="1050">
                <a:solidFill>
                  <a:srgbClr val="098156"/>
                </a:solidFill>
                <a:latin typeface="Arial"/>
                <a:ea typeface="Arial"/>
                <a:cs typeface="Arial"/>
                <a:sym typeface="Arial"/>
              </a:rPr>
              <a:t>0.8</a:t>
            </a:r>
            <a:r>
              <a:rPr lang="en" sz="1050">
                <a:solidFill>
                  <a:srgbClr val="000000"/>
                </a:solidFill>
                <a:latin typeface="Arial"/>
                <a:ea typeface="Arial"/>
                <a:cs typeface="Arial"/>
                <a:sym typeface="Arial"/>
              </a:rPr>
              <a:t>, </a:t>
            </a:r>
            <a:r>
              <a:rPr lang="en" sz="1050">
                <a:solidFill>
                  <a:srgbClr val="098156"/>
                </a:solidFill>
                <a:latin typeface="Arial"/>
                <a:ea typeface="Arial"/>
                <a:cs typeface="Arial"/>
                <a:sym typeface="Arial"/>
              </a:rPr>
              <a:t>1.0</a:t>
            </a:r>
            <a:r>
              <a:rPr lang="en" sz="1050">
                <a:solidFill>
                  <a:srgbClr val="000000"/>
                </a:solidFill>
                <a:latin typeface="Arial"/>
                <a:ea typeface="Arial"/>
                <a:cs typeface="Arial"/>
                <a:sym typeface="Arial"/>
              </a:rPr>
              <a:t>]</a:t>
            </a:r>
            <a:endParaRPr sz="1050">
              <a:solidFill>
                <a:srgbClr val="000000"/>
              </a:solidFill>
              <a:latin typeface="Arial"/>
              <a:ea typeface="Arial"/>
              <a:cs typeface="Arial"/>
              <a:sym typeface="Arial"/>
            </a:endParaRPr>
          </a:p>
          <a:p>
            <a:pPr indent="0" lvl="0" marL="0" rtl="0" algn="just">
              <a:lnSpc>
                <a:spcPct val="129545"/>
              </a:lnSpc>
              <a:spcBef>
                <a:spcPts val="0"/>
              </a:spcBef>
              <a:spcAft>
                <a:spcPts val="0"/>
              </a:spcAft>
              <a:buNone/>
            </a:pPr>
            <a:r>
              <a:rPr lang="en" sz="1050">
                <a:solidFill>
                  <a:srgbClr val="000000"/>
                </a:solidFill>
                <a:latin typeface="Arial"/>
                <a:ea typeface="Arial"/>
                <a:cs typeface="Arial"/>
                <a:sym typeface="Arial"/>
              </a:rPr>
              <a:t>}</a:t>
            </a:r>
            <a:endParaRPr sz="1050">
              <a:solidFill>
                <a:srgbClr val="000000"/>
              </a:solidFill>
              <a:latin typeface="Arial"/>
              <a:ea typeface="Arial"/>
              <a:cs typeface="Arial"/>
              <a:sym typeface="Arial"/>
            </a:endParaRPr>
          </a:p>
          <a:p>
            <a:pPr indent="0" lvl="0" marL="0" rtl="0" algn="just">
              <a:spcBef>
                <a:spcPts val="0"/>
              </a:spcBef>
              <a:spcAft>
                <a:spcPts val="0"/>
              </a:spcAft>
              <a:buNone/>
            </a:pP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Best Hyperparameters:</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212121"/>
                </a:solidFill>
                <a:highlight>
                  <a:srgbClr val="FFFFFF"/>
                </a:highlight>
                <a:latin typeface="Arial"/>
                <a:ea typeface="Arial"/>
                <a:cs typeface="Arial"/>
                <a:sym typeface="Arial"/>
              </a:rPr>
              <a:t>{'max_features': 1.0, 'max_samples': 0.7, 'n_estimators': 10}</a:t>
            </a:r>
            <a:endParaRPr sz="1050">
              <a:solidFill>
                <a:srgbClr val="212121"/>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212121"/>
                </a:solidFill>
                <a:highlight>
                  <a:srgbClr val="FFFFFF"/>
                </a:highlight>
                <a:latin typeface="Arial"/>
                <a:ea typeface="Arial"/>
                <a:cs typeface="Arial"/>
                <a:sym typeface="Arial"/>
              </a:rPr>
              <a:t> </a:t>
            </a:r>
            <a:endParaRPr sz="1050">
              <a:solidFill>
                <a:srgbClr val="212121"/>
              </a:solidFill>
              <a:highlight>
                <a:srgbClr val="FFFFFF"/>
              </a:highlight>
              <a:latin typeface="Arial"/>
              <a:ea typeface="Arial"/>
              <a:cs typeface="Arial"/>
              <a:sym typeface="Arial"/>
            </a:endParaRPr>
          </a:p>
          <a:p>
            <a:pPr indent="0" lvl="0" marL="0" rtl="0" algn="just">
              <a:spcBef>
                <a:spcPts val="0"/>
              </a:spcBef>
              <a:spcAft>
                <a:spcPts val="0"/>
              </a:spcAft>
              <a:buNone/>
            </a:pP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rtl="0" algn="just">
              <a:spcBef>
                <a:spcPts val="0"/>
              </a:spcBef>
              <a:spcAft>
                <a:spcPts val="0"/>
              </a:spcAft>
              <a:buNone/>
            </a:pPr>
            <a:r>
              <a:rPr lang="en" sz="1100">
                <a:solidFill>
                  <a:srgbClr val="000000"/>
                </a:solidFill>
                <a:latin typeface="Arial"/>
                <a:ea typeface="Arial"/>
                <a:cs typeface="Arial"/>
                <a:sym typeface="Arial"/>
              </a:rPr>
              <a:t>Metrics after hyperparameter tuning:</a:t>
            </a:r>
            <a:endParaRPr sz="1100">
              <a:solidFill>
                <a:srgbClr val="000000"/>
              </a:solidFill>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The total accuracy is 0.97 and the total f1 score is 0.97.</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Precision for category 0 is 0.92 and for category 1 is 0.99.</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Recall for category 0 is 0.98 and for category 1 is 0.96.</a:t>
            </a:r>
            <a:endParaRPr/>
          </a:p>
        </p:txBody>
      </p:sp>
      <p:pic>
        <p:nvPicPr>
          <p:cNvPr id="163" name="Google Shape;163;p26"/>
          <p:cNvPicPr preferRelativeResize="0"/>
          <p:nvPr/>
        </p:nvPicPr>
        <p:blipFill>
          <a:blip r:embed="rId3">
            <a:alphaModFix/>
          </a:blip>
          <a:stretch>
            <a:fillRect/>
          </a:stretch>
        </p:blipFill>
        <p:spPr>
          <a:xfrm>
            <a:off x="4079425" y="2746075"/>
            <a:ext cx="5064575" cy="1822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Model</a:t>
            </a:r>
            <a:endParaRPr/>
          </a:p>
        </p:txBody>
      </p:sp>
      <p:sp>
        <p:nvSpPr>
          <p:cNvPr id="169" name="Google Shape;169;p27"/>
          <p:cNvSpPr txBox="1"/>
          <p:nvPr>
            <p:ph idx="1" type="body"/>
          </p:nvPr>
        </p:nvSpPr>
        <p:spPr>
          <a:xfrm>
            <a:off x="311700" y="1266325"/>
            <a:ext cx="4260300" cy="33027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sz="1100">
                <a:solidFill>
                  <a:srgbClr val="000000"/>
                </a:solidFill>
                <a:latin typeface="Arial"/>
                <a:ea typeface="Arial"/>
                <a:cs typeface="Arial"/>
                <a:sym typeface="Arial"/>
              </a:rPr>
              <a:t>Trying </a:t>
            </a:r>
            <a:r>
              <a:rPr i="1" lang="en" sz="1100">
                <a:solidFill>
                  <a:srgbClr val="000000"/>
                </a:solidFill>
                <a:latin typeface="Arial"/>
                <a:ea typeface="Arial"/>
                <a:cs typeface="Arial"/>
                <a:sym typeface="Arial"/>
              </a:rPr>
              <a:t>XGBClassifier</a:t>
            </a:r>
            <a:r>
              <a:rPr lang="en" sz="1100">
                <a:solidFill>
                  <a:srgbClr val="000000"/>
                </a:solidFill>
                <a:latin typeface="Arial"/>
                <a:ea typeface="Arial"/>
                <a:cs typeface="Arial"/>
                <a:sym typeface="Arial"/>
              </a:rPr>
              <a:t>, tuning hyperparameters:</a:t>
            </a:r>
            <a:endParaRPr sz="1100">
              <a:solidFill>
                <a:srgbClr val="000000"/>
              </a:solidFill>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Parameter grid:</a:t>
            </a:r>
            <a:endParaRPr sz="1050">
              <a:solidFill>
                <a:srgbClr val="000000"/>
              </a:solidFill>
              <a:highlight>
                <a:srgbClr val="FFFFFF"/>
              </a:highlight>
              <a:latin typeface="Arial"/>
              <a:ea typeface="Arial"/>
              <a:cs typeface="Arial"/>
              <a:sym typeface="Arial"/>
            </a:endParaRPr>
          </a:p>
          <a:p>
            <a:pPr indent="0" lvl="0" marL="0" rtl="0" algn="just">
              <a:lnSpc>
                <a:spcPct val="129545"/>
              </a:lnSpc>
              <a:spcBef>
                <a:spcPts val="0"/>
              </a:spcBef>
              <a:spcAft>
                <a:spcPts val="0"/>
              </a:spcAft>
              <a:buNone/>
            </a:pPr>
            <a:r>
              <a:rPr lang="en" sz="1050">
                <a:solidFill>
                  <a:srgbClr val="000000"/>
                </a:solidFill>
                <a:latin typeface="Arial"/>
                <a:ea typeface="Arial"/>
                <a:cs typeface="Arial"/>
                <a:sym typeface="Arial"/>
              </a:rPr>
              <a:t>{</a:t>
            </a:r>
            <a:endParaRPr sz="1050">
              <a:solidFill>
                <a:srgbClr val="000000"/>
              </a:solidFill>
              <a:latin typeface="Arial"/>
              <a:ea typeface="Arial"/>
              <a:cs typeface="Arial"/>
              <a:sym typeface="Arial"/>
            </a:endParaRPr>
          </a:p>
          <a:p>
            <a:pPr indent="0" lvl="0" marL="0" rtl="0" algn="just">
              <a:lnSpc>
                <a:spcPct val="129545"/>
              </a:lnSpc>
              <a:spcBef>
                <a:spcPts val="0"/>
              </a:spcBef>
              <a:spcAft>
                <a:spcPts val="0"/>
              </a:spcAft>
              <a:buNone/>
            </a:pPr>
            <a:r>
              <a:rPr lang="en" sz="1050">
                <a:solidFill>
                  <a:srgbClr val="000000"/>
                </a:solidFill>
                <a:latin typeface="Arial"/>
                <a:ea typeface="Arial"/>
                <a:cs typeface="Arial"/>
                <a:sym typeface="Arial"/>
              </a:rPr>
              <a:t>    </a:t>
            </a:r>
            <a:r>
              <a:rPr lang="en" sz="1050">
                <a:solidFill>
                  <a:srgbClr val="A31515"/>
                </a:solidFill>
                <a:latin typeface="Arial"/>
                <a:ea typeface="Arial"/>
                <a:cs typeface="Arial"/>
                <a:sym typeface="Arial"/>
              </a:rPr>
              <a:t>'max_depth'</a:t>
            </a:r>
            <a:r>
              <a:rPr lang="en" sz="1050">
                <a:solidFill>
                  <a:srgbClr val="000000"/>
                </a:solidFill>
                <a:latin typeface="Arial"/>
                <a:ea typeface="Arial"/>
                <a:cs typeface="Arial"/>
                <a:sym typeface="Arial"/>
              </a:rPr>
              <a:t>: [</a:t>
            </a:r>
            <a:r>
              <a:rPr lang="en" sz="1050">
                <a:solidFill>
                  <a:srgbClr val="098156"/>
                </a:solidFill>
                <a:latin typeface="Arial"/>
                <a:ea typeface="Arial"/>
                <a:cs typeface="Arial"/>
                <a:sym typeface="Arial"/>
              </a:rPr>
              <a:t>3</a:t>
            </a:r>
            <a:r>
              <a:rPr lang="en" sz="1050">
                <a:solidFill>
                  <a:srgbClr val="000000"/>
                </a:solidFill>
                <a:latin typeface="Arial"/>
                <a:ea typeface="Arial"/>
                <a:cs typeface="Arial"/>
                <a:sym typeface="Arial"/>
              </a:rPr>
              <a:t>, </a:t>
            </a:r>
            <a:r>
              <a:rPr lang="en" sz="1050">
                <a:solidFill>
                  <a:srgbClr val="098156"/>
                </a:solidFill>
                <a:latin typeface="Arial"/>
                <a:ea typeface="Arial"/>
                <a:cs typeface="Arial"/>
                <a:sym typeface="Arial"/>
              </a:rPr>
              <a:t>5</a:t>
            </a:r>
            <a:r>
              <a:rPr lang="en" sz="1050">
                <a:solidFill>
                  <a:srgbClr val="000000"/>
                </a:solidFill>
                <a:latin typeface="Arial"/>
                <a:ea typeface="Arial"/>
                <a:cs typeface="Arial"/>
                <a:sym typeface="Arial"/>
              </a:rPr>
              <a:t>, </a:t>
            </a:r>
            <a:r>
              <a:rPr lang="en" sz="1050">
                <a:solidFill>
                  <a:srgbClr val="098156"/>
                </a:solidFill>
                <a:latin typeface="Arial"/>
                <a:ea typeface="Arial"/>
                <a:cs typeface="Arial"/>
                <a:sym typeface="Arial"/>
              </a:rPr>
              <a:t>7</a:t>
            </a:r>
            <a:r>
              <a:rPr lang="en" sz="1050">
                <a:solidFill>
                  <a:srgbClr val="000000"/>
                </a:solidFill>
                <a:latin typeface="Arial"/>
                <a:ea typeface="Arial"/>
                <a:cs typeface="Arial"/>
                <a:sym typeface="Arial"/>
              </a:rPr>
              <a:t>],</a:t>
            </a:r>
            <a:endParaRPr sz="1050">
              <a:solidFill>
                <a:srgbClr val="000000"/>
              </a:solidFill>
              <a:latin typeface="Arial"/>
              <a:ea typeface="Arial"/>
              <a:cs typeface="Arial"/>
              <a:sym typeface="Arial"/>
            </a:endParaRPr>
          </a:p>
          <a:p>
            <a:pPr indent="0" lvl="0" marL="0" rtl="0" algn="just">
              <a:lnSpc>
                <a:spcPct val="129545"/>
              </a:lnSpc>
              <a:spcBef>
                <a:spcPts val="0"/>
              </a:spcBef>
              <a:spcAft>
                <a:spcPts val="0"/>
              </a:spcAft>
              <a:buNone/>
            </a:pPr>
            <a:r>
              <a:rPr lang="en" sz="1050">
                <a:solidFill>
                  <a:srgbClr val="000000"/>
                </a:solidFill>
                <a:latin typeface="Arial"/>
                <a:ea typeface="Arial"/>
                <a:cs typeface="Arial"/>
                <a:sym typeface="Arial"/>
              </a:rPr>
              <a:t>    </a:t>
            </a:r>
            <a:r>
              <a:rPr lang="en" sz="1050">
                <a:solidFill>
                  <a:srgbClr val="A31515"/>
                </a:solidFill>
                <a:latin typeface="Arial"/>
                <a:ea typeface="Arial"/>
                <a:cs typeface="Arial"/>
                <a:sym typeface="Arial"/>
              </a:rPr>
              <a:t>'learning_rate'</a:t>
            </a:r>
            <a:r>
              <a:rPr lang="en" sz="1050">
                <a:solidFill>
                  <a:srgbClr val="000000"/>
                </a:solidFill>
                <a:latin typeface="Arial"/>
                <a:ea typeface="Arial"/>
                <a:cs typeface="Arial"/>
                <a:sym typeface="Arial"/>
              </a:rPr>
              <a:t>: [</a:t>
            </a:r>
            <a:r>
              <a:rPr lang="en" sz="1050">
                <a:solidFill>
                  <a:srgbClr val="098156"/>
                </a:solidFill>
                <a:latin typeface="Arial"/>
                <a:ea typeface="Arial"/>
                <a:cs typeface="Arial"/>
                <a:sym typeface="Arial"/>
              </a:rPr>
              <a:t>0.1</a:t>
            </a:r>
            <a:r>
              <a:rPr lang="en" sz="1050">
                <a:solidFill>
                  <a:srgbClr val="000000"/>
                </a:solidFill>
                <a:latin typeface="Arial"/>
                <a:ea typeface="Arial"/>
                <a:cs typeface="Arial"/>
                <a:sym typeface="Arial"/>
              </a:rPr>
              <a:t>, </a:t>
            </a:r>
            <a:r>
              <a:rPr lang="en" sz="1050">
                <a:solidFill>
                  <a:srgbClr val="098156"/>
                </a:solidFill>
                <a:latin typeface="Arial"/>
                <a:ea typeface="Arial"/>
                <a:cs typeface="Arial"/>
                <a:sym typeface="Arial"/>
              </a:rPr>
              <a:t>0.01</a:t>
            </a:r>
            <a:r>
              <a:rPr lang="en" sz="1050">
                <a:solidFill>
                  <a:srgbClr val="000000"/>
                </a:solidFill>
                <a:latin typeface="Arial"/>
                <a:ea typeface="Arial"/>
                <a:cs typeface="Arial"/>
                <a:sym typeface="Arial"/>
              </a:rPr>
              <a:t>, </a:t>
            </a:r>
            <a:r>
              <a:rPr lang="en" sz="1050">
                <a:solidFill>
                  <a:srgbClr val="098156"/>
                </a:solidFill>
                <a:latin typeface="Arial"/>
                <a:ea typeface="Arial"/>
                <a:cs typeface="Arial"/>
                <a:sym typeface="Arial"/>
              </a:rPr>
              <a:t>0.001</a:t>
            </a:r>
            <a:r>
              <a:rPr lang="en" sz="1050">
                <a:solidFill>
                  <a:srgbClr val="000000"/>
                </a:solidFill>
                <a:latin typeface="Arial"/>
                <a:ea typeface="Arial"/>
                <a:cs typeface="Arial"/>
                <a:sym typeface="Arial"/>
              </a:rPr>
              <a:t>],</a:t>
            </a:r>
            <a:endParaRPr sz="1050">
              <a:solidFill>
                <a:srgbClr val="000000"/>
              </a:solidFill>
              <a:latin typeface="Arial"/>
              <a:ea typeface="Arial"/>
              <a:cs typeface="Arial"/>
              <a:sym typeface="Arial"/>
            </a:endParaRPr>
          </a:p>
          <a:p>
            <a:pPr indent="0" lvl="0" marL="0" rtl="0" algn="just">
              <a:lnSpc>
                <a:spcPct val="129545"/>
              </a:lnSpc>
              <a:spcBef>
                <a:spcPts val="0"/>
              </a:spcBef>
              <a:spcAft>
                <a:spcPts val="0"/>
              </a:spcAft>
              <a:buNone/>
            </a:pPr>
            <a:r>
              <a:rPr lang="en" sz="1050">
                <a:solidFill>
                  <a:srgbClr val="000000"/>
                </a:solidFill>
                <a:latin typeface="Arial"/>
                <a:ea typeface="Arial"/>
                <a:cs typeface="Arial"/>
                <a:sym typeface="Arial"/>
              </a:rPr>
              <a:t>    </a:t>
            </a:r>
            <a:r>
              <a:rPr lang="en" sz="1050">
                <a:solidFill>
                  <a:srgbClr val="A31515"/>
                </a:solidFill>
                <a:latin typeface="Arial"/>
                <a:ea typeface="Arial"/>
                <a:cs typeface="Arial"/>
                <a:sym typeface="Arial"/>
              </a:rPr>
              <a:t>'n_estimators'</a:t>
            </a:r>
            <a:r>
              <a:rPr lang="en" sz="1050">
                <a:solidFill>
                  <a:srgbClr val="000000"/>
                </a:solidFill>
                <a:latin typeface="Arial"/>
                <a:ea typeface="Arial"/>
                <a:cs typeface="Arial"/>
                <a:sym typeface="Arial"/>
              </a:rPr>
              <a:t>: [</a:t>
            </a:r>
            <a:r>
              <a:rPr lang="en" sz="1050">
                <a:solidFill>
                  <a:srgbClr val="098156"/>
                </a:solidFill>
                <a:latin typeface="Arial"/>
                <a:ea typeface="Arial"/>
                <a:cs typeface="Arial"/>
                <a:sym typeface="Arial"/>
              </a:rPr>
              <a:t>100</a:t>
            </a:r>
            <a:r>
              <a:rPr lang="en" sz="1050">
                <a:solidFill>
                  <a:srgbClr val="000000"/>
                </a:solidFill>
                <a:latin typeface="Arial"/>
                <a:ea typeface="Arial"/>
                <a:cs typeface="Arial"/>
                <a:sym typeface="Arial"/>
              </a:rPr>
              <a:t>],</a:t>
            </a:r>
            <a:endParaRPr sz="1050">
              <a:solidFill>
                <a:srgbClr val="000000"/>
              </a:solidFill>
              <a:latin typeface="Arial"/>
              <a:ea typeface="Arial"/>
              <a:cs typeface="Arial"/>
              <a:sym typeface="Arial"/>
            </a:endParaRPr>
          </a:p>
          <a:p>
            <a:pPr indent="0" lvl="0" marL="0" rtl="0" algn="just">
              <a:lnSpc>
                <a:spcPct val="129545"/>
              </a:lnSpc>
              <a:spcBef>
                <a:spcPts val="0"/>
              </a:spcBef>
              <a:spcAft>
                <a:spcPts val="0"/>
              </a:spcAft>
              <a:buNone/>
            </a:pPr>
            <a:r>
              <a:rPr lang="en" sz="1050">
                <a:solidFill>
                  <a:srgbClr val="000000"/>
                </a:solidFill>
                <a:latin typeface="Arial"/>
                <a:ea typeface="Arial"/>
                <a:cs typeface="Arial"/>
                <a:sym typeface="Arial"/>
              </a:rPr>
              <a:t>    </a:t>
            </a:r>
            <a:r>
              <a:rPr lang="en" sz="1050">
                <a:solidFill>
                  <a:srgbClr val="A31515"/>
                </a:solidFill>
                <a:latin typeface="Arial"/>
                <a:ea typeface="Arial"/>
                <a:cs typeface="Arial"/>
                <a:sym typeface="Arial"/>
              </a:rPr>
              <a:t>'gamma'</a:t>
            </a:r>
            <a:r>
              <a:rPr lang="en" sz="1050">
                <a:solidFill>
                  <a:srgbClr val="000000"/>
                </a:solidFill>
                <a:latin typeface="Arial"/>
                <a:ea typeface="Arial"/>
                <a:cs typeface="Arial"/>
                <a:sym typeface="Arial"/>
              </a:rPr>
              <a:t>: [</a:t>
            </a:r>
            <a:r>
              <a:rPr lang="en" sz="1050">
                <a:solidFill>
                  <a:srgbClr val="098156"/>
                </a:solidFill>
                <a:latin typeface="Arial"/>
                <a:ea typeface="Arial"/>
                <a:cs typeface="Arial"/>
                <a:sym typeface="Arial"/>
              </a:rPr>
              <a:t>0</a:t>
            </a:r>
            <a:r>
              <a:rPr lang="en" sz="1050">
                <a:solidFill>
                  <a:srgbClr val="000000"/>
                </a:solidFill>
                <a:latin typeface="Arial"/>
                <a:ea typeface="Arial"/>
                <a:cs typeface="Arial"/>
                <a:sym typeface="Arial"/>
              </a:rPr>
              <a:t>, </a:t>
            </a:r>
            <a:r>
              <a:rPr lang="en" sz="1050">
                <a:solidFill>
                  <a:srgbClr val="098156"/>
                </a:solidFill>
                <a:latin typeface="Arial"/>
                <a:ea typeface="Arial"/>
                <a:cs typeface="Arial"/>
                <a:sym typeface="Arial"/>
              </a:rPr>
              <a:t>0.1</a:t>
            </a:r>
            <a:r>
              <a:rPr lang="en" sz="1050">
                <a:solidFill>
                  <a:srgbClr val="000000"/>
                </a:solidFill>
                <a:latin typeface="Arial"/>
                <a:ea typeface="Arial"/>
                <a:cs typeface="Arial"/>
                <a:sym typeface="Arial"/>
              </a:rPr>
              <a:t>, </a:t>
            </a:r>
            <a:r>
              <a:rPr lang="en" sz="1050">
                <a:solidFill>
                  <a:srgbClr val="098156"/>
                </a:solidFill>
                <a:latin typeface="Arial"/>
                <a:ea typeface="Arial"/>
                <a:cs typeface="Arial"/>
                <a:sym typeface="Arial"/>
              </a:rPr>
              <a:t>0.2</a:t>
            </a:r>
            <a:r>
              <a:rPr lang="en" sz="1050">
                <a:solidFill>
                  <a:srgbClr val="000000"/>
                </a:solidFill>
                <a:latin typeface="Arial"/>
                <a:ea typeface="Arial"/>
                <a:cs typeface="Arial"/>
                <a:sym typeface="Arial"/>
              </a:rPr>
              <a:t>],</a:t>
            </a:r>
            <a:endParaRPr sz="1050">
              <a:solidFill>
                <a:srgbClr val="000000"/>
              </a:solidFill>
              <a:latin typeface="Arial"/>
              <a:ea typeface="Arial"/>
              <a:cs typeface="Arial"/>
              <a:sym typeface="Arial"/>
            </a:endParaRPr>
          </a:p>
          <a:p>
            <a:pPr indent="0" lvl="0" marL="0" rtl="0" algn="just">
              <a:lnSpc>
                <a:spcPct val="129545"/>
              </a:lnSpc>
              <a:spcBef>
                <a:spcPts val="0"/>
              </a:spcBef>
              <a:spcAft>
                <a:spcPts val="0"/>
              </a:spcAft>
              <a:buNone/>
            </a:pPr>
            <a:r>
              <a:rPr lang="en" sz="1050">
                <a:solidFill>
                  <a:srgbClr val="000000"/>
                </a:solidFill>
                <a:latin typeface="Arial"/>
                <a:ea typeface="Arial"/>
                <a:cs typeface="Arial"/>
                <a:sym typeface="Arial"/>
              </a:rPr>
              <a:t>}</a:t>
            </a:r>
            <a:endParaRPr sz="1050">
              <a:solidFill>
                <a:srgbClr val="000000"/>
              </a:solidFill>
              <a:latin typeface="Arial"/>
              <a:ea typeface="Arial"/>
              <a:cs typeface="Arial"/>
              <a:sym typeface="Arial"/>
            </a:endParaRPr>
          </a:p>
          <a:p>
            <a:pPr indent="0" lvl="0" marL="0" rtl="0" algn="just">
              <a:spcBef>
                <a:spcPts val="0"/>
              </a:spcBef>
              <a:spcAft>
                <a:spcPts val="0"/>
              </a:spcAft>
              <a:buNone/>
            </a:pP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Best Hyperparameters:</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212121"/>
                </a:solidFill>
                <a:highlight>
                  <a:srgbClr val="FFFFFF"/>
                </a:highlight>
                <a:latin typeface="Arial"/>
                <a:ea typeface="Arial"/>
                <a:cs typeface="Arial"/>
                <a:sym typeface="Arial"/>
              </a:rPr>
              <a:t>{'gamma': 0.1, 'learning_rate': 0.1, 'max_depth': 7, 'n_estimators': 100}</a:t>
            </a:r>
            <a:endParaRPr sz="1050">
              <a:solidFill>
                <a:srgbClr val="212121"/>
              </a:solidFill>
              <a:highlight>
                <a:srgbClr val="FFFFFF"/>
              </a:highlight>
              <a:latin typeface="Arial"/>
              <a:ea typeface="Arial"/>
              <a:cs typeface="Arial"/>
              <a:sym typeface="Arial"/>
            </a:endParaRPr>
          </a:p>
          <a:p>
            <a:pPr indent="0" lvl="0" marL="0" rtl="0" algn="just">
              <a:spcBef>
                <a:spcPts val="0"/>
              </a:spcBef>
              <a:spcAft>
                <a:spcPts val="0"/>
              </a:spcAft>
              <a:buNone/>
            </a:pP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rtl="0" algn="just">
              <a:spcBef>
                <a:spcPts val="0"/>
              </a:spcBef>
              <a:spcAft>
                <a:spcPts val="0"/>
              </a:spcAft>
              <a:buNone/>
            </a:pPr>
            <a:r>
              <a:rPr lang="en" sz="1100">
                <a:solidFill>
                  <a:srgbClr val="000000"/>
                </a:solidFill>
                <a:latin typeface="Arial"/>
                <a:ea typeface="Arial"/>
                <a:cs typeface="Arial"/>
                <a:sym typeface="Arial"/>
              </a:rPr>
              <a:t>Metrics after hyperparameter tuning:</a:t>
            </a:r>
            <a:endParaRPr sz="1100">
              <a:solidFill>
                <a:srgbClr val="000000"/>
              </a:solidFill>
              <a:latin typeface="Arial"/>
              <a:ea typeface="Arial"/>
              <a:cs typeface="Arial"/>
              <a:sym typeface="Arial"/>
            </a:endParaRPr>
          </a:p>
          <a:p>
            <a:pPr indent="0" lvl="0" marL="0" rtl="0" algn="just">
              <a:spcBef>
                <a:spcPts val="0"/>
              </a:spcBef>
              <a:spcAft>
                <a:spcPts val="0"/>
              </a:spcAft>
              <a:buNone/>
            </a:pPr>
            <a:r>
              <a:rPr lang="en" sz="1200">
                <a:solidFill>
                  <a:srgbClr val="000000"/>
                </a:solidFill>
                <a:latin typeface="Arial"/>
                <a:ea typeface="Arial"/>
                <a:cs typeface="Arial"/>
                <a:sym typeface="Arial"/>
              </a:rPr>
              <a:t>T</a:t>
            </a:r>
            <a:r>
              <a:rPr lang="en" sz="1050">
                <a:solidFill>
                  <a:srgbClr val="000000"/>
                </a:solidFill>
                <a:highlight>
                  <a:srgbClr val="FFFFFF"/>
                </a:highlight>
                <a:latin typeface="Arial"/>
                <a:ea typeface="Arial"/>
                <a:cs typeface="Arial"/>
                <a:sym typeface="Arial"/>
              </a:rPr>
              <a:t>he total accuracy is 0.97 and the total f1 score is 0.97.</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Precision for category 0 is 0.93 and for category 1 is 0.99.</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Recall for category 0 is 0.97 and for category 1 is 0.97</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pic>
        <p:nvPicPr>
          <p:cNvPr id="170" name="Google Shape;170;p27"/>
          <p:cNvPicPr preferRelativeResize="0"/>
          <p:nvPr/>
        </p:nvPicPr>
        <p:blipFill>
          <a:blip r:embed="rId3">
            <a:alphaModFix/>
          </a:blip>
          <a:stretch>
            <a:fillRect/>
          </a:stretch>
        </p:blipFill>
        <p:spPr>
          <a:xfrm>
            <a:off x="5198175" y="1152425"/>
            <a:ext cx="2591438" cy="1266925"/>
          </a:xfrm>
          <a:prstGeom prst="rect">
            <a:avLst/>
          </a:prstGeom>
          <a:noFill/>
          <a:ln>
            <a:noFill/>
          </a:ln>
        </p:spPr>
      </p:pic>
      <p:pic>
        <p:nvPicPr>
          <p:cNvPr id="171" name="Google Shape;171;p27"/>
          <p:cNvPicPr preferRelativeResize="0"/>
          <p:nvPr/>
        </p:nvPicPr>
        <p:blipFill>
          <a:blip r:embed="rId4">
            <a:alphaModFix/>
          </a:blip>
          <a:stretch>
            <a:fillRect/>
          </a:stretch>
        </p:blipFill>
        <p:spPr>
          <a:xfrm>
            <a:off x="4572000" y="2833897"/>
            <a:ext cx="4572000" cy="161847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HAC Clustering</a:t>
            </a:r>
            <a:endParaRPr/>
          </a:p>
        </p:txBody>
      </p:sp>
      <p:sp>
        <p:nvSpPr>
          <p:cNvPr id="177" name="Google Shape;177;p28"/>
          <p:cNvSpPr txBox="1"/>
          <p:nvPr>
            <p:ph idx="1" type="body"/>
          </p:nvPr>
        </p:nvSpPr>
        <p:spPr>
          <a:xfrm>
            <a:off x="0" y="1009600"/>
            <a:ext cx="9144000" cy="570600"/>
          </a:xfrm>
          <a:prstGeom prst="rect">
            <a:avLst/>
          </a:prstGeom>
        </p:spPr>
        <p:txBody>
          <a:bodyPr anchorCtr="0" anchor="t" bIns="91425" lIns="91425" spcFirstLastPara="1" rIns="91425" wrap="square" tIns="91425">
            <a:noAutofit/>
          </a:bodyPr>
          <a:lstStyle/>
          <a:p>
            <a:pPr indent="0" lvl="0" marL="0" rtl="0" algn="l">
              <a:lnSpc>
                <a:spcPct val="86999"/>
              </a:lnSpc>
              <a:spcBef>
                <a:spcPts val="0"/>
              </a:spcBef>
              <a:spcAft>
                <a:spcPts val="800"/>
              </a:spcAft>
              <a:buSzPts val="1018"/>
              <a:buNone/>
            </a:pPr>
            <a:r>
              <a:rPr lang="en" sz="1417">
                <a:solidFill>
                  <a:srgbClr val="000000"/>
                </a:solidFill>
              </a:rPr>
              <a:t>Here we dropped the target variable of bio-activity class to try clustering-based analysis</a:t>
            </a:r>
            <a:endParaRPr sz="2065" u="sng"/>
          </a:p>
        </p:txBody>
      </p:sp>
      <p:pic>
        <p:nvPicPr>
          <p:cNvPr id="178" name="Google Shape;178;p28"/>
          <p:cNvPicPr preferRelativeResize="0"/>
          <p:nvPr/>
        </p:nvPicPr>
        <p:blipFill>
          <a:blip r:embed="rId3">
            <a:alphaModFix/>
          </a:blip>
          <a:stretch>
            <a:fillRect/>
          </a:stretch>
        </p:blipFill>
        <p:spPr>
          <a:xfrm>
            <a:off x="1108921" y="1580200"/>
            <a:ext cx="6612480" cy="3433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1713300" y="-1524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Model Comparisons</a:t>
            </a:r>
            <a:endParaRPr/>
          </a:p>
        </p:txBody>
      </p:sp>
      <p:graphicFrame>
        <p:nvGraphicFramePr>
          <p:cNvPr id="184" name="Google Shape;184;p29"/>
          <p:cNvGraphicFramePr/>
          <p:nvPr/>
        </p:nvGraphicFramePr>
        <p:xfrm>
          <a:off x="1323975" y="531400"/>
          <a:ext cx="3000000" cy="3000000"/>
        </p:xfrm>
        <a:graphic>
          <a:graphicData uri="http://schemas.openxmlformats.org/drawingml/2006/table">
            <a:tbl>
              <a:tblPr>
                <a:noFill/>
                <a:tableStyleId>{82BE60D6-5EBC-45DF-B402-DBB0CFBCE3EA}</a:tableStyleId>
              </a:tblPr>
              <a:tblGrid>
                <a:gridCol w="1104900"/>
                <a:gridCol w="2286000"/>
                <a:gridCol w="904875"/>
                <a:gridCol w="695325"/>
                <a:gridCol w="800100"/>
                <a:gridCol w="704850"/>
              </a:tblGrid>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b="1" lang="en" sz="1100"/>
                        <a:t>Parameters tuned</a:t>
                      </a:r>
                      <a:endParaRPr b="1" sz="1100"/>
                    </a:p>
                  </a:txBody>
                  <a:tcPr marT="63500" marB="63500" marR="63500" marL="63500"/>
                </a:tc>
                <a:tc>
                  <a:txBody>
                    <a:bodyPr/>
                    <a:lstStyle/>
                    <a:p>
                      <a:pPr indent="0" lvl="0" marL="0" rtl="0" algn="l">
                        <a:spcBef>
                          <a:spcPts val="0"/>
                        </a:spcBef>
                        <a:spcAft>
                          <a:spcPts val="0"/>
                        </a:spcAft>
                        <a:buNone/>
                      </a:pPr>
                      <a:r>
                        <a:rPr b="1" lang="en" sz="1100"/>
                        <a:t>Accuracy</a:t>
                      </a:r>
                      <a:endParaRPr b="1" sz="1100"/>
                    </a:p>
                  </a:txBody>
                  <a:tcPr marT="63500" marB="63500" marR="63500" marL="63500"/>
                </a:tc>
                <a:tc>
                  <a:txBody>
                    <a:bodyPr/>
                    <a:lstStyle/>
                    <a:p>
                      <a:pPr indent="0" lvl="0" marL="0" rtl="0" algn="l">
                        <a:spcBef>
                          <a:spcPts val="0"/>
                        </a:spcBef>
                        <a:spcAft>
                          <a:spcPts val="0"/>
                        </a:spcAft>
                        <a:buNone/>
                      </a:pPr>
                      <a:r>
                        <a:rPr b="1" lang="en" sz="1100"/>
                        <a:t>F1</a:t>
                      </a:r>
                      <a:endParaRPr b="1" sz="1100"/>
                    </a:p>
                  </a:txBody>
                  <a:tcPr marT="63500" marB="63500" marR="63500" marL="63500"/>
                </a:tc>
                <a:tc>
                  <a:txBody>
                    <a:bodyPr/>
                    <a:lstStyle/>
                    <a:p>
                      <a:pPr indent="0" lvl="0" marL="0" rtl="0" algn="l">
                        <a:spcBef>
                          <a:spcPts val="0"/>
                        </a:spcBef>
                        <a:spcAft>
                          <a:spcPts val="0"/>
                        </a:spcAft>
                        <a:buNone/>
                      </a:pPr>
                      <a:r>
                        <a:rPr b="1" lang="en" sz="1100"/>
                        <a:t>Precision</a:t>
                      </a:r>
                      <a:endParaRPr b="1" sz="1100"/>
                    </a:p>
                  </a:txBody>
                  <a:tcPr marT="63500" marB="63500" marR="63500" marL="63500"/>
                </a:tc>
                <a:tc>
                  <a:txBody>
                    <a:bodyPr/>
                    <a:lstStyle/>
                    <a:p>
                      <a:pPr indent="0" lvl="0" marL="0" rtl="0" algn="l">
                        <a:spcBef>
                          <a:spcPts val="0"/>
                        </a:spcBef>
                        <a:spcAft>
                          <a:spcPts val="0"/>
                        </a:spcAft>
                        <a:buNone/>
                      </a:pPr>
                      <a:r>
                        <a:rPr b="1" lang="en" sz="1100"/>
                        <a:t>Recall</a:t>
                      </a:r>
                      <a:endParaRPr b="1" sz="1100"/>
                    </a:p>
                  </a:txBody>
                  <a:tcPr marT="63500" marB="63500" marR="63500" marL="63500"/>
                </a:tc>
              </a:tr>
              <a:tr h="12700">
                <a:tc>
                  <a:txBody>
                    <a:bodyPr/>
                    <a:lstStyle/>
                    <a:p>
                      <a:pPr indent="0" lvl="0" marL="0" rtl="0" algn="l">
                        <a:spcBef>
                          <a:spcPts val="0"/>
                        </a:spcBef>
                        <a:spcAft>
                          <a:spcPts val="0"/>
                        </a:spcAft>
                        <a:buNone/>
                      </a:pPr>
                      <a:r>
                        <a:rPr lang="en" sz="1100"/>
                        <a:t>LDA</a:t>
                      </a:r>
                      <a:endParaRPr sz="1100"/>
                    </a:p>
                  </a:txBody>
                  <a:tcPr marT="63500" marB="63500" marR="63500" marL="63500"/>
                </a:tc>
                <a:tc>
                  <a:txBody>
                    <a:bodyPr/>
                    <a:lstStyle/>
                    <a:p>
                      <a:pPr indent="0" lvl="0" marL="0" rtl="0" algn="l">
                        <a:spcBef>
                          <a:spcPts val="0"/>
                        </a:spcBef>
                        <a:spcAft>
                          <a:spcPts val="0"/>
                        </a:spcAft>
                        <a:buNone/>
                      </a:pPr>
                      <a:r>
                        <a:rPr lang="en" sz="1100"/>
                        <a:t>k=2, alpha=auto,beta=auto</a:t>
                      </a:r>
                      <a:endParaRPr sz="1100"/>
                    </a:p>
                  </a:txBody>
                  <a:tcPr marT="63500" marB="63500" marR="63500" marL="63500"/>
                </a:tc>
                <a:tc>
                  <a:txBody>
                    <a:bodyPr/>
                    <a:lstStyle/>
                    <a:p>
                      <a:pPr indent="0" lvl="0" marL="0" rtl="0" algn="l">
                        <a:spcBef>
                          <a:spcPts val="0"/>
                        </a:spcBef>
                        <a:spcAft>
                          <a:spcPts val="0"/>
                        </a:spcAft>
                        <a:buNone/>
                      </a:pPr>
                      <a:r>
                        <a:rPr lang="en" sz="1100"/>
                        <a:t>0.660</a:t>
                      </a:r>
                      <a:endParaRPr sz="1100"/>
                    </a:p>
                  </a:txBody>
                  <a:tcPr marT="63500" marB="63500" marR="63500" marL="63500"/>
                </a:tc>
                <a:tc>
                  <a:txBody>
                    <a:bodyPr/>
                    <a:lstStyle/>
                    <a:p>
                      <a:pPr indent="0" lvl="0" marL="0" rtl="0" algn="l">
                        <a:spcBef>
                          <a:spcPts val="0"/>
                        </a:spcBef>
                        <a:spcAft>
                          <a:spcPts val="0"/>
                        </a:spcAft>
                        <a:buNone/>
                      </a:pPr>
                      <a:r>
                        <a:rPr lang="en" sz="1100"/>
                        <a:t>0.720</a:t>
                      </a:r>
                      <a:endParaRPr sz="1100"/>
                    </a:p>
                  </a:txBody>
                  <a:tcPr marT="63500" marB="63500" marR="63500" marL="63500"/>
                </a:tc>
                <a:tc>
                  <a:txBody>
                    <a:bodyPr/>
                    <a:lstStyle/>
                    <a:p>
                      <a:pPr indent="0" lvl="0" marL="0" rtl="0" algn="l">
                        <a:spcBef>
                          <a:spcPts val="0"/>
                        </a:spcBef>
                        <a:spcAft>
                          <a:spcPts val="0"/>
                        </a:spcAft>
                        <a:buNone/>
                      </a:pPr>
                      <a:r>
                        <a:rPr lang="en" sz="1100"/>
                        <a:t>0.610</a:t>
                      </a:r>
                      <a:endParaRPr sz="1100"/>
                    </a:p>
                  </a:txBody>
                  <a:tcPr marT="63500" marB="63500" marR="63500" marL="63500"/>
                </a:tc>
                <a:tc>
                  <a:txBody>
                    <a:bodyPr/>
                    <a:lstStyle/>
                    <a:p>
                      <a:pPr indent="0" lvl="0" marL="0" rtl="0" algn="l">
                        <a:spcBef>
                          <a:spcPts val="0"/>
                        </a:spcBef>
                        <a:spcAft>
                          <a:spcPts val="0"/>
                        </a:spcAft>
                        <a:buNone/>
                      </a:pPr>
                      <a:r>
                        <a:rPr lang="en" sz="1100"/>
                        <a:t>0.535</a:t>
                      </a:r>
                      <a:endParaRPr sz="1100"/>
                    </a:p>
                  </a:txBody>
                  <a:tcPr marT="63500" marB="63500" marR="63500" marL="63500"/>
                </a:tc>
              </a:tr>
              <a:tr h="12700">
                <a:tc>
                  <a:txBody>
                    <a:bodyPr/>
                    <a:lstStyle/>
                    <a:p>
                      <a:pPr indent="0" lvl="0" marL="0" rtl="0" algn="l">
                        <a:spcBef>
                          <a:spcPts val="0"/>
                        </a:spcBef>
                        <a:spcAft>
                          <a:spcPts val="0"/>
                        </a:spcAft>
                        <a:buNone/>
                      </a:pPr>
                      <a:r>
                        <a:rPr lang="en" sz="1100"/>
                        <a:t>Decision tree</a:t>
                      </a:r>
                      <a:endParaRPr sz="1100"/>
                    </a:p>
                  </a:txBody>
                  <a:tcPr marT="63500" marB="63500" marR="63500" marL="63500"/>
                </a:tc>
                <a:tc>
                  <a:txBody>
                    <a:bodyPr/>
                    <a:lstStyle/>
                    <a:p>
                      <a:pPr indent="0" lvl="0" marL="0" rtl="0" algn="l">
                        <a:spcBef>
                          <a:spcPts val="0"/>
                        </a:spcBef>
                        <a:spcAft>
                          <a:spcPts val="0"/>
                        </a:spcAft>
                        <a:buNone/>
                      </a:pPr>
                      <a:r>
                        <a:rPr lang="en" sz="1100"/>
                        <a:t>Max_depth = 3,min_samples_leaf = 0.01</a:t>
                      </a:r>
                      <a:endParaRPr sz="1100"/>
                    </a:p>
                  </a:txBody>
                  <a:tcPr marT="63500" marB="63500" marR="63500" marL="63500"/>
                </a:tc>
                <a:tc>
                  <a:txBody>
                    <a:bodyPr/>
                    <a:lstStyle/>
                    <a:p>
                      <a:pPr indent="0" lvl="0" marL="0" rtl="0" algn="l">
                        <a:spcBef>
                          <a:spcPts val="0"/>
                        </a:spcBef>
                        <a:spcAft>
                          <a:spcPts val="0"/>
                        </a:spcAft>
                        <a:buNone/>
                      </a:pPr>
                      <a:r>
                        <a:rPr lang="en" sz="1100"/>
                        <a:t>0.96</a:t>
                      </a:r>
                      <a:endParaRPr sz="1100"/>
                    </a:p>
                  </a:txBody>
                  <a:tcPr marT="63500" marB="63500" marR="63500" marL="63500"/>
                </a:tc>
                <a:tc>
                  <a:txBody>
                    <a:bodyPr/>
                    <a:lstStyle/>
                    <a:p>
                      <a:pPr indent="0" lvl="0" marL="0" rtl="0" algn="l">
                        <a:spcBef>
                          <a:spcPts val="0"/>
                        </a:spcBef>
                        <a:spcAft>
                          <a:spcPts val="0"/>
                        </a:spcAft>
                        <a:buNone/>
                      </a:pPr>
                      <a:r>
                        <a:rPr lang="en" sz="1100"/>
                        <a:t>0.96</a:t>
                      </a:r>
                      <a:endParaRPr sz="1100"/>
                    </a:p>
                  </a:txBody>
                  <a:tcPr marT="63500" marB="63500" marR="63500" marL="63500"/>
                </a:tc>
                <a:tc>
                  <a:txBody>
                    <a:bodyPr/>
                    <a:lstStyle/>
                    <a:p>
                      <a:pPr indent="0" lvl="0" marL="0" rtl="0" algn="l">
                        <a:spcBef>
                          <a:spcPts val="0"/>
                        </a:spcBef>
                        <a:spcAft>
                          <a:spcPts val="0"/>
                        </a:spcAft>
                        <a:buNone/>
                      </a:pPr>
                      <a:r>
                        <a:rPr lang="en" sz="1100"/>
                        <a:t>0.975</a:t>
                      </a:r>
                      <a:endParaRPr sz="1100"/>
                    </a:p>
                  </a:txBody>
                  <a:tcPr marT="63500" marB="63500" marR="63500" marL="63500"/>
                </a:tc>
                <a:tc>
                  <a:txBody>
                    <a:bodyPr/>
                    <a:lstStyle/>
                    <a:p>
                      <a:pPr indent="0" lvl="0" marL="0" rtl="0" algn="l">
                        <a:spcBef>
                          <a:spcPts val="0"/>
                        </a:spcBef>
                        <a:spcAft>
                          <a:spcPts val="0"/>
                        </a:spcAft>
                        <a:buNone/>
                      </a:pPr>
                      <a:r>
                        <a:rPr lang="en" sz="1100"/>
                        <a:t>0.90</a:t>
                      </a:r>
                      <a:endParaRPr sz="1100"/>
                    </a:p>
                  </a:txBody>
                  <a:tcPr marT="63500" marB="63500" marR="63500" marL="63500"/>
                </a:tc>
              </a:tr>
              <a:tr h="12700">
                <a:tc>
                  <a:txBody>
                    <a:bodyPr/>
                    <a:lstStyle/>
                    <a:p>
                      <a:pPr indent="0" lvl="0" marL="0" rtl="0" algn="l">
                        <a:spcBef>
                          <a:spcPts val="0"/>
                        </a:spcBef>
                        <a:spcAft>
                          <a:spcPts val="0"/>
                        </a:spcAft>
                        <a:buNone/>
                      </a:pPr>
                      <a:r>
                        <a:rPr lang="en" sz="1100"/>
                        <a:t>Naive bayes</a:t>
                      </a:r>
                      <a:endParaRPr sz="1100"/>
                    </a:p>
                  </a:txBody>
                  <a:tcPr marT="63500" marB="63500" marR="63500" marL="63500"/>
                </a:tc>
                <a:tc>
                  <a:txBody>
                    <a:bodyPr/>
                    <a:lstStyle/>
                    <a:p>
                      <a:pPr indent="0" lvl="0" marL="0" rtl="0" algn="l">
                        <a:spcBef>
                          <a:spcPts val="0"/>
                        </a:spcBef>
                        <a:spcAft>
                          <a:spcPts val="0"/>
                        </a:spcAft>
                        <a:buNone/>
                      </a:pPr>
                      <a:r>
                        <a:rPr lang="en" sz="1100"/>
                        <a:t>alpha=0.001</a:t>
                      </a:r>
                      <a:endParaRPr sz="1100"/>
                    </a:p>
                  </a:txBody>
                  <a:tcPr marT="63500" marB="63500" marR="63500" marL="63500"/>
                </a:tc>
                <a:tc>
                  <a:txBody>
                    <a:bodyPr/>
                    <a:lstStyle/>
                    <a:p>
                      <a:pPr indent="0" lvl="0" marL="0" rtl="0" algn="l">
                        <a:spcBef>
                          <a:spcPts val="0"/>
                        </a:spcBef>
                        <a:spcAft>
                          <a:spcPts val="0"/>
                        </a:spcAft>
                        <a:buNone/>
                      </a:pPr>
                      <a:r>
                        <a:rPr lang="en" sz="1100"/>
                        <a:t>0.42</a:t>
                      </a:r>
                      <a:endParaRPr sz="1100"/>
                    </a:p>
                  </a:txBody>
                  <a:tcPr marT="63500" marB="63500" marR="63500" marL="63500"/>
                </a:tc>
                <a:tc>
                  <a:txBody>
                    <a:bodyPr/>
                    <a:lstStyle/>
                    <a:p>
                      <a:pPr indent="0" lvl="0" marL="0" rtl="0" algn="l">
                        <a:spcBef>
                          <a:spcPts val="0"/>
                        </a:spcBef>
                        <a:spcAft>
                          <a:spcPts val="0"/>
                        </a:spcAft>
                        <a:buNone/>
                      </a:pPr>
                      <a:r>
                        <a:rPr lang="en" sz="1100"/>
                        <a:t>0.35</a:t>
                      </a:r>
                      <a:endParaRPr sz="1100"/>
                    </a:p>
                  </a:txBody>
                  <a:tcPr marT="63500" marB="63500" marR="63500" marL="63500"/>
                </a:tc>
                <a:tc>
                  <a:txBody>
                    <a:bodyPr/>
                    <a:lstStyle/>
                    <a:p>
                      <a:pPr indent="0" lvl="0" marL="0" rtl="0" algn="l">
                        <a:spcBef>
                          <a:spcPts val="0"/>
                        </a:spcBef>
                        <a:spcAft>
                          <a:spcPts val="0"/>
                        </a:spcAft>
                        <a:buNone/>
                      </a:pPr>
                      <a:r>
                        <a:rPr lang="en" sz="1100"/>
                        <a:t>0.60</a:t>
                      </a:r>
                      <a:endParaRPr sz="1100"/>
                    </a:p>
                  </a:txBody>
                  <a:tcPr marT="63500" marB="63500" marR="63500" marL="63500"/>
                </a:tc>
                <a:tc>
                  <a:txBody>
                    <a:bodyPr/>
                    <a:lstStyle/>
                    <a:p>
                      <a:pPr indent="0" lvl="0" marL="0" rtl="0" algn="l">
                        <a:spcBef>
                          <a:spcPts val="0"/>
                        </a:spcBef>
                        <a:spcAft>
                          <a:spcPts val="0"/>
                        </a:spcAft>
                        <a:buNone/>
                      </a:pPr>
                      <a:r>
                        <a:rPr lang="en" sz="1100"/>
                        <a:t>0.21</a:t>
                      </a:r>
                      <a:endParaRPr sz="1100"/>
                    </a:p>
                  </a:txBody>
                  <a:tcPr marT="63500" marB="63500" marR="63500" marL="63500"/>
                </a:tc>
              </a:tr>
              <a:tr h="12700">
                <a:tc>
                  <a:txBody>
                    <a:bodyPr/>
                    <a:lstStyle/>
                    <a:p>
                      <a:pPr indent="0" lvl="0" marL="0" rtl="0" algn="l">
                        <a:spcBef>
                          <a:spcPts val="0"/>
                        </a:spcBef>
                        <a:spcAft>
                          <a:spcPts val="0"/>
                        </a:spcAft>
                        <a:buNone/>
                      </a:pPr>
                      <a:r>
                        <a:rPr lang="en" sz="1100"/>
                        <a:t>kNN</a:t>
                      </a:r>
                      <a:endParaRPr sz="1100"/>
                    </a:p>
                  </a:txBody>
                  <a:tcPr marT="63500" marB="63500" marR="63500" marL="63500"/>
                </a:tc>
                <a:tc>
                  <a:txBody>
                    <a:bodyPr/>
                    <a:lstStyle/>
                    <a:p>
                      <a:pPr indent="0" lvl="0" marL="0" rtl="0" algn="l">
                        <a:spcBef>
                          <a:spcPts val="0"/>
                        </a:spcBef>
                        <a:spcAft>
                          <a:spcPts val="0"/>
                        </a:spcAft>
                        <a:buNone/>
                      </a:pPr>
                      <a:r>
                        <a:rPr lang="en" sz="1100"/>
                        <a:t>Metric = manhattan,n_neighbors=5</a:t>
                      </a:r>
                      <a:endParaRPr sz="1100"/>
                    </a:p>
                  </a:txBody>
                  <a:tcPr marT="63500" marB="63500" marR="63500" marL="63500"/>
                </a:tc>
                <a:tc>
                  <a:txBody>
                    <a:bodyPr/>
                    <a:lstStyle/>
                    <a:p>
                      <a:pPr indent="0" lvl="0" marL="0" rtl="0" algn="l">
                        <a:spcBef>
                          <a:spcPts val="0"/>
                        </a:spcBef>
                        <a:spcAft>
                          <a:spcPts val="0"/>
                        </a:spcAft>
                        <a:buNone/>
                      </a:pPr>
                      <a:r>
                        <a:rPr lang="en" sz="1100"/>
                        <a:t>0.95</a:t>
                      </a:r>
                      <a:endParaRPr sz="1100"/>
                    </a:p>
                  </a:txBody>
                  <a:tcPr marT="63500" marB="63500" marR="63500" marL="63500"/>
                </a:tc>
                <a:tc>
                  <a:txBody>
                    <a:bodyPr/>
                    <a:lstStyle/>
                    <a:p>
                      <a:pPr indent="0" lvl="0" marL="0" rtl="0" algn="l">
                        <a:spcBef>
                          <a:spcPts val="0"/>
                        </a:spcBef>
                        <a:spcAft>
                          <a:spcPts val="0"/>
                        </a:spcAft>
                        <a:buNone/>
                      </a:pPr>
                      <a:r>
                        <a:rPr lang="en" sz="1100"/>
                        <a:t>0.96</a:t>
                      </a:r>
                      <a:endParaRPr sz="1100"/>
                    </a:p>
                  </a:txBody>
                  <a:tcPr marT="63500" marB="63500" marR="63500" marL="63500"/>
                </a:tc>
                <a:tc>
                  <a:txBody>
                    <a:bodyPr/>
                    <a:lstStyle/>
                    <a:p>
                      <a:pPr indent="0" lvl="0" marL="0" rtl="0" algn="l">
                        <a:spcBef>
                          <a:spcPts val="0"/>
                        </a:spcBef>
                        <a:spcAft>
                          <a:spcPts val="0"/>
                        </a:spcAft>
                        <a:buNone/>
                      </a:pPr>
                      <a:r>
                        <a:rPr lang="en" sz="1100"/>
                        <a:t>0.95</a:t>
                      </a:r>
                      <a:endParaRPr sz="1100"/>
                    </a:p>
                  </a:txBody>
                  <a:tcPr marT="63500" marB="63500" marR="63500" marL="63500"/>
                </a:tc>
                <a:tc>
                  <a:txBody>
                    <a:bodyPr/>
                    <a:lstStyle/>
                    <a:p>
                      <a:pPr indent="0" lvl="0" marL="0" rtl="0" algn="l">
                        <a:spcBef>
                          <a:spcPts val="0"/>
                        </a:spcBef>
                        <a:spcAft>
                          <a:spcPts val="0"/>
                        </a:spcAft>
                        <a:buNone/>
                      </a:pPr>
                      <a:r>
                        <a:rPr lang="en" sz="1100"/>
                        <a:t>0.95</a:t>
                      </a:r>
                      <a:endParaRPr sz="1100"/>
                    </a:p>
                  </a:txBody>
                  <a:tcPr marT="63500" marB="63500" marR="63500" marL="63500"/>
                </a:tc>
              </a:tr>
              <a:tr h="12700">
                <a:tc>
                  <a:txBody>
                    <a:bodyPr/>
                    <a:lstStyle/>
                    <a:p>
                      <a:pPr indent="0" lvl="0" marL="0" rtl="0" algn="l">
                        <a:spcBef>
                          <a:spcPts val="0"/>
                        </a:spcBef>
                        <a:spcAft>
                          <a:spcPts val="0"/>
                        </a:spcAft>
                        <a:buNone/>
                      </a:pPr>
                      <a:r>
                        <a:rPr lang="en" sz="1100"/>
                        <a:t>SVM</a:t>
                      </a:r>
                      <a:endParaRPr sz="1100"/>
                    </a:p>
                  </a:txBody>
                  <a:tcPr marT="63500" marB="63500" marR="63500" marL="63500"/>
                </a:tc>
                <a:tc>
                  <a:txBody>
                    <a:bodyPr/>
                    <a:lstStyle/>
                    <a:p>
                      <a:pPr indent="0" lvl="0" marL="0" rtl="0" algn="l">
                        <a:spcBef>
                          <a:spcPts val="0"/>
                        </a:spcBef>
                        <a:spcAft>
                          <a:spcPts val="0"/>
                        </a:spcAft>
                        <a:buNone/>
                      </a:pPr>
                      <a:r>
                        <a:rPr lang="en" sz="1100"/>
                        <a:t>{'C': 0.01, 'kernel': 'linear', 'probability': True}</a:t>
                      </a:r>
                      <a:endParaRPr sz="1100"/>
                    </a:p>
                  </a:txBody>
                  <a:tcPr marT="63500" marB="63500" marR="63500" marL="63500"/>
                </a:tc>
                <a:tc>
                  <a:txBody>
                    <a:bodyPr/>
                    <a:lstStyle/>
                    <a:p>
                      <a:pPr indent="0" lvl="0" marL="0" rtl="0" algn="l">
                        <a:spcBef>
                          <a:spcPts val="0"/>
                        </a:spcBef>
                        <a:spcAft>
                          <a:spcPts val="0"/>
                        </a:spcAft>
                        <a:buNone/>
                      </a:pPr>
                      <a:r>
                        <a:rPr lang="en" sz="1100"/>
                        <a:t>0.723</a:t>
                      </a:r>
                      <a:endParaRPr sz="1100"/>
                    </a:p>
                  </a:txBody>
                  <a:tcPr marT="63500" marB="63500" marR="63500" marL="63500"/>
                </a:tc>
                <a:tc>
                  <a:txBody>
                    <a:bodyPr/>
                    <a:lstStyle/>
                    <a:p>
                      <a:pPr indent="0" lvl="0" marL="0" rtl="0" algn="l">
                        <a:spcBef>
                          <a:spcPts val="0"/>
                        </a:spcBef>
                        <a:spcAft>
                          <a:spcPts val="0"/>
                        </a:spcAft>
                        <a:buNone/>
                      </a:pPr>
                      <a:r>
                        <a:rPr lang="en" sz="1100"/>
                        <a:t>0.839</a:t>
                      </a:r>
                      <a:endParaRPr sz="1100"/>
                    </a:p>
                  </a:txBody>
                  <a:tcPr marT="63500" marB="63500" marR="63500" marL="63500"/>
                </a:tc>
                <a:tc>
                  <a:txBody>
                    <a:bodyPr/>
                    <a:lstStyle/>
                    <a:p>
                      <a:pPr indent="0" lvl="0" marL="0" rtl="0" algn="l">
                        <a:spcBef>
                          <a:spcPts val="0"/>
                        </a:spcBef>
                        <a:spcAft>
                          <a:spcPts val="0"/>
                        </a:spcAft>
                        <a:buNone/>
                      </a:pPr>
                      <a:r>
                        <a:rPr lang="en" sz="1100"/>
                        <a:t>0.720</a:t>
                      </a:r>
                      <a:endParaRPr sz="1100"/>
                    </a:p>
                  </a:txBody>
                  <a:tcPr marT="63500" marB="63500" marR="63500" marL="63500"/>
                </a:tc>
                <a:tc>
                  <a:txBody>
                    <a:bodyPr/>
                    <a:lstStyle/>
                    <a:p>
                      <a:pPr indent="0" lvl="0" marL="0" rtl="0" algn="l">
                        <a:spcBef>
                          <a:spcPts val="0"/>
                        </a:spcBef>
                        <a:spcAft>
                          <a:spcPts val="0"/>
                        </a:spcAft>
                        <a:buNone/>
                      </a:pPr>
                      <a:r>
                        <a:rPr lang="en" sz="1100"/>
                        <a:t>0.50</a:t>
                      </a:r>
                      <a:endParaRPr sz="1100"/>
                    </a:p>
                  </a:txBody>
                  <a:tcPr marT="63500" marB="63500" marR="63500" marL="63500"/>
                </a:tc>
              </a:tr>
              <a:tr h="12700">
                <a:tc>
                  <a:txBody>
                    <a:bodyPr/>
                    <a:lstStyle/>
                    <a:p>
                      <a:pPr indent="0" lvl="0" marL="0" rtl="0" algn="l">
                        <a:spcBef>
                          <a:spcPts val="0"/>
                        </a:spcBef>
                        <a:spcAft>
                          <a:spcPts val="0"/>
                        </a:spcAft>
                        <a:buNone/>
                      </a:pPr>
                      <a:r>
                        <a:rPr lang="en" sz="1100"/>
                        <a:t>KMeans</a:t>
                      </a:r>
                      <a:endParaRPr sz="1100"/>
                    </a:p>
                  </a:txBody>
                  <a:tcPr marT="63500" marB="63500" marR="63500" marL="63500"/>
                </a:tc>
                <a:tc>
                  <a:txBody>
                    <a:bodyPr/>
                    <a:lstStyle/>
                    <a:p>
                      <a:pPr indent="0" lvl="0" marL="0" rtl="0" algn="l">
                        <a:spcBef>
                          <a:spcPts val="0"/>
                        </a:spcBef>
                        <a:spcAft>
                          <a:spcPts val="0"/>
                        </a:spcAft>
                        <a:buNone/>
                      </a:pPr>
                      <a:r>
                        <a:rPr lang="en" sz="1100"/>
                        <a:t>n=2,max_iter=100</a:t>
                      </a:r>
                      <a:endParaRPr sz="1100"/>
                    </a:p>
                  </a:txBody>
                  <a:tcPr marT="63500" marB="63500" marR="63500" marL="63500"/>
                </a:tc>
                <a:tc>
                  <a:txBody>
                    <a:bodyPr/>
                    <a:lstStyle/>
                    <a:p>
                      <a:pPr indent="0" lvl="0" marL="0" rtl="0" algn="l">
                        <a:spcBef>
                          <a:spcPts val="0"/>
                        </a:spcBef>
                        <a:spcAft>
                          <a:spcPts val="0"/>
                        </a:spcAft>
                        <a:buNone/>
                      </a:pPr>
                      <a:r>
                        <a:rPr lang="en" sz="1100"/>
                        <a:t>0.590</a:t>
                      </a:r>
                      <a:endParaRPr sz="1100"/>
                    </a:p>
                  </a:txBody>
                  <a:tcPr marT="63500" marB="63500" marR="63500" marL="63500"/>
                </a:tc>
                <a:tc>
                  <a:txBody>
                    <a:bodyPr/>
                    <a:lstStyle/>
                    <a:p>
                      <a:pPr indent="0" lvl="0" marL="0" rtl="0" algn="l">
                        <a:spcBef>
                          <a:spcPts val="0"/>
                        </a:spcBef>
                        <a:spcAft>
                          <a:spcPts val="0"/>
                        </a:spcAft>
                        <a:buNone/>
                      </a:pPr>
                      <a:r>
                        <a:rPr lang="en" sz="1100"/>
                        <a:t>0.405</a:t>
                      </a:r>
                      <a:endParaRPr sz="1100"/>
                    </a:p>
                  </a:txBody>
                  <a:tcPr marT="63500" marB="63500" marR="63500" marL="63500"/>
                </a:tc>
                <a:tc>
                  <a:txBody>
                    <a:bodyPr/>
                    <a:lstStyle/>
                    <a:p>
                      <a:pPr indent="0" lvl="0" marL="0" rtl="0" algn="l">
                        <a:spcBef>
                          <a:spcPts val="0"/>
                        </a:spcBef>
                        <a:spcAft>
                          <a:spcPts val="0"/>
                        </a:spcAft>
                        <a:buNone/>
                      </a:pPr>
                      <a:r>
                        <a:rPr lang="en" sz="1100"/>
                        <a:t>0.500</a:t>
                      </a:r>
                      <a:endParaRPr sz="1100"/>
                    </a:p>
                  </a:txBody>
                  <a:tcPr marT="63500" marB="63500" marR="63500" marL="63500"/>
                </a:tc>
                <a:tc>
                  <a:txBody>
                    <a:bodyPr/>
                    <a:lstStyle/>
                    <a:p>
                      <a:pPr indent="0" lvl="0" marL="0" rtl="0" algn="l">
                        <a:spcBef>
                          <a:spcPts val="0"/>
                        </a:spcBef>
                        <a:spcAft>
                          <a:spcPts val="0"/>
                        </a:spcAft>
                        <a:buNone/>
                      </a:pPr>
                      <a:r>
                        <a:rPr lang="en" sz="1100"/>
                        <a:t>0.500</a:t>
                      </a:r>
                      <a:endParaRPr sz="1100"/>
                    </a:p>
                  </a:txBody>
                  <a:tcPr marT="63500" marB="63500" marR="63500" marL="63500"/>
                </a:tc>
              </a:tr>
              <a:tr h="12700">
                <a:tc>
                  <a:txBody>
                    <a:bodyPr/>
                    <a:lstStyle/>
                    <a:p>
                      <a:pPr indent="0" lvl="0" marL="0" rtl="0" algn="l">
                        <a:spcBef>
                          <a:spcPts val="0"/>
                        </a:spcBef>
                        <a:spcAft>
                          <a:spcPts val="0"/>
                        </a:spcAft>
                        <a:buNone/>
                      </a:pPr>
                      <a:r>
                        <a:rPr lang="en" sz="1100"/>
                        <a:t>HAC</a:t>
                      </a:r>
                      <a:endParaRPr sz="1100"/>
                    </a:p>
                  </a:txBody>
                  <a:tcPr marT="63500" marB="63500" marR="63500" marL="63500"/>
                </a:tc>
                <a:tc>
                  <a:txBody>
                    <a:bodyPr/>
                    <a:lstStyle/>
                    <a:p>
                      <a:pPr indent="0" lvl="0" marL="0" rtl="0" algn="l">
                        <a:spcBef>
                          <a:spcPts val="0"/>
                        </a:spcBef>
                        <a:spcAft>
                          <a:spcPts val="0"/>
                        </a:spcAft>
                        <a:buNone/>
                      </a:pPr>
                      <a:r>
                        <a:rPr lang="en" sz="1100"/>
                        <a:t>n=2,linkage=’average’</a:t>
                      </a:r>
                      <a:endParaRPr sz="1100"/>
                    </a:p>
                  </a:txBody>
                  <a:tcPr marT="63500" marB="63500" marR="63500" marL="63500"/>
                </a:tc>
                <a:tc>
                  <a:txBody>
                    <a:bodyPr/>
                    <a:lstStyle/>
                    <a:p>
                      <a:pPr indent="0" lvl="0" marL="0" rtl="0" algn="l">
                        <a:spcBef>
                          <a:spcPts val="0"/>
                        </a:spcBef>
                        <a:spcAft>
                          <a:spcPts val="0"/>
                        </a:spcAft>
                        <a:buNone/>
                      </a:pPr>
                      <a:r>
                        <a:rPr lang="en" sz="1100"/>
                        <a:t>0.590</a:t>
                      </a:r>
                      <a:endParaRPr sz="1100"/>
                    </a:p>
                  </a:txBody>
                  <a:tcPr marT="63500" marB="63500" marR="63500" marL="63500"/>
                </a:tc>
                <a:tc>
                  <a:txBody>
                    <a:bodyPr/>
                    <a:lstStyle/>
                    <a:p>
                      <a:pPr indent="0" lvl="0" marL="0" rtl="0" algn="l">
                        <a:spcBef>
                          <a:spcPts val="0"/>
                        </a:spcBef>
                        <a:spcAft>
                          <a:spcPts val="0"/>
                        </a:spcAft>
                        <a:buNone/>
                      </a:pPr>
                      <a:r>
                        <a:rPr lang="en" sz="1100"/>
                        <a:t>0.405</a:t>
                      </a:r>
                      <a:endParaRPr sz="1100"/>
                    </a:p>
                  </a:txBody>
                  <a:tcPr marT="63500" marB="63500" marR="63500" marL="63500"/>
                </a:tc>
                <a:tc>
                  <a:txBody>
                    <a:bodyPr/>
                    <a:lstStyle/>
                    <a:p>
                      <a:pPr indent="0" lvl="0" marL="0" rtl="0" algn="l">
                        <a:spcBef>
                          <a:spcPts val="0"/>
                        </a:spcBef>
                        <a:spcAft>
                          <a:spcPts val="0"/>
                        </a:spcAft>
                        <a:buNone/>
                      </a:pPr>
                      <a:r>
                        <a:rPr lang="en" sz="1100"/>
                        <a:t>0.500</a:t>
                      </a:r>
                      <a:endParaRPr sz="1100"/>
                    </a:p>
                  </a:txBody>
                  <a:tcPr marT="63500" marB="63500" marR="63500" marL="63500"/>
                </a:tc>
                <a:tc>
                  <a:txBody>
                    <a:bodyPr/>
                    <a:lstStyle/>
                    <a:p>
                      <a:pPr indent="0" lvl="0" marL="0" rtl="0" algn="l">
                        <a:spcBef>
                          <a:spcPts val="0"/>
                        </a:spcBef>
                        <a:spcAft>
                          <a:spcPts val="0"/>
                        </a:spcAft>
                        <a:buNone/>
                      </a:pPr>
                      <a:r>
                        <a:rPr lang="en" sz="1100"/>
                        <a:t>0.500</a:t>
                      </a:r>
                      <a:endParaRPr sz="1100"/>
                    </a:p>
                  </a:txBody>
                  <a:tcPr marT="63500" marB="63500" marR="63500" marL="63500"/>
                </a:tc>
              </a:tr>
              <a:tr h="12700">
                <a:tc>
                  <a:txBody>
                    <a:bodyPr/>
                    <a:lstStyle/>
                    <a:p>
                      <a:pPr indent="0" lvl="0" marL="0" rtl="0" algn="l">
                        <a:spcBef>
                          <a:spcPts val="0"/>
                        </a:spcBef>
                        <a:spcAft>
                          <a:spcPts val="0"/>
                        </a:spcAft>
                        <a:buNone/>
                      </a:pPr>
                      <a:r>
                        <a:rPr lang="en" sz="1100"/>
                        <a:t>Random Forest</a:t>
                      </a:r>
                      <a:endParaRPr sz="1100"/>
                    </a:p>
                  </a:txBody>
                  <a:tcPr marT="63500" marB="63500" marR="63500" marL="63500"/>
                </a:tc>
                <a:tc>
                  <a:txBody>
                    <a:bodyPr/>
                    <a:lstStyle/>
                    <a:p>
                      <a:pPr indent="0" lvl="0" marL="0" rtl="0" algn="l">
                        <a:spcBef>
                          <a:spcPts val="0"/>
                        </a:spcBef>
                        <a:spcAft>
                          <a:spcPts val="0"/>
                        </a:spcAft>
                        <a:buNone/>
                      </a:pPr>
                      <a:r>
                        <a:rPr lang="en" sz="1100"/>
                        <a:t>C': 0.01, 'kernel': 'linear', 'probability': True</a:t>
                      </a:r>
                      <a:endParaRPr sz="1100"/>
                    </a:p>
                  </a:txBody>
                  <a:tcPr marT="63500" marB="63500" marR="63500" marL="63500"/>
                </a:tc>
                <a:tc>
                  <a:txBody>
                    <a:bodyPr/>
                    <a:lstStyle/>
                    <a:p>
                      <a:pPr indent="0" lvl="0" marL="0" rtl="0" algn="l">
                        <a:spcBef>
                          <a:spcPts val="0"/>
                        </a:spcBef>
                        <a:spcAft>
                          <a:spcPts val="0"/>
                        </a:spcAft>
                        <a:buNone/>
                      </a:pPr>
                      <a:r>
                        <a:rPr lang="en" sz="1100"/>
                        <a:t>0.730</a:t>
                      </a:r>
                      <a:endParaRPr sz="1100"/>
                    </a:p>
                  </a:txBody>
                  <a:tcPr marT="63500" marB="63500" marR="63500" marL="63500"/>
                </a:tc>
                <a:tc>
                  <a:txBody>
                    <a:bodyPr/>
                    <a:lstStyle/>
                    <a:p>
                      <a:pPr indent="0" lvl="0" marL="0" rtl="0" algn="l">
                        <a:spcBef>
                          <a:spcPts val="0"/>
                        </a:spcBef>
                        <a:spcAft>
                          <a:spcPts val="0"/>
                        </a:spcAft>
                        <a:buNone/>
                      </a:pPr>
                      <a:r>
                        <a:rPr lang="en" sz="1100"/>
                        <a:t>0.640</a:t>
                      </a:r>
                      <a:endParaRPr sz="1100"/>
                    </a:p>
                  </a:txBody>
                  <a:tcPr marT="63500" marB="63500" marR="63500" marL="63500"/>
                </a:tc>
                <a:tc>
                  <a:txBody>
                    <a:bodyPr/>
                    <a:lstStyle/>
                    <a:p>
                      <a:pPr indent="0" lvl="0" marL="0" rtl="0" algn="l">
                        <a:spcBef>
                          <a:spcPts val="0"/>
                        </a:spcBef>
                        <a:spcAft>
                          <a:spcPts val="0"/>
                        </a:spcAft>
                        <a:buNone/>
                      </a:pPr>
                      <a:r>
                        <a:rPr lang="en" sz="1100"/>
                        <a:t>0.720</a:t>
                      </a:r>
                      <a:endParaRPr sz="1100"/>
                    </a:p>
                  </a:txBody>
                  <a:tcPr marT="63500" marB="63500" marR="63500" marL="63500"/>
                </a:tc>
                <a:tc>
                  <a:txBody>
                    <a:bodyPr/>
                    <a:lstStyle/>
                    <a:p>
                      <a:pPr indent="0" lvl="0" marL="0" rtl="0" algn="l">
                        <a:spcBef>
                          <a:spcPts val="0"/>
                        </a:spcBef>
                        <a:spcAft>
                          <a:spcPts val="0"/>
                        </a:spcAft>
                        <a:buNone/>
                      </a:pPr>
                      <a:r>
                        <a:rPr lang="en" sz="1100"/>
                        <a:t>0.650</a:t>
                      </a:r>
                      <a:endParaRPr sz="1100"/>
                    </a:p>
                  </a:txBody>
                  <a:tcPr marT="63500" marB="63500" marR="63500" marL="63500"/>
                </a:tc>
              </a:tr>
              <a:tr h="12700">
                <a:tc>
                  <a:txBody>
                    <a:bodyPr/>
                    <a:lstStyle/>
                    <a:p>
                      <a:pPr indent="0" lvl="0" marL="0" rtl="0" algn="l">
                        <a:spcBef>
                          <a:spcPts val="0"/>
                        </a:spcBef>
                        <a:spcAft>
                          <a:spcPts val="0"/>
                        </a:spcAft>
                        <a:buNone/>
                      </a:pPr>
                      <a:r>
                        <a:rPr lang="en" sz="1100"/>
                        <a:t>Bagging</a:t>
                      </a:r>
                      <a:endParaRPr sz="1100"/>
                    </a:p>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'max_features': 1.0, 'max_samples': 0.7, 'n_estimators': 10</a:t>
                      </a:r>
                      <a:endParaRPr sz="1100"/>
                    </a:p>
                  </a:txBody>
                  <a:tcPr marT="63500" marB="63500" marR="63500" marL="63500"/>
                </a:tc>
                <a:tc>
                  <a:txBody>
                    <a:bodyPr/>
                    <a:lstStyle/>
                    <a:p>
                      <a:pPr indent="0" lvl="0" marL="0" rtl="0" algn="l">
                        <a:spcBef>
                          <a:spcPts val="0"/>
                        </a:spcBef>
                        <a:spcAft>
                          <a:spcPts val="0"/>
                        </a:spcAft>
                        <a:buNone/>
                      </a:pPr>
                      <a:r>
                        <a:rPr lang="en" sz="1100"/>
                        <a:t>0.970</a:t>
                      </a:r>
                      <a:endParaRPr sz="1100"/>
                    </a:p>
                  </a:txBody>
                  <a:tcPr marT="63500" marB="63500" marR="63500" marL="63500"/>
                </a:tc>
                <a:tc>
                  <a:txBody>
                    <a:bodyPr/>
                    <a:lstStyle/>
                    <a:p>
                      <a:pPr indent="0" lvl="0" marL="0" rtl="0" algn="l">
                        <a:spcBef>
                          <a:spcPts val="0"/>
                        </a:spcBef>
                        <a:spcAft>
                          <a:spcPts val="0"/>
                        </a:spcAft>
                        <a:buNone/>
                      </a:pPr>
                      <a:r>
                        <a:rPr lang="en" sz="1100"/>
                        <a:t>0.970</a:t>
                      </a:r>
                      <a:endParaRPr sz="1100"/>
                    </a:p>
                  </a:txBody>
                  <a:tcPr marT="63500" marB="63500" marR="63500" marL="63500"/>
                </a:tc>
                <a:tc>
                  <a:txBody>
                    <a:bodyPr/>
                    <a:lstStyle/>
                    <a:p>
                      <a:pPr indent="0" lvl="0" marL="0" rtl="0" algn="l">
                        <a:spcBef>
                          <a:spcPts val="0"/>
                        </a:spcBef>
                        <a:spcAft>
                          <a:spcPts val="0"/>
                        </a:spcAft>
                        <a:buNone/>
                      </a:pPr>
                      <a:r>
                        <a:rPr lang="en" sz="1100"/>
                        <a:t>0.955</a:t>
                      </a:r>
                      <a:endParaRPr sz="1100"/>
                    </a:p>
                  </a:txBody>
                  <a:tcPr marT="63500" marB="63500" marR="63500" marL="63500"/>
                </a:tc>
                <a:tc>
                  <a:txBody>
                    <a:bodyPr/>
                    <a:lstStyle/>
                    <a:p>
                      <a:pPr indent="0" lvl="0" marL="0" rtl="0" algn="l">
                        <a:spcBef>
                          <a:spcPts val="0"/>
                        </a:spcBef>
                        <a:spcAft>
                          <a:spcPts val="0"/>
                        </a:spcAft>
                        <a:buNone/>
                      </a:pPr>
                      <a:r>
                        <a:rPr lang="en" sz="1100"/>
                        <a:t>0.970</a:t>
                      </a:r>
                      <a:endParaRPr sz="1100"/>
                    </a:p>
                  </a:txBody>
                  <a:tcPr marT="63500" marB="63500" marR="63500" marL="63500"/>
                </a:tc>
              </a:tr>
              <a:tr h="12700">
                <a:tc>
                  <a:txBody>
                    <a:bodyPr/>
                    <a:lstStyle/>
                    <a:p>
                      <a:pPr indent="0" lvl="0" marL="0" rtl="0" algn="l">
                        <a:spcBef>
                          <a:spcPts val="0"/>
                        </a:spcBef>
                        <a:spcAft>
                          <a:spcPts val="0"/>
                        </a:spcAft>
                        <a:buNone/>
                      </a:pPr>
                      <a:r>
                        <a:rPr lang="en" sz="1100"/>
                        <a:t>XGBoost</a:t>
                      </a:r>
                      <a:endParaRPr sz="1100"/>
                    </a:p>
                  </a:txBody>
                  <a:tcPr marT="63500" marB="63500" marR="63500" marL="63500"/>
                </a:tc>
                <a:tc>
                  <a:txBody>
                    <a:bodyPr/>
                    <a:lstStyle/>
                    <a:p>
                      <a:pPr indent="0" lvl="0" marL="0" rtl="0" algn="l">
                        <a:spcBef>
                          <a:spcPts val="0"/>
                        </a:spcBef>
                        <a:spcAft>
                          <a:spcPts val="0"/>
                        </a:spcAft>
                        <a:buNone/>
                      </a:pPr>
                      <a:r>
                        <a:rPr lang="en" sz="1100"/>
                        <a:t>'gamma': 0.1, 'learning_rate': 0.1, 'max_depth': 7, 'n_estimators': 100</a:t>
                      </a:r>
                      <a:endParaRPr sz="1100"/>
                    </a:p>
                  </a:txBody>
                  <a:tcPr marT="63500" marB="63500" marR="63500" marL="63500"/>
                </a:tc>
                <a:tc>
                  <a:txBody>
                    <a:bodyPr/>
                    <a:lstStyle/>
                    <a:p>
                      <a:pPr indent="0" lvl="0" marL="0" rtl="0" algn="l">
                        <a:spcBef>
                          <a:spcPts val="0"/>
                        </a:spcBef>
                        <a:spcAft>
                          <a:spcPts val="0"/>
                        </a:spcAft>
                        <a:buNone/>
                      </a:pPr>
                      <a:r>
                        <a:rPr lang="en" sz="1100"/>
                        <a:t>0.970</a:t>
                      </a:r>
                      <a:endParaRPr sz="1100"/>
                    </a:p>
                  </a:txBody>
                  <a:tcPr marT="63500" marB="63500" marR="63500" marL="63500"/>
                </a:tc>
                <a:tc>
                  <a:txBody>
                    <a:bodyPr/>
                    <a:lstStyle/>
                    <a:p>
                      <a:pPr indent="0" lvl="0" marL="0" rtl="0" algn="l">
                        <a:spcBef>
                          <a:spcPts val="0"/>
                        </a:spcBef>
                        <a:spcAft>
                          <a:spcPts val="0"/>
                        </a:spcAft>
                        <a:buNone/>
                      </a:pPr>
                      <a:r>
                        <a:rPr lang="en" sz="1100"/>
                        <a:t>0.970</a:t>
                      </a:r>
                      <a:endParaRPr sz="1100"/>
                    </a:p>
                  </a:txBody>
                  <a:tcPr marT="63500" marB="63500" marR="63500" marL="63500"/>
                </a:tc>
                <a:tc>
                  <a:txBody>
                    <a:bodyPr/>
                    <a:lstStyle/>
                    <a:p>
                      <a:pPr indent="0" lvl="0" marL="0" rtl="0" algn="l">
                        <a:spcBef>
                          <a:spcPts val="0"/>
                        </a:spcBef>
                        <a:spcAft>
                          <a:spcPts val="0"/>
                        </a:spcAft>
                        <a:buNone/>
                      </a:pPr>
                      <a:r>
                        <a:rPr lang="en" sz="1100"/>
                        <a:t>0.960</a:t>
                      </a:r>
                      <a:endParaRPr sz="1100"/>
                    </a:p>
                  </a:txBody>
                  <a:tcPr marT="63500" marB="63500" marR="63500" marL="63500"/>
                </a:tc>
                <a:tc>
                  <a:txBody>
                    <a:bodyPr/>
                    <a:lstStyle/>
                    <a:p>
                      <a:pPr indent="0" lvl="0" marL="0" rtl="0" algn="l">
                        <a:spcBef>
                          <a:spcPts val="0"/>
                        </a:spcBef>
                        <a:spcAft>
                          <a:spcPts val="0"/>
                        </a:spcAft>
                        <a:buNone/>
                      </a:pPr>
                      <a:r>
                        <a:rPr lang="en" sz="1100"/>
                        <a:t>0.970</a:t>
                      </a:r>
                      <a:endParaRPr sz="1100"/>
                    </a:p>
                    <a:p>
                      <a:pPr indent="0" lvl="0" marL="0" rtl="0" algn="l">
                        <a:spcBef>
                          <a:spcPts val="0"/>
                        </a:spcBef>
                        <a:spcAft>
                          <a:spcPts val="0"/>
                        </a:spcAft>
                        <a:buNone/>
                      </a:pPr>
                      <a:r>
                        <a:t/>
                      </a:r>
                      <a:endParaRPr sz="1100"/>
                    </a:p>
                  </a:txBody>
                  <a:tcPr marT="63500" marB="63500" marR="63500" marL="6350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Important Metrics in Drug Discovery</a:t>
            </a:r>
            <a:endParaRPr/>
          </a:p>
        </p:txBody>
      </p:sp>
      <p:sp>
        <p:nvSpPr>
          <p:cNvPr id="190" name="Google Shape;190;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Precision</a:t>
            </a:r>
            <a:endParaRPr b="1"/>
          </a:p>
          <a:p>
            <a:pPr indent="0" lvl="0" marL="0" rtl="0" algn="l">
              <a:spcBef>
                <a:spcPts val="1200"/>
              </a:spcBef>
              <a:spcAft>
                <a:spcPts val="0"/>
              </a:spcAft>
              <a:buNone/>
            </a:pPr>
            <a:r>
              <a:rPr lang="en" sz="1400"/>
              <a:t>Precision is the proportion of true positives out of the total predicted positives. It indicates the model's ability to correctly identify true drug candidates among the predicted positive samples. High precision means that the model is less likely to produce false positives, which can </a:t>
            </a:r>
            <a:r>
              <a:rPr b="1" lang="en" sz="1400"/>
              <a:t>reduce the risk of wasting resources on non-promising drug candidates, and testing the unnecessary drugs on humans.</a:t>
            </a:r>
            <a:endParaRPr b="1" sz="1400"/>
          </a:p>
          <a:p>
            <a:pPr indent="0" lvl="0" marL="0" rtl="0" algn="l">
              <a:spcBef>
                <a:spcPts val="1200"/>
              </a:spcBef>
              <a:spcAft>
                <a:spcPts val="0"/>
              </a:spcAft>
              <a:buNone/>
            </a:pPr>
            <a:r>
              <a:rPr b="1" lang="en"/>
              <a:t>Recall</a:t>
            </a:r>
            <a:endParaRPr b="1"/>
          </a:p>
          <a:p>
            <a:pPr indent="0" lvl="0" marL="0" rtl="0" algn="l">
              <a:spcBef>
                <a:spcPts val="1200"/>
              </a:spcBef>
              <a:spcAft>
                <a:spcPts val="1200"/>
              </a:spcAft>
              <a:buNone/>
            </a:pPr>
            <a:r>
              <a:rPr lang="en" sz="1456"/>
              <a:t>On the other hand, recall is the proportion of true positives out of the total actual positives. It is a measure of the model's ability to correctly identify all the positive samples, including true drug candidates. High recall means that the model is less likely to miss true drug candidates which can be important in </a:t>
            </a:r>
            <a:r>
              <a:rPr b="1" lang="en" sz="1456"/>
              <a:t>ensuring that potential drug candidates are not overlooked.</a:t>
            </a:r>
            <a:endParaRPr b="1" sz="1456"/>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 Models to predict Bioactivity Class</a:t>
            </a:r>
            <a:endParaRPr/>
          </a:p>
        </p:txBody>
      </p:sp>
      <p:sp>
        <p:nvSpPr>
          <p:cNvPr id="196" name="Google Shape;196;p31"/>
          <p:cNvSpPr txBox="1"/>
          <p:nvPr>
            <p:ph idx="1" type="body"/>
          </p:nvPr>
        </p:nvSpPr>
        <p:spPr>
          <a:xfrm>
            <a:off x="311700" y="1266325"/>
            <a:ext cx="8520600" cy="3799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212121"/>
                </a:solidFill>
              </a:rPr>
              <a:t>Neural Networks are potent machine learning models that can effectively model the intricate relationships between the input variables and the objective variable. In the case of predicting the Bioactivity class, a large number of variables are likely to contribute to the classification, making it difficult to identify the most significant variables and their interactions. Neural Networks are capable of autonomously identifying and capturing these nonlinear relationships.</a:t>
            </a:r>
            <a:endParaRPr sz="1200">
              <a:solidFill>
                <a:srgbClr val="212121"/>
              </a:solidFill>
            </a:endParaRPr>
          </a:p>
          <a:p>
            <a:pPr indent="0" lvl="0" marL="0" rtl="0" algn="just">
              <a:spcBef>
                <a:spcPts val="1200"/>
              </a:spcBef>
              <a:spcAft>
                <a:spcPts val="0"/>
              </a:spcAft>
              <a:buNone/>
            </a:pPr>
            <a:r>
              <a:rPr lang="en" sz="1200">
                <a:solidFill>
                  <a:srgbClr val="212121"/>
                </a:solidFill>
              </a:rPr>
              <a:t>In bioactivity prediction, where there are thousands of compounds and numerous molecular descriptors for each compound, Neural Networks have demonstrated their ability to effectively manage large volumes of data. Neural Networks are a viable option for predicting the Bioactivity class due to their capacity to manage large quantities of data and recognize complex relationships.</a:t>
            </a:r>
            <a:endParaRPr sz="1200">
              <a:solidFill>
                <a:srgbClr val="212121"/>
              </a:solidFill>
            </a:endParaRPr>
          </a:p>
          <a:p>
            <a:pPr indent="0" lvl="0" marL="0" rtl="0" algn="l">
              <a:spcBef>
                <a:spcPts val="1200"/>
              </a:spcBef>
              <a:spcAft>
                <a:spcPts val="0"/>
              </a:spcAft>
              <a:buNone/>
            </a:pPr>
            <a:r>
              <a:rPr b="1" lang="en" sz="1200">
                <a:solidFill>
                  <a:srgbClr val="212121"/>
                </a:solidFill>
              </a:rPr>
              <a:t>TYPES OF MODELS TRIED:</a:t>
            </a:r>
            <a:endParaRPr b="1" sz="1200">
              <a:solidFill>
                <a:srgbClr val="212121"/>
              </a:solidFill>
            </a:endParaRPr>
          </a:p>
          <a:p>
            <a:pPr indent="0" lvl="0" marL="0" rtl="0" algn="l">
              <a:spcBef>
                <a:spcPts val="1200"/>
              </a:spcBef>
              <a:spcAft>
                <a:spcPts val="0"/>
              </a:spcAft>
              <a:buNone/>
            </a:pPr>
            <a:r>
              <a:rPr b="1" lang="en" sz="1200">
                <a:solidFill>
                  <a:srgbClr val="212121"/>
                </a:solidFill>
              </a:rPr>
              <a:t>ANN </a:t>
            </a:r>
            <a:r>
              <a:rPr lang="en" sz="1200">
                <a:solidFill>
                  <a:srgbClr val="212121"/>
                </a:solidFill>
              </a:rPr>
              <a:t>- ARTIFICIAL NEURAL NETWORK</a:t>
            </a:r>
            <a:endParaRPr sz="1200">
              <a:solidFill>
                <a:srgbClr val="212121"/>
              </a:solidFill>
            </a:endParaRPr>
          </a:p>
          <a:p>
            <a:pPr indent="0" lvl="0" marL="0" rtl="0" algn="l">
              <a:spcBef>
                <a:spcPts val="1200"/>
              </a:spcBef>
              <a:spcAft>
                <a:spcPts val="0"/>
              </a:spcAft>
              <a:buNone/>
            </a:pPr>
            <a:r>
              <a:rPr b="1" lang="en" sz="1200">
                <a:solidFill>
                  <a:srgbClr val="212121"/>
                </a:solidFill>
              </a:rPr>
              <a:t>CNN </a:t>
            </a:r>
            <a:r>
              <a:rPr lang="en" sz="1200">
                <a:solidFill>
                  <a:srgbClr val="212121"/>
                </a:solidFill>
              </a:rPr>
              <a:t>- CONVOLUTIONAL NEURAL NETWORK</a:t>
            </a:r>
            <a:endParaRPr sz="1200">
              <a:solidFill>
                <a:srgbClr val="212121"/>
              </a:solidFill>
            </a:endParaRPr>
          </a:p>
          <a:p>
            <a:pPr indent="0" lvl="0" marL="0" rtl="0" algn="l">
              <a:spcBef>
                <a:spcPts val="1200"/>
              </a:spcBef>
              <a:spcAft>
                <a:spcPts val="0"/>
              </a:spcAft>
              <a:buNone/>
            </a:pPr>
            <a:r>
              <a:rPr b="1" lang="en" sz="1200">
                <a:solidFill>
                  <a:srgbClr val="212121"/>
                </a:solidFill>
              </a:rPr>
              <a:t>RNN</a:t>
            </a:r>
            <a:r>
              <a:rPr lang="en" sz="1200">
                <a:solidFill>
                  <a:srgbClr val="212121"/>
                </a:solidFill>
              </a:rPr>
              <a:t> - RECURRENT NEURAL NETWORK</a:t>
            </a:r>
            <a:endParaRPr sz="1200">
              <a:solidFill>
                <a:srgbClr val="212121"/>
              </a:solidFill>
            </a:endParaRPr>
          </a:p>
          <a:p>
            <a:pPr indent="0" lvl="0" marL="0" rtl="0" algn="l">
              <a:spcBef>
                <a:spcPts val="1200"/>
              </a:spcBef>
              <a:spcAft>
                <a:spcPts val="0"/>
              </a:spcAft>
              <a:buNone/>
            </a:pPr>
            <a:r>
              <a:t/>
            </a:r>
            <a:endParaRPr sz="1200">
              <a:solidFill>
                <a:srgbClr val="212121"/>
              </a:solidFill>
            </a:endParaRPr>
          </a:p>
          <a:p>
            <a:pPr indent="0" lvl="0" marL="0" rtl="0" algn="l">
              <a:spcBef>
                <a:spcPts val="1200"/>
              </a:spcBef>
              <a:spcAft>
                <a:spcPts val="0"/>
              </a:spcAft>
              <a:buNone/>
            </a:pPr>
            <a:r>
              <a:t/>
            </a:r>
            <a:endParaRPr sz="1200">
              <a:solidFill>
                <a:srgbClr val="212121"/>
              </a:solidFill>
            </a:endParaRPr>
          </a:p>
          <a:p>
            <a:pPr indent="0" lvl="0" marL="0" rtl="0" algn="l">
              <a:spcBef>
                <a:spcPts val="1200"/>
              </a:spcBef>
              <a:spcAft>
                <a:spcPts val="1200"/>
              </a:spcAft>
              <a:buNone/>
            </a:pPr>
            <a:r>
              <a:t/>
            </a:r>
            <a:endParaRPr sz="1200">
              <a:solidFill>
                <a:srgbClr val="21212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 - </a:t>
            </a:r>
            <a:r>
              <a:rPr lang="en"/>
              <a:t>Research Question/Hypothesis</a:t>
            </a:r>
            <a:endParaRPr/>
          </a:p>
        </p:txBody>
      </p:sp>
      <p:sp>
        <p:nvSpPr>
          <p:cNvPr id="73" name="Google Shape;73;p14"/>
          <p:cNvSpPr txBox="1"/>
          <p:nvPr>
            <p:ph idx="1" type="body"/>
          </p:nvPr>
        </p:nvSpPr>
        <p:spPr>
          <a:xfrm>
            <a:off x="311700" y="1266325"/>
            <a:ext cx="8520600" cy="1237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What are the drugs that are active in inhibiting dopamine receptor protein?</a:t>
            </a:r>
            <a:endParaRPr/>
          </a:p>
          <a:p>
            <a:pPr indent="-342900" lvl="0" marL="457200" rtl="0" algn="l">
              <a:spcBef>
                <a:spcPts val="0"/>
              </a:spcBef>
              <a:spcAft>
                <a:spcPts val="0"/>
              </a:spcAft>
              <a:buSzPts val="1800"/>
              <a:buAutoNum type="arabicPeriod"/>
            </a:pPr>
            <a:r>
              <a:rPr lang="en"/>
              <a:t>What are their chemical structures/qualities that make them active?</a:t>
            </a:r>
            <a:endParaRPr/>
          </a:p>
        </p:txBody>
      </p:sp>
      <p:sp>
        <p:nvSpPr>
          <p:cNvPr id="74" name="Google Shape;74;p14"/>
          <p:cNvSpPr txBox="1"/>
          <p:nvPr>
            <p:ph idx="1" type="body"/>
          </p:nvPr>
        </p:nvSpPr>
        <p:spPr>
          <a:xfrm>
            <a:off x="311700" y="3493525"/>
            <a:ext cx="8520600" cy="10083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Removing Multicollinearity</a:t>
            </a:r>
            <a:endParaRPr/>
          </a:p>
          <a:p>
            <a:pPr indent="-342900" lvl="0" marL="457200" rtl="0" algn="l">
              <a:lnSpc>
                <a:spcPct val="150000"/>
              </a:lnSpc>
              <a:spcBef>
                <a:spcPts val="0"/>
              </a:spcBef>
              <a:spcAft>
                <a:spcPts val="0"/>
              </a:spcAft>
              <a:buSzPts val="1800"/>
              <a:buChar char="➔"/>
            </a:pPr>
            <a:r>
              <a:rPr lang="en"/>
              <a:t>Removing Pains Molecules</a:t>
            </a:r>
            <a:endParaRPr/>
          </a:p>
        </p:txBody>
      </p:sp>
      <p:sp>
        <p:nvSpPr>
          <p:cNvPr id="75" name="Google Shape;75;p14"/>
          <p:cNvSpPr txBox="1"/>
          <p:nvPr>
            <p:ph type="title"/>
          </p:nvPr>
        </p:nvSpPr>
        <p:spPr>
          <a:xfrm>
            <a:off x="311700" y="2617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Revisiting Data Preprocessing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Artificial Neural Network (ANN)</a:t>
            </a:r>
            <a:endParaRPr/>
          </a:p>
        </p:txBody>
      </p:sp>
      <p:sp>
        <p:nvSpPr>
          <p:cNvPr id="202" name="Google Shape;202;p32"/>
          <p:cNvSpPr txBox="1"/>
          <p:nvPr>
            <p:ph idx="1" type="body"/>
          </p:nvPr>
        </p:nvSpPr>
        <p:spPr>
          <a:xfrm>
            <a:off x="311700" y="1266325"/>
            <a:ext cx="8520600" cy="1635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rgbClr val="000000"/>
                </a:solidFill>
              </a:rPr>
              <a:t>Artificial Neural Network (ANN). A brain-inspired machine learning algorithm. Each node conducts a mathematical operation on its inputs and passes the output to the next tier.</a:t>
            </a:r>
            <a:endParaRPr sz="1300">
              <a:solidFill>
                <a:srgbClr val="000000"/>
              </a:solidFill>
            </a:endParaRPr>
          </a:p>
          <a:p>
            <a:pPr indent="0" lvl="0" marL="0" rtl="0" algn="just">
              <a:spcBef>
                <a:spcPts val="0"/>
              </a:spcBef>
              <a:spcAft>
                <a:spcPts val="0"/>
              </a:spcAft>
              <a:buNone/>
            </a:pPr>
            <a:r>
              <a:rPr lang="en" sz="1300">
                <a:solidFill>
                  <a:srgbClr val="000000"/>
                </a:solidFill>
              </a:rPr>
              <a:t> </a:t>
            </a:r>
            <a:endParaRPr sz="1300">
              <a:solidFill>
                <a:srgbClr val="000000"/>
              </a:solidFill>
            </a:endParaRPr>
          </a:p>
          <a:p>
            <a:pPr indent="0" lvl="0" marL="0" rtl="0" algn="just">
              <a:spcBef>
                <a:spcPts val="0"/>
              </a:spcBef>
              <a:spcAft>
                <a:spcPts val="0"/>
              </a:spcAft>
              <a:buNone/>
            </a:pPr>
            <a:r>
              <a:rPr lang="en" sz="1300">
                <a:solidFill>
                  <a:srgbClr val="000000"/>
                </a:solidFill>
              </a:rPr>
              <a:t>Based on Lipinski descriptors, an ANN may estimate the bioactivity class of a molecule using the available data. The ANN can predict compound classes in the test set by training on a subset of data with known bioactivity classes. The ANN recognizes patterns in input data and generates a probability distribution for each class.</a:t>
            </a:r>
            <a:endParaRPr sz="1900"/>
          </a:p>
        </p:txBody>
      </p:sp>
      <p:pic>
        <p:nvPicPr>
          <p:cNvPr id="203" name="Google Shape;203;p32"/>
          <p:cNvPicPr preferRelativeResize="0"/>
          <p:nvPr/>
        </p:nvPicPr>
        <p:blipFill>
          <a:blip r:embed="rId3">
            <a:alphaModFix/>
          </a:blip>
          <a:stretch>
            <a:fillRect/>
          </a:stretch>
        </p:blipFill>
        <p:spPr>
          <a:xfrm>
            <a:off x="311700" y="3015825"/>
            <a:ext cx="8711375" cy="893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a:t>
            </a:r>
            <a:endParaRPr/>
          </a:p>
        </p:txBody>
      </p:sp>
      <p:pic>
        <p:nvPicPr>
          <p:cNvPr id="209" name="Google Shape;209;p33"/>
          <p:cNvPicPr preferRelativeResize="0"/>
          <p:nvPr/>
        </p:nvPicPr>
        <p:blipFill>
          <a:blip r:embed="rId3">
            <a:alphaModFix/>
          </a:blip>
          <a:stretch>
            <a:fillRect/>
          </a:stretch>
        </p:blipFill>
        <p:spPr>
          <a:xfrm>
            <a:off x="311700" y="1624363"/>
            <a:ext cx="4780600" cy="2664175"/>
          </a:xfrm>
          <a:prstGeom prst="rect">
            <a:avLst/>
          </a:prstGeom>
          <a:noFill/>
          <a:ln>
            <a:noFill/>
          </a:ln>
        </p:spPr>
      </p:pic>
      <p:pic>
        <p:nvPicPr>
          <p:cNvPr id="210" name="Google Shape;210;p33"/>
          <p:cNvPicPr preferRelativeResize="0"/>
          <p:nvPr/>
        </p:nvPicPr>
        <p:blipFill>
          <a:blip r:embed="rId4">
            <a:alphaModFix/>
          </a:blip>
          <a:stretch>
            <a:fillRect/>
          </a:stretch>
        </p:blipFill>
        <p:spPr>
          <a:xfrm>
            <a:off x="4911549" y="1304825"/>
            <a:ext cx="4080051" cy="3303244"/>
          </a:xfrm>
          <a:prstGeom prst="rect">
            <a:avLst/>
          </a:prstGeom>
          <a:noFill/>
          <a:ln>
            <a:noFill/>
          </a:ln>
        </p:spPr>
      </p:pic>
      <p:sp>
        <p:nvSpPr>
          <p:cNvPr id="211" name="Google Shape;211;p33"/>
          <p:cNvSpPr txBox="1"/>
          <p:nvPr/>
        </p:nvSpPr>
        <p:spPr>
          <a:xfrm>
            <a:off x="338625" y="1243000"/>
            <a:ext cx="1543200" cy="384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300"/>
              <a:t>epochs=35</a:t>
            </a:r>
            <a:endParaRPr b="1">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a:t>
            </a:r>
            <a:endParaRPr/>
          </a:p>
        </p:txBody>
      </p:sp>
      <p:sp>
        <p:nvSpPr>
          <p:cNvPr id="217" name="Google Shape;217;p34"/>
          <p:cNvSpPr txBox="1"/>
          <p:nvPr>
            <p:ph idx="1" type="body"/>
          </p:nvPr>
        </p:nvSpPr>
        <p:spPr>
          <a:xfrm>
            <a:off x="2827775" y="1266325"/>
            <a:ext cx="6004500" cy="33027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lang="en" sz="1300">
                <a:solidFill>
                  <a:srgbClr val="000000"/>
                </a:solidFill>
              </a:rPr>
              <a:t>ANNs are fully connected and make no data structure assumptions, unlike CNNs and RNNs.</a:t>
            </a:r>
            <a:endParaRPr sz="1300">
              <a:solidFill>
                <a:srgbClr val="000000"/>
              </a:solidFill>
            </a:endParaRPr>
          </a:p>
          <a:p>
            <a:pPr indent="0" lvl="0" marL="0" rtl="0" algn="just">
              <a:lnSpc>
                <a:spcPct val="95000"/>
              </a:lnSpc>
              <a:spcBef>
                <a:spcPts val="0"/>
              </a:spcBef>
              <a:spcAft>
                <a:spcPts val="0"/>
              </a:spcAft>
              <a:buNone/>
            </a:pPr>
            <a:r>
              <a:rPr lang="en" sz="1300">
                <a:solidFill>
                  <a:srgbClr val="000000"/>
                </a:solidFill>
              </a:rPr>
              <a:t> </a:t>
            </a:r>
            <a:endParaRPr sz="1300">
              <a:solidFill>
                <a:srgbClr val="000000"/>
              </a:solidFill>
            </a:endParaRPr>
          </a:p>
          <a:p>
            <a:pPr indent="0" lvl="0" marL="0" rtl="0" algn="just">
              <a:lnSpc>
                <a:spcPct val="95000"/>
              </a:lnSpc>
              <a:spcBef>
                <a:spcPts val="0"/>
              </a:spcBef>
              <a:spcAft>
                <a:spcPts val="0"/>
              </a:spcAft>
              <a:buNone/>
            </a:pPr>
            <a:r>
              <a:rPr lang="en" sz="1300">
                <a:solidFill>
                  <a:srgbClr val="000000"/>
                </a:solidFill>
              </a:rPr>
              <a:t>This ANN architecture uses a rectified linear unit (ReLU) activation function and consists of a 9-node input layer followed by two 128-node hidden layers. For binary classification, the output layer just contains a single node with a sigmoid activation function.</a:t>
            </a:r>
            <a:endParaRPr sz="1300">
              <a:solidFill>
                <a:srgbClr val="000000"/>
              </a:solidFill>
            </a:endParaRPr>
          </a:p>
          <a:p>
            <a:pPr indent="0" lvl="0" marL="0" rtl="0" algn="just">
              <a:lnSpc>
                <a:spcPct val="95000"/>
              </a:lnSpc>
              <a:spcBef>
                <a:spcPts val="0"/>
              </a:spcBef>
              <a:spcAft>
                <a:spcPts val="0"/>
              </a:spcAft>
              <a:buNone/>
            </a:pPr>
            <a:r>
              <a:t/>
            </a:r>
            <a:endParaRPr sz="1300">
              <a:solidFill>
                <a:srgbClr val="000000"/>
              </a:solidFill>
            </a:endParaRPr>
          </a:p>
          <a:p>
            <a:pPr indent="0" lvl="0" marL="0" rtl="0" algn="just">
              <a:lnSpc>
                <a:spcPct val="95000"/>
              </a:lnSpc>
              <a:spcBef>
                <a:spcPts val="0"/>
              </a:spcBef>
              <a:spcAft>
                <a:spcPts val="0"/>
              </a:spcAft>
              <a:buNone/>
            </a:pPr>
            <a:r>
              <a:rPr lang="en" sz="1300">
                <a:solidFill>
                  <a:srgbClr val="000000"/>
                </a:solidFill>
              </a:rPr>
              <a:t>The loss function in this model is binary cross-entropy, and the batch size is 32. During backpropagation, the weights are updated using the Adam optimizer and a learning rate of 0.001.</a:t>
            </a:r>
            <a:endParaRPr sz="1300">
              <a:solidFill>
                <a:srgbClr val="000000"/>
              </a:solidFill>
            </a:endParaRPr>
          </a:p>
          <a:p>
            <a:pPr indent="0" lvl="0" marL="0" rtl="0" algn="just">
              <a:lnSpc>
                <a:spcPct val="95000"/>
              </a:lnSpc>
              <a:spcBef>
                <a:spcPts val="0"/>
              </a:spcBef>
              <a:spcAft>
                <a:spcPts val="0"/>
              </a:spcAft>
              <a:buNone/>
            </a:pPr>
            <a:r>
              <a:t/>
            </a:r>
            <a:endParaRPr sz="1300">
              <a:solidFill>
                <a:srgbClr val="000000"/>
              </a:solidFill>
            </a:endParaRPr>
          </a:p>
          <a:p>
            <a:pPr indent="0" lvl="0" marL="0" rtl="0" algn="just">
              <a:lnSpc>
                <a:spcPct val="95000"/>
              </a:lnSpc>
              <a:spcBef>
                <a:spcPts val="0"/>
              </a:spcBef>
              <a:spcAft>
                <a:spcPts val="0"/>
              </a:spcAft>
              <a:buNone/>
            </a:pPr>
            <a:r>
              <a:rPr lang="en" sz="1300">
                <a:solidFill>
                  <a:srgbClr val="000000"/>
                </a:solidFill>
              </a:rPr>
              <a:t>In the ANN architecture, dropout is implemented after the first and second hidden layers with a dropout rate of 0.25. Early stopping is also implemented using a validation set, where training stops when the validation loss does not decrease for five epochs. These techniques help prevent overfitting and improve the generalization performance of the network.</a:t>
            </a:r>
            <a:endParaRPr sz="1900"/>
          </a:p>
        </p:txBody>
      </p:sp>
      <p:pic>
        <p:nvPicPr>
          <p:cNvPr id="218" name="Google Shape;218;p34"/>
          <p:cNvPicPr preferRelativeResize="0"/>
          <p:nvPr/>
        </p:nvPicPr>
        <p:blipFill>
          <a:blip r:embed="rId3">
            <a:alphaModFix/>
          </a:blip>
          <a:stretch>
            <a:fillRect/>
          </a:stretch>
        </p:blipFill>
        <p:spPr>
          <a:xfrm>
            <a:off x="553850" y="1152426"/>
            <a:ext cx="1978069" cy="38278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Convolution Neural Network - CNN</a:t>
            </a:r>
            <a:endParaRPr/>
          </a:p>
        </p:txBody>
      </p:sp>
      <p:sp>
        <p:nvSpPr>
          <p:cNvPr id="224" name="Google Shape;224;p35"/>
          <p:cNvSpPr txBox="1"/>
          <p:nvPr>
            <p:ph idx="1" type="body"/>
          </p:nvPr>
        </p:nvSpPr>
        <p:spPr>
          <a:xfrm>
            <a:off x="311700" y="1266325"/>
            <a:ext cx="8520600" cy="126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300">
                <a:solidFill>
                  <a:srgbClr val="000000"/>
                </a:solidFill>
              </a:rPr>
              <a:t>Deep learning algorithm CNN processes images and signals. Convolutional and pooling layers recognize patterns and features in pictures and signals. The convolutional layers filter each input image to create a feature map that highlights particular features. Pooling layers then minimize feature map size by taking the maximum or average value of a group of pixels. This reduces noise and improves calculation.</a:t>
            </a:r>
            <a:endParaRPr sz="1900"/>
          </a:p>
        </p:txBody>
      </p:sp>
      <p:pic>
        <p:nvPicPr>
          <p:cNvPr id="225" name="Google Shape;225;p35"/>
          <p:cNvPicPr preferRelativeResize="0"/>
          <p:nvPr/>
        </p:nvPicPr>
        <p:blipFill>
          <a:blip r:embed="rId3">
            <a:alphaModFix/>
          </a:blip>
          <a:stretch>
            <a:fillRect/>
          </a:stretch>
        </p:blipFill>
        <p:spPr>
          <a:xfrm>
            <a:off x="637475" y="2641425"/>
            <a:ext cx="8270900" cy="1047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311700" y="4617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a:t>
            </a:r>
            <a:endParaRPr/>
          </a:p>
        </p:txBody>
      </p:sp>
      <p:pic>
        <p:nvPicPr>
          <p:cNvPr id="231" name="Google Shape;231;p36"/>
          <p:cNvPicPr preferRelativeResize="0"/>
          <p:nvPr/>
        </p:nvPicPr>
        <p:blipFill>
          <a:blip r:embed="rId3">
            <a:alphaModFix/>
          </a:blip>
          <a:stretch>
            <a:fillRect/>
          </a:stretch>
        </p:blipFill>
        <p:spPr>
          <a:xfrm>
            <a:off x="0" y="1837325"/>
            <a:ext cx="5667149" cy="2370400"/>
          </a:xfrm>
          <a:prstGeom prst="rect">
            <a:avLst/>
          </a:prstGeom>
          <a:noFill/>
          <a:ln>
            <a:noFill/>
          </a:ln>
        </p:spPr>
      </p:pic>
      <p:pic>
        <p:nvPicPr>
          <p:cNvPr id="232" name="Google Shape;232;p36"/>
          <p:cNvPicPr preferRelativeResize="0"/>
          <p:nvPr/>
        </p:nvPicPr>
        <p:blipFill>
          <a:blip r:embed="rId4">
            <a:alphaModFix/>
          </a:blip>
          <a:stretch>
            <a:fillRect/>
          </a:stretch>
        </p:blipFill>
        <p:spPr>
          <a:xfrm>
            <a:off x="5475025" y="1612425"/>
            <a:ext cx="3526800" cy="2820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a:t>
            </a:r>
            <a:endParaRPr/>
          </a:p>
        </p:txBody>
      </p:sp>
      <p:sp>
        <p:nvSpPr>
          <p:cNvPr id="238" name="Google Shape;238;p37"/>
          <p:cNvSpPr txBox="1"/>
          <p:nvPr>
            <p:ph idx="1" type="body"/>
          </p:nvPr>
        </p:nvSpPr>
        <p:spPr>
          <a:xfrm>
            <a:off x="311700" y="1266325"/>
            <a:ext cx="61875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solidFill>
                  <a:srgbClr val="000000"/>
                </a:solidFill>
                <a:highlight>
                  <a:srgbClr val="FFFFFF"/>
                </a:highlight>
              </a:rPr>
              <a:t>Padding, stride, and many layers with distinct activation functions are all features of the CNN design. The activation function of ReLU is used in the input layer, whereas the activation function of Softmax is used in the output layer. The stride and filter sizes vary across the convolutional layers. The max pooling layers shrink the feature maps to a more manageable size. Classification is performed on the dense layers with dropout regularization to prevent overfitting. In conclusion, the model employs the Adam optimizer and the loss function of categorical cross entropy.</a:t>
            </a:r>
            <a:endParaRPr sz="1400"/>
          </a:p>
        </p:txBody>
      </p:sp>
      <p:pic>
        <p:nvPicPr>
          <p:cNvPr id="239" name="Google Shape;239;p37"/>
          <p:cNvPicPr preferRelativeResize="0"/>
          <p:nvPr/>
        </p:nvPicPr>
        <p:blipFill>
          <a:blip r:embed="rId3">
            <a:alphaModFix/>
          </a:blip>
          <a:stretch>
            <a:fillRect/>
          </a:stretch>
        </p:blipFill>
        <p:spPr>
          <a:xfrm>
            <a:off x="6377649" y="0"/>
            <a:ext cx="2237601" cy="50323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Recurrent Neural Network - RNN + BiLSTM</a:t>
            </a:r>
            <a:endParaRPr/>
          </a:p>
        </p:txBody>
      </p:sp>
      <p:sp>
        <p:nvSpPr>
          <p:cNvPr id="245" name="Google Shape;245;p38"/>
          <p:cNvSpPr txBox="1"/>
          <p:nvPr>
            <p:ph idx="1" type="body"/>
          </p:nvPr>
        </p:nvSpPr>
        <p:spPr>
          <a:xfrm>
            <a:off x="311700" y="1266325"/>
            <a:ext cx="8520600" cy="15624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lang="en" sz="1300">
                <a:solidFill>
                  <a:srgbClr val="000000"/>
                </a:solidFill>
              </a:rPr>
              <a:t>Recurrent neural networks (RNNs) can process variable-length sequential data and output related outputs. RNNs process sequential data like time-series, natural language processing, speech recognition, and music composition.</a:t>
            </a:r>
            <a:endParaRPr sz="1300">
              <a:solidFill>
                <a:srgbClr val="000000"/>
              </a:solidFill>
            </a:endParaRPr>
          </a:p>
          <a:p>
            <a:pPr indent="0" lvl="0" marL="0" rtl="0" algn="just">
              <a:lnSpc>
                <a:spcPct val="95000"/>
              </a:lnSpc>
              <a:spcBef>
                <a:spcPts val="0"/>
              </a:spcBef>
              <a:spcAft>
                <a:spcPts val="0"/>
              </a:spcAft>
              <a:buNone/>
            </a:pPr>
            <a:r>
              <a:rPr lang="en" sz="1300">
                <a:solidFill>
                  <a:srgbClr val="000000"/>
                </a:solidFill>
              </a:rPr>
              <a:t> </a:t>
            </a:r>
            <a:endParaRPr sz="1300">
              <a:solidFill>
                <a:srgbClr val="000000"/>
              </a:solidFill>
            </a:endParaRPr>
          </a:p>
          <a:p>
            <a:pPr indent="0" lvl="0" marL="0" rtl="0" algn="just">
              <a:lnSpc>
                <a:spcPct val="95000"/>
              </a:lnSpc>
              <a:spcBef>
                <a:spcPts val="0"/>
              </a:spcBef>
              <a:spcAft>
                <a:spcPts val="0"/>
              </a:spcAft>
              <a:buNone/>
            </a:pPr>
            <a:r>
              <a:rPr lang="en" sz="1300">
                <a:solidFill>
                  <a:srgbClr val="000000"/>
                </a:solidFill>
              </a:rPr>
              <a:t>RNN can assess the dataset's consecutive molecules. RNN can forecast a molecule's bioactivity class based on its chemical structure and its predecessors' bioactivity levels. Drug discovery and lead optimization employ this to find new molecules with high bioactivity based on known chemicals. Sequence-to-sequence mapping uses RNN to create a series of structurally similar molecules.</a:t>
            </a:r>
            <a:endParaRPr sz="1300"/>
          </a:p>
        </p:txBody>
      </p:sp>
      <p:pic>
        <p:nvPicPr>
          <p:cNvPr id="246" name="Google Shape;246;p38"/>
          <p:cNvPicPr preferRelativeResize="0"/>
          <p:nvPr/>
        </p:nvPicPr>
        <p:blipFill>
          <a:blip r:embed="rId3">
            <a:alphaModFix/>
          </a:blip>
          <a:stretch>
            <a:fillRect/>
          </a:stretch>
        </p:blipFill>
        <p:spPr>
          <a:xfrm>
            <a:off x="311700" y="2981125"/>
            <a:ext cx="8061400" cy="1950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 + BiLSTM</a:t>
            </a:r>
            <a:endParaRPr/>
          </a:p>
        </p:txBody>
      </p:sp>
      <p:sp>
        <p:nvSpPr>
          <p:cNvPr id="252" name="Google Shape;252;p39"/>
          <p:cNvSpPr txBox="1"/>
          <p:nvPr>
            <p:ph idx="1" type="body"/>
          </p:nvPr>
        </p:nvSpPr>
        <p:spPr>
          <a:xfrm>
            <a:off x="311700" y="1266325"/>
            <a:ext cx="5560500" cy="33027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Clr>
                <a:srgbClr val="000000"/>
              </a:buClr>
              <a:buSzPts val="1500"/>
              <a:buChar char="●"/>
            </a:pPr>
            <a:r>
              <a:rPr lang="en" sz="1500">
                <a:solidFill>
                  <a:srgbClr val="000000"/>
                </a:solidFill>
              </a:rPr>
              <a:t>An embedding layer receives the input sequence and uses it to learn a very detailed representation of the input language.</a:t>
            </a:r>
            <a:endParaRPr sz="1500">
              <a:solidFill>
                <a:srgbClr val="000000"/>
              </a:solidFill>
            </a:endParaRPr>
          </a:p>
          <a:p>
            <a:pPr indent="-323850" lvl="0" marL="457200" rtl="0" algn="just">
              <a:spcBef>
                <a:spcPts val="0"/>
              </a:spcBef>
              <a:spcAft>
                <a:spcPts val="0"/>
              </a:spcAft>
              <a:buClr>
                <a:srgbClr val="000000"/>
              </a:buClr>
              <a:buSzPts val="1500"/>
              <a:buChar char="●"/>
            </a:pPr>
            <a:r>
              <a:rPr lang="en" sz="1500">
                <a:solidFill>
                  <a:srgbClr val="000000"/>
                </a:solidFill>
              </a:rPr>
              <a:t>A 128-unit, single-layer RNN with the Tanh activation function is fed the embedded sequence. The RNN layer generates a stream of unobservable states.</a:t>
            </a:r>
            <a:endParaRPr sz="1500">
              <a:solidFill>
                <a:srgbClr val="000000"/>
              </a:solidFill>
            </a:endParaRPr>
          </a:p>
          <a:p>
            <a:pPr indent="-323850" lvl="0" marL="457200" rtl="0" algn="just">
              <a:spcBef>
                <a:spcPts val="0"/>
              </a:spcBef>
              <a:spcAft>
                <a:spcPts val="0"/>
              </a:spcAft>
              <a:buClr>
                <a:srgbClr val="000000"/>
              </a:buClr>
              <a:buSzPts val="1500"/>
              <a:buChar char="●"/>
            </a:pPr>
            <a:r>
              <a:rPr lang="en" sz="1500">
                <a:solidFill>
                  <a:srgbClr val="000000"/>
                </a:solidFill>
              </a:rPr>
              <a:t>The output of the RNN is fully connected and uses the ReLU activation function on its 64 units.</a:t>
            </a:r>
            <a:endParaRPr sz="1500">
              <a:solidFill>
                <a:srgbClr val="000000"/>
              </a:solidFill>
            </a:endParaRPr>
          </a:p>
          <a:p>
            <a:pPr indent="-323850" lvl="0" marL="457200" rtl="0" algn="just">
              <a:spcBef>
                <a:spcPts val="0"/>
              </a:spcBef>
              <a:spcAft>
                <a:spcPts val="0"/>
              </a:spcAft>
              <a:buClr>
                <a:srgbClr val="000000"/>
              </a:buClr>
              <a:buSzPts val="1500"/>
              <a:buChar char="●"/>
            </a:pPr>
            <a:r>
              <a:rPr lang="en" sz="1500">
                <a:solidFill>
                  <a:srgbClr val="000000"/>
                </a:solidFill>
              </a:rPr>
              <a:t>In the end, a Sigmoid activation function is applied to a single output unit coupled to the fully connected layer to get a binary classification.</a:t>
            </a:r>
            <a:endParaRPr sz="2100"/>
          </a:p>
        </p:txBody>
      </p:sp>
      <p:pic>
        <p:nvPicPr>
          <p:cNvPr id="253" name="Google Shape;253;p39"/>
          <p:cNvPicPr preferRelativeResize="0"/>
          <p:nvPr/>
        </p:nvPicPr>
        <p:blipFill>
          <a:blip r:embed="rId3">
            <a:alphaModFix/>
          </a:blip>
          <a:stretch>
            <a:fillRect/>
          </a:stretch>
        </p:blipFill>
        <p:spPr>
          <a:xfrm>
            <a:off x="6006800" y="951925"/>
            <a:ext cx="2608450" cy="3931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311700" y="35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 + BiLSTM</a:t>
            </a:r>
            <a:endParaRPr/>
          </a:p>
        </p:txBody>
      </p:sp>
      <p:sp>
        <p:nvSpPr>
          <p:cNvPr id="259" name="Google Shape;259;p40"/>
          <p:cNvSpPr txBox="1"/>
          <p:nvPr>
            <p:ph idx="1" type="body"/>
          </p:nvPr>
        </p:nvSpPr>
        <p:spPr>
          <a:xfrm>
            <a:off x="311700" y="57217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200">
                <a:solidFill>
                  <a:srgbClr val="000000"/>
                </a:solidFill>
              </a:rPr>
              <a:t>The depicted RNN architecture can be enhanced by incorporating techniques such as Bidirectional LSTM to capture past and future context, Dropout to prevent overfitting, and Early stopping to monitor validation loss and cease training when validation loss stops improving. Adding a Bidirectional LSTM layer before or after the existing LSTM layers, Dropout layers after each LSTM layer, and the EarlyStopping callback in Keras can help the RNN architecture to better understand the sequence, prevent overfitting, and improve generalization performance by stopping the training process when the validation loss stops improving.</a:t>
            </a:r>
            <a:endParaRPr/>
          </a:p>
        </p:txBody>
      </p:sp>
      <p:pic>
        <p:nvPicPr>
          <p:cNvPr id="260" name="Google Shape;260;p40"/>
          <p:cNvPicPr preferRelativeResize="0"/>
          <p:nvPr/>
        </p:nvPicPr>
        <p:blipFill>
          <a:blip r:embed="rId3">
            <a:alphaModFix/>
          </a:blip>
          <a:stretch>
            <a:fillRect/>
          </a:stretch>
        </p:blipFill>
        <p:spPr>
          <a:xfrm>
            <a:off x="688559" y="2026325"/>
            <a:ext cx="3681316" cy="2868151"/>
          </a:xfrm>
          <a:prstGeom prst="rect">
            <a:avLst/>
          </a:prstGeom>
          <a:noFill/>
          <a:ln>
            <a:noFill/>
          </a:ln>
        </p:spPr>
      </p:pic>
      <p:pic>
        <p:nvPicPr>
          <p:cNvPr id="261" name="Google Shape;261;p40"/>
          <p:cNvPicPr preferRelativeResize="0"/>
          <p:nvPr/>
        </p:nvPicPr>
        <p:blipFill>
          <a:blip r:embed="rId4">
            <a:alphaModFix/>
          </a:blip>
          <a:stretch>
            <a:fillRect/>
          </a:stretch>
        </p:blipFill>
        <p:spPr>
          <a:xfrm>
            <a:off x="5065425" y="2026325"/>
            <a:ext cx="3626950" cy="2825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 Model to Predict Chemical Fingerprints</a:t>
            </a:r>
            <a:endParaRPr/>
          </a:p>
        </p:txBody>
      </p:sp>
      <p:sp>
        <p:nvSpPr>
          <p:cNvPr id="267" name="Google Shape;267;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000000"/>
                </a:solidFill>
              </a:rPr>
              <a:t>USING MORGAN FINGERPRINT AND CNN:</a:t>
            </a:r>
            <a:endParaRPr b="1" sz="1200">
              <a:solidFill>
                <a:srgbClr val="000000"/>
              </a:solidFill>
            </a:endParaRPr>
          </a:p>
          <a:p>
            <a:pPr indent="0" lvl="0" marL="0" rtl="0" algn="just">
              <a:spcBef>
                <a:spcPts val="0"/>
              </a:spcBef>
              <a:spcAft>
                <a:spcPts val="0"/>
              </a:spcAft>
              <a:buNone/>
            </a:pPr>
            <a:r>
              <a:rPr lang="en" sz="1200">
                <a:solidFill>
                  <a:srgbClr val="000000"/>
                </a:solidFill>
              </a:rPr>
              <a:t>Morgan fingerprints are a type of molecular fingerprint that encode the topology of a molecule using circular fingerprints. They are commonly used in cheminformatics and machine learning applications to represent molecules and compare their similarity. Morgan fingerprint is a binary vector that encodes the presence or absence of each circular substructure in the molecule, and its length depends on the chosen fingerprint radius and bit length.</a:t>
            </a:r>
            <a:endParaRPr sz="1200">
              <a:solidFill>
                <a:srgbClr val="000000"/>
              </a:solidFill>
              <a:highlight>
                <a:srgbClr val="FFFF00"/>
              </a:highlight>
            </a:endParaRPr>
          </a:p>
          <a:p>
            <a:pPr indent="0" lvl="0" marL="0" rtl="0" algn="l">
              <a:spcBef>
                <a:spcPts val="0"/>
              </a:spcBef>
              <a:spcAft>
                <a:spcPts val="1200"/>
              </a:spcAft>
              <a:buNone/>
            </a:pPr>
            <a:r>
              <a:t/>
            </a:r>
            <a:endParaRPr/>
          </a:p>
        </p:txBody>
      </p:sp>
      <p:pic>
        <p:nvPicPr>
          <p:cNvPr id="268" name="Google Shape;268;p41"/>
          <p:cNvPicPr preferRelativeResize="0"/>
          <p:nvPr/>
        </p:nvPicPr>
        <p:blipFill>
          <a:blip r:embed="rId3">
            <a:alphaModFix/>
          </a:blip>
          <a:stretch>
            <a:fillRect/>
          </a:stretch>
        </p:blipFill>
        <p:spPr>
          <a:xfrm>
            <a:off x="2366963" y="2479750"/>
            <a:ext cx="4410075" cy="2533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83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 - HIGHLY Correlated Features</a:t>
            </a:r>
            <a:endParaRPr/>
          </a:p>
          <a:p>
            <a:pPr indent="0" lvl="0" marL="0" rtl="0" algn="ctr">
              <a:spcBef>
                <a:spcPts val="0"/>
              </a:spcBef>
              <a:spcAft>
                <a:spcPts val="0"/>
              </a:spcAft>
              <a:buNone/>
            </a:pPr>
            <a:r>
              <a:t/>
            </a:r>
            <a:endParaRPr sz="1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1" name="Google Shape;81;p15"/>
          <p:cNvPicPr preferRelativeResize="0"/>
          <p:nvPr/>
        </p:nvPicPr>
        <p:blipFill>
          <a:blip r:embed="rId3">
            <a:alphaModFix/>
          </a:blip>
          <a:stretch>
            <a:fillRect/>
          </a:stretch>
        </p:blipFill>
        <p:spPr>
          <a:xfrm>
            <a:off x="194125" y="1158750"/>
            <a:ext cx="3778425" cy="3923750"/>
          </a:xfrm>
          <a:prstGeom prst="rect">
            <a:avLst/>
          </a:prstGeom>
          <a:noFill/>
          <a:ln>
            <a:noFill/>
          </a:ln>
        </p:spPr>
      </p:pic>
      <p:pic>
        <p:nvPicPr>
          <p:cNvPr id="82" name="Google Shape;82;p15"/>
          <p:cNvPicPr preferRelativeResize="0"/>
          <p:nvPr/>
        </p:nvPicPr>
        <p:blipFill>
          <a:blip r:embed="rId4">
            <a:alphaModFix/>
          </a:blip>
          <a:stretch>
            <a:fillRect/>
          </a:stretch>
        </p:blipFill>
        <p:spPr>
          <a:xfrm>
            <a:off x="5178274" y="1240650"/>
            <a:ext cx="2771775" cy="3543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Morgan Fingerprint and CNN</a:t>
            </a:r>
            <a:endParaRPr/>
          </a:p>
        </p:txBody>
      </p:sp>
      <p:sp>
        <p:nvSpPr>
          <p:cNvPr id="274" name="Google Shape;274;p4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50">
                <a:solidFill>
                  <a:srgbClr val="212121"/>
                </a:solidFill>
                <a:highlight>
                  <a:srgbClr val="FFFFFF"/>
                </a:highlight>
                <a:latin typeface="Arial"/>
                <a:ea typeface="Arial"/>
                <a:cs typeface="Arial"/>
                <a:sym typeface="Arial"/>
              </a:rPr>
              <a:t>185/185 [==============================] - 4s 22ms/step - loss: 0.2155 - accuracy: 0.9231</a:t>
            </a:r>
            <a:endParaRPr sz="1050">
              <a:solidFill>
                <a:srgbClr val="212121"/>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212121"/>
                </a:solidFill>
                <a:highlight>
                  <a:srgbClr val="FFFFFF"/>
                </a:highlight>
                <a:latin typeface="Arial"/>
                <a:ea typeface="Arial"/>
                <a:cs typeface="Arial"/>
                <a:sym typeface="Arial"/>
              </a:rPr>
              <a:t>Test accuracy: 0.9231029748916626</a:t>
            </a:r>
            <a:endParaRPr sz="1050">
              <a:solidFill>
                <a:srgbClr val="212121"/>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275" name="Google Shape;275;p42"/>
          <p:cNvPicPr preferRelativeResize="0"/>
          <p:nvPr/>
        </p:nvPicPr>
        <p:blipFill>
          <a:blip r:embed="rId3">
            <a:alphaModFix/>
          </a:blip>
          <a:stretch>
            <a:fillRect/>
          </a:stretch>
        </p:blipFill>
        <p:spPr>
          <a:xfrm>
            <a:off x="311700" y="2061100"/>
            <a:ext cx="5238750" cy="2057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Morgan Fingerprint and CNN</a:t>
            </a:r>
            <a:endParaRPr/>
          </a:p>
        </p:txBody>
      </p:sp>
      <p:pic>
        <p:nvPicPr>
          <p:cNvPr id="281" name="Google Shape;281;p43"/>
          <p:cNvPicPr preferRelativeResize="0"/>
          <p:nvPr/>
        </p:nvPicPr>
        <p:blipFill>
          <a:blip r:embed="rId3">
            <a:alphaModFix/>
          </a:blip>
          <a:stretch>
            <a:fillRect/>
          </a:stretch>
        </p:blipFill>
        <p:spPr>
          <a:xfrm>
            <a:off x="5800575" y="826938"/>
            <a:ext cx="2571750" cy="4181475"/>
          </a:xfrm>
          <a:prstGeom prst="rect">
            <a:avLst/>
          </a:prstGeom>
          <a:noFill/>
          <a:ln>
            <a:noFill/>
          </a:ln>
        </p:spPr>
      </p:pic>
      <p:pic>
        <p:nvPicPr>
          <p:cNvPr id="282" name="Google Shape;282;p43"/>
          <p:cNvPicPr preferRelativeResize="0"/>
          <p:nvPr/>
        </p:nvPicPr>
        <p:blipFill>
          <a:blip r:embed="rId4">
            <a:alphaModFix/>
          </a:blip>
          <a:stretch>
            <a:fillRect/>
          </a:stretch>
        </p:blipFill>
        <p:spPr>
          <a:xfrm>
            <a:off x="614250" y="1214313"/>
            <a:ext cx="4312725" cy="3406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Atom Tokenization and RNN</a:t>
            </a:r>
            <a:endParaRPr/>
          </a:p>
        </p:txBody>
      </p:sp>
      <p:sp>
        <p:nvSpPr>
          <p:cNvPr id="288" name="Google Shape;288;p4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0000"/>
                </a:solidFill>
                <a:highlight>
                  <a:srgbClr val="FFFFFF"/>
                </a:highlight>
              </a:rPr>
              <a:t>ATOM TOKENIZATION:</a:t>
            </a:r>
            <a:endParaRPr b="1" sz="1500">
              <a:solidFill>
                <a:srgbClr val="000000"/>
              </a:solidFill>
              <a:highlight>
                <a:srgbClr val="FFFFFF"/>
              </a:highlight>
            </a:endParaRPr>
          </a:p>
          <a:p>
            <a:pPr indent="0" lvl="0" marL="0" rtl="0" algn="just">
              <a:spcBef>
                <a:spcPts val="0"/>
              </a:spcBef>
              <a:spcAft>
                <a:spcPts val="0"/>
              </a:spcAft>
              <a:buNone/>
            </a:pPr>
            <a:r>
              <a:rPr lang="en" sz="1500">
                <a:solidFill>
                  <a:srgbClr val="000000"/>
                </a:solidFill>
                <a:highlight>
                  <a:srgbClr val="FFFFFF"/>
                </a:highlight>
              </a:rPr>
              <a:t>From the chemical canonical SMILES, we are tokenizing them into respective atoms using SmilesPE package.</a:t>
            </a:r>
            <a:endParaRPr sz="1500">
              <a:solidFill>
                <a:srgbClr val="000000"/>
              </a:solidFill>
              <a:highlight>
                <a:srgbClr val="FFFFFF"/>
              </a:highlight>
            </a:endParaRPr>
          </a:p>
          <a:p>
            <a:pPr indent="0" lvl="0" marL="0" rtl="0" algn="just">
              <a:spcBef>
                <a:spcPts val="0"/>
              </a:spcBef>
              <a:spcAft>
                <a:spcPts val="0"/>
              </a:spcAft>
              <a:buNone/>
            </a:pPr>
            <a:r>
              <a:t/>
            </a:r>
            <a:endParaRPr sz="1500">
              <a:solidFill>
                <a:srgbClr val="000000"/>
              </a:solidFill>
              <a:highlight>
                <a:srgbClr val="FFFFFF"/>
              </a:highlight>
            </a:endParaRPr>
          </a:p>
          <a:p>
            <a:pPr indent="0" lvl="0" marL="0" rtl="0" algn="just">
              <a:spcBef>
                <a:spcPts val="0"/>
              </a:spcBef>
              <a:spcAft>
                <a:spcPts val="0"/>
              </a:spcAft>
              <a:buNone/>
            </a:pPr>
            <a:r>
              <a:rPr lang="en" sz="1500">
                <a:solidFill>
                  <a:srgbClr val="000000"/>
                </a:solidFill>
                <a:highlight>
                  <a:srgbClr val="FFFFFF"/>
                </a:highlight>
              </a:rPr>
              <a:t>SmilesPE is a tokenizer designed specifically for chemical structures encoded in the Simplified Molecular Input Line Entry System (SMILES) notation. It is a byte pair encoding (BPE) tokenizer that uses a vocabulary of SMILES-specific tokens to split SMILES strings into subtokens. </a:t>
            </a:r>
            <a:endParaRPr sz="1500">
              <a:solidFill>
                <a:srgbClr val="000000"/>
              </a:solidFill>
              <a:highlight>
                <a:srgbClr val="FFFFFF"/>
              </a:highlight>
            </a:endParaRPr>
          </a:p>
          <a:p>
            <a:pPr indent="0" lvl="0" marL="0" rtl="0" algn="just">
              <a:spcBef>
                <a:spcPts val="0"/>
              </a:spcBef>
              <a:spcAft>
                <a:spcPts val="0"/>
              </a:spcAft>
              <a:buNone/>
            </a:pPr>
            <a:r>
              <a:rPr lang="en" sz="1500">
                <a:solidFill>
                  <a:srgbClr val="000000"/>
                </a:solidFill>
                <a:highlight>
                  <a:srgbClr val="FFFFFF"/>
                </a:highlight>
              </a:rPr>
              <a:t>When SmilesPE.tokenizer processes a SMILES string, it first converts the string into a sequence of characters. It then iteratively replaces pairs of characters with new tokens from the vocabulary, based on the frequency of the pairs in the input data. This process continues until the maximum vocabulary size is reached or no more frequent pairs are found.</a:t>
            </a:r>
            <a:endParaRPr sz="15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5"/>
          <p:cNvSpPr txBox="1"/>
          <p:nvPr>
            <p:ph type="title"/>
          </p:nvPr>
        </p:nvSpPr>
        <p:spPr>
          <a:xfrm>
            <a:off x="311700" y="686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Atom Tokenization and RNN</a:t>
            </a:r>
            <a:endParaRPr/>
          </a:p>
        </p:txBody>
      </p:sp>
      <p:sp>
        <p:nvSpPr>
          <p:cNvPr id="294" name="Google Shape;294;p45"/>
          <p:cNvSpPr txBox="1"/>
          <p:nvPr>
            <p:ph idx="1" type="body"/>
          </p:nvPr>
        </p:nvSpPr>
        <p:spPr>
          <a:xfrm>
            <a:off x="311700" y="771500"/>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050">
                <a:solidFill>
                  <a:srgbClr val="000000"/>
                </a:solidFill>
                <a:highlight>
                  <a:srgbClr val="FFFFFF"/>
                </a:highlight>
                <a:latin typeface="Arial"/>
                <a:ea typeface="Arial"/>
                <a:cs typeface="Arial"/>
                <a:sym typeface="Arial"/>
              </a:rPr>
              <a:t>Token frequency of tokens that appears once:</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en" sz="1050">
                <a:solidFill>
                  <a:srgbClr val="000000"/>
                </a:solidFill>
                <a:highlight>
                  <a:srgbClr val="FFFFFF"/>
                </a:highlight>
                <a:latin typeface="Arial"/>
                <a:ea typeface="Arial"/>
                <a:cs typeface="Arial"/>
                <a:sym typeface="Arial"/>
              </a:rPr>
              <a:t>Token frequency of all tokens:</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050">
              <a:solidFill>
                <a:srgbClr val="000000"/>
              </a:solidFill>
              <a:highlight>
                <a:srgbClr val="FFFFFF"/>
              </a:highlight>
              <a:latin typeface="Arial"/>
              <a:ea typeface="Arial"/>
              <a:cs typeface="Arial"/>
              <a:sym typeface="Arial"/>
            </a:endParaRPr>
          </a:p>
        </p:txBody>
      </p:sp>
      <p:pic>
        <p:nvPicPr>
          <p:cNvPr id="295" name="Google Shape;295;p45"/>
          <p:cNvPicPr preferRelativeResize="0"/>
          <p:nvPr/>
        </p:nvPicPr>
        <p:blipFill>
          <a:blip r:embed="rId3">
            <a:alphaModFix/>
          </a:blip>
          <a:stretch>
            <a:fillRect/>
          </a:stretch>
        </p:blipFill>
        <p:spPr>
          <a:xfrm>
            <a:off x="311700" y="1064025"/>
            <a:ext cx="6810375" cy="1847850"/>
          </a:xfrm>
          <a:prstGeom prst="rect">
            <a:avLst/>
          </a:prstGeom>
          <a:noFill/>
          <a:ln>
            <a:noFill/>
          </a:ln>
        </p:spPr>
      </p:pic>
      <p:pic>
        <p:nvPicPr>
          <p:cNvPr id="296" name="Google Shape;296;p45"/>
          <p:cNvPicPr preferRelativeResize="0"/>
          <p:nvPr/>
        </p:nvPicPr>
        <p:blipFill>
          <a:blip r:embed="rId4">
            <a:alphaModFix/>
          </a:blip>
          <a:stretch>
            <a:fillRect/>
          </a:stretch>
        </p:blipFill>
        <p:spPr>
          <a:xfrm>
            <a:off x="311700" y="3047975"/>
            <a:ext cx="6886575" cy="1905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6"/>
          <p:cNvSpPr txBox="1"/>
          <p:nvPr>
            <p:ph type="title"/>
          </p:nvPr>
        </p:nvSpPr>
        <p:spPr>
          <a:xfrm>
            <a:off x="311700" y="1021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Atom Tokenization and RNN</a:t>
            </a:r>
            <a:endParaRPr/>
          </a:p>
          <a:p>
            <a:pPr indent="0" lvl="0" marL="0" rtl="0" algn="l">
              <a:spcBef>
                <a:spcPts val="0"/>
              </a:spcBef>
              <a:spcAft>
                <a:spcPts val="0"/>
              </a:spcAft>
              <a:buNone/>
            </a:pPr>
            <a:r>
              <a:t/>
            </a:r>
            <a:endParaRPr/>
          </a:p>
        </p:txBody>
      </p:sp>
      <p:sp>
        <p:nvSpPr>
          <p:cNvPr id="302" name="Google Shape;302;p46"/>
          <p:cNvSpPr txBox="1"/>
          <p:nvPr>
            <p:ph idx="1" type="body"/>
          </p:nvPr>
        </p:nvSpPr>
        <p:spPr>
          <a:xfrm>
            <a:off x="311700" y="68407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050">
                <a:solidFill>
                  <a:srgbClr val="000000"/>
                </a:solidFill>
                <a:highlight>
                  <a:srgbClr val="FFFFFF"/>
                </a:highlight>
                <a:latin typeface="Arial"/>
                <a:ea typeface="Arial"/>
                <a:cs typeface="Arial"/>
                <a:sym typeface="Arial"/>
              </a:rPr>
              <a:t>Histogram of length of the chemical fingerprint sequence:</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en" sz="1050">
                <a:solidFill>
                  <a:srgbClr val="000000"/>
                </a:solidFill>
                <a:highlight>
                  <a:srgbClr val="FFFFFF"/>
                </a:highlight>
                <a:latin typeface="Arial"/>
                <a:ea typeface="Arial"/>
                <a:cs typeface="Arial"/>
                <a:sym typeface="Arial"/>
              </a:rPr>
              <a:t>Example final padded sequence of a compound:</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050">
              <a:solidFill>
                <a:srgbClr val="000000"/>
              </a:solidFill>
              <a:highlight>
                <a:srgbClr val="FFFFFF"/>
              </a:highlight>
              <a:latin typeface="Arial"/>
              <a:ea typeface="Arial"/>
              <a:cs typeface="Arial"/>
              <a:sym typeface="Arial"/>
            </a:endParaRPr>
          </a:p>
        </p:txBody>
      </p:sp>
      <p:pic>
        <p:nvPicPr>
          <p:cNvPr id="303" name="Google Shape;303;p46"/>
          <p:cNvPicPr preferRelativeResize="0"/>
          <p:nvPr/>
        </p:nvPicPr>
        <p:blipFill>
          <a:blip r:embed="rId3">
            <a:alphaModFix/>
          </a:blip>
          <a:stretch>
            <a:fillRect/>
          </a:stretch>
        </p:blipFill>
        <p:spPr>
          <a:xfrm>
            <a:off x="311700" y="1011099"/>
            <a:ext cx="6338149" cy="1635350"/>
          </a:xfrm>
          <a:prstGeom prst="rect">
            <a:avLst/>
          </a:prstGeom>
          <a:noFill/>
          <a:ln>
            <a:noFill/>
          </a:ln>
        </p:spPr>
      </p:pic>
      <p:pic>
        <p:nvPicPr>
          <p:cNvPr id="304" name="Google Shape;304;p46"/>
          <p:cNvPicPr preferRelativeResize="0"/>
          <p:nvPr/>
        </p:nvPicPr>
        <p:blipFill>
          <a:blip r:embed="rId4">
            <a:alphaModFix/>
          </a:blip>
          <a:stretch>
            <a:fillRect/>
          </a:stretch>
        </p:blipFill>
        <p:spPr>
          <a:xfrm>
            <a:off x="311700" y="2807550"/>
            <a:ext cx="4995399" cy="2145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7"/>
          <p:cNvSpPr txBox="1"/>
          <p:nvPr>
            <p:ph type="title"/>
          </p:nvPr>
        </p:nvSpPr>
        <p:spPr>
          <a:xfrm>
            <a:off x="311700" y="603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Simple </a:t>
            </a:r>
            <a:r>
              <a:rPr lang="en"/>
              <a:t>RNN as Baseline</a:t>
            </a:r>
            <a:endParaRPr/>
          </a:p>
          <a:p>
            <a:pPr indent="0" lvl="0" marL="0" rtl="0" algn="l">
              <a:spcBef>
                <a:spcPts val="0"/>
              </a:spcBef>
              <a:spcAft>
                <a:spcPts val="0"/>
              </a:spcAft>
              <a:buNone/>
            </a:pPr>
            <a:r>
              <a:t/>
            </a:r>
            <a:endParaRPr/>
          </a:p>
        </p:txBody>
      </p:sp>
      <p:sp>
        <p:nvSpPr>
          <p:cNvPr id="310" name="Google Shape;310;p47"/>
          <p:cNvSpPr txBox="1"/>
          <p:nvPr>
            <p:ph idx="1" type="body"/>
          </p:nvPr>
        </p:nvSpPr>
        <p:spPr>
          <a:xfrm>
            <a:off x="311700" y="66417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050">
              <a:solidFill>
                <a:srgbClr val="000000"/>
              </a:solidFill>
              <a:highlight>
                <a:srgbClr val="FFFFFF"/>
              </a:highlight>
              <a:latin typeface="Arial"/>
              <a:ea typeface="Arial"/>
              <a:cs typeface="Arial"/>
              <a:sym typeface="Arial"/>
            </a:endParaRPr>
          </a:p>
        </p:txBody>
      </p:sp>
      <p:pic>
        <p:nvPicPr>
          <p:cNvPr id="311" name="Google Shape;311;p47"/>
          <p:cNvPicPr preferRelativeResize="0"/>
          <p:nvPr/>
        </p:nvPicPr>
        <p:blipFill>
          <a:blip r:embed="rId3">
            <a:alphaModFix/>
          </a:blip>
          <a:stretch>
            <a:fillRect/>
          </a:stretch>
        </p:blipFill>
        <p:spPr>
          <a:xfrm>
            <a:off x="353525" y="757600"/>
            <a:ext cx="5507900" cy="3115850"/>
          </a:xfrm>
          <a:prstGeom prst="rect">
            <a:avLst/>
          </a:prstGeom>
          <a:noFill/>
          <a:ln>
            <a:noFill/>
          </a:ln>
        </p:spPr>
      </p:pic>
      <p:pic>
        <p:nvPicPr>
          <p:cNvPr id="312" name="Google Shape;312;p47"/>
          <p:cNvPicPr preferRelativeResize="0"/>
          <p:nvPr/>
        </p:nvPicPr>
        <p:blipFill>
          <a:blip r:embed="rId4">
            <a:alphaModFix/>
          </a:blip>
          <a:stretch>
            <a:fillRect/>
          </a:stretch>
        </p:blipFill>
        <p:spPr>
          <a:xfrm>
            <a:off x="5712450" y="392613"/>
            <a:ext cx="2998425" cy="4358275"/>
          </a:xfrm>
          <a:prstGeom prst="rect">
            <a:avLst/>
          </a:prstGeom>
          <a:noFill/>
          <a:ln>
            <a:noFill/>
          </a:ln>
        </p:spPr>
      </p:pic>
      <p:pic>
        <p:nvPicPr>
          <p:cNvPr id="313" name="Google Shape;313;p47"/>
          <p:cNvPicPr preferRelativeResize="0"/>
          <p:nvPr/>
        </p:nvPicPr>
        <p:blipFill>
          <a:blip r:embed="rId5">
            <a:alphaModFix/>
          </a:blip>
          <a:stretch>
            <a:fillRect/>
          </a:stretch>
        </p:blipFill>
        <p:spPr>
          <a:xfrm>
            <a:off x="353525" y="4299275"/>
            <a:ext cx="1457325" cy="685800"/>
          </a:xfrm>
          <a:prstGeom prst="rect">
            <a:avLst/>
          </a:prstGeom>
          <a:noFill/>
          <a:ln>
            <a:noFill/>
          </a:ln>
        </p:spPr>
      </p:pic>
      <p:sp>
        <p:nvSpPr>
          <p:cNvPr id="314" name="Google Shape;314;p47"/>
          <p:cNvSpPr txBox="1"/>
          <p:nvPr/>
        </p:nvSpPr>
        <p:spPr>
          <a:xfrm>
            <a:off x="353525" y="3966875"/>
            <a:ext cx="243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Confusion Matrix</a:t>
            </a:r>
            <a:endParaRPr>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Simple RNN as Baseline</a:t>
            </a:r>
            <a:endParaRPr/>
          </a:p>
        </p:txBody>
      </p:sp>
      <p:pic>
        <p:nvPicPr>
          <p:cNvPr id="320" name="Google Shape;320;p48"/>
          <p:cNvPicPr preferRelativeResize="0"/>
          <p:nvPr/>
        </p:nvPicPr>
        <p:blipFill>
          <a:blip r:embed="rId3">
            <a:alphaModFix/>
          </a:blip>
          <a:stretch>
            <a:fillRect/>
          </a:stretch>
        </p:blipFill>
        <p:spPr>
          <a:xfrm>
            <a:off x="0" y="2199700"/>
            <a:ext cx="5116676" cy="1824950"/>
          </a:xfrm>
          <a:prstGeom prst="rect">
            <a:avLst/>
          </a:prstGeom>
          <a:noFill/>
          <a:ln>
            <a:noFill/>
          </a:ln>
        </p:spPr>
      </p:pic>
      <p:sp>
        <p:nvSpPr>
          <p:cNvPr id="321" name="Google Shape;321;p48"/>
          <p:cNvSpPr txBox="1"/>
          <p:nvPr/>
        </p:nvSpPr>
        <p:spPr>
          <a:xfrm>
            <a:off x="0" y="1799500"/>
            <a:ext cx="15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Metrics:</a:t>
            </a:r>
            <a:endParaRPr>
              <a:latin typeface="Open Sans"/>
              <a:ea typeface="Open Sans"/>
              <a:cs typeface="Open Sans"/>
              <a:sym typeface="Open Sans"/>
            </a:endParaRPr>
          </a:p>
        </p:txBody>
      </p:sp>
      <p:pic>
        <p:nvPicPr>
          <p:cNvPr id="322" name="Google Shape;322;p48"/>
          <p:cNvPicPr preferRelativeResize="0"/>
          <p:nvPr/>
        </p:nvPicPr>
        <p:blipFill>
          <a:blip r:embed="rId4">
            <a:alphaModFix/>
          </a:blip>
          <a:stretch>
            <a:fillRect/>
          </a:stretch>
        </p:blipFill>
        <p:spPr>
          <a:xfrm>
            <a:off x="5035700" y="1564625"/>
            <a:ext cx="3972625" cy="3095100"/>
          </a:xfrm>
          <a:prstGeom prst="rect">
            <a:avLst/>
          </a:prstGeom>
          <a:noFill/>
          <a:ln>
            <a:noFill/>
          </a:ln>
        </p:spPr>
      </p:pic>
      <p:sp>
        <p:nvSpPr>
          <p:cNvPr id="323" name="Google Shape;323;p48"/>
          <p:cNvSpPr txBox="1"/>
          <p:nvPr/>
        </p:nvSpPr>
        <p:spPr>
          <a:xfrm>
            <a:off x="5529150" y="1256375"/>
            <a:ext cx="330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Plotting Training Loss:</a:t>
            </a:r>
            <a:endParaRPr>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29" name="Google Shape;329;p4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000000"/>
                </a:solidFill>
              </a:rPr>
              <a:t>Using machine learning and neural network models, were were able to predict the bioactivity classes of chemical compounds and their chemical structures useful in inhibiting dopamine receptors. Among machine learning models, ensemble models worked well in predicting, and in neural networks, RNN models performed the best. In predicting chemical fingerprints, RNNs with Bi-LSTM achieved about 72% accuracy. </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 - Removing Correlated Features</a:t>
            </a:r>
            <a:endParaRPr/>
          </a:p>
          <a:p>
            <a:pPr indent="0" lvl="0" marL="0" rtl="0" algn="ctr">
              <a:spcBef>
                <a:spcPts val="0"/>
              </a:spcBef>
              <a:spcAft>
                <a:spcPts val="0"/>
              </a:spcAft>
              <a:buNone/>
            </a:pPr>
            <a:r>
              <a:t/>
            </a:r>
            <a:endParaRPr sz="1822"/>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8" name="Google Shape;88;p16"/>
          <p:cNvPicPr preferRelativeResize="0"/>
          <p:nvPr/>
        </p:nvPicPr>
        <p:blipFill>
          <a:blip r:embed="rId3">
            <a:alphaModFix/>
          </a:blip>
          <a:stretch>
            <a:fillRect/>
          </a:stretch>
        </p:blipFill>
        <p:spPr>
          <a:xfrm>
            <a:off x="5284150" y="1390150"/>
            <a:ext cx="3124200" cy="3019425"/>
          </a:xfrm>
          <a:prstGeom prst="rect">
            <a:avLst/>
          </a:prstGeom>
          <a:noFill/>
          <a:ln>
            <a:noFill/>
          </a:ln>
        </p:spPr>
      </p:pic>
      <p:pic>
        <p:nvPicPr>
          <p:cNvPr id="89" name="Google Shape;89;p16"/>
          <p:cNvPicPr preferRelativeResize="0"/>
          <p:nvPr/>
        </p:nvPicPr>
        <p:blipFill>
          <a:blip r:embed="rId4">
            <a:alphaModFix/>
          </a:blip>
          <a:stretch>
            <a:fillRect/>
          </a:stretch>
        </p:blipFill>
        <p:spPr>
          <a:xfrm>
            <a:off x="152400" y="1304825"/>
            <a:ext cx="4460900" cy="3345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 - Removing Correlated Features</a:t>
            </a:r>
            <a:endParaRPr/>
          </a:p>
          <a:p>
            <a:pPr indent="0" lvl="0" marL="0" rtl="0" algn="ctr">
              <a:spcBef>
                <a:spcPts val="0"/>
              </a:spcBef>
              <a:spcAft>
                <a:spcPts val="0"/>
              </a:spcAft>
              <a:buNone/>
            </a:pPr>
            <a:r>
              <a:t/>
            </a:r>
            <a:endParaRPr/>
          </a:p>
        </p:txBody>
      </p:sp>
      <p:sp>
        <p:nvSpPr>
          <p:cNvPr id="95" name="Google Shape;95;p17"/>
          <p:cNvSpPr txBox="1"/>
          <p:nvPr>
            <p:ph idx="1" type="body"/>
          </p:nvPr>
        </p:nvSpPr>
        <p:spPr>
          <a:xfrm>
            <a:off x="4572000" y="1266325"/>
            <a:ext cx="42603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rPr>
              <a:t>By combining the correlated features together, and eliminating one variable, correlation between the features have drastically come down. </a:t>
            </a:r>
            <a:endParaRPr sz="1100">
              <a:solidFill>
                <a:srgbClr val="000000"/>
              </a:solidFill>
            </a:endParaRPr>
          </a:p>
          <a:p>
            <a:pPr indent="0" lvl="0" marL="0" rtl="0" algn="just">
              <a:lnSpc>
                <a:spcPct val="106999"/>
              </a:lnSpc>
              <a:spcBef>
                <a:spcPts val="0"/>
              </a:spcBef>
              <a:spcAft>
                <a:spcPts val="0"/>
              </a:spcAft>
              <a:buNone/>
            </a:pPr>
            <a:r>
              <a:rPr lang="en" sz="1100">
                <a:solidFill>
                  <a:srgbClr val="000000"/>
                </a:solidFill>
              </a:rPr>
              <a:t>The heatmap shows the correlation between the different features in the dataset. The darker the color, the stronger the correlation.</a:t>
            </a:r>
            <a:endParaRPr sz="1100">
              <a:solidFill>
                <a:srgbClr val="000000"/>
              </a:solidFill>
            </a:endParaRPr>
          </a:p>
          <a:p>
            <a:pPr indent="0" lvl="0" marL="0" rtl="0" algn="just">
              <a:lnSpc>
                <a:spcPct val="106999"/>
              </a:lnSpc>
              <a:spcBef>
                <a:spcPts val="800"/>
              </a:spcBef>
              <a:spcAft>
                <a:spcPts val="0"/>
              </a:spcAft>
              <a:buNone/>
            </a:pPr>
            <a:r>
              <a:rPr lang="en" sz="1100">
                <a:solidFill>
                  <a:srgbClr val="000000"/>
                </a:solidFill>
              </a:rPr>
              <a:t>The most strongly correlated features are:</a:t>
            </a:r>
            <a:endParaRPr sz="1100">
              <a:solidFill>
                <a:srgbClr val="000000"/>
              </a:solidFill>
            </a:endParaRPr>
          </a:p>
          <a:p>
            <a:pPr indent="0" lvl="0" marL="0" rtl="0" algn="just">
              <a:lnSpc>
                <a:spcPct val="106999"/>
              </a:lnSpc>
              <a:spcBef>
                <a:spcPts val="800"/>
              </a:spcBef>
              <a:spcAft>
                <a:spcPts val="0"/>
              </a:spcAft>
              <a:buNone/>
            </a:pPr>
            <a:r>
              <a:rPr b="1" lang="en" sz="1100">
                <a:solidFill>
                  <a:srgbClr val="000000"/>
                </a:solidFill>
              </a:rPr>
              <a:t>NumHDonors and NumHAcceptors: </a:t>
            </a:r>
            <a:r>
              <a:rPr lang="en" sz="1100">
                <a:solidFill>
                  <a:srgbClr val="000000"/>
                </a:solidFill>
              </a:rPr>
              <a:t>The number of hydrogen bond donors and acceptors are strongly correlated, as expected. This is because hydrogen bonds are typically formed between a hydrogen bond donor and a hydrogen bond acceptor.</a:t>
            </a:r>
            <a:endParaRPr sz="1100">
              <a:solidFill>
                <a:srgbClr val="000000"/>
              </a:solidFill>
            </a:endParaRPr>
          </a:p>
          <a:p>
            <a:pPr indent="0" lvl="0" marL="0" rtl="0" algn="just">
              <a:lnSpc>
                <a:spcPct val="106999"/>
              </a:lnSpc>
              <a:spcBef>
                <a:spcPts val="800"/>
              </a:spcBef>
              <a:spcAft>
                <a:spcPts val="800"/>
              </a:spcAft>
              <a:buNone/>
            </a:pPr>
            <a:r>
              <a:rPr b="1" lang="en" sz="1100">
                <a:solidFill>
                  <a:srgbClr val="000000"/>
                </a:solidFill>
              </a:rPr>
              <a:t>LogP and MW: </a:t>
            </a:r>
            <a:r>
              <a:rPr lang="en" sz="1100">
                <a:solidFill>
                  <a:srgbClr val="000000"/>
                </a:solidFill>
              </a:rPr>
              <a:t>The octanol-water partition coefficient (LogP) and molecular weight (MW) are also strongly correlated. This is because LogP is a measure of how lipophilic a molecule is, and MW is a measure of how large a molecule is. Lipophilic molecules tend to have a higher MW, and vice versa.	</a:t>
            </a:r>
            <a:endParaRPr sz="1100"/>
          </a:p>
        </p:txBody>
      </p:sp>
      <p:pic>
        <p:nvPicPr>
          <p:cNvPr id="96" name="Google Shape;96;p17"/>
          <p:cNvPicPr preferRelativeResize="0"/>
          <p:nvPr/>
        </p:nvPicPr>
        <p:blipFill>
          <a:blip r:embed="rId3">
            <a:alphaModFix/>
          </a:blip>
          <a:stretch>
            <a:fillRect/>
          </a:stretch>
        </p:blipFill>
        <p:spPr>
          <a:xfrm>
            <a:off x="46450" y="1262450"/>
            <a:ext cx="4260300" cy="3774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 - Removing PAINS Molecules</a:t>
            </a:r>
            <a:endParaRPr/>
          </a:p>
          <a:p>
            <a:pPr indent="0" lvl="0" marL="0" rtl="0" algn="l">
              <a:spcBef>
                <a:spcPts val="0"/>
              </a:spcBef>
              <a:spcAft>
                <a:spcPts val="0"/>
              </a:spcAft>
              <a:buNone/>
            </a:pPr>
            <a:r>
              <a:t/>
            </a:r>
            <a:endParaRPr/>
          </a:p>
        </p:txBody>
      </p:sp>
      <p:sp>
        <p:nvSpPr>
          <p:cNvPr id="102" name="Google Shape;102;p18"/>
          <p:cNvSpPr txBox="1"/>
          <p:nvPr>
            <p:ph idx="1" type="body"/>
          </p:nvPr>
        </p:nvSpPr>
        <p:spPr>
          <a:xfrm>
            <a:off x="311700" y="1266325"/>
            <a:ext cx="8520600" cy="1638000"/>
          </a:xfrm>
          <a:prstGeom prst="rect">
            <a:avLst/>
          </a:prstGeom>
        </p:spPr>
        <p:txBody>
          <a:bodyPr anchorCtr="0" anchor="t" bIns="91425" lIns="91425" spcFirstLastPara="1" rIns="91425" wrap="square" tIns="91425">
            <a:normAutofit lnSpcReduction="20000"/>
          </a:bodyPr>
          <a:lstStyle/>
          <a:p>
            <a:pPr indent="0" lvl="0" marL="0" rtl="0" algn="l">
              <a:lnSpc>
                <a:spcPct val="106999"/>
              </a:lnSpc>
              <a:spcBef>
                <a:spcPts val="0"/>
              </a:spcBef>
              <a:spcAft>
                <a:spcPts val="0"/>
              </a:spcAft>
              <a:buNone/>
            </a:pPr>
            <a:r>
              <a:rPr lang="en" sz="1200">
                <a:solidFill>
                  <a:srgbClr val="000000"/>
                </a:solidFill>
              </a:rPr>
              <a:t>PAINS (Pan-Assay Interference Compounds) are a set of substructures that are commonly found in molecules that interfere with biological assays, but not through specific interaction with the assay target. They often cause </a:t>
            </a:r>
            <a:r>
              <a:rPr b="1" lang="en" sz="1200">
                <a:solidFill>
                  <a:srgbClr val="000000"/>
                </a:solidFill>
              </a:rPr>
              <a:t>false positives in prediction</a:t>
            </a:r>
            <a:r>
              <a:rPr lang="en" sz="1200">
                <a:solidFill>
                  <a:srgbClr val="000000"/>
                </a:solidFill>
              </a:rPr>
              <a:t> and can lead to erroneous results in drug discovery.</a:t>
            </a:r>
            <a:endParaRPr sz="1200">
              <a:solidFill>
                <a:srgbClr val="000000"/>
              </a:solidFill>
            </a:endParaRPr>
          </a:p>
          <a:p>
            <a:pPr indent="0" lvl="0" marL="0" rtl="0" algn="l">
              <a:lnSpc>
                <a:spcPct val="106999"/>
              </a:lnSpc>
              <a:spcBef>
                <a:spcPts val="800"/>
              </a:spcBef>
              <a:spcAft>
                <a:spcPts val="0"/>
              </a:spcAft>
              <a:buNone/>
            </a:pPr>
            <a:r>
              <a:rPr lang="en" sz="1200">
                <a:solidFill>
                  <a:srgbClr val="000000"/>
                </a:solidFill>
              </a:rPr>
              <a:t>Removing PAINS molecules from a dataset can improve the quality of the dataset by reducing the number of false positives and improving the reliability of the assay results. </a:t>
            </a:r>
            <a:endParaRPr sz="1200">
              <a:solidFill>
                <a:srgbClr val="000000"/>
              </a:solidFill>
            </a:endParaRPr>
          </a:p>
          <a:p>
            <a:pPr indent="0" lvl="0" marL="0" rtl="0" algn="l">
              <a:lnSpc>
                <a:spcPct val="106999"/>
              </a:lnSpc>
              <a:spcBef>
                <a:spcPts val="800"/>
              </a:spcBef>
              <a:spcAft>
                <a:spcPts val="0"/>
              </a:spcAft>
              <a:buNone/>
            </a:pPr>
            <a:r>
              <a:rPr lang="en" sz="1200">
                <a:solidFill>
                  <a:srgbClr val="000000"/>
                </a:solidFill>
              </a:rPr>
              <a:t>ABOUT 125 PAINS MOLECULES WERE REMOVED</a:t>
            </a:r>
            <a:endParaRPr sz="1200">
              <a:solidFill>
                <a:srgbClr val="000000"/>
              </a:solidFill>
            </a:endParaRPr>
          </a:p>
          <a:p>
            <a:pPr indent="0" lvl="0" marL="0" rtl="0" algn="l">
              <a:lnSpc>
                <a:spcPct val="106999"/>
              </a:lnSpc>
              <a:spcBef>
                <a:spcPts val="800"/>
              </a:spcBef>
              <a:spcAft>
                <a:spcPts val="800"/>
              </a:spcAft>
              <a:buNone/>
            </a:pPr>
            <a:r>
              <a:rPr lang="en" sz="1200">
                <a:solidFill>
                  <a:srgbClr val="000000"/>
                </a:solidFill>
              </a:rPr>
              <a:t>VISUALISATION OF PAINS MOLECULES REMOVED:</a:t>
            </a:r>
            <a:endParaRPr sz="1200">
              <a:solidFill>
                <a:srgbClr val="000000"/>
              </a:solidFill>
            </a:endParaRPr>
          </a:p>
        </p:txBody>
      </p:sp>
      <p:pic>
        <p:nvPicPr>
          <p:cNvPr id="103" name="Google Shape;103;p18"/>
          <p:cNvPicPr preferRelativeResize="0"/>
          <p:nvPr/>
        </p:nvPicPr>
        <p:blipFill>
          <a:blip r:embed="rId3">
            <a:alphaModFix/>
          </a:blip>
          <a:stretch>
            <a:fillRect/>
          </a:stretch>
        </p:blipFill>
        <p:spPr>
          <a:xfrm>
            <a:off x="1105900" y="2985450"/>
            <a:ext cx="5943600" cy="2028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Prediction Models</a:t>
            </a:r>
            <a:endParaRPr/>
          </a:p>
        </p:txBody>
      </p:sp>
      <p:sp>
        <p:nvSpPr>
          <p:cNvPr id="109" name="Google Shape;109;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00">
                <a:solidFill>
                  <a:srgbClr val="000000"/>
                </a:solidFill>
                <a:highlight>
                  <a:srgbClr val="FFFFFF"/>
                </a:highlight>
              </a:rPr>
              <a:t>The machine learning models tried:</a:t>
            </a:r>
            <a:endParaRPr b="1" sz="1500">
              <a:solidFill>
                <a:srgbClr val="000000"/>
              </a:solidFill>
              <a:highlight>
                <a:srgbClr val="FFFFFF"/>
              </a:highlight>
            </a:endParaRPr>
          </a:p>
          <a:p>
            <a:pPr indent="0" lvl="0" marL="0" rtl="0" algn="just">
              <a:spcBef>
                <a:spcPts val="0"/>
              </a:spcBef>
              <a:spcAft>
                <a:spcPts val="0"/>
              </a:spcAft>
              <a:buNone/>
            </a:pPr>
            <a:r>
              <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AutoNum type="arabicPeriod"/>
            </a:pPr>
            <a:r>
              <a:rPr lang="en" sz="1500">
                <a:solidFill>
                  <a:srgbClr val="000000"/>
                </a:solidFill>
                <a:highlight>
                  <a:srgbClr val="FFFFFF"/>
                </a:highlight>
              </a:rPr>
              <a:t>Decision trees</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AutoNum type="arabicPeriod"/>
            </a:pPr>
            <a:r>
              <a:rPr lang="en" sz="1500">
                <a:solidFill>
                  <a:srgbClr val="000000"/>
                </a:solidFill>
                <a:highlight>
                  <a:srgbClr val="FFFFFF"/>
                </a:highlight>
              </a:rPr>
              <a:t>Naive Bayes</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AutoNum type="arabicPeriod"/>
            </a:pPr>
            <a:r>
              <a:rPr lang="en" sz="1500">
                <a:solidFill>
                  <a:srgbClr val="000000"/>
                </a:solidFill>
                <a:highlight>
                  <a:srgbClr val="FFFFFF"/>
                </a:highlight>
              </a:rPr>
              <a:t>K Nearest Neighbours</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AutoNum type="arabicPeriod"/>
            </a:pPr>
            <a:r>
              <a:rPr lang="en" sz="1500">
                <a:solidFill>
                  <a:srgbClr val="000000"/>
                </a:solidFill>
                <a:highlight>
                  <a:srgbClr val="FFFFFF"/>
                </a:highlight>
              </a:rPr>
              <a:t>SVM</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AutoNum type="arabicPeriod"/>
            </a:pPr>
            <a:r>
              <a:rPr lang="en" sz="1500">
                <a:solidFill>
                  <a:srgbClr val="000000"/>
                </a:solidFill>
                <a:highlight>
                  <a:srgbClr val="FFFFFF"/>
                </a:highlight>
              </a:rPr>
              <a:t>Random Forest</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AutoNum type="arabicPeriod"/>
            </a:pPr>
            <a:r>
              <a:rPr lang="en" sz="1500">
                <a:solidFill>
                  <a:srgbClr val="000000"/>
                </a:solidFill>
                <a:highlight>
                  <a:srgbClr val="FFFFFF"/>
                </a:highlight>
              </a:rPr>
              <a:t>Linear Discriminant Analysis</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AutoNum type="arabicPeriod"/>
            </a:pPr>
            <a:r>
              <a:rPr lang="en" sz="1500">
                <a:solidFill>
                  <a:srgbClr val="000000"/>
                </a:solidFill>
                <a:highlight>
                  <a:srgbClr val="FFFFFF"/>
                </a:highlight>
              </a:rPr>
              <a:t>Bagging</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AutoNum type="arabicPeriod"/>
            </a:pPr>
            <a:r>
              <a:rPr lang="en" sz="1500">
                <a:solidFill>
                  <a:srgbClr val="000000"/>
                </a:solidFill>
                <a:highlight>
                  <a:srgbClr val="FFFFFF"/>
                </a:highlight>
              </a:rPr>
              <a:t>XGBoost</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AutoNum type="arabicPeriod"/>
            </a:pPr>
            <a:r>
              <a:rPr lang="en" sz="1500">
                <a:solidFill>
                  <a:srgbClr val="000000"/>
                </a:solidFill>
                <a:highlight>
                  <a:srgbClr val="FFFFFF"/>
                </a:highlight>
              </a:rPr>
              <a:t>K Means Clustering</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AutoNum type="arabicPeriod"/>
            </a:pPr>
            <a:r>
              <a:rPr lang="en" sz="1500">
                <a:solidFill>
                  <a:srgbClr val="000000"/>
                </a:solidFill>
                <a:highlight>
                  <a:srgbClr val="FFFFFF"/>
                </a:highlight>
              </a:rPr>
              <a:t>Hierarchical Agglomerative Clustering</a:t>
            </a:r>
            <a:endParaRPr sz="1500">
              <a:solidFill>
                <a:srgbClr val="000000"/>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a:t>
            </a:r>
            <a:endParaRPr/>
          </a:p>
        </p:txBody>
      </p:sp>
      <p:pic>
        <p:nvPicPr>
          <p:cNvPr id="115" name="Google Shape;115;p20"/>
          <p:cNvPicPr preferRelativeResize="0"/>
          <p:nvPr/>
        </p:nvPicPr>
        <p:blipFill>
          <a:blip r:embed="rId3">
            <a:alphaModFix/>
          </a:blip>
          <a:stretch>
            <a:fillRect/>
          </a:stretch>
        </p:blipFill>
        <p:spPr>
          <a:xfrm>
            <a:off x="439475" y="3271325"/>
            <a:ext cx="5328125" cy="1633950"/>
          </a:xfrm>
          <a:prstGeom prst="rect">
            <a:avLst/>
          </a:prstGeom>
          <a:noFill/>
          <a:ln>
            <a:noFill/>
          </a:ln>
        </p:spPr>
      </p:pic>
      <p:sp>
        <p:nvSpPr>
          <p:cNvPr id="116" name="Google Shape;116;p20"/>
          <p:cNvSpPr txBox="1"/>
          <p:nvPr/>
        </p:nvSpPr>
        <p:spPr>
          <a:xfrm>
            <a:off x="262225" y="1756500"/>
            <a:ext cx="3000000" cy="996000"/>
          </a:xfrm>
          <a:prstGeom prst="rect">
            <a:avLst/>
          </a:prstGeom>
          <a:noFill/>
          <a:ln>
            <a:noFill/>
          </a:ln>
        </p:spPr>
        <p:txBody>
          <a:bodyPr anchorCtr="0" anchor="ctr" bIns="91425" lIns="91425" spcFirstLastPara="1" rIns="91425" wrap="square" tIns="91425">
            <a:noAutofit/>
          </a:bodyPr>
          <a:lstStyle/>
          <a:p>
            <a:pPr indent="0" lvl="0" marL="0" rtl="0" algn="l">
              <a:lnSpc>
                <a:spcPct val="95000"/>
              </a:lnSpc>
              <a:spcBef>
                <a:spcPts val="0"/>
              </a:spcBef>
              <a:spcAft>
                <a:spcPts val="0"/>
              </a:spcAft>
              <a:buSzPts val="852"/>
              <a:buNone/>
            </a:pPr>
            <a:r>
              <a:rPr lang="en" sz="1462"/>
              <a:t>Running the decision tree classifier model with max depth of 2, we get a test score of 0.96.</a:t>
            </a:r>
            <a:endParaRPr sz="1423"/>
          </a:p>
          <a:p>
            <a:pPr indent="0" lvl="0" marL="0" rtl="0" algn="l">
              <a:lnSpc>
                <a:spcPct val="95000"/>
              </a:lnSpc>
              <a:spcBef>
                <a:spcPts val="0"/>
              </a:spcBef>
              <a:spcAft>
                <a:spcPts val="0"/>
              </a:spcAft>
              <a:buSzPts val="852"/>
              <a:buNone/>
            </a:pPr>
            <a:r>
              <a:t/>
            </a:r>
            <a:endParaRPr sz="1423"/>
          </a:p>
        </p:txBody>
      </p:sp>
      <p:sp>
        <p:nvSpPr>
          <p:cNvPr id="117" name="Google Shape;117;p20"/>
          <p:cNvSpPr txBox="1"/>
          <p:nvPr/>
        </p:nvSpPr>
        <p:spPr>
          <a:xfrm>
            <a:off x="2876250" y="578700"/>
            <a:ext cx="3000000" cy="117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450"/>
              <a:t>Confusion matrix:</a:t>
            </a:r>
            <a:endParaRPr sz="1450"/>
          </a:p>
          <a:p>
            <a:pPr indent="0" lvl="0" marL="0" rtl="0" algn="l">
              <a:lnSpc>
                <a:spcPct val="115000"/>
              </a:lnSpc>
              <a:spcBef>
                <a:spcPts val="0"/>
              </a:spcBef>
              <a:spcAft>
                <a:spcPts val="0"/>
              </a:spcAft>
              <a:buNone/>
            </a:pPr>
            <a:r>
              <a:rPr lang="en" sz="1450"/>
              <a:t>[[ 360   57]</a:t>
            </a:r>
            <a:endParaRPr sz="1450"/>
          </a:p>
          <a:p>
            <a:pPr indent="0" lvl="0" marL="0" rtl="0" algn="l">
              <a:lnSpc>
                <a:spcPct val="115000"/>
              </a:lnSpc>
              <a:spcBef>
                <a:spcPts val="0"/>
              </a:spcBef>
              <a:spcAft>
                <a:spcPts val="0"/>
              </a:spcAft>
              <a:buNone/>
            </a:pPr>
            <a:r>
              <a:rPr lang="en" sz="1450"/>
              <a:t> [   0 1091]]</a:t>
            </a:r>
            <a:endParaRPr sz="1450"/>
          </a:p>
          <a:p>
            <a:pPr indent="0" lvl="0" marL="0" rtl="0" algn="l">
              <a:lnSpc>
                <a:spcPct val="115000"/>
              </a:lnSpc>
              <a:spcBef>
                <a:spcPts val="0"/>
              </a:spcBef>
              <a:spcAft>
                <a:spcPts val="0"/>
              </a:spcAft>
              <a:buNone/>
            </a:pPr>
            <a:r>
              <a:rPr lang="en" sz="1450"/>
              <a:t>The f1 score for the model is 0.96.</a:t>
            </a:r>
            <a:endParaRPr sz="1800"/>
          </a:p>
        </p:txBody>
      </p:sp>
      <p:pic>
        <p:nvPicPr>
          <p:cNvPr id="118" name="Google Shape;118;p20"/>
          <p:cNvPicPr preferRelativeResize="0"/>
          <p:nvPr/>
        </p:nvPicPr>
        <p:blipFill>
          <a:blip r:embed="rId4">
            <a:alphaModFix/>
          </a:blip>
          <a:stretch>
            <a:fillRect/>
          </a:stretch>
        </p:blipFill>
        <p:spPr>
          <a:xfrm>
            <a:off x="5876250" y="76200"/>
            <a:ext cx="3067050" cy="2495550"/>
          </a:xfrm>
          <a:prstGeom prst="rect">
            <a:avLst/>
          </a:prstGeom>
          <a:noFill/>
          <a:ln>
            <a:noFill/>
          </a:ln>
        </p:spPr>
      </p:pic>
      <p:pic>
        <p:nvPicPr>
          <p:cNvPr id="119" name="Google Shape;119;p20"/>
          <p:cNvPicPr preferRelativeResize="0"/>
          <p:nvPr/>
        </p:nvPicPr>
        <p:blipFill rotWithShape="1">
          <a:blip r:embed="rId5">
            <a:alphaModFix/>
          </a:blip>
          <a:srcRect b="10668" l="0" r="0" t="9414"/>
          <a:stretch/>
        </p:blipFill>
        <p:spPr>
          <a:xfrm>
            <a:off x="5920000" y="2724150"/>
            <a:ext cx="2359624" cy="2266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Multinomial Naive Bayes</a:t>
            </a:r>
            <a:endParaRPr/>
          </a:p>
        </p:txBody>
      </p:sp>
      <p:pic>
        <p:nvPicPr>
          <p:cNvPr id="125" name="Google Shape;125;p21"/>
          <p:cNvPicPr preferRelativeResize="0"/>
          <p:nvPr/>
        </p:nvPicPr>
        <p:blipFill>
          <a:blip r:embed="rId3">
            <a:alphaModFix/>
          </a:blip>
          <a:stretch>
            <a:fillRect/>
          </a:stretch>
        </p:blipFill>
        <p:spPr>
          <a:xfrm>
            <a:off x="237475" y="2752875"/>
            <a:ext cx="7126850" cy="2190500"/>
          </a:xfrm>
          <a:prstGeom prst="rect">
            <a:avLst/>
          </a:prstGeom>
          <a:noFill/>
          <a:ln>
            <a:noFill/>
          </a:ln>
        </p:spPr>
      </p:pic>
      <p:sp>
        <p:nvSpPr>
          <p:cNvPr id="126" name="Google Shape;126;p21"/>
          <p:cNvSpPr txBox="1"/>
          <p:nvPr/>
        </p:nvSpPr>
        <p:spPr>
          <a:xfrm>
            <a:off x="4628725" y="652125"/>
            <a:ext cx="3956400" cy="184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50">
                <a:highlight>
                  <a:srgbClr val="FFFFFF"/>
                </a:highlight>
              </a:rPr>
              <a:t>Accuary:  0.4328726837138806</a:t>
            </a:r>
            <a:endParaRPr sz="1350">
              <a:highlight>
                <a:srgbClr val="FFFFFF"/>
              </a:highlight>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Metrics after hyperparameter tuning:</a:t>
            </a:r>
            <a:endParaRPr/>
          </a:p>
          <a:p>
            <a:pPr indent="0" lvl="0" marL="0" rtl="0" algn="l">
              <a:lnSpc>
                <a:spcPct val="115000"/>
              </a:lnSpc>
              <a:spcBef>
                <a:spcPts val="0"/>
              </a:spcBef>
              <a:spcAft>
                <a:spcPts val="0"/>
              </a:spcAft>
              <a:buNone/>
            </a:pPr>
            <a:r>
              <a:rPr lang="en" sz="1350">
                <a:highlight>
                  <a:srgbClr val="FFFFFF"/>
                </a:highlight>
              </a:rPr>
              <a:t>Accuracy: 0.4270557029177719</a:t>
            </a:r>
            <a:endParaRPr sz="1350">
              <a:highlight>
                <a:srgbClr val="FFFFFF"/>
              </a:highlight>
            </a:endParaRPr>
          </a:p>
          <a:p>
            <a:pPr indent="0" lvl="0" marL="0" rtl="0" algn="l">
              <a:lnSpc>
                <a:spcPct val="115000"/>
              </a:lnSpc>
              <a:spcBef>
                <a:spcPts val="0"/>
              </a:spcBef>
              <a:spcAft>
                <a:spcPts val="0"/>
              </a:spcAft>
              <a:buNone/>
            </a:pPr>
            <a:r>
              <a:rPr lang="en" sz="1350">
                <a:highlight>
                  <a:srgbClr val="FFFFFF"/>
                </a:highlight>
              </a:rPr>
              <a:t>Best parameters:  {'alpha': 0.001}</a:t>
            </a:r>
            <a:endParaRPr sz="1350">
              <a:highlight>
                <a:srgbClr val="FFFFFF"/>
              </a:highlight>
            </a:endParaRPr>
          </a:p>
          <a:p>
            <a:pPr indent="0" lvl="0" marL="0" rtl="0" algn="l">
              <a:lnSpc>
                <a:spcPct val="115000"/>
              </a:lnSpc>
              <a:spcBef>
                <a:spcPts val="0"/>
              </a:spcBef>
              <a:spcAft>
                <a:spcPts val="0"/>
              </a:spcAft>
              <a:buNone/>
            </a:pPr>
            <a:r>
              <a:rPr lang="en" sz="1350">
                <a:highlight>
                  <a:srgbClr val="FFFFFF"/>
                </a:highlight>
              </a:rPr>
              <a:t>F1 score: 0.3501393463389917</a:t>
            </a:r>
            <a:endParaRPr sz="1350">
              <a:highlight>
                <a:srgbClr val="FFFFFF"/>
              </a:highlight>
            </a:endParaRPr>
          </a:p>
          <a:p>
            <a:pPr indent="0" lvl="0" marL="0" rtl="0" algn="l">
              <a:lnSpc>
                <a:spcPct val="115000"/>
              </a:lnSpc>
              <a:spcBef>
                <a:spcPts val="0"/>
              </a:spcBef>
              <a:spcAft>
                <a:spcPts val="0"/>
              </a:spcAft>
              <a:buNone/>
            </a:pPr>
            <a:r>
              <a:rPr lang="en" sz="1350">
                <a:highlight>
                  <a:srgbClr val="FFFFFF"/>
                </a:highlight>
              </a:rPr>
              <a:t>AUC score: 0.6063244729605866</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