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63" r:id="rId6"/>
    <p:sldId id="268" r:id="rId7"/>
    <p:sldId id="269" r:id="rId8"/>
    <p:sldId id="270" r:id="rId9"/>
    <p:sldId id="271" r:id="rId10"/>
    <p:sldId id="276" r:id="rId11"/>
    <p:sldId id="272" r:id="rId12"/>
    <p:sldId id="277" r:id="rId13"/>
    <p:sldId id="278" r:id="rId14"/>
    <p:sldId id="275" r:id="rId15"/>
    <p:sldId id="267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41AF-77CF-4716-B5CE-33318AB96E9C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3E270-9FA7-4F5E-8E90-8BE8932D0B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93C3-ABFA-47F9-9F07-56988E429BC8}" type="datetimeFigureOut">
              <a:rPr lang="en-IN" smtClean="0"/>
              <a:pPr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A4BD-EB3A-43E1-A9E7-D76D1D1065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" TargetMode="External"/><Relationship Id="rId2" Type="http://schemas.openxmlformats.org/officeDocument/2006/relationships/hyperlink" Target="http://people.dbmi.columbia.edu/~friedma/Projects/DiseaseSymptomKB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819782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635" y="955497"/>
            <a:ext cx="11664315" cy="89171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HUMAN DISEASE PREDICTION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7784" y="2693035"/>
            <a:ext cx="5904216" cy="2758440"/>
          </a:xfrm>
        </p:spPr>
        <p:txBody>
          <a:bodyPr>
            <a:normAutofit/>
          </a:bodyPr>
          <a:lstStyle/>
          <a:p>
            <a:r>
              <a:rPr lang="en-IN" dirty="0"/>
              <a:t>  </a:t>
            </a:r>
            <a:r>
              <a:rPr lang="en-IN" b="1" dirty="0"/>
              <a:t>BATCH NUMBER:12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cs typeface="Times New Roman" panose="02020603050405020304" pitchFamily="18" charset="0"/>
              </a:rPr>
              <a:t>T. SRAVAN                 - 22N31A66H3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cs typeface="Times New Roman" panose="02020603050405020304" pitchFamily="18" charset="0"/>
              </a:rPr>
              <a:t>Y. SASIDHAR REDDY  - 22N31A66J7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cs typeface="Times New Roman" panose="02020603050405020304" pitchFamily="18" charset="0"/>
              </a:rPr>
              <a:t>RAGHAVENDRA         -22N31A66E9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270" y="5451475"/>
            <a:ext cx="6275705" cy="1101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b="1" dirty="0"/>
              <a:t>               UNDER THE GUIDANCE OF</a:t>
            </a:r>
          </a:p>
          <a:p>
            <a:r>
              <a:rPr lang="en-IN" sz="2400" b="1" dirty="0"/>
              <a:t>                       </a:t>
            </a:r>
            <a:r>
              <a:rPr lang="en-IN" sz="2400" dirty="0"/>
              <a:t>MR MD. AZHAR</a:t>
            </a:r>
          </a:p>
          <a:p>
            <a:r>
              <a:rPr lang="en-IN" sz="2400" dirty="0"/>
              <a:t>                    ASSISTANT PROFESSOR</a:t>
            </a:r>
            <a:endParaRPr lang="en-IN" sz="24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6428232"/>
            <a:ext cx="3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9" name="Picture 2" descr="Building A Heart Disease Prediction Model Using Machine Learning | by  Oluseye Jeremiah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3" y="1406252"/>
            <a:ext cx="5660721" cy="4045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15F67-5EDB-B00C-8A33-5C74CB3F49F3}"/>
              </a:ext>
            </a:extLst>
          </p:cNvPr>
          <p:cNvSpPr txBox="1"/>
          <p:nvPr/>
        </p:nvSpPr>
        <p:spPr>
          <a:xfrm>
            <a:off x="146304" y="201168"/>
            <a:ext cx="397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D689-9104-D00E-E11D-43CB2772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133474"/>
            <a:ext cx="5193791" cy="52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4BCF4-C09B-AEF9-398C-17BC023665E9}"/>
              </a:ext>
            </a:extLst>
          </p:cNvPr>
          <p:cNvSpPr txBox="1"/>
          <p:nvPr/>
        </p:nvSpPr>
        <p:spPr>
          <a:xfrm>
            <a:off x="193728" y="170481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44CE3-6619-C5F0-FA5D-8ED5564C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1738"/>
          <a:stretch/>
        </p:blipFill>
        <p:spPr>
          <a:xfrm>
            <a:off x="1892808" y="1123950"/>
            <a:ext cx="819302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485B2-3B6B-4488-FCCE-746F23A4461F}"/>
              </a:ext>
            </a:extLst>
          </p:cNvPr>
          <p:cNvSpPr txBox="1"/>
          <p:nvPr/>
        </p:nvSpPr>
        <p:spPr>
          <a:xfrm>
            <a:off x="246888" y="210312"/>
            <a:ext cx="43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CC6D97-840E-9AF2-F4EC-9F5B48F8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1518971"/>
            <a:ext cx="805927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9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E41BB-9F36-954D-2070-950421392C7C}"/>
              </a:ext>
            </a:extLst>
          </p:cNvPr>
          <p:cNvSpPr txBox="1"/>
          <p:nvPr/>
        </p:nvSpPr>
        <p:spPr>
          <a:xfrm>
            <a:off x="246888" y="173736"/>
            <a:ext cx="7106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ER(ENTITY RELATIONSHIP) DIAGRAM: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25724-FA0A-8988-3F55-E6DD3DDF1E8B}"/>
              </a:ext>
            </a:extLst>
          </p:cNvPr>
          <p:cNvSpPr/>
          <p:nvPr/>
        </p:nvSpPr>
        <p:spPr>
          <a:xfrm>
            <a:off x="2497394" y="3749395"/>
            <a:ext cx="1828800" cy="557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397D785-55A8-A71D-5629-C5E5A83AE1CD}"/>
              </a:ext>
            </a:extLst>
          </p:cNvPr>
          <p:cNvSpPr/>
          <p:nvPr/>
        </p:nvSpPr>
        <p:spPr>
          <a:xfrm>
            <a:off x="3500284" y="3864080"/>
            <a:ext cx="854234" cy="55713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E41FA6-582C-2ADF-06B6-E58C8767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1182418"/>
            <a:ext cx="10021699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73A8C3-321E-DE89-E318-5B6DF49DDFA8}"/>
              </a:ext>
            </a:extLst>
          </p:cNvPr>
          <p:cNvSpPr txBox="1"/>
          <p:nvPr/>
        </p:nvSpPr>
        <p:spPr>
          <a:xfrm>
            <a:off x="0" y="284157"/>
            <a:ext cx="6693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SPECIFICATIONS: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5DCCB-85A5-3C29-DBBE-7F23B9F89CF8}"/>
              </a:ext>
            </a:extLst>
          </p:cNvPr>
          <p:cNvSpPr txBox="1"/>
          <p:nvPr/>
        </p:nvSpPr>
        <p:spPr>
          <a:xfrm>
            <a:off x="289625" y="1144314"/>
            <a:ext cx="6114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75004-7BE8-F7FE-ABBE-3A8D8892ACB4}"/>
              </a:ext>
            </a:extLst>
          </p:cNvPr>
          <p:cNvSpPr txBox="1"/>
          <p:nvPr/>
        </p:nvSpPr>
        <p:spPr>
          <a:xfrm>
            <a:off x="579251" y="1718736"/>
            <a:ext cx="61140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Language: Python 3.7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2A200-F9BB-E2D8-F1B6-3D6BAFC1114F}"/>
              </a:ext>
            </a:extLst>
          </p:cNvPr>
          <p:cNvSpPr txBox="1"/>
          <p:nvPr/>
        </p:nvSpPr>
        <p:spPr>
          <a:xfrm>
            <a:off x="344837" y="3345974"/>
            <a:ext cx="6114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DF871-4DA2-0758-945C-2B0E83E2727F}"/>
              </a:ext>
            </a:extLst>
          </p:cNvPr>
          <p:cNvSpPr txBox="1"/>
          <p:nvPr/>
        </p:nvSpPr>
        <p:spPr>
          <a:xfrm>
            <a:off x="579251" y="4143236"/>
            <a:ext cx="6114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8GB and above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 disk: 1 TB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B6F24-58AB-EEFF-3852-4900E5EC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96" y="1258328"/>
            <a:ext cx="4436390" cy="45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4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62500" cy="906463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[1] [online] </a:t>
            </a:r>
            <a:r>
              <a:rPr lang="en-US" sz="2000" dirty="0">
                <a:hlinkClick r:id="rId2"/>
              </a:rPr>
              <a:t>http://people.dbmi.columbia.edu/~friedma/Projects/DiseaseSymptomKB/index.html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[2] [online] Disease Prediction and Doctor Recommendation System by </a:t>
            </a:r>
            <a:r>
              <a:rPr lang="en-US" sz="2000" dirty="0">
                <a:hlinkClick r:id="rId3"/>
              </a:rPr>
              <a:t>https://www.irjet.net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[3] [online] GDPS - General Disease Prediction System by </a:t>
            </a:r>
            <a:r>
              <a:rPr lang="en-US" sz="2000" dirty="0">
                <a:hlinkClick r:id="rId3"/>
              </a:rPr>
              <a:t>https://www.irjet.net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[4] </a:t>
            </a:r>
            <a:r>
              <a:rPr lang="en-US" sz="2000" dirty="0" err="1"/>
              <a:t>Jaymin</a:t>
            </a:r>
            <a:r>
              <a:rPr lang="en-US" sz="2000" dirty="0"/>
              <a:t> Patel, </a:t>
            </a:r>
            <a:r>
              <a:rPr lang="en-US" sz="2000" dirty="0" err="1"/>
              <a:t>Prof.Tejal</a:t>
            </a:r>
            <a:r>
              <a:rPr lang="en-US" sz="2000" dirty="0"/>
              <a:t> </a:t>
            </a:r>
            <a:r>
              <a:rPr lang="en-US" sz="2000" dirty="0" err="1"/>
              <a:t>Upadhyay</a:t>
            </a:r>
            <a:r>
              <a:rPr lang="en-US" sz="2000" dirty="0"/>
              <a:t>, Dr. </a:t>
            </a:r>
            <a:r>
              <a:rPr lang="en-US" sz="2000" dirty="0" err="1"/>
              <a:t>Samir</a:t>
            </a:r>
            <a:r>
              <a:rPr lang="en-US" sz="2000" dirty="0"/>
              <a:t> Patel “Heart disease prediction using Machine learning and Data Mining Technique" Volume 7.Number1 Sept 2015March 2016. </a:t>
            </a:r>
          </a:p>
          <a:p>
            <a:pPr algn="just">
              <a:buNone/>
            </a:pPr>
            <a:r>
              <a:rPr lang="en-US" sz="2000" dirty="0"/>
              <a:t> [5] [online] </a:t>
            </a:r>
            <a:r>
              <a:rPr lang="en-US" sz="2000" dirty="0">
                <a:hlinkClick r:id="rId4"/>
              </a:rPr>
              <a:t>https://ieeexplore.ieee.org/document/8819782</a:t>
            </a:r>
            <a:r>
              <a:rPr lang="en-US" sz="2000" dirty="0"/>
              <a:t> </a:t>
            </a:r>
          </a:p>
          <a:p>
            <a:pPr algn="just">
              <a:buNone/>
            </a:pPr>
            <a:r>
              <a:rPr lang="en-US" sz="2000" dirty="0"/>
              <a:t> [6] “Disease Prediction Using Machine Learning Over Big Data” </a:t>
            </a:r>
            <a:r>
              <a:rPr lang="en-US" sz="2000" dirty="0" err="1"/>
              <a:t>Vinitha</a:t>
            </a:r>
            <a:r>
              <a:rPr lang="en-US" sz="2000" dirty="0"/>
              <a:t> S, </a:t>
            </a:r>
            <a:r>
              <a:rPr lang="en-US" sz="2000" dirty="0" err="1"/>
              <a:t>Sweetlin</a:t>
            </a:r>
            <a:r>
              <a:rPr lang="en-US" sz="2000" dirty="0"/>
              <a:t> S, </a:t>
            </a:r>
            <a:r>
              <a:rPr lang="en-US" sz="2000" dirty="0" err="1"/>
              <a:t>Vinusha</a:t>
            </a:r>
            <a:r>
              <a:rPr lang="en-US" sz="2000" dirty="0"/>
              <a:t> H and </a:t>
            </a:r>
            <a:r>
              <a:rPr lang="en-US" sz="2000" dirty="0" err="1"/>
              <a:t>Sajini</a:t>
            </a:r>
            <a:r>
              <a:rPr lang="en-US" sz="2000" dirty="0"/>
              <a:t> S (2018). </a:t>
            </a:r>
          </a:p>
          <a:p>
            <a:pPr algn="just">
              <a:buNone/>
            </a:pPr>
            <a:r>
              <a:rPr lang="en-US" sz="2000" dirty="0"/>
              <a:t> [7]“Multi Disease Prediction Using Data Mining </a:t>
            </a:r>
            <a:r>
              <a:rPr lang="en-US" sz="2000" dirty="0" err="1"/>
              <a:t>Techniques”K.Gomathi</a:t>
            </a:r>
            <a:r>
              <a:rPr lang="en-US" sz="2000" dirty="0"/>
              <a:t> , Dr. D. </a:t>
            </a:r>
            <a:r>
              <a:rPr lang="en-US" sz="2000" dirty="0" err="1"/>
              <a:t>Shanmuga</a:t>
            </a:r>
            <a:r>
              <a:rPr lang="en-US" sz="2000" dirty="0"/>
              <a:t> </a:t>
            </a:r>
            <a:r>
              <a:rPr lang="en-US" sz="2000" dirty="0" err="1"/>
              <a:t>Priyaa</a:t>
            </a:r>
            <a:r>
              <a:rPr lang="en-US" sz="2000" dirty="0"/>
              <a:t> (2017).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0E685-79B0-7E13-1420-1E67A894CC82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05400" cy="977900"/>
          </a:xfrm>
        </p:spPr>
        <p:txBody>
          <a:bodyPr/>
          <a:lstStyle/>
          <a:p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46C84-229D-7168-9AF1-126C78D531E3}"/>
              </a:ext>
            </a:extLst>
          </p:cNvPr>
          <p:cNvSpPr txBox="1"/>
          <p:nvPr/>
        </p:nvSpPr>
        <p:spPr>
          <a:xfrm>
            <a:off x="475488" y="1296063"/>
            <a:ext cx="736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61175-2583-BD58-F1CE-D59D7336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296062"/>
            <a:ext cx="9641143" cy="4373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35EBF-B3EA-018C-BFD1-BBA23E78603B}"/>
              </a:ext>
            </a:extLst>
          </p:cNvPr>
          <p:cNvSpPr txBox="1"/>
          <p:nvPr/>
        </p:nvSpPr>
        <p:spPr>
          <a:xfrm>
            <a:off x="73151" y="977901"/>
            <a:ext cx="108165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This project demonstrates that machine learning for disease prediction is highly beneficial in everyday life, especially for the healthcare sector.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By inputting general information and symptoms, this system quickly provides accurate disease diagnoses and offering a convenient alternative for users who prefer not to visit medical facilities.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If adopted widely, this technology could reduce doctors' workloads by enabling efficient disease identification, potentially preventing treatable conditions from becoming severe and affecting patients and their families.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71421-8295-9921-F3D0-FAC46D3C6E6C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C610B-035A-A883-9AF3-C76DDC59B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21F60-A75F-8E21-828D-2BAFA53425F8}"/>
              </a:ext>
            </a:extLst>
          </p:cNvPr>
          <p:cNvSpPr txBox="1"/>
          <p:nvPr/>
        </p:nvSpPr>
        <p:spPr>
          <a:xfrm>
            <a:off x="-36642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/>
              <a:t>AGENDA</a:t>
            </a:r>
            <a:r>
              <a:rPr lang="en-IN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57117" cy="37943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DESCRIPTION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REQURIMENT SPECIFICATIONS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172" name="Picture 4" descr="Agenda Images – Browse 486,808 Stock Photos, Vectors, and Video | Adobe  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14450"/>
            <a:ext cx="6858000" cy="511492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AAEDF-1D22-68EA-FE0E-0D8E784880A1}"/>
              </a:ext>
            </a:extLst>
          </p:cNvPr>
          <p:cNvSpPr txBox="1"/>
          <p:nvPr/>
        </p:nvSpPr>
        <p:spPr>
          <a:xfrm>
            <a:off x="6095" y="6429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0038"/>
            <a:ext cx="3557587" cy="1018604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18642"/>
            <a:ext cx="8065008" cy="51761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This system is mainly based on Human Disease Prediction by using SVM(Support Vector Machine) algorithm.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We make use of machine learning algorithm(SVM) to predict the diseases based on user-input symptoms.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By entering user input symptoms into the system, users can receive more precise predictions about their potential health conditions, improving early diagnosis and treatment.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Traditional diagnostic methods often involve a combination of medical assessments and tests, which can be both time-consuming and expensive.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Hence, This project aims to reduce the time-consuming and expenditures of the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FA8D6-EC5E-FE6E-4A6A-38FAD143F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7" y="1168083"/>
            <a:ext cx="4126992" cy="5477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EF140-88EC-F312-3EAD-75C8F095F960}"/>
              </a:ext>
            </a:extLst>
          </p:cNvPr>
          <p:cNvSpPr txBox="1"/>
          <p:nvPr/>
        </p:nvSpPr>
        <p:spPr>
          <a:xfrm>
            <a:off x="0" y="649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15063" cy="1325563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/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5" y="1541124"/>
            <a:ext cx="6015038" cy="90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7" y="1325563"/>
            <a:ext cx="60007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Health Apps with Symptom Checkers: Mobile apps offer symptom assessments and health advice based on simple predictive models.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Genetic Risk Assessment Tools: Tools analyze genetic data to assess disease risk but may not use machine learning algorithms like SVM for prediction.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Electronic Health Records (EHR) Systems: EHRs store patient data and medical history but often lack advanced predictive analytics.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Project on disease prediction |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63" y="1171574"/>
            <a:ext cx="5776912" cy="446404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2EA14-8F07-6E54-1CD6-EDEC280B2CD5}"/>
              </a:ext>
            </a:extLst>
          </p:cNvPr>
          <p:cNvSpPr txBox="1"/>
          <p:nvPr/>
        </p:nvSpPr>
        <p:spPr>
          <a:xfrm>
            <a:off x="-66" y="64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4199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089" y="1767796"/>
            <a:ext cx="61984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the Support Vector Machine algorithm to predict human diseases based on input symptoms.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collects user symptoms, processes the data, and uses the trained SVM model to provide accurate disease predictions.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maintain a continually updated system -disease database.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built to be user-friendly, with a strong emphasis on privacy and security.</a:t>
            </a:r>
          </a:p>
        </p:txBody>
      </p:sp>
      <p:pic>
        <p:nvPicPr>
          <p:cNvPr id="3074" name="Picture 2" descr="artificial intelligence: These AI tools can predict early death risk due to  chronic diseases - The Economic Ti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785813"/>
            <a:ext cx="5427662" cy="515778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4DE67-BE8D-0E34-4DCC-5C69CA2A9ACC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91450" cy="1077913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3" y="1814512"/>
            <a:ext cx="5648325" cy="3990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Integration of Multi-Models.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 of Advanced Machine Learning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number of Symptoms.</a:t>
            </a:r>
            <a:endParaRPr lang="en-US" sz="2000" dirty="0"/>
          </a:p>
        </p:txBody>
      </p:sp>
      <p:pic>
        <p:nvPicPr>
          <p:cNvPr id="22530" name="Picture 2" descr="Technologies changing the future of busi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5684" y="890382"/>
            <a:ext cx="6401516" cy="56726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4BFC3-1A4B-35FE-802F-36926E7D5017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CEDB4-0329-2F58-3554-BF33F348054B}"/>
              </a:ext>
            </a:extLst>
          </p:cNvPr>
          <p:cNvSpPr txBox="1"/>
          <p:nvPr/>
        </p:nvSpPr>
        <p:spPr>
          <a:xfrm>
            <a:off x="9144" y="9144"/>
            <a:ext cx="6971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4A1C5-B49F-FFDD-0DBC-FB537611CF13}"/>
              </a:ext>
            </a:extLst>
          </p:cNvPr>
          <p:cNvSpPr txBox="1"/>
          <p:nvPr/>
        </p:nvSpPr>
        <p:spPr>
          <a:xfrm>
            <a:off x="146304" y="1080528"/>
            <a:ext cx="118506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five modules in our project namely: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Module: In the User module, the user gives the input as symptoms to the system and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system preprocess the given symptoms and produces an output as a disease.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Module: In this module, the symptoms are preprocessed to extract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useful features.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Module: Once the model is created, it has to be trained. We have a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predefined dataset that contains the symptoms and diseases. Using this dataset the model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trained.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Module: Once the model is created, it has to be tested. We have a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predefined dataset that contains the symptoms and diseases. Using this dataset the model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tested.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Module: In this module, the model predicts the disease of a user.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970D8-AC04-5D6B-DAE3-3A320F9A2784}"/>
              </a:ext>
            </a:extLst>
          </p:cNvPr>
          <p:cNvSpPr txBox="1"/>
          <p:nvPr/>
        </p:nvSpPr>
        <p:spPr>
          <a:xfrm>
            <a:off x="0" y="9144"/>
            <a:ext cx="7941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B7CE10-67BA-A16E-A808-44293EFADA4B}"/>
              </a:ext>
            </a:extLst>
          </p:cNvPr>
          <p:cNvSpPr/>
          <p:nvPr/>
        </p:nvSpPr>
        <p:spPr>
          <a:xfrm>
            <a:off x="7443216" y="4352544"/>
            <a:ext cx="1140346" cy="1417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5C58-7582-7B36-1BD4-651CE20C1F9F}"/>
              </a:ext>
            </a:extLst>
          </p:cNvPr>
          <p:cNvSpPr/>
          <p:nvPr/>
        </p:nvSpPr>
        <p:spPr>
          <a:xfrm>
            <a:off x="7044125" y="4270248"/>
            <a:ext cx="9144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382A2-02AE-B546-812F-997CB02E0D84}"/>
              </a:ext>
            </a:extLst>
          </p:cNvPr>
          <p:cNvSpPr/>
          <p:nvPr/>
        </p:nvSpPr>
        <p:spPr>
          <a:xfrm>
            <a:off x="7059168" y="5568696"/>
            <a:ext cx="91440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695969-BB5E-33B2-775A-9E7454B8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969264"/>
            <a:ext cx="7150608" cy="54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9AA57-3133-92B2-1AB5-9CAD01B57E5F}"/>
              </a:ext>
            </a:extLst>
          </p:cNvPr>
          <p:cNvSpPr txBox="1"/>
          <p:nvPr/>
        </p:nvSpPr>
        <p:spPr>
          <a:xfrm>
            <a:off x="9144" y="9144"/>
            <a:ext cx="11862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UML(unified modelling language) DIAGRAMS: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67EE-8D00-E05C-2E70-0E052070B5B7}"/>
              </a:ext>
            </a:extLst>
          </p:cNvPr>
          <p:cNvSpPr txBox="1"/>
          <p:nvPr/>
        </p:nvSpPr>
        <p:spPr>
          <a:xfrm>
            <a:off x="82296" y="950976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B8BFD-0F92-124A-5362-6C60A309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2" y="1978152"/>
            <a:ext cx="975817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473</TotalTime>
  <Words>823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 HUMAN DISEASE PREDICTION  </vt:lpstr>
      <vt:lpstr>AGENDA :</vt:lpstr>
      <vt:lpstr>ABSTRACT :</vt:lpstr>
      <vt:lpstr>EXISTING SYSTEM :</vt:lpstr>
      <vt:lpstr>PROPOSED SYSTEM :</vt:lpstr>
      <vt:lpstr>FUTURE ENHANCEMENTS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:</vt:lpstr>
      <vt:lpstr>CONCLUSION :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DISEASE PREDICTION  USING  MACHINE LEARNING</dc:title>
  <dc:creator>RAGHAVENDRA 2138</dc:creator>
  <cp:lastModifiedBy>RAGHAVENDRA 2138</cp:lastModifiedBy>
  <cp:revision>19</cp:revision>
  <dcterms:created xsi:type="dcterms:W3CDTF">2024-07-31T18:22:00Z</dcterms:created>
  <dcterms:modified xsi:type="dcterms:W3CDTF">2024-10-27T17:15:07Z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54FC9E8BE33C43A2913925164C5118A2_13</vt:lpwstr>
  </property>
  <property fmtid="{D5CDD505-2E9C-101B-9397-08002B2CF9AE}" pid="3" name="KSOProductBuildVer">
    <vt:lpwstr>1033-12.2.0.17545</vt:lpwstr>
  </property>
</Properties>
</file>