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60" r:id="rId2"/>
    <p:sldId id="278" r:id="rId3"/>
    <p:sldId id="277" r:id="rId4"/>
    <p:sldId id="265" r:id="rId5"/>
    <p:sldId id="262" r:id="rId6"/>
    <p:sldId id="256" r:id="rId7"/>
    <p:sldId id="276" r:id="rId8"/>
    <p:sldId id="270" r:id="rId9"/>
    <p:sldId id="272" r:id="rId10"/>
    <p:sldId id="273" r:id="rId11"/>
    <p:sldId id="268" r:id="rId12"/>
    <p:sldId id="259" r:id="rId13"/>
    <p:sldId id="27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5" d="100"/>
          <a:sy n="65" d="100"/>
        </p:scale>
        <p:origin x="66" y="17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BE15-1D9D-73A5-2CE0-E474B4DE2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30E36A-4F94-D396-219F-32F89D680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BE10125-8E2F-E865-D4C8-E30B7E4AE5F4}"/>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5" name="Footer Placeholder 4">
            <a:extLst>
              <a:ext uri="{FF2B5EF4-FFF2-40B4-BE49-F238E27FC236}">
                <a16:creationId xmlns:a16="http://schemas.microsoft.com/office/drawing/2014/main" id="{DC49EFA8-3DE8-57E3-9EC3-58F35B036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DD71B-1A0D-0E7F-D0A6-04173F4D155A}"/>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81074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7818-AD09-3D63-FABC-4012C0B350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53DBBB-2044-C6F4-0ACB-E4229E1367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F5BCFE-1611-B816-F76B-3AF32066B46D}"/>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5" name="Footer Placeholder 4">
            <a:extLst>
              <a:ext uri="{FF2B5EF4-FFF2-40B4-BE49-F238E27FC236}">
                <a16:creationId xmlns:a16="http://schemas.microsoft.com/office/drawing/2014/main" id="{E2F439C5-1FB5-2605-636D-044CB2F6C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91FE5-810D-2B51-C703-2C738BDA0743}"/>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316166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3BBE85-5BA7-345A-B48C-1487208301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A79772-0805-F81D-C298-B1EB45A18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B17FC2-5484-6364-92BA-AD91CB86E430}"/>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5" name="Footer Placeholder 4">
            <a:extLst>
              <a:ext uri="{FF2B5EF4-FFF2-40B4-BE49-F238E27FC236}">
                <a16:creationId xmlns:a16="http://schemas.microsoft.com/office/drawing/2014/main" id="{E2D1559E-BC10-71D8-5A51-DEADCBC4D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434CE-D265-B768-8109-904C69A52A29}"/>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412989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747E-0DBE-AB9F-3EAE-11A97AA8EC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1B499C-C9A1-5096-2F03-EBA9F9484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4E711-20CB-1134-5E0D-21313DE89AD9}"/>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5" name="Footer Placeholder 4">
            <a:extLst>
              <a:ext uri="{FF2B5EF4-FFF2-40B4-BE49-F238E27FC236}">
                <a16:creationId xmlns:a16="http://schemas.microsoft.com/office/drawing/2014/main" id="{4B43606A-5CA9-ADA1-59DE-468984549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4651F-F348-BF28-1B40-B1E3E5C0E9A1}"/>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84011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83-849F-BD1F-5CE8-E326B1D35B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A2752B2-2A31-1A7C-3C47-8D0CF81F0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A4A8B-4FC3-BA79-A0B8-79C2088B34BC}"/>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5" name="Footer Placeholder 4">
            <a:extLst>
              <a:ext uri="{FF2B5EF4-FFF2-40B4-BE49-F238E27FC236}">
                <a16:creationId xmlns:a16="http://schemas.microsoft.com/office/drawing/2014/main" id="{88AA1952-48D8-0D0E-7ECF-955F211DD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EA356-49C0-5062-8BC3-F5AD8C47D0F2}"/>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163836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0089-F56F-834E-BEC0-E52CC17D0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D3B350-B3EB-B490-4EFA-000560721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B895DE-71ED-2C00-55DB-6B502E85B1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9A145A-314E-527D-CDD0-B5ED0CD54A01}"/>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6" name="Footer Placeholder 5">
            <a:extLst>
              <a:ext uri="{FF2B5EF4-FFF2-40B4-BE49-F238E27FC236}">
                <a16:creationId xmlns:a16="http://schemas.microsoft.com/office/drawing/2014/main" id="{DCE06972-47B2-DA95-FDCA-CEF8036C1E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BE6C2-6CB9-F835-A706-B7AC692BC8F6}"/>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22875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EE99-D1AF-D16C-40AE-3AE91EE058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9482BF-1C17-EEEC-4426-30E820917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EC62F-3FF3-DA02-F6C4-00DAD5AE7E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7528F9A-CB2E-35E5-B28F-0A2249EE0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C4A4F-8113-9755-8438-207B111F5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73AF659-165F-BFE5-897D-59B4D534135A}"/>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8" name="Footer Placeholder 7">
            <a:extLst>
              <a:ext uri="{FF2B5EF4-FFF2-40B4-BE49-F238E27FC236}">
                <a16:creationId xmlns:a16="http://schemas.microsoft.com/office/drawing/2014/main" id="{1895DB9C-80B7-8EFE-01C8-D17002FDFB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ED72D8-7866-D40A-5834-14C66EA8D131}"/>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71805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A20D-518B-22F2-D2D7-10D40E0EB98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DF52CD-C63A-88C6-594B-32254EA40A8B}"/>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4" name="Footer Placeholder 3">
            <a:extLst>
              <a:ext uri="{FF2B5EF4-FFF2-40B4-BE49-F238E27FC236}">
                <a16:creationId xmlns:a16="http://schemas.microsoft.com/office/drawing/2014/main" id="{27B77E49-C55C-C032-2C65-009B304FCA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1EC225-5FDB-ED97-7D8F-661F1BEA4912}"/>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157247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66CA6-5E01-64EC-F728-D2C55FFF5C1D}"/>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3" name="Footer Placeholder 2">
            <a:extLst>
              <a:ext uri="{FF2B5EF4-FFF2-40B4-BE49-F238E27FC236}">
                <a16:creationId xmlns:a16="http://schemas.microsoft.com/office/drawing/2014/main" id="{68172B13-50C1-0C38-19C7-5E9D907303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FB9E73-B222-BF27-8E18-005F134A4BD9}"/>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251474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3F26-245C-3065-0839-E536E0756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357EA2-7289-5483-01A0-06046D2A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A63B93C-6A1F-7D32-7180-A24A5788B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655AF-F4D1-D91D-C546-45008FECF522}"/>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6" name="Footer Placeholder 5">
            <a:extLst>
              <a:ext uri="{FF2B5EF4-FFF2-40B4-BE49-F238E27FC236}">
                <a16:creationId xmlns:a16="http://schemas.microsoft.com/office/drawing/2014/main" id="{A1D5DBF0-BCE2-F2CE-7F21-5D7FA6746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EC121-1C18-89D5-0EA0-540F0C67C8EB}"/>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51266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2CE-15F8-C8C7-7371-4990CC667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C736CC-1886-9257-79CA-69B1CDDFF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00A6B5B-FF77-B6BE-803B-4620F941B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8514B-9F91-17A8-EDCB-6BDA03B30101}"/>
              </a:ext>
            </a:extLst>
          </p:cNvPr>
          <p:cNvSpPr>
            <a:spLocks noGrp="1"/>
          </p:cNvSpPr>
          <p:nvPr>
            <p:ph type="dt" sz="half" idx="10"/>
          </p:nvPr>
        </p:nvSpPr>
        <p:spPr/>
        <p:txBody>
          <a:bodyPr/>
          <a:lstStyle/>
          <a:p>
            <a:fld id="{8A672534-269C-47F9-9448-1DD6A2FFF2D7}" type="datetimeFigureOut">
              <a:rPr lang="en-IN" smtClean="0"/>
              <a:t>18-03-2024</a:t>
            </a:fld>
            <a:endParaRPr lang="en-IN"/>
          </a:p>
        </p:txBody>
      </p:sp>
      <p:sp>
        <p:nvSpPr>
          <p:cNvPr id="6" name="Footer Placeholder 5">
            <a:extLst>
              <a:ext uri="{FF2B5EF4-FFF2-40B4-BE49-F238E27FC236}">
                <a16:creationId xmlns:a16="http://schemas.microsoft.com/office/drawing/2014/main" id="{39736590-6A30-4651-9EEB-B216BA8C45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652BE7-0672-971B-1B6E-5D057ABA0835}"/>
              </a:ext>
            </a:extLst>
          </p:cNvPr>
          <p:cNvSpPr>
            <a:spLocks noGrp="1"/>
          </p:cNvSpPr>
          <p:nvPr>
            <p:ph type="sldNum" sz="quarter" idx="12"/>
          </p:nvPr>
        </p:nvSpPr>
        <p:spPr/>
        <p:txBody>
          <a:bodyPr/>
          <a:lstStyle/>
          <a:p>
            <a:fld id="{FFA892E9-B413-4AC5-AC59-943CDC34EB3F}" type="slidenum">
              <a:rPr lang="en-IN" smtClean="0"/>
              <a:t>‹#›</a:t>
            </a:fld>
            <a:endParaRPr lang="en-IN"/>
          </a:p>
        </p:txBody>
      </p:sp>
    </p:spTree>
    <p:extLst>
      <p:ext uri="{BB962C8B-B14F-4D97-AF65-F5344CB8AC3E}">
        <p14:creationId xmlns:p14="http://schemas.microsoft.com/office/powerpoint/2010/main" val="350555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6B93C6-DD92-4795-D97D-40C3C8894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E65EB4-8B0E-DF76-7CD1-F3B6B733C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FCB421-B6BD-0CCE-8AFB-1A62742D3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72534-269C-47F9-9448-1DD6A2FFF2D7}" type="datetimeFigureOut">
              <a:rPr lang="en-IN" smtClean="0"/>
              <a:t>18-03-2024</a:t>
            </a:fld>
            <a:endParaRPr lang="en-IN"/>
          </a:p>
        </p:txBody>
      </p:sp>
      <p:sp>
        <p:nvSpPr>
          <p:cNvPr id="5" name="Footer Placeholder 4">
            <a:extLst>
              <a:ext uri="{FF2B5EF4-FFF2-40B4-BE49-F238E27FC236}">
                <a16:creationId xmlns:a16="http://schemas.microsoft.com/office/drawing/2014/main" id="{D16DEE4F-CF0E-D48F-16F5-D280F7754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70C406-7A4E-A3D2-C717-4D3B59175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A892E9-B413-4AC5-AC59-943CDC34EB3F}" type="slidenum">
              <a:rPr lang="en-IN" smtClean="0"/>
              <a:t>‹#›</a:t>
            </a:fld>
            <a:endParaRPr lang="en-IN"/>
          </a:p>
        </p:txBody>
      </p:sp>
    </p:spTree>
    <p:extLst>
      <p:ext uri="{BB962C8B-B14F-4D97-AF65-F5344CB8AC3E}">
        <p14:creationId xmlns:p14="http://schemas.microsoft.com/office/powerpoint/2010/main" val="362136736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F7ABEE-BC3D-5DAA-62D2-D2B77871FF0B}"/>
              </a:ext>
            </a:extLst>
          </p:cNvPr>
          <p:cNvSpPr/>
          <p:nvPr/>
        </p:nvSpPr>
        <p:spPr>
          <a:xfrm>
            <a:off x="125505" y="74856"/>
            <a:ext cx="11976847" cy="142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DA87AFF-CD57-E1C3-6849-AF9A93864955}"/>
              </a:ext>
            </a:extLst>
          </p:cNvPr>
          <p:cNvSpPr txBox="1"/>
          <p:nvPr/>
        </p:nvSpPr>
        <p:spPr>
          <a:xfrm>
            <a:off x="6458961" y="902517"/>
            <a:ext cx="2804309" cy="369332"/>
          </a:xfrm>
          <a:prstGeom prst="rect">
            <a:avLst/>
          </a:prstGeom>
          <a:noFill/>
        </p:spPr>
        <p:txBody>
          <a:bodyPr wrap="square" rtlCol="0">
            <a:spAutoFit/>
          </a:bodyPr>
          <a:lstStyle/>
          <a:p>
            <a:r>
              <a:rPr lang="en-IN" dirty="0">
                <a:solidFill>
                  <a:srgbClr val="660066"/>
                </a:solidFill>
              </a:rPr>
              <a:t>An AI enabled Search</a:t>
            </a:r>
          </a:p>
        </p:txBody>
      </p:sp>
      <p:sp>
        <p:nvSpPr>
          <p:cNvPr id="9" name="Title 1">
            <a:extLst>
              <a:ext uri="{FF2B5EF4-FFF2-40B4-BE49-F238E27FC236}">
                <a16:creationId xmlns:a16="http://schemas.microsoft.com/office/drawing/2014/main" id="{292F85A0-B602-BF1F-8FEB-D48EFAC8429A}"/>
              </a:ext>
            </a:extLst>
          </p:cNvPr>
          <p:cNvSpPr txBox="1">
            <a:spLocks/>
          </p:cNvSpPr>
          <p:nvPr/>
        </p:nvSpPr>
        <p:spPr>
          <a:xfrm>
            <a:off x="1008530" y="281278"/>
            <a:ext cx="9444318" cy="701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effectLst>
                  <a:outerShdw blurRad="38100" dist="38100" dir="2700000" algn="tl">
                    <a:srgbClr val="000000">
                      <a:alpha val="43137"/>
                    </a:srgbClr>
                  </a:outerShdw>
                </a:effectLst>
                <a:latin typeface="Georgia" panose="02040502050405020303" pitchFamily="18" charset="0"/>
              </a:rPr>
              <a:t>			</a:t>
            </a:r>
            <a:r>
              <a:rPr lang="en-IN" dirty="0">
                <a:solidFill>
                  <a:schemeClr val="bg1"/>
                </a:solidFill>
                <a:effectLst>
                  <a:outerShdw blurRad="38100" dist="38100" dir="2700000" algn="tl">
                    <a:srgbClr val="000000">
                      <a:alpha val="43137"/>
                    </a:srgbClr>
                  </a:outerShdw>
                </a:effectLst>
                <a:latin typeface="Georgia" panose="02040502050405020303" pitchFamily="18" charset="0"/>
              </a:rPr>
              <a:t>Smart Analyzer</a:t>
            </a:r>
            <a:r>
              <a:rPr lang="en-IN" dirty="0">
                <a:effectLst>
                  <a:outerShdw blurRad="38100" dist="38100" dir="2700000" algn="tl">
                    <a:srgbClr val="000000">
                      <a:alpha val="43137"/>
                    </a:srgbClr>
                  </a:outerShdw>
                </a:effectLst>
                <a:latin typeface="Georgia" panose="02040502050405020303" pitchFamily="18" charset="0"/>
              </a:rPr>
              <a:t> !!</a:t>
            </a:r>
          </a:p>
        </p:txBody>
      </p:sp>
      <p:sp>
        <p:nvSpPr>
          <p:cNvPr id="12" name="Rectangle: Rounded Corners 11">
            <a:extLst>
              <a:ext uri="{FF2B5EF4-FFF2-40B4-BE49-F238E27FC236}">
                <a16:creationId xmlns:a16="http://schemas.microsoft.com/office/drawing/2014/main" id="{FE4DB356-D941-5061-1919-BFCB50D71542}"/>
              </a:ext>
            </a:extLst>
          </p:cNvPr>
          <p:cNvSpPr/>
          <p:nvPr/>
        </p:nvSpPr>
        <p:spPr>
          <a:xfrm>
            <a:off x="125505" y="1624841"/>
            <a:ext cx="11976847" cy="462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ontent Placeholder 2">
            <a:extLst>
              <a:ext uri="{FF2B5EF4-FFF2-40B4-BE49-F238E27FC236}">
                <a16:creationId xmlns:a16="http://schemas.microsoft.com/office/drawing/2014/main" id="{F0B7CFA0-13AE-915E-BC1C-BE3EA68A7D01}"/>
              </a:ext>
            </a:extLst>
          </p:cNvPr>
          <p:cNvSpPr>
            <a:spLocks noGrp="1"/>
          </p:cNvSpPr>
          <p:nvPr>
            <p:ph idx="1"/>
          </p:nvPr>
        </p:nvSpPr>
        <p:spPr>
          <a:xfrm>
            <a:off x="838200" y="2112496"/>
            <a:ext cx="7543800" cy="4109009"/>
          </a:xfrm>
        </p:spPr>
        <p:txBody>
          <a:bodyPr>
            <a:normAutofit/>
          </a:bodyPr>
          <a:lstStyle/>
          <a:p>
            <a:pPr marL="0" indent="0">
              <a:buNone/>
            </a:pPr>
            <a:r>
              <a:rPr lang="en-IN" b="1" dirty="0">
                <a:solidFill>
                  <a:schemeClr val="bg1"/>
                </a:solidFill>
                <a:latin typeface="Georgia" panose="02040502050405020303" pitchFamily="18" charset="0"/>
              </a:rPr>
              <a:t>Agenda </a:t>
            </a:r>
          </a:p>
          <a:p>
            <a:pPr>
              <a:buFont typeface="Wingdings" panose="05000000000000000000" pitchFamily="2" charset="2"/>
              <a:buChar char="ü"/>
            </a:pPr>
            <a:r>
              <a:rPr lang="en-IN" b="1" dirty="0">
                <a:solidFill>
                  <a:schemeClr val="bg1"/>
                </a:solidFill>
                <a:latin typeface="Georgia" panose="02040502050405020303" pitchFamily="18" charset="0"/>
              </a:rPr>
              <a:t>Use Case</a:t>
            </a:r>
          </a:p>
          <a:p>
            <a:pPr>
              <a:buFont typeface="Wingdings" panose="05000000000000000000" pitchFamily="2" charset="2"/>
              <a:buChar char="ü"/>
            </a:pPr>
            <a:r>
              <a:rPr lang="en-IN" b="1" dirty="0">
                <a:solidFill>
                  <a:schemeClr val="bg1"/>
                </a:solidFill>
                <a:latin typeface="Georgia" panose="02040502050405020303" pitchFamily="18" charset="0"/>
              </a:rPr>
              <a:t>Workflow/Architecture</a:t>
            </a:r>
          </a:p>
          <a:p>
            <a:pPr>
              <a:buFont typeface="Wingdings" panose="05000000000000000000" pitchFamily="2" charset="2"/>
              <a:buChar char="ü"/>
            </a:pPr>
            <a:r>
              <a:rPr lang="en-IN" b="1" dirty="0">
                <a:solidFill>
                  <a:schemeClr val="bg1"/>
                </a:solidFill>
                <a:latin typeface="Georgia" panose="02040502050405020303" pitchFamily="18" charset="0"/>
              </a:rPr>
              <a:t>User Journey</a:t>
            </a:r>
          </a:p>
          <a:p>
            <a:pPr>
              <a:buFont typeface="Wingdings" panose="05000000000000000000" pitchFamily="2" charset="2"/>
              <a:buChar char="ü"/>
            </a:pPr>
            <a:r>
              <a:rPr lang="en-IN" b="1" dirty="0">
                <a:solidFill>
                  <a:schemeClr val="bg1"/>
                </a:solidFill>
                <a:latin typeface="Georgia" panose="02040502050405020303" pitchFamily="18" charset="0"/>
              </a:rPr>
              <a:t>Technologies used </a:t>
            </a:r>
          </a:p>
          <a:p>
            <a:pPr lvl="2">
              <a:buFont typeface="Wingdings" panose="05000000000000000000" pitchFamily="2" charset="2"/>
              <a:buChar char="ü"/>
            </a:pPr>
            <a:r>
              <a:rPr lang="en-IN" b="1" dirty="0">
                <a:solidFill>
                  <a:schemeClr val="bg1"/>
                </a:solidFill>
                <a:latin typeface="Georgia" panose="02040502050405020303" pitchFamily="18" charset="0"/>
              </a:rPr>
              <a:t>.NET 6 MVC</a:t>
            </a:r>
          </a:p>
          <a:p>
            <a:pPr lvl="2">
              <a:buFont typeface="Wingdings" panose="05000000000000000000" pitchFamily="2" charset="2"/>
              <a:buChar char="ü"/>
            </a:pPr>
            <a:r>
              <a:rPr lang="en-IN" b="1" dirty="0">
                <a:solidFill>
                  <a:schemeClr val="bg1"/>
                </a:solidFill>
                <a:latin typeface="Georgia" panose="02040502050405020303" pitchFamily="18" charset="0"/>
              </a:rPr>
              <a:t>.NET Core 6.0</a:t>
            </a:r>
          </a:p>
          <a:p>
            <a:pPr lvl="2">
              <a:buFont typeface="Wingdings" panose="05000000000000000000" pitchFamily="2" charset="2"/>
              <a:buChar char="ü"/>
            </a:pPr>
            <a:r>
              <a:rPr lang="en-IN" b="1" dirty="0">
                <a:solidFill>
                  <a:schemeClr val="bg1"/>
                </a:solidFill>
                <a:latin typeface="Georgia" panose="02040502050405020303" pitchFamily="18" charset="0"/>
              </a:rPr>
              <a:t>Azure Cognitive Services(Language)</a:t>
            </a:r>
          </a:p>
          <a:p>
            <a:pPr lvl="2">
              <a:buFont typeface="Wingdings" panose="05000000000000000000" pitchFamily="2" charset="2"/>
              <a:buChar char="ü"/>
            </a:pPr>
            <a:r>
              <a:rPr lang="en-IN" b="1" dirty="0">
                <a:solidFill>
                  <a:schemeClr val="bg1"/>
                </a:solidFill>
                <a:latin typeface="Georgia" panose="02040502050405020303" pitchFamily="18" charset="0"/>
              </a:rPr>
              <a:t>Azure Blob Storage</a:t>
            </a:r>
          </a:p>
          <a:p>
            <a:pPr marL="0" indent="0">
              <a:buNone/>
            </a:pPr>
            <a:endParaRPr lang="en-IN" dirty="0"/>
          </a:p>
        </p:txBody>
      </p:sp>
    </p:spTree>
    <p:extLst>
      <p:ext uri="{BB962C8B-B14F-4D97-AF65-F5344CB8AC3E}">
        <p14:creationId xmlns:p14="http://schemas.microsoft.com/office/powerpoint/2010/main" val="168210879"/>
      </p:ext>
    </p:extLst>
  </p:cSld>
  <p:clrMapOvr>
    <a:masterClrMapping/>
  </p:clrMapOvr>
  <mc:AlternateContent xmlns:mc="http://schemas.openxmlformats.org/markup-compatibility/2006" xmlns:p14="http://schemas.microsoft.com/office/powerpoint/2010/main">
    <mc:Choice Requires="p14">
      <p:transition spd="slow" p14:dur="2000" advTm="15702"/>
    </mc:Choice>
    <mc:Fallback xmlns="">
      <p:transition spd="slow" advTm="15702"/>
    </mc:Fallback>
  </mc:AlternateContent>
  <p:extLst>
    <p:ext uri="{E180D4A7-C9FB-4DFB-919C-405C955672EB}">
      <p14:showEvtLst xmlns:p14="http://schemas.microsoft.com/office/powerpoint/2010/main">
        <p14:playEvt time="0" objId="3"/>
        <p14:stopEvt time="527"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  </a:t>
            </a:r>
          </a:p>
        </p:txBody>
      </p:sp>
      <p:pic>
        <p:nvPicPr>
          <p:cNvPr id="8" name="Picture 7">
            <a:extLst>
              <a:ext uri="{FF2B5EF4-FFF2-40B4-BE49-F238E27FC236}">
                <a16:creationId xmlns:a16="http://schemas.microsoft.com/office/drawing/2014/main" id="{FABEEF70-1EE7-1F34-CE26-F9C2F323C0D0}"/>
              </a:ext>
            </a:extLst>
          </p:cNvPr>
          <p:cNvPicPr>
            <a:picLocks noChangeAspect="1"/>
          </p:cNvPicPr>
          <p:nvPr/>
        </p:nvPicPr>
        <p:blipFill>
          <a:blip r:embed="rId2"/>
          <a:stretch>
            <a:fillRect/>
          </a:stretch>
        </p:blipFill>
        <p:spPr>
          <a:xfrm>
            <a:off x="1002890" y="1633537"/>
            <a:ext cx="10662095" cy="4413302"/>
          </a:xfrm>
          <a:prstGeom prst="rect">
            <a:avLst/>
          </a:prstGeom>
        </p:spPr>
      </p:pic>
    </p:spTree>
    <p:extLst>
      <p:ext uri="{BB962C8B-B14F-4D97-AF65-F5344CB8AC3E}">
        <p14:creationId xmlns:p14="http://schemas.microsoft.com/office/powerpoint/2010/main" val="2896816323"/>
      </p:ext>
    </p:extLst>
  </p:cSld>
  <p:clrMapOvr>
    <a:masterClrMapping/>
  </p:clrMapOvr>
  <mc:AlternateContent xmlns:mc="http://schemas.openxmlformats.org/markup-compatibility/2006" xmlns:p14="http://schemas.microsoft.com/office/powerpoint/2010/main">
    <mc:Choice Requires="p14">
      <p:transition spd="slow" p14:dur="2000" advTm="19079"/>
    </mc:Choice>
    <mc:Fallback xmlns="">
      <p:transition spd="slow" advTm="1907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Georgia" panose="02040502050405020303" pitchFamily="18" charset="0"/>
              </a:rPr>
              <a:t>Azure Cognitive Services</a:t>
            </a:r>
            <a:r>
              <a:rPr lang="en-IN" sz="4000" b="1" dirty="0"/>
              <a:t>  </a:t>
            </a:r>
          </a:p>
        </p:txBody>
      </p:sp>
    </p:spTree>
    <p:extLst>
      <p:ext uri="{BB962C8B-B14F-4D97-AF65-F5344CB8AC3E}">
        <p14:creationId xmlns:p14="http://schemas.microsoft.com/office/powerpoint/2010/main" val="2506757636"/>
      </p:ext>
    </p:extLst>
  </p:cSld>
  <p:clrMapOvr>
    <a:masterClrMapping/>
  </p:clrMapOvr>
  <mc:AlternateContent xmlns:mc="http://schemas.openxmlformats.org/markup-compatibility/2006" xmlns:p14="http://schemas.microsoft.com/office/powerpoint/2010/main">
    <mc:Choice Requires="p14">
      <p:transition spd="slow" p14:dur="2000" advTm="1623"/>
    </mc:Choice>
    <mc:Fallback xmlns="">
      <p:transition spd="slow" advTm="16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A7E311-EF45-472F-8A2E-4ABB9EF24FBD}"/>
              </a:ext>
            </a:extLst>
          </p:cNvPr>
          <p:cNvSpPr txBox="1">
            <a:spLocks/>
          </p:cNvSpPr>
          <p:nvPr/>
        </p:nvSpPr>
        <p:spPr>
          <a:xfrm>
            <a:off x="4500283" y="1236574"/>
            <a:ext cx="2086047" cy="5549706"/>
          </a:xfrm>
          <a:prstGeom prst="rect">
            <a:avLst/>
          </a:prstGeom>
          <a:solidFill>
            <a:schemeClr val="tx1"/>
          </a:solidFill>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2000" dirty="0">
              <a:solidFill>
                <a:schemeClr val="bg1"/>
              </a:solidFill>
            </a:endParaRPr>
          </a:p>
          <a:p>
            <a:pPr marL="457200" indent="-457200" algn="l">
              <a:lnSpc>
                <a:spcPct val="100000"/>
              </a:lnSpc>
              <a:buFont typeface="Arial" panose="020B0604020202020204" pitchFamily="34" charset="0"/>
              <a:buChar char="•"/>
            </a:pPr>
            <a:endParaRPr lang="en-US" sz="2000" dirty="0">
              <a:solidFill>
                <a:schemeClr val="bg1"/>
              </a:solidFill>
            </a:endParaRPr>
          </a:p>
          <a:p>
            <a:pPr marL="457200" indent="-457200" algn="l">
              <a:lnSpc>
                <a:spcPct val="100000"/>
              </a:lnSpc>
              <a:buFont typeface="Arial" panose="020B0604020202020204" pitchFamily="34" charset="0"/>
              <a:buChar char="•"/>
            </a:pPr>
            <a:endParaRPr lang="en-US" sz="2000" dirty="0"/>
          </a:p>
          <a:p>
            <a:pPr marL="457200" indent="-457200">
              <a:lnSpc>
                <a:spcPct val="250000"/>
              </a:lnSpc>
              <a:buFont typeface="Arial" panose="020B0604020202020204" pitchFamily="34" charset="0"/>
              <a:buChar char="•"/>
            </a:pPr>
            <a:endParaRPr lang="en-IN" sz="3200" dirty="0"/>
          </a:p>
        </p:txBody>
      </p:sp>
      <p:graphicFrame>
        <p:nvGraphicFramePr>
          <p:cNvPr id="5" name="Object 4">
            <a:extLst>
              <a:ext uri="{FF2B5EF4-FFF2-40B4-BE49-F238E27FC236}">
                <a16:creationId xmlns:a16="http://schemas.microsoft.com/office/drawing/2014/main" id="{ACA71CD8-EF0C-EFA4-9B62-00986EFA157C}"/>
              </a:ext>
            </a:extLst>
          </p:cNvPr>
          <p:cNvGraphicFramePr>
            <a:graphicFrameLocks noChangeAspect="1"/>
          </p:cNvGraphicFramePr>
          <p:nvPr>
            <p:extLst>
              <p:ext uri="{D42A27DB-BD31-4B8C-83A1-F6EECF244321}">
                <p14:modId xmlns:p14="http://schemas.microsoft.com/office/powerpoint/2010/main" val="3922009729"/>
              </p:ext>
            </p:extLst>
          </p:nvPr>
        </p:nvGraphicFramePr>
        <p:xfrm>
          <a:off x="1451268" y="1173867"/>
          <a:ext cx="8766158" cy="5603451"/>
        </p:xfrm>
        <a:graphic>
          <a:graphicData uri="http://schemas.openxmlformats.org/presentationml/2006/ole">
            <mc:AlternateContent xmlns:mc="http://schemas.openxmlformats.org/markup-compatibility/2006">
              <mc:Choice xmlns:v="urn:schemas-microsoft-com:vml" Requires="v">
                <p:oleObj name="Bitmap Image" r:id="rId2" imgW="8084880" imgH="6606720" progId="Paint.Picture">
                  <p:embed/>
                </p:oleObj>
              </mc:Choice>
              <mc:Fallback>
                <p:oleObj name="Bitmap Image" r:id="rId2" imgW="8084880" imgH="6606720" progId="Paint.Picture">
                  <p:embed/>
                  <p:pic>
                    <p:nvPicPr>
                      <p:cNvPr id="0" name=""/>
                      <p:cNvPicPr/>
                      <p:nvPr/>
                    </p:nvPicPr>
                    <p:blipFill>
                      <a:blip r:embed="rId3"/>
                      <a:stretch>
                        <a:fillRect/>
                      </a:stretch>
                    </p:blipFill>
                    <p:spPr>
                      <a:xfrm>
                        <a:off x="1451268" y="1173867"/>
                        <a:ext cx="8766158" cy="5603451"/>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8CFFB322-DAEB-5BED-0481-F95702B9CE0C}"/>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Georgia" panose="02040502050405020303" pitchFamily="18" charset="0"/>
              </a:rPr>
              <a:t>Azure Cognitive Services</a:t>
            </a:r>
            <a:r>
              <a:rPr lang="en-IN" sz="4000" b="1" dirty="0"/>
              <a:t> </a:t>
            </a:r>
          </a:p>
        </p:txBody>
      </p:sp>
    </p:spTree>
    <p:extLst>
      <p:ext uri="{BB962C8B-B14F-4D97-AF65-F5344CB8AC3E}">
        <p14:creationId xmlns:p14="http://schemas.microsoft.com/office/powerpoint/2010/main" val="1661075745"/>
      </p:ext>
    </p:extLst>
  </p:cSld>
  <p:clrMapOvr>
    <a:masterClrMapping/>
  </p:clrMapOvr>
  <mc:AlternateContent xmlns:mc="http://schemas.openxmlformats.org/markup-compatibility/2006" xmlns:p14="http://schemas.microsoft.com/office/powerpoint/2010/main">
    <mc:Choice Requires="p14">
      <p:transition spd="slow" p14:dur="2000" advTm="9287"/>
    </mc:Choice>
    <mc:Fallback xmlns="">
      <p:transition spd="slow" advTm="928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00AE-8119-04C8-45A1-040BE01C20D1}"/>
              </a:ext>
            </a:extLst>
          </p:cNvPr>
          <p:cNvSpPr>
            <a:spLocks noGrp="1"/>
          </p:cNvSpPr>
          <p:nvPr>
            <p:ph type="title"/>
          </p:nvPr>
        </p:nvSpPr>
        <p:spPr/>
        <p:txBody>
          <a:bodyPr/>
          <a:lstStyle/>
          <a:p>
            <a:r>
              <a:rPr lang="en-GB" dirty="0"/>
              <a:t>NLP(prebuilt) Model used</a:t>
            </a:r>
          </a:p>
        </p:txBody>
      </p:sp>
      <p:sp>
        <p:nvSpPr>
          <p:cNvPr id="3" name="Content Placeholder 2">
            <a:extLst>
              <a:ext uri="{FF2B5EF4-FFF2-40B4-BE49-F238E27FC236}">
                <a16:creationId xmlns:a16="http://schemas.microsoft.com/office/drawing/2014/main" id="{01960901-05DC-08B7-F053-BD8CBD3EB1C6}"/>
              </a:ext>
            </a:extLst>
          </p:cNvPr>
          <p:cNvSpPr>
            <a:spLocks noGrp="1"/>
          </p:cNvSpPr>
          <p:nvPr>
            <p:ph idx="1"/>
          </p:nvPr>
        </p:nvSpPr>
        <p:spPr/>
        <p:txBody>
          <a:bodyPr/>
          <a:lstStyle/>
          <a:p>
            <a:r>
              <a:rPr lang="en-GB" b="1" i="0" dirty="0">
                <a:solidFill>
                  <a:srgbClr val="161616"/>
                </a:solidFill>
                <a:effectLst/>
                <a:latin typeface="Segoe UI" panose="020B0502040204020203" pitchFamily="34" charset="0"/>
              </a:rPr>
              <a:t>Entity extraction prebuilt model</a:t>
            </a:r>
          </a:p>
          <a:p>
            <a:pPr marL="0" indent="0">
              <a:buNone/>
            </a:pPr>
            <a:r>
              <a:rPr lang="en-GB" b="0" i="0" dirty="0">
                <a:solidFill>
                  <a:srgbClr val="161616"/>
                </a:solidFill>
                <a:effectLst/>
                <a:latin typeface="Segoe UI" panose="020B0502040204020203" pitchFamily="34" charset="0"/>
              </a:rPr>
              <a:t>The prebuilt entity extraction model recognizes specific data from text that's of interest to your business. The model identifies key elements from text, and then classifies them into predefined categories. This can help to transform unstructured data into structured data that's machine-readable. You can then apply processing to retrieve information, extract facts, and answer questions.</a:t>
            </a:r>
            <a:endParaRPr lang="en-GB" dirty="0"/>
          </a:p>
        </p:txBody>
      </p:sp>
    </p:spTree>
    <p:extLst>
      <p:ext uri="{BB962C8B-B14F-4D97-AF65-F5344CB8AC3E}">
        <p14:creationId xmlns:p14="http://schemas.microsoft.com/office/powerpoint/2010/main" val="394246264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  </a:t>
            </a:r>
          </a:p>
        </p:txBody>
      </p:sp>
      <p:graphicFrame>
        <p:nvGraphicFramePr>
          <p:cNvPr id="3" name="Table 9">
            <a:extLst>
              <a:ext uri="{FF2B5EF4-FFF2-40B4-BE49-F238E27FC236}">
                <a16:creationId xmlns:a16="http://schemas.microsoft.com/office/drawing/2014/main" id="{198BBEC5-54EE-3EF7-9AA4-5A2A01AEA518}"/>
              </a:ext>
            </a:extLst>
          </p:cNvPr>
          <p:cNvGraphicFramePr>
            <a:graphicFrameLocks noGrp="1"/>
          </p:cNvGraphicFramePr>
          <p:nvPr>
            <p:extLst>
              <p:ext uri="{D42A27DB-BD31-4B8C-83A1-F6EECF244321}">
                <p14:modId xmlns:p14="http://schemas.microsoft.com/office/powerpoint/2010/main" val="1144925565"/>
              </p:ext>
            </p:extLst>
          </p:nvPr>
        </p:nvGraphicFramePr>
        <p:xfrm>
          <a:off x="1121779" y="1165656"/>
          <a:ext cx="9948441" cy="2011680"/>
        </p:xfrm>
        <a:graphic>
          <a:graphicData uri="http://schemas.openxmlformats.org/drawingml/2006/table">
            <a:tbl>
              <a:tblPr firstRow="1" bandRow="1">
                <a:tableStyleId>{5C22544A-7EE6-4342-B048-85BDC9FD1C3A}</a:tableStyleId>
              </a:tblPr>
              <a:tblGrid>
                <a:gridCol w="1877706">
                  <a:extLst>
                    <a:ext uri="{9D8B030D-6E8A-4147-A177-3AD203B41FA5}">
                      <a16:colId xmlns:a16="http://schemas.microsoft.com/office/drawing/2014/main" val="4015821115"/>
                    </a:ext>
                  </a:extLst>
                </a:gridCol>
                <a:gridCol w="5243367">
                  <a:extLst>
                    <a:ext uri="{9D8B030D-6E8A-4147-A177-3AD203B41FA5}">
                      <a16:colId xmlns:a16="http://schemas.microsoft.com/office/drawing/2014/main" val="3483992338"/>
                    </a:ext>
                  </a:extLst>
                </a:gridCol>
                <a:gridCol w="2827368">
                  <a:extLst>
                    <a:ext uri="{9D8B030D-6E8A-4147-A177-3AD203B41FA5}">
                      <a16:colId xmlns:a16="http://schemas.microsoft.com/office/drawing/2014/main" val="1619711463"/>
                    </a:ext>
                  </a:extLst>
                </a:gridCol>
              </a:tblGrid>
              <a:tr h="223847">
                <a:tc>
                  <a:txBody>
                    <a:bodyPr/>
                    <a:lstStyle/>
                    <a:p>
                      <a:r>
                        <a:rPr lang="en-US" dirty="0"/>
                        <a:t>Method</a:t>
                      </a:r>
                      <a:endParaRPr lang="en-IN" dirty="0"/>
                    </a:p>
                  </a:txBody>
                  <a:tcPr>
                    <a:solidFill>
                      <a:schemeClr val="tx1"/>
                    </a:solidFill>
                  </a:tcPr>
                </a:tc>
                <a:tc>
                  <a:txBody>
                    <a:bodyPr/>
                    <a:lstStyle/>
                    <a:p>
                      <a:r>
                        <a:rPr lang="en-US" dirty="0"/>
                        <a:t>Request URI</a:t>
                      </a:r>
                      <a:endParaRPr lang="en-IN" dirty="0"/>
                    </a:p>
                  </a:txBody>
                  <a:tcPr>
                    <a:solidFill>
                      <a:schemeClr val="tx1"/>
                    </a:solidFill>
                  </a:tcPr>
                </a:tc>
                <a:tc>
                  <a:txBody>
                    <a:bodyPr/>
                    <a:lstStyle/>
                    <a:p>
                      <a:r>
                        <a:rPr lang="en-US" dirty="0"/>
                        <a:t>Description</a:t>
                      </a:r>
                      <a:endParaRPr lang="en-IN" dirty="0"/>
                    </a:p>
                  </a:txBody>
                  <a:tcPr>
                    <a:solidFill>
                      <a:schemeClr val="tx1"/>
                    </a:solidFill>
                  </a:tcPr>
                </a:tc>
                <a:extLst>
                  <a:ext uri="{0D108BD9-81ED-4DB2-BD59-A6C34878D82A}">
                    <a16:rowId xmlns:a16="http://schemas.microsoft.com/office/drawing/2014/main" val="1797198898"/>
                  </a:ext>
                </a:extLst>
              </a:tr>
              <a:tr h="516206">
                <a:tc>
                  <a:txBody>
                    <a:bodyPr/>
                    <a:lstStyle/>
                    <a:p>
                      <a:r>
                        <a:rPr lang="en-US" sz="2400" dirty="0"/>
                        <a:t>App service</a:t>
                      </a:r>
                      <a:endParaRPr lang="en-IN" sz="2400" dirty="0"/>
                    </a:p>
                  </a:txBody>
                  <a:tcPr>
                    <a:solidFill>
                      <a:srgbClr val="00B0F0"/>
                    </a:solidFill>
                  </a:tcPr>
                </a:tc>
                <a:tc>
                  <a:txBody>
                    <a:bodyPr/>
                    <a:lstStyle/>
                    <a:p>
                      <a:r>
                        <a:rPr lang="en-IN" sz="2400"/>
                        <a:t>smartanalyzer20240317170508.azurewebsites.net</a:t>
                      </a:r>
                      <a:endParaRPr lang="en-IN" sz="2400" dirty="0"/>
                    </a:p>
                  </a:txBody>
                  <a:tcPr>
                    <a:solidFill>
                      <a:srgbClr val="00B0F0"/>
                    </a:solidFill>
                  </a:tcPr>
                </a:tc>
                <a:tc>
                  <a:txBody>
                    <a:bodyPr/>
                    <a:lstStyle/>
                    <a:p>
                      <a:endParaRPr lang="en-IN" dirty="0"/>
                    </a:p>
                  </a:txBody>
                  <a:tcPr/>
                </a:tc>
                <a:extLst>
                  <a:ext uri="{0D108BD9-81ED-4DB2-BD59-A6C34878D82A}">
                    <a16:rowId xmlns:a16="http://schemas.microsoft.com/office/drawing/2014/main" val="3194811184"/>
                  </a:ext>
                </a:extLst>
              </a:tr>
              <a:tr h="516206">
                <a:tc>
                  <a:txBody>
                    <a:bodyPr/>
                    <a:lstStyle/>
                    <a:p>
                      <a:r>
                        <a:rPr lang="en-US" sz="2400" dirty="0"/>
                        <a:t>Language Service</a:t>
                      </a:r>
                      <a:endParaRPr lang="en-IN" sz="2400" dirty="0"/>
                    </a:p>
                  </a:txBody>
                  <a:tcPr>
                    <a:solidFill>
                      <a:srgbClr val="00B0F0"/>
                    </a:solidFill>
                  </a:tcPr>
                </a:tc>
                <a:tc>
                  <a:txBody>
                    <a:bodyPr/>
                    <a:lstStyle/>
                    <a:p>
                      <a:pPr marL="0" algn="l" defTabSz="914400" rtl="0" eaLnBrk="1" latinLnBrk="0" hangingPunct="1"/>
                      <a:r>
                        <a:rPr lang="en-IN" sz="2400" kern="1200" dirty="0">
                          <a:solidFill>
                            <a:schemeClr val="dk1"/>
                          </a:solidFill>
                          <a:latin typeface="+mn-lt"/>
                          <a:ea typeface="+mn-ea"/>
                          <a:cs typeface="+mn-cs"/>
                        </a:rPr>
                        <a:t>https://smartanalyzer.cognitiveservices.azure.com/</a:t>
                      </a:r>
                    </a:p>
                  </a:txBody>
                  <a:tcPr>
                    <a:solidFill>
                      <a:srgbClr val="00B0F0"/>
                    </a:solidFill>
                  </a:tcPr>
                </a:tc>
                <a:tc>
                  <a:txBody>
                    <a:bodyPr/>
                    <a:lstStyle/>
                    <a:p>
                      <a:endParaRPr lang="en-IN" dirty="0"/>
                    </a:p>
                  </a:txBody>
                  <a:tcPr/>
                </a:tc>
                <a:extLst>
                  <a:ext uri="{0D108BD9-81ED-4DB2-BD59-A6C34878D82A}">
                    <a16:rowId xmlns:a16="http://schemas.microsoft.com/office/drawing/2014/main" val="3129484791"/>
                  </a:ext>
                </a:extLst>
              </a:tr>
            </a:tbl>
          </a:graphicData>
        </a:graphic>
      </p:graphicFrame>
      <p:sp>
        <p:nvSpPr>
          <p:cNvPr id="5" name="Rectangle 4">
            <a:extLst>
              <a:ext uri="{FF2B5EF4-FFF2-40B4-BE49-F238E27FC236}">
                <a16:creationId xmlns:a16="http://schemas.microsoft.com/office/drawing/2014/main" id="{35A66EE2-A130-6370-11BE-A08DA391C62C}"/>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Georgia" panose="02040502050405020303" pitchFamily="18" charset="0"/>
              </a:rPr>
              <a:t>Azure Resources used</a:t>
            </a:r>
            <a:r>
              <a:rPr lang="en-IN" sz="4000" b="1" dirty="0"/>
              <a:t> </a:t>
            </a:r>
          </a:p>
        </p:txBody>
      </p:sp>
    </p:spTree>
    <p:extLst>
      <p:ext uri="{BB962C8B-B14F-4D97-AF65-F5344CB8AC3E}">
        <p14:creationId xmlns:p14="http://schemas.microsoft.com/office/powerpoint/2010/main" val="3647618074"/>
      </p:ext>
    </p:extLst>
  </p:cSld>
  <p:clrMapOvr>
    <a:masterClrMapping/>
  </p:clrMapOvr>
  <mc:AlternateContent xmlns:mc="http://schemas.openxmlformats.org/markup-compatibility/2006" xmlns:p14="http://schemas.microsoft.com/office/powerpoint/2010/main">
    <mc:Choice Requires="p14">
      <p:transition spd="slow" p14:dur="2000" advTm="10032"/>
    </mc:Choice>
    <mc:Fallback xmlns="">
      <p:transition spd="slow" advTm="1003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effectLst>
                  <a:outerShdw blurRad="38100" dist="38100" dir="2700000" algn="tl">
                    <a:srgbClr val="000000">
                      <a:alpha val="43137"/>
                    </a:srgbClr>
                  </a:outerShdw>
                </a:effectLst>
                <a:latin typeface="Georgia" panose="02040502050405020303" pitchFamily="18" charset="0"/>
              </a:rPr>
              <a:t>Smart Analyzer- Team</a:t>
            </a:r>
            <a:endParaRPr lang="en-IN" sz="4000" b="1" dirty="0"/>
          </a:p>
        </p:txBody>
      </p:sp>
      <p:sp>
        <p:nvSpPr>
          <p:cNvPr id="6" name="Rectangle: Rounded Corners 5">
            <a:extLst>
              <a:ext uri="{FF2B5EF4-FFF2-40B4-BE49-F238E27FC236}">
                <a16:creationId xmlns:a16="http://schemas.microsoft.com/office/drawing/2014/main" id="{60503309-6616-7B4A-F486-1208DC45B8BD}"/>
              </a:ext>
            </a:extLst>
          </p:cNvPr>
          <p:cNvSpPr/>
          <p:nvPr/>
        </p:nvSpPr>
        <p:spPr>
          <a:xfrm>
            <a:off x="112799" y="1170578"/>
            <a:ext cx="11764452" cy="5271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v"/>
            </a:pPr>
            <a:r>
              <a:rPr lang="en-IN" sz="3200" b="1" dirty="0">
                <a:effectLst>
                  <a:outerShdw blurRad="38100" dist="38100" dir="2700000" algn="tl">
                    <a:srgbClr val="000000">
                      <a:alpha val="43137"/>
                    </a:srgbClr>
                  </a:outerShdw>
                </a:effectLst>
                <a:latin typeface="Georgia" panose="02040502050405020303" pitchFamily="18" charset="0"/>
              </a:rPr>
              <a:t>Sravan Kumar</a:t>
            </a:r>
          </a:p>
          <a:p>
            <a:pPr marL="457200" indent="-457200">
              <a:buFont typeface="Wingdings" panose="05000000000000000000" pitchFamily="2" charset="2"/>
              <a:buChar char="v"/>
            </a:pPr>
            <a:r>
              <a:rPr lang="en-IN" sz="3200" b="1" dirty="0">
                <a:effectLst>
                  <a:outerShdw blurRad="38100" dist="38100" dir="2700000" algn="tl">
                    <a:srgbClr val="000000">
                      <a:alpha val="43137"/>
                    </a:srgbClr>
                  </a:outerShdw>
                </a:effectLst>
                <a:latin typeface="Georgia" panose="02040502050405020303" pitchFamily="18" charset="0"/>
              </a:rPr>
              <a:t>Bhaskar </a:t>
            </a:r>
            <a:r>
              <a:rPr lang="en-IN" sz="3200" b="1" dirty="0" err="1">
                <a:effectLst>
                  <a:outerShdw blurRad="38100" dist="38100" dir="2700000" algn="tl">
                    <a:srgbClr val="000000">
                      <a:alpha val="43137"/>
                    </a:srgbClr>
                  </a:outerShdw>
                </a:effectLst>
                <a:latin typeface="Georgia" panose="02040502050405020303" pitchFamily="18" charset="0"/>
              </a:rPr>
              <a:t>Kondakindi</a:t>
            </a:r>
            <a:endParaRPr lang="en-IN" sz="3200" b="1" dirty="0">
              <a:effectLst>
                <a:outerShdw blurRad="38100" dist="38100" dir="2700000" algn="tl">
                  <a:srgbClr val="000000">
                    <a:alpha val="43137"/>
                  </a:srgbClr>
                </a:outerShdw>
              </a:effectLst>
              <a:latin typeface="Georgia" panose="02040502050405020303" pitchFamily="18" charset="0"/>
            </a:endParaRPr>
          </a:p>
          <a:p>
            <a:pPr marL="457200" indent="-457200">
              <a:buFont typeface="Wingdings" panose="05000000000000000000" pitchFamily="2" charset="2"/>
              <a:buChar char="v"/>
            </a:pPr>
            <a:r>
              <a:rPr lang="en-IN" sz="3200" b="1" dirty="0" err="1">
                <a:effectLst>
                  <a:outerShdw blurRad="38100" dist="38100" dir="2700000" algn="tl">
                    <a:srgbClr val="000000">
                      <a:alpha val="43137"/>
                    </a:srgbClr>
                  </a:outerShdw>
                </a:effectLst>
                <a:latin typeface="Georgia" panose="02040502050405020303" pitchFamily="18" charset="0"/>
              </a:rPr>
              <a:t>Nagaraju</a:t>
            </a:r>
            <a:r>
              <a:rPr lang="en-IN" sz="3200" b="1" dirty="0">
                <a:effectLst>
                  <a:outerShdw blurRad="38100" dist="38100" dir="2700000" algn="tl">
                    <a:srgbClr val="000000">
                      <a:alpha val="43137"/>
                    </a:srgbClr>
                  </a:outerShdw>
                </a:effectLst>
                <a:latin typeface="Georgia" panose="02040502050405020303" pitchFamily="18" charset="0"/>
              </a:rPr>
              <a:t> </a:t>
            </a:r>
            <a:r>
              <a:rPr lang="en-IN" sz="3200" b="1" dirty="0" err="1">
                <a:effectLst>
                  <a:outerShdw blurRad="38100" dist="38100" dir="2700000" algn="tl">
                    <a:srgbClr val="000000">
                      <a:alpha val="43137"/>
                    </a:srgbClr>
                  </a:outerShdw>
                </a:effectLst>
                <a:latin typeface="Georgia" panose="02040502050405020303" pitchFamily="18" charset="0"/>
              </a:rPr>
              <a:t>Malyala</a:t>
            </a:r>
            <a:endParaRPr lang="en-IN" sz="3200" b="1" dirty="0">
              <a:effectLst>
                <a:outerShdw blurRad="38100" dist="38100" dir="2700000" algn="tl">
                  <a:srgbClr val="000000">
                    <a:alpha val="43137"/>
                  </a:srgbClr>
                </a:outerShdw>
              </a:effectLst>
              <a:latin typeface="Georgia" panose="02040502050405020303" pitchFamily="18" charset="0"/>
            </a:endParaRPr>
          </a:p>
          <a:p>
            <a:pPr marL="457200" indent="-457200">
              <a:buFont typeface="Wingdings" panose="05000000000000000000" pitchFamily="2" charset="2"/>
              <a:buChar char="v"/>
            </a:pPr>
            <a:r>
              <a:rPr lang="en-IN" sz="3200" b="1" dirty="0">
                <a:effectLst>
                  <a:outerShdw blurRad="38100" dist="38100" dir="2700000" algn="tl">
                    <a:srgbClr val="000000">
                      <a:alpha val="43137"/>
                    </a:srgbClr>
                  </a:outerShdw>
                </a:effectLst>
                <a:latin typeface="Georgia" panose="02040502050405020303" pitchFamily="18" charset="0"/>
              </a:rPr>
              <a:t>Vijay Singh</a:t>
            </a:r>
            <a:endParaRPr lang="en-IN" sz="2800" b="1" dirty="0">
              <a:effectLst>
                <a:outerShdw blurRad="38100" dist="38100" dir="2700000" algn="tl">
                  <a:srgbClr val="000000">
                    <a:alpha val="43137"/>
                  </a:srgbClr>
                </a:outerShdw>
              </a:effectLst>
              <a:latin typeface="Georgia" panose="02040502050405020303" pitchFamily="18" charset="0"/>
            </a:endParaRPr>
          </a:p>
          <a:p>
            <a:pPr algn="ctr"/>
            <a:endParaRPr lang="en-IN" dirty="0"/>
          </a:p>
        </p:txBody>
      </p:sp>
    </p:spTree>
    <p:extLst>
      <p:ext uri="{BB962C8B-B14F-4D97-AF65-F5344CB8AC3E}">
        <p14:creationId xmlns:p14="http://schemas.microsoft.com/office/powerpoint/2010/main" val="2094940032"/>
      </p:ext>
    </p:extLst>
  </p:cSld>
  <p:clrMapOvr>
    <a:masterClrMapping/>
  </p:clrMapOvr>
  <mc:AlternateContent xmlns:mc="http://schemas.openxmlformats.org/markup-compatibility/2006" xmlns:p14="http://schemas.microsoft.com/office/powerpoint/2010/main">
    <mc:Choice Requires="p14">
      <p:transition spd="slow" p14:dur="2000" advTm="19351"/>
    </mc:Choice>
    <mc:Fallback xmlns="">
      <p:transition spd="slow" advTm="193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800" b="1" dirty="0">
                <a:effectLst>
                  <a:outerShdw blurRad="38100" dist="38100" dir="2700000" algn="tl">
                    <a:srgbClr val="000000">
                      <a:alpha val="43137"/>
                    </a:srgbClr>
                  </a:outerShdw>
                </a:effectLst>
                <a:latin typeface="Georgia" panose="02040502050405020303" pitchFamily="18" charset="0"/>
              </a:rPr>
              <a:t>Use Case</a:t>
            </a:r>
            <a:r>
              <a:rPr lang="en-IN" sz="4000" b="1" dirty="0"/>
              <a:t>  </a:t>
            </a:r>
          </a:p>
        </p:txBody>
      </p:sp>
    </p:spTree>
    <p:extLst>
      <p:ext uri="{BB962C8B-B14F-4D97-AF65-F5344CB8AC3E}">
        <p14:creationId xmlns:p14="http://schemas.microsoft.com/office/powerpoint/2010/main" val="3561755236"/>
      </p:ext>
    </p:extLst>
  </p:cSld>
  <p:clrMapOvr>
    <a:masterClrMapping/>
  </p:clrMapOvr>
  <mc:AlternateContent xmlns:mc="http://schemas.openxmlformats.org/markup-compatibility/2006" xmlns:p14="http://schemas.microsoft.com/office/powerpoint/2010/main">
    <mc:Choice Requires="p14">
      <p:transition spd="slow" p14:dur="2000" advTm="934"/>
    </mc:Choice>
    <mc:Fallback xmlns="">
      <p:transition spd="slow" advTm="93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effectLst>
                  <a:outerShdw blurRad="38100" dist="38100" dir="2700000" algn="tl">
                    <a:srgbClr val="000000">
                      <a:alpha val="43137"/>
                    </a:srgbClr>
                  </a:outerShdw>
                </a:effectLst>
                <a:latin typeface="Georgia" panose="02040502050405020303" pitchFamily="18" charset="0"/>
              </a:rPr>
              <a:t>Resume Search  Use Case</a:t>
            </a:r>
            <a:r>
              <a:rPr lang="en-IN" sz="4000" b="1" dirty="0"/>
              <a:t>  </a:t>
            </a:r>
          </a:p>
        </p:txBody>
      </p:sp>
      <p:sp>
        <p:nvSpPr>
          <p:cNvPr id="6" name="Rectangle: Rounded Corners 5">
            <a:extLst>
              <a:ext uri="{FF2B5EF4-FFF2-40B4-BE49-F238E27FC236}">
                <a16:creationId xmlns:a16="http://schemas.microsoft.com/office/drawing/2014/main" id="{60503309-6616-7B4A-F486-1208DC45B8BD}"/>
              </a:ext>
            </a:extLst>
          </p:cNvPr>
          <p:cNvSpPr/>
          <p:nvPr/>
        </p:nvSpPr>
        <p:spPr>
          <a:xfrm>
            <a:off x="112799" y="1170578"/>
            <a:ext cx="11764452" cy="5271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3200" b="1" dirty="0">
                <a:effectLst>
                  <a:outerShdw blurRad="38100" dist="38100" dir="2700000" algn="tl">
                    <a:srgbClr val="000000">
                      <a:alpha val="43137"/>
                    </a:srgbClr>
                  </a:outerShdw>
                </a:effectLst>
                <a:latin typeface="Georgia" panose="02040502050405020303" pitchFamily="18" charset="0"/>
              </a:rPr>
              <a:t>Resume Persona: In this mode</a:t>
            </a:r>
          </a:p>
          <a:p>
            <a:r>
              <a:rPr lang="en-IN" sz="3200" b="1" u="sng" dirty="0">
                <a:effectLst>
                  <a:outerShdw blurRad="38100" dist="38100" dir="2700000" algn="tl">
                    <a:srgbClr val="000000">
                      <a:alpha val="43137"/>
                    </a:srgbClr>
                  </a:outerShdw>
                </a:effectLst>
                <a:latin typeface="Georgia" panose="02040502050405020303" pitchFamily="18" charset="0"/>
              </a:rPr>
              <a:t>Prerequisites :</a:t>
            </a:r>
          </a:p>
          <a:p>
            <a:r>
              <a:rPr lang="en-IN" sz="2800" b="1" dirty="0">
                <a:effectLst>
                  <a:outerShdw blurRad="38100" dist="38100" dir="2700000" algn="tl">
                    <a:srgbClr val="000000">
                      <a:alpha val="43137"/>
                    </a:srgbClr>
                  </a:outerShdw>
                </a:effectLst>
                <a:latin typeface="Georgia" panose="02040502050405020303" pitchFamily="18" charset="0"/>
              </a:rPr>
              <a:t>When the Job Seeker uploads the Resume in Workday it will be stored in Azure Blob Storage. </a:t>
            </a:r>
          </a:p>
          <a:p>
            <a:r>
              <a:rPr lang="en-IN" sz="2800" b="1" u="sng" dirty="0">
                <a:effectLst>
                  <a:outerShdw blurRad="38100" dist="38100" dir="2700000" algn="tl">
                    <a:srgbClr val="000000">
                      <a:alpha val="43137"/>
                    </a:srgbClr>
                  </a:outerShdw>
                </a:effectLst>
                <a:latin typeface="Georgia" panose="02040502050405020303" pitchFamily="18" charset="0"/>
              </a:rPr>
              <a:t>HR Workday Portal :</a:t>
            </a:r>
          </a:p>
          <a:p>
            <a:r>
              <a:rPr lang="en-IN" sz="2800" b="1" dirty="0">
                <a:effectLst>
                  <a:outerShdw blurRad="38100" dist="38100" dir="2700000" algn="tl">
                    <a:srgbClr val="000000">
                      <a:alpha val="43137"/>
                    </a:srgbClr>
                  </a:outerShdw>
                </a:effectLst>
                <a:latin typeface="Georgia" panose="02040502050405020303" pitchFamily="18" charset="0"/>
              </a:rPr>
              <a:t>HR/Recruitment specialists can use the application by giving the requirements to search in context which will filter with the matching criteria where output will be the best match resumes there after they can see the screen and filter or shortlist  .</a:t>
            </a:r>
          </a:p>
          <a:p>
            <a:pPr algn="ctr"/>
            <a:endParaRPr lang="en-IN" dirty="0"/>
          </a:p>
        </p:txBody>
      </p:sp>
    </p:spTree>
    <p:extLst>
      <p:ext uri="{BB962C8B-B14F-4D97-AF65-F5344CB8AC3E}">
        <p14:creationId xmlns:p14="http://schemas.microsoft.com/office/powerpoint/2010/main" val="3807104034"/>
      </p:ext>
    </p:extLst>
  </p:cSld>
  <p:clrMapOvr>
    <a:masterClrMapping/>
  </p:clrMapOvr>
  <mc:AlternateContent xmlns:mc="http://schemas.openxmlformats.org/markup-compatibility/2006" xmlns:p14="http://schemas.microsoft.com/office/powerpoint/2010/main">
    <mc:Choice Requires="p14">
      <p:transition spd="slow" p14:dur="2000" advTm="19351"/>
    </mc:Choice>
    <mc:Fallback xmlns="">
      <p:transition spd="slow" advTm="193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1018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err="1">
                <a:latin typeface="Georgia" panose="02040502050405020303" pitchFamily="18" charset="0"/>
              </a:rPr>
              <a:t>Jds</a:t>
            </a:r>
            <a:r>
              <a:rPr lang="en-IN" sz="4000" b="1" dirty="0">
                <a:latin typeface="Georgia" panose="02040502050405020303" pitchFamily="18" charset="0"/>
              </a:rPr>
              <a:t> search Use Case</a:t>
            </a:r>
            <a:endParaRPr lang="en-IN" sz="4000" b="1" dirty="0"/>
          </a:p>
        </p:txBody>
      </p:sp>
      <p:sp>
        <p:nvSpPr>
          <p:cNvPr id="7" name="Rectangle: Rounded Corners 6">
            <a:extLst>
              <a:ext uri="{FF2B5EF4-FFF2-40B4-BE49-F238E27FC236}">
                <a16:creationId xmlns:a16="http://schemas.microsoft.com/office/drawing/2014/main" id="{08FD0CC4-A48A-BF31-C519-FF56F0DC536B}"/>
              </a:ext>
            </a:extLst>
          </p:cNvPr>
          <p:cNvSpPr/>
          <p:nvPr/>
        </p:nvSpPr>
        <p:spPr>
          <a:xfrm>
            <a:off x="112798" y="1170578"/>
            <a:ext cx="11764451" cy="5319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7C0EF79-F9B7-4E96-1D0A-49B0FAD65160}"/>
              </a:ext>
            </a:extLst>
          </p:cNvPr>
          <p:cNvSpPr txBox="1"/>
          <p:nvPr/>
        </p:nvSpPr>
        <p:spPr>
          <a:xfrm>
            <a:off x="552069" y="1590344"/>
            <a:ext cx="10716566" cy="2246769"/>
          </a:xfrm>
          <a:prstGeom prst="rect">
            <a:avLst/>
          </a:prstGeom>
          <a:noFill/>
        </p:spPr>
        <p:txBody>
          <a:bodyPr wrap="square" rtlCol="0">
            <a:spAutoFit/>
          </a:bodyPr>
          <a:lstStyle/>
          <a:p>
            <a:r>
              <a:rPr lang="en-IN" sz="2800" b="1" dirty="0" err="1">
                <a:solidFill>
                  <a:schemeClr val="lt1"/>
                </a:solidFill>
                <a:effectLst>
                  <a:outerShdw blurRad="38100" dist="38100" dir="2700000" algn="tl">
                    <a:srgbClr val="000000">
                      <a:alpha val="43137"/>
                    </a:srgbClr>
                  </a:outerShdw>
                </a:effectLst>
                <a:latin typeface="Georgia" panose="02040502050405020303" pitchFamily="18" charset="0"/>
              </a:rPr>
              <a:t>Jd</a:t>
            </a:r>
            <a:r>
              <a:rPr lang="en-IN" sz="2800" b="1" dirty="0">
                <a:solidFill>
                  <a:schemeClr val="lt1"/>
                </a:solidFill>
                <a:effectLst>
                  <a:outerShdw blurRad="38100" dist="38100" dir="2700000" algn="tl">
                    <a:srgbClr val="000000">
                      <a:alpha val="43137"/>
                    </a:srgbClr>
                  </a:outerShdw>
                </a:effectLst>
                <a:latin typeface="Georgia" panose="02040502050405020303" pitchFamily="18" charset="0"/>
              </a:rPr>
              <a:t> Persona - In this mode,</a:t>
            </a:r>
          </a:p>
          <a:p>
            <a:endParaRPr lang="en-IN" sz="2800" b="1" dirty="0">
              <a:solidFill>
                <a:schemeClr val="lt1"/>
              </a:solidFill>
              <a:effectLst>
                <a:outerShdw blurRad="38100" dist="38100" dir="2700000" algn="tl">
                  <a:srgbClr val="000000">
                    <a:alpha val="43137"/>
                  </a:srgbClr>
                </a:outerShdw>
              </a:effectLst>
              <a:latin typeface="Georgia" panose="02040502050405020303" pitchFamily="18" charset="0"/>
            </a:endParaRPr>
          </a:p>
          <a:p>
            <a:r>
              <a:rPr lang="en-IN" sz="2800" dirty="0">
                <a:solidFill>
                  <a:schemeClr val="bg1"/>
                </a:solidFill>
                <a:effectLst>
                  <a:outerShdw blurRad="38100" dist="38100" dir="2700000" algn="tl">
                    <a:srgbClr val="000000">
                      <a:alpha val="43137"/>
                    </a:srgbClr>
                  </a:outerShdw>
                </a:effectLst>
                <a:latin typeface="Georgia" panose="02040502050405020303" pitchFamily="18" charset="0"/>
              </a:rPr>
              <a:t>Candidates can use the application by giving the requirements(ex :</a:t>
            </a:r>
            <a:r>
              <a:rPr lang="en-IN" sz="2800" dirty="0" err="1">
                <a:solidFill>
                  <a:schemeClr val="bg1"/>
                </a:solidFill>
                <a:effectLst>
                  <a:outerShdw blurRad="38100" dist="38100" dir="2700000" algn="tl">
                    <a:srgbClr val="000000">
                      <a:alpha val="43137"/>
                    </a:srgbClr>
                  </a:outerShdw>
                </a:effectLst>
                <a:latin typeface="Georgia" panose="02040502050405020303" pitchFamily="18" charset="0"/>
              </a:rPr>
              <a:t>skillset,roles</a:t>
            </a:r>
            <a:r>
              <a:rPr lang="en-IN" sz="2800" dirty="0">
                <a:solidFill>
                  <a:schemeClr val="bg1"/>
                </a:solidFill>
                <a:effectLst>
                  <a:outerShdw blurRad="38100" dist="38100" dir="2700000" algn="tl">
                    <a:srgbClr val="000000">
                      <a:alpha val="43137"/>
                    </a:srgbClr>
                  </a:outerShdw>
                </a:effectLst>
                <a:latin typeface="Georgia" panose="02040502050405020303" pitchFamily="18" charset="0"/>
              </a:rPr>
              <a:t>) to search in context which will filter the available </a:t>
            </a:r>
            <a:r>
              <a:rPr lang="en-IN" sz="2800" dirty="0" err="1">
                <a:solidFill>
                  <a:schemeClr val="bg1"/>
                </a:solidFill>
                <a:effectLst>
                  <a:outerShdw blurRad="38100" dist="38100" dir="2700000" algn="tl">
                    <a:srgbClr val="000000">
                      <a:alpha val="43137"/>
                    </a:srgbClr>
                  </a:outerShdw>
                </a:effectLst>
                <a:latin typeface="Georgia" panose="02040502050405020303" pitchFamily="18" charset="0"/>
              </a:rPr>
              <a:t>jds</a:t>
            </a:r>
            <a:r>
              <a:rPr lang="en-IN" sz="2800" dirty="0">
                <a:solidFill>
                  <a:schemeClr val="bg1"/>
                </a:solidFill>
                <a:effectLst>
                  <a:outerShdw blurRad="38100" dist="38100" dir="2700000" algn="tl">
                    <a:srgbClr val="000000">
                      <a:alpha val="43137"/>
                    </a:srgbClr>
                  </a:outerShdw>
                </a:effectLst>
                <a:latin typeface="Georgia" panose="02040502050405020303" pitchFamily="18" charset="0"/>
              </a:rPr>
              <a:t> and can be used to apply the job positions.</a:t>
            </a:r>
          </a:p>
        </p:txBody>
      </p:sp>
    </p:spTree>
    <p:extLst>
      <p:ext uri="{BB962C8B-B14F-4D97-AF65-F5344CB8AC3E}">
        <p14:creationId xmlns:p14="http://schemas.microsoft.com/office/powerpoint/2010/main" val="2391456139"/>
      </p:ext>
    </p:extLst>
  </p:cSld>
  <p:clrMapOvr>
    <a:masterClrMapping/>
  </p:clrMapOvr>
  <mc:AlternateContent xmlns:mc="http://schemas.openxmlformats.org/markup-compatibility/2006" xmlns:p14="http://schemas.microsoft.com/office/powerpoint/2010/main">
    <mc:Choice Requires="p14">
      <p:transition spd="slow" p14:dur="2000" advTm="28608"/>
    </mc:Choice>
    <mc:Fallback xmlns="">
      <p:transition spd="slow" advTm="286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40B8B6-5BBE-7CDE-53EC-D32DE6DB4895}"/>
              </a:ext>
            </a:extLst>
          </p:cNvPr>
          <p:cNvSpPr/>
          <p:nvPr/>
        </p:nvSpPr>
        <p:spPr>
          <a:xfrm>
            <a:off x="572500" y="1404934"/>
            <a:ext cx="5169565" cy="143490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EFA38DE-BAF9-034E-8C29-C62E3781217A}"/>
              </a:ext>
            </a:extLst>
          </p:cNvPr>
          <p:cNvPicPr>
            <a:picLocks noChangeAspect="1"/>
          </p:cNvPicPr>
          <p:nvPr/>
        </p:nvPicPr>
        <p:blipFill>
          <a:blip r:embed="rId2"/>
          <a:stretch>
            <a:fillRect/>
          </a:stretch>
        </p:blipFill>
        <p:spPr>
          <a:xfrm>
            <a:off x="1283220" y="1490404"/>
            <a:ext cx="3856384" cy="1235825"/>
          </a:xfrm>
          <a:prstGeom prst="rect">
            <a:avLst/>
          </a:prstGeom>
        </p:spPr>
        <p:style>
          <a:lnRef idx="1">
            <a:schemeClr val="dk1"/>
          </a:lnRef>
          <a:fillRef idx="2">
            <a:schemeClr val="dk1"/>
          </a:fillRef>
          <a:effectRef idx="1">
            <a:schemeClr val="dk1"/>
          </a:effectRef>
          <a:fontRef idx="minor">
            <a:schemeClr val="dk1"/>
          </a:fontRef>
        </p:style>
      </p:pic>
      <p:cxnSp>
        <p:nvCxnSpPr>
          <p:cNvPr id="11" name="Straight Arrow Connector 10">
            <a:extLst>
              <a:ext uri="{FF2B5EF4-FFF2-40B4-BE49-F238E27FC236}">
                <a16:creationId xmlns:a16="http://schemas.microsoft.com/office/drawing/2014/main" id="{AB9E7154-F8C7-D72A-F1C1-BA182738BBDD}"/>
              </a:ext>
            </a:extLst>
          </p:cNvPr>
          <p:cNvCxnSpPr>
            <a:cxnSpLocks/>
            <a:stCxn id="7" idx="3"/>
            <a:endCxn id="14" idx="1"/>
          </p:cNvCxnSpPr>
          <p:nvPr/>
        </p:nvCxnSpPr>
        <p:spPr>
          <a:xfrm>
            <a:off x="5742065" y="2122387"/>
            <a:ext cx="710926" cy="1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364996E-9EAD-BFB5-BC70-9C29E5E9B335}"/>
              </a:ext>
            </a:extLst>
          </p:cNvPr>
          <p:cNvSpPr/>
          <p:nvPr/>
        </p:nvSpPr>
        <p:spPr>
          <a:xfrm>
            <a:off x="6452991" y="1742375"/>
            <a:ext cx="2517914" cy="7854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Get the documents from blob storage</a:t>
            </a:r>
            <a:endParaRPr lang="en-IN" dirty="0"/>
          </a:p>
        </p:txBody>
      </p:sp>
      <p:cxnSp>
        <p:nvCxnSpPr>
          <p:cNvPr id="16" name="Straight Arrow Connector 15">
            <a:extLst>
              <a:ext uri="{FF2B5EF4-FFF2-40B4-BE49-F238E27FC236}">
                <a16:creationId xmlns:a16="http://schemas.microsoft.com/office/drawing/2014/main" id="{95F00902-6C49-72C9-27BF-0F9B9AFBD8B1}"/>
              </a:ext>
            </a:extLst>
          </p:cNvPr>
          <p:cNvCxnSpPr>
            <a:cxnSpLocks/>
            <a:stCxn id="14" idx="3"/>
            <a:endCxn id="26" idx="1"/>
          </p:cNvCxnSpPr>
          <p:nvPr/>
        </p:nvCxnSpPr>
        <p:spPr>
          <a:xfrm flipV="1">
            <a:off x="8970905" y="2122386"/>
            <a:ext cx="345371"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E44ED0BF-21CD-7972-D162-14DDD8C7036A}"/>
              </a:ext>
            </a:extLst>
          </p:cNvPr>
          <p:cNvSpPr/>
          <p:nvPr/>
        </p:nvSpPr>
        <p:spPr>
          <a:xfrm>
            <a:off x="9316276" y="1336965"/>
            <a:ext cx="2517914" cy="15708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Documents exists?</a:t>
            </a:r>
            <a:endParaRPr lang="en-IN" dirty="0"/>
          </a:p>
        </p:txBody>
      </p:sp>
      <p:cxnSp>
        <p:nvCxnSpPr>
          <p:cNvPr id="28" name="Connector: Elbow 27">
            <a:extLst>
              <a:ext uri="{FF2B5EF4-FFF2-40B4-BE49-F238E27FC236}">
                <a16:creationId xmlns:a16="http://schemas.microsoft.com/office/drawing/2014/main" id="{64892830-FA46-B19F-F937-62BE7B90380C}"/>
              </a:ext>
            </a:extLst>
          </p:cNvPr>
          <p:cNvCxnSpPr>
            <a:cxnSpLocks/>
            <a:stCxn id="26" idx="2"/>
            <a:endCxn id="29" idx="3"/>
          </p:cNvCxnSpPr>
          <p:nvPr/>
        </p:nvCxnSpPr>
        <p:spPr>
          <a:xfrm rot="5400000">
            <a:off x="9414758" y="2531032"/>
            <a:ext cx="783700" cy="15372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BBED69B-255D-DAED-5BD6-E7044C41042F}"/>
              </a:ext>
            </a:extLst>
          </p:cNvPr>
          <p:cNvSpPr/>
          <p:nvPr/>
        </p:nvSpPr>
        <p:spPr>
          <a:xfrm>
            <a:off x="6448358" y="3245784"/>
            <a:ext cx="2589624" cy="89144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Read the document and convert to Text</a:t>
            </a:r>
            <a:endParaRPr lang="en-IN" dirty="0"/>
          </a:p>
        </p:txBody>
      </p:sp>
      <p:sp>
        <p:nvSpPr>
          <p:cNvPr id="31" name="Rectangle 30">
            <a:extLst>
              <a:ext uri="{FF2B5EF4-FFF2-40B4-BE49-F238E27FC236}">
                <a16:creationId xmlns:a16="http://schemas.microsoft.com/office/drawing/2014/main" id="{A0343A14-6069-4D80-67A0-843C68DBEEBB}"/>
              </a:ext>
            </a:extLst>
          </p:cNvPr>
          <p:cNvSpPr/>
          <p:nvPr/>
        </p:nvSpPr>
        <p:spPr>
          <a:xfrm>
            <a:off x="572499" y="3245784"/>
            <a:ext cx="5169565" cy="83533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Pass the text and search based on criteria for best match by using trained models</a:t>
            </a:r>
            <a:endParaRPr lang="en-IN" dirty="0"/>
          </a:p>
        </p:txBody>
      </p:sp>
      <p:sp>
        <p:nvSpPr>
          <p:cNvPr id="41" name="Diamond 40">
            <a:extLst>
              <a:ext uri="{FF2B5EF4-FFF2-40B4-BE49-F238E27FC236}">
                <a16:creationId xmlns:a16="http://schemas.microsoft.com/office/drawing/2014/main" id="{7056EDCA-99DD-DB82-8490-28A8ECDB6A0C}"/>
              </a:ext>
            </a:extLst>
          </p:cNvPr>
          <p:cNvSpPr/>
          <p:nvPr/>
        </p:nvSpPr>
        <p:spPr>
          <a:xfrm>
            <a:off x="1898324" y="4487062"/>
            <a:ext cx="2517914" cy="15708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Score </a:t>
            </a:r>
          </a:p>
          <a:p>
            <a:pPr algn="ctr"/>
            <a:r>
              <a:rPr lang="en-US" dirty="0"/>
              <a:t>&gt; Threshold</a:t>
            </a:r>
          </a:p>
          <a:p>
            <a:pPr algn="ctr"/>
            <a:r>
              <a:rPr lang="en-US" dirty="0"/>
              <a:t>?</a:t>
            </a:r>
            <a:endParaRPr lang="en-IN" dirty="0"/>
          </a:p>
        </p:txBody>
      </p:sp>
      <p:sp>
        <p:nvSpPr>
          <p:cNvPr id="42" name="Cylinder 41">
            <a:extLst>
              <a:ext uri="{FF2B5EF4-FFF2-40B4-BE49-F238E27FC236}">
                <a16:creationId xmlns:a16="http://schemas.microsoft.com/office/drawing/2014/main" id="{87697888-2F51-FA55-70C6-1FB0BA5BA279}"/>
              </a:ext>
            </a:extLst>
          </p:cNvPr>
          <p:cNvSpPr/>
          <p:nvPr/>
        </p:nvSpPr>
        <p:spPr>
          <a:xfrm>
            <a:off x="6611412" y="4284089"/>
            <a:ext cx="1826248" cy="1978631"/>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Store the results data</a:t>
            </a:r>
            <a:endParaRPr lang="en-IN" dirty="0"/>
          </a:p>
        </p:txBody>
      </p:sp>
      <p:cxnSp>
        <p:nvCxnSpPr>
          <p:cNvPr id="44" name="Connector: Elbow 43">
            <a:extLst>
              <a:ext uri="{FF2B5EF4-FFF2-40B4-BE49-F238E27FC236}">
                <a16:creationId xmlns:a16="http://schemas.microsoft.com/office/drawing/2014/main" id="{71D13543-AC50-439E-B8DC-1D4B7948DBC1}"/>
              </a:ext>
            </a:extLst>
          </p:cNvPr>
          <p:cNvCxnSpPr>
            <a:stCxn id="41" idx="3"/>
            <a:endCxn id="42" idx="2"/>
          </p:cNvCxnSpPr>
          <p:nvPr/>
        </p:nvCxnSpPr>
        <p:spPr>
          <a:xfrm>
            <a:off x="4416238" y="5272483"/>
            <a:ext cx="2195174" cy="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0F7A3E4-CFD7-C56F-DC92-374A6D693279}"/>
              </a:ext>
            </a:extLst>
          </p:cNvPr>
          <p:cNvSpPr/>
          <p:nvPr/>
        </p:nvSpPr>
        <p:spPr>
          <a:xfrm>
            <a:off x="9383579" y="4660920"/>
            <a:ext cx="2085234" cy="122312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Display in UX</a:t>
            </a:r>
            <a:endParaRPr lang="en-IN" dirty="0"/>
          </a:p>
        </p:txBody>
      </p:sp>
      <p:cxnSp>
        <p:nvCxnSpPr>
          <p:cNvPr id="50" name="Connector: Elbow 49">
            <a:extLst>
              <a:ext uri="{FF2B5EF4-FFF2-40B4-BE49-F238E27FC236}">
                <a16:creationId xmlns:a16="http://schemas.microsoft.com/office/drawing/2014/main" id="{5DD66F0C-431D-D83A-584D-6EC3C42681A7}"/>
              </a:ext>
            </a:extLst>
          </p:cNvPr>
          <p:cNvCxnSpPr>
            <a:stCxn id="42" idx="4"/>
            <a:endCxn id="48" idx="1"/>
          </p:cNvCxnSpPr>
          <p:nvPr/>
        </p:nvCxnSpPr>
        <p:spPr>
          <a:xfrm flipV="1">
            <a:off x="8437660" y="5272483"/>
            <a:ext cx="945919" cy="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8589349B-AC4A-10EC-962E-34A52C1DA434}"/>
              </a:ext>
            </a:extLst>
          </p:cNvPr>
          <p:cNvCxnSpPr>
            <a:cxnSpLocks/>
            <a:stCxn id="29" idx="1"/>
            <a:endCxn id="31" idx="3"/>
          </p:cNvCxnSpPr>
          <p:nvPr/>
        </p:nvCxnSpPr>
        <p:spPr>
          <a:xfrm rot="10800000">
            <a:off x="5742064" y="3663451"/>
            <a:ext cx="706294" cy="280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AAF7C79E-31F6-25AD-3708-BF9303F5D681}"/>
              </a:ext>
            </a:extLst>
          </p:cNvPr>
          <p:cNvCxnSpPr>
            <a:cxnSpLocks/>
            <a:stCxn id="31" idx="2"/>
            <a:endCxn id="41" idx="0"/>
          </p:cNvCxnSpPr>
          <p:nvPr/>
        </p:nvCxnSpPr>
        <p:spPr>
          <a:xfrm rot="5400000">
            <a:off x="2954310" y="4284089"/>
            <a:ext cx="40594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D32E5A1E-068F-44EC-BF74-3014E879A102}"/>
              </a:ext>
            </a:extLst>
          </p:cNvPr>
          <p:cNvSpPr/>
          <p:nvPr/>
        </p:nvSpPr>
        <p:spPr>
          <a:xfrm>
            <a:off x="572499" y="463826"/>
            <a:ext cx="11115918" cy="667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Smart Analyzer Flow</a:t>
            </a:r>
            <a:endParaRPr lang="en-IN" sz="3600" dirty="0"/>
          </a:p>
        </p:txBody>
      </p:sp>
    </p:spTree>
    <p:extLst>
      <p:ext uri="{BB962C8B-B14F-4D97-AF65-F5344CB8AC3E}">
        <p14:creationId xmlns:p14="http://schemas.microsoft.com/office/powerpoint/2010/main" val="425894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EE49598-EEED-D1DD-E065-F91B5468E24D}"/>
              </a:ext>
            </a:extLst>
          </p:cNvPr>
          <p:cNvSpPr/>
          <p:nvPr/>
        </p:nvSpPr>
        <p:spPr>
          <a:xfrm>
            <a:off x="1658969" y="1205946"/>
            <a:ext cx="8272588" cy="4002158"/>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solidFill>
            </a:endParaRPr>
          </a:p>
        </p:txBody>
      </p:sp>
      <p:sp>
        <p:nvSpPr>
          <p:cNvPr id="39" name="Rectangle 38">
            <a:extLst>
              <a:ext uri="{FF2B5EF4-FFF2-40B4-BE49-F238E27FC236}">
                <a16:creationId xmlns:a16="http://schemas.microsoft.com/office/drawing/2014/main" id="{3540B8B6-5BBE-7CDE-53EC-D32DE6DB4895}"/>
              </a:ext>
            </a:extLst>
          </p:cNvPr>
          <p:cNvSpPr/>
          <p:nvPr/>
        </p:nvSpPr>
        <p:spPr>
          <a:xfrm>
            <a:off x="1778239" y="1394879"/>
            <a:ext cx="7935602" cy="5696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UX - Search by User Input</a:t>
            </a:r>
            <a:endParaRPr lang="en-IN" dirty="0"/>
          </a:p>
        </p:txBody>
      </p:sp>
      <p:sp>
        <p:nvSpPr>
          <p:cNvPr id="40" name="Rectangle 39">
            <a:extLst>
              <a:ext uri="{FF2B5EF4-FFF2-40B4-BE49-F238E27FC236}">
                <a16:creationId xmlns:a16="http://schemas.microsoft.com/office/drawing/2014/main" id="{7C330E53-AC96-3452-3FCE-9EB0AED3AB63}"/>
              </a:ext>
            </a:extLst>
          </p:cNvPr>
          <p:cNvSpPr/>
          <p:nvPr/>
        </p:nvSpPr>
        <p:spPr>
          <a:xfrm>
            <a:off x="1827462" y="2276458"/>
            <a:ext cx="7935602" cy="1104162"/>
          </a:xfrm>
          <a:prstGeom prst="rect">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45" name="Arrow: Down 44">
            <a:extLst>
              <a:ext uri="{FF2B5EF4-FFF2-40B4-BE49-F238E27FC236}">
                <a16:creationId xmlns:a16="http://schemas.microsoft.com/office/drawing/2014/main" id="{DA55EED0-2B43-D4A2-BBE7-A00D2491FEA9}"/>
              </a:ext>
            </a:extLst>
          </p:cNvPr>
          <p:cNvSpPr/>
          <p:nvPr/>
        </p:nvSpPr>
        <p:spPr>
          <a:xfrm>
            <a:off x="5689509" y="1964519"/>
            <a:ext cx="340227" cy="3119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A364996E-9EAD-BFB5-BC70-9C29E5E9B335}"/>
              </a:ext>
            </a:extLst>
          </p:cNvPr>
          <p:cNvSpPr/>
          <p:nvPr/>
        </p:nvSpPr>
        <p:spPr>
          <a:xfrm>
            <a:off x="1990274" y="2415480"/>
            <a:ext cx="1481793" cy="7767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Blob storage Service</a:t>
            </a:r>
            <a:endParaRPr lang="en-IN" dirty="0"/>
          </a:p>
        </p:txBody>
      </p:sp>
      <p:sp>
        <p:nvSpPr>
          <p:cNvPr id="55" name="Rectangle 54">
            <a:extLst>
              <a:ext uri="{FF2B5EF4-FFF2-40B4-BE49-F238E27FC236}">
                <a16:creationId xmlns:a16="http://schemas.microsoft.com/office/drawing/2014/main" id="{A3002A53-62B4-45B2-8909-BE3CA9C024F5}"/>
              </a:ext>
            </a:extLst>
          </p:cNvPr>
          <p:cNvSpPr/>
          <p:nvPr/>
        </p:nvSpPr>
        <p:spPr>
          <a:xfrm>
            <a:off x="6067037" y="2434912"/>
            <a:ext cx="2084842" cy="7767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Predicative Api for Trained Models </a:t>
            </a:r>
            <a:endParaRPr lang="en-IN" dirty="0"/>
          </a:p>
        </p:txBody>
      </p:sp>
      <p:sp>
        <p:nvSpPr>
          <p:cNvPr id="56" name="Rectangle 55">
            <a:extLst>
              <a:ext uri="{FF2B5EF4-FFF2-40B4-BE49-F238E27FC236}">
                <a16:creationId xmlns:a16="http://schemas.microsoft.com/office/drawing/2014/main" id="{ED899C9C-32AB-6BE7-47D5-944968241643}"/>
              </a:ext>
            </a:extLst>
          </p:cNvPr>
          <p:cNvSpPr/>
          <p:nvPr/>
        </p:nvSpPr>
        <p:spPr>
          <a:xfrm>
            <a:off x="8357206" y="2415479"/>
            <a:ext cx="1185397" cy="7767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Score Service</a:t>
            </a:r>
            <a:endParaRPr lang="en-IN" dirty="0"/>
          </a:p>
        </p:txBody>
      </p:sp>
      <p:sp>
        <p:nvSpPr>
          <p:cNvPr id="57" name="Rectangle 56">
            <a:extLst>
              <a:ext uri="{FF2B5EF4-FFF2-40B4-BE49-F238E27FC236}">
                <a16:creationId xmlns:a16="http://schemas.microsoft.com/office/drawing/2014/main" id="{BE7F90BF-3925-9C46-7D72-E9A5A3A32B5B}"/>
              </a:ext>
            </a:extLst>
          </p:cNvPr>
          <p:cNvSpPr/>
          <p:nvPr/>
        </p:nvSpPr>
        <p:spPr>
          <a:xfrm>
            <a:off x="3776867" y="2415479"/>
            <a:ext cx="2084843" cy="77674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Document Converter  Service</a:t>
            </a:r>
            <a:endParaRPr lang="en-IN" dirty="0"/>
          </a:p>
        </p:txBody>
      </p:sp>
      <p:sp>
        <p:nvSpPr>
          <p:cNvPr id="60" name="Rectangle 59">
            <a:extLst>
              <a:ext uri="{FF2B5EF4-FFF2-40B4-BE49-F238E27FC236}">
                <a16:creationId xmlns:a16="http://schemas.microsoft.com/office/drawing/2014/main" id="{D123DF63-C63B-26B9-137C-F9466E799382}"/>
              </a:ext>
            </a:extLst>
          </p:cNvPr>
          <p:cNvSpPr/>
          <p:nvPr/>
        </p:nvSpPr>
        <p:spPr>
          <a:xfrm>
            <a:off x="1831248" y="3696006"/>
            <a:ext cx="7935602" cy="56964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COSMOS DB/Redis Cache</a:t>
            </a:r>
            <a:endParaRPr lang="en-IN" dirty="0"/>
          </a:p>
        </p:txBody>
      </p:sp>
      <p:sp>
        <p:nvSpPr>
          <p:cNvPr id="61" name="Rectangle 60">
            <a:extLst>
              <a:ext uri="{FF2B5EF4-FFF2-40B4-BE49-F238E27FC236}">
                <a16:creationId xmlns:a16="http://schemas.microsoft.com/office/drawing/2014/main" id="{A3ABCEA7-0ECD-30C6-C12C-BEA46F18AC59}"/>
              </a:ext>
            </a:extLst>
          </p:cNvPr>
          <p:cNvSpPr/>
          <p:nvPr/>
        </p:nvSpPr>
        <p:spPr>
          <a:xfrm>
            <a:off x="1891821" y="4509614"/>
            <a:ext cx="7935602" cy="569640"/>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UX – Results search screen</a:t>
            </a:r>
            <a:endParaRPr lang="en-IN" dirty="0"/>
          </a:p>
        </p:txBody>
      </p:sp>
      <p:sp>
        <p:nvSpPr>
          <p:cNvPr id="63" name="Arrow: Down 62">
            <a:extLst>
              <a:ext uri="{FF2B5EF4-FFF2-40B4-BE49-F238E27FC236}">
                <a16:creationId xmlns:a16="http://schemas.microsoft.com/office/drawing/2014/main" id="{A535AE53-91B6-187A-0F9F-01CF75E17F5E}"/>
              </a:ext>
            </a:extLst>
          </p:cNvPr>
          <p:cNvSpPr/>
          <p:nvPr/>
        </p:nvSpPr>
        <p:spPr>
          <a:xfrm>
            <a:off x="5689509" y="3384067"/>
            <a:ext cx="340227" cy="3119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6ACF94FC-FAFA-D9BF-E1EB-E3C3709C0FCB}"/>
              </a:ext>
            </a:extLst>
          </p:cNvPr>
          <p:cNvSpPr/>
          <p:nvPr/>
        </p:nvSpPr>
        <p:spPr>
          <a:xfrm>
            <a:off x="572499" y="463826"/>
            <a:ext cx="11115918" cy="667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Smart Analyzer </a:t>
            </a:r>
            <a:r>
              <a:rPr lang="en-US" sz="3600" dirty="0" err="1"/>
              <a:t>Architechture</a:t>
            </a:r>
            <a:endParaRPr lang="en-IN" sz="3600" dirty="0"/>
          </a:p>
        </p:txBody>
      </p:sp>
    </p:spTree>
    <p:extLst>
      <p:ext uri="{BB962C8B-B14F-4D97-AF65-F5344CB8AC3E}">
        <p14:creationId xmlns:p14="http://schemas.microsoft.com/office/powerpoint/2010/main" val="40903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600" b="1" dirty="0">
                <a:solidFill>
                  <a:schemeClr val="accent2">
                    <a:lumMod val="20000"/>
                    <a:lumOff val="80000"/>
                  </a:schemeClr>
                </a:solidFill>
                <a:latin typeface="Georgia" panose="02040502050405020303" pitchFamily="18" charset="0"/>
              </a:rPr>
              <a:t>User Journey</a:t>
            </a:r>
            <a:r>
              <a:rPr lang="en-IN" sz="4000" b="1" dirty="0"/>
              <a:t>  </a:t>
            </a:r>
          </a:p>
        </p:txBody>
      </p:sp>
    </p:spTree>
    <p:extLst>
      <p:ext uri="{BB962C8B-B14F-4D97-AF65-F5344CB8AC3E}">
        <p14:creationId xmlns:p14="http://schemas.microsoft.com/office/powerpoint/2010/main" val="4019363501"/>
      </p:ext>
    </p:extLst>
  </p:cSld>
  <p:clrMapOvr>
    <a:masterClrMapping/>
  </p:clrMapOvr>
  <mc:AlternateContent xmlns:mc="http://schemas.openxmlformats.org/markup-compatibility/2006" xmlns:p14="http://schemas.microsoft.com/office/powerpoint/2010/main">
    <mc:Choice Requires="p14">
      <p:transition spd="slow" p14:dur="2000" advTm="1758"/>
    </mc:Choice>
    <mc:Fallback xmlns="">
      <p:transition spd="slow" advTm="17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4F4C3-E303-F132-0E94-07150A785B3F}"/>
              </a:ext>
            </a:extLst>
          </p:cNvPr>
          <p:cNvSpPr/>
          <p:nvPr/>
        </p:nvSpPr>
        <p:spPr>
          <a:xfrm>
            <a:off x="112799" y="80681"/>
            <a:ext cx="11764452" cy="663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  </a:t>
            </a:r>
          </a:p>
        </p:txBody>
      </p:sp>
      <p:pic>
        <p:nvPicPr>
          <p:cNvPr id="6" name="Picture 5">
            <a:extLst>
              <a:ext uri="{FF2B5EF4-FFF2-40B4-BE49-F238E27FC236}">
                <a16:creationId xmlns:a16="http://schemas.microsoft.com/office/drawing/2014/main" id="{0E14966C-0FCB-2577-F329-DE15348EB598}"/>
              </a:ext>
            </a:extLst>
          </p:cNvPr>
          <p:cNvPicPr>
            <a:picLocks noChangeAspect="1"/>
          </p:cNvPicPr>
          <p:nvPr/>
        </p:nvPicPr>
        <p:blipFill>
          <a:blip r:embed="rId2"/>
          <a:stretch>
            <a:fillRect/>
          </a:stretch>
        </p:blipFill>
        <p:spPr>
          <a:xfrm>
            <a:off x="796413" y="1166812"/>
            <a:ext cx="10515599" cy="5278233"/>
          </a:xfrm>
          <a:prstGeom prst="rect">
            <a:avLst/>
          </a:prstGeom>
        </p:spPr>
      </p:pic>
    </p:spTree>
    <p:extLst>
      <p:ext uri="{BB962C8B-B14F-4D97-AF65-F5344CB8AC3E}">
        <p14:creationId xmlns:p14="http://schemas.microsoft.com/office/powerpoint/2010/main" val="3034883621"/>
      </p:ext>
    </p:extLst>
  </p:cSld>
  <p:clrMapOvr>
    <a:masterClrMapping/>
  </p:clrMapOvr>
  <mc:AlternateContent xmlns:mc="http://schemas.openxmlformats.org/markup-compatibility/2006" xmlns:p14="http://schemas.microsoft.com/office/powerpoint/2010/main">
    <mc:Choice Requires="p14">
      <p:transition spd="slow" p14:dur="2000" advTm="19351"/>
    </mc:Choice>
    <mc:Fallback xmlns="">
      <p:transition spd="slow" advTm="1935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4039</TotalTime>
  <Words>360</Words>
  <Application>Microsoft Office PowerPoint</Application>
  <PresentationFormat>Widescreen</PresentationFormat>
  <Paragraphs>64</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Georgia</vt:lpstr>
      <vt:lpstr>Segoe UI</vt:lpstr>
      <vt:lpstr>Wingdings</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NLP(prebuilt) Model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dc:title>
  <dc:creator>supriya k</dc:creator>
  <cp:lastModifiedBy>sravan kumar</cp:lastModifiedBy>
  <cp:revision>66</cp:revision>
  <dcterms:created xsi:type="dcterms:W3CDTF">2020-12-04T19:25:36Z</dcterms:created>
  <dcterms:modified xsi:type="dcterms:W3CDTF">2024-03-18T11:26:43Z</dcterms:modified>
</cp:coreProperties>
</file>