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9" d="100"/>
          <a:sy n="89" d="100"/>
        </p:scale>
        <p:origin x="4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10/2/2020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10/2/2020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10/2/2020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10/2/2020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ACCIDENT SEVERITY DUE TO EXTERNAL FACTORS</a:t>
            </a:r>
          </a:p>
        </p:txBody>
      </p:sp>
      <p:sp>
        <p:nvSpPr>
          <p:cNvPr id="3" name="Subtitle 2"/>
          <p:cNvSpPr>
            <a:spLocks noGrp="1"/>
          </p:cNvSpPr>
          <p:nvPr>
            <p:ph type="subTitle" idx="1"/>
          </p:nvPr>
        </p:nvSpPr>
        <p:spPr/>
        <p:txBody>
          <a:bodyPr/>
          <a:lstStyle/>
          <a:p>
            <a:r>
              <a:rPr lang="en-US" smtClean="0"/>
              <a:t>Sravan Chowdary Vuppalapati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Conclusion</a:t>
            </a:r>
          </a:p>
        </p:txBody>
      </p:sp>
      <p:sp>
        <p:nvSpPr>
          <p:cNvPr id="6" name="Content Placeholder 5"/>
          <p:cNvSpPr>
            <a:spLocks noGrp="1"/>
          </p:cNvSpPr>
          <p:nvPr>
            <p:ph idx="1"/>
          </p:nvPr>
        </p:nvSpPr>
        <p:spPr/>
        <p:txBody>
          <a:bodyPr/>
          <a:lstStyle/>
          <a:p>
            <a:pPr marL="0" indent="0">
              <a:buNone/>
            </a:pPr>
            <a:r>
              <a:rPr lang="en-US" sz="2800"/>
              <a:t>In this study, we analyzed the role of external , environmental effects in influencing the probability of a traffic collision. While as already stated, there are many factors playing a role in identification of collision, external environmental influence is also relevant.</a:t>
            </a:r>
          </a:p>
          <a:p>
            <a:pPr marL="0" indent="0">
              <a:buNone/>
            </a:pPr>
            <a:r>
              <a:rPr lang="en-US" sz="2800"/>
              <a:t>The purpose of this study was to understand how high the influence is, amd whether can we predict the collision by only considering environmental factors.</a:t>
            </a:r>
          </a:p>
          <a:p>
            <a:pPr marL="0" indent="0">
              <a:buNone/>
            </a:pPr>
            <a:r>
              <a:rPr lang="en-US" sz="2800"/>
              <a:t>The answer we get is NO.</a:t>
            </a:r>
          </a:p>
          <a:p>
            <a:pPr marL="0" indent="0">
              <a:buNone/>
            </a:pPr>
            <a:r>
              <a:rPr lang="en-US" sz="2800"/>
              <a:t>Even if government, corporations, individuals ensure that the highways and related traffic is streamlined, efficient. They upgrade their systems and adopt the best of practices. Still, there will be collisions as a probability of 50% is dependant on external factors viz. The Spot of collision, The entities involved in collision, the road, weather, lighting conditions, the clarity, ease of roads which leads to speeding.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Accuracy of the model</a:t>
            </a:r>
          </a:p>
        </p:txBody>
      </p:sp>
      <p:pic>
        <p:nvPicPr>
          <p:cNvPr id="6" name="Content Placeholder 5"/>
          <p:cNvPicPr>
            <a:picLocks noGrp="1" noChangeAspect="1"/>
          </p:cNvPicPr>
          <p:nvPr>
            <p:ph idx="1"/>
          </p:nvPr>
        </p:nvPicPr>
        <p:blipFill>
          <a:blip r:embed="rId2"/>
          <a:stretch>
            <a:fillRect/>
          </a:stretch>
        </p:blipFill>
        <p:spPr>
          <a:xfrm>
            <a:off x="2001999" y="1622521"/>
            <a:ext cx="9154160" cy="2867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fontScale="70000" lnSpcReduction="10000"/>
          </a:bodyPr>
          <a:lstStyle/>
          <a:p>
            <a:pPr marL="0" indent="0">
              <a:buNone/>
            </a:pPr>
            <a:r>
              <a:rPr lang="en-US"/>
              <a:t>Factors that can contribute to a road crash:</a:t>
            </a:r>
          </a:p>
          <a:p>
            <a:endParaRPr lang="en-US"/>
          </a:p>
          <a:p>
            <a:r>
              <a:rPr lang="en-US"/>
              <a:t>Human factors – the behaviour of the people involved – such as: deliberate risk taking; distraction (mobile phones, music, friends); tiredness (resulting in poor concentration); driving while affected by alcohol or drugs; lateness (resulting in speeding); disregard for road rules; choosing the unsafe option (such as a pedestrian crossing between moving vehicles)</a:t>
            </a:r>
          </a:p>
          <a:p>
            <a:r>
              <a:rPr lang="en-US"/>
              <a:t>Vehicle factors – features of the vehicle involved – such as poorly maintained vehicle; lack of modern safety features (such as lane assist, brake assist, electronic stability control (ESC), ABS brakes)</a:t>
            </a:r>
          </a:p>
          <a:p>
            <a:r>
              <a:rPr lang="en-US"/>
              <a:t>Environmental factors – features of the road and surrounding area – such as the surface and condition of the road, and the roadside; poor visibility as a result of heavy rain or bright sunshine; wet roads needing people to travel slower so they have more time to come to a stop; speed limits that make pedestrians and cyclists more vulnerable.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Problem &amp; Understanding</a:t>
            </a:r>
          </a:p>
        </p:txBody>
      </p:sp>
      <p:sp>
        <p:nvSpPr>
          <p:cNvPr id="3" name="Content Placeholder 2"/>
          <p:cNvSpPr>
            <a:spLocks noGrp="1"/>
          </p:cNvSpPr>
          <p:nvPr>
            <p:ph idx="1"/>
          </p:nvPr>
        </p:nvSpPr>
        <p:spPr/>
        <p:txBody>
          <a:bodyPr>
            <a:normAutofit fontScale="82500" lnSpcReduction="20000"/>
          </a:bodyPr>
          <a:lstStyle/>
          <a:p>
            <a:r>
              <a:rPr lang="en-US"/>
              <a:t>Accident Severity prediction is essential as nations, Governments and individuals each want to achieve efficiency in their own domains. Collisions, accidents and damage to property/assets cumulatively are a huge loss for the economy- physically, financially affecting the economy, which strives to achieve and sustain an efficient approach of its resources.</a:t>
            </a:r>
          </a:p>
          <a:p>
            <a:endParaRPr lang="en-US"/>
          </a:p>
          <a:p>
            <a:r>
              <a:rPr lang="en-US"/>
              <a:t>External (which include environmental ) factors, reduce the governments/ corporations efforts to achieve efficiency.</a:t>
            </a:r>
          </a:p>
          <a:p>
            <a:endParaRPr lang="en-US"/>
          </a:p>
          <a:p>
            <a:r>
              <a:rPr lang="en-US"/>
              <a:t>Through the real-time governmental MIS on accident severity, we aim to identify how influential are external/ environmental factors in determining the severity of a collision.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Understanding</a:t>
            </a:r>
          </a:p>
        </p:txBody>
      </p:sp>
      <p:graphicFrame>
        <p:nvGraphicFramePr>
          <p:cNvPr id="4" name="Table 3"/>
          <p:cNvGraphicFramePr/>
          <p:nvPr/>
        </p:nvGraphicFramePr>
        <p:xfrm>
          <a:off x="1109980" y="1774190"/>
          <a:ext cx="9574530" cy="4918710"/>
        </p:xfrm>
        <a:graphic>
          <a:graphicData uri="http://schemas.openxmlformats.org/drawingml/2006/table">
            <a:tbl>
              <a:tblPr firstRow="1" bandRow="1">
                <a:tableStyleId>{5940675A-B579-460E-94D1-54222C63F5DA}</a:tableStyleId>
              </a:tblPr>
              <a:tblGrid>
                <a:gridCol w="2353310">
                  <a:extLst>
                    <a:ext uri="{9D8B030D-6E8A-4147-A177-3AD203B41FA5}">
                      <a16:colId xmlns:a16="http://schemas.microsoft.com/office/drawing/2014/main" val="20000"/>
                    </a:ext>
                  </a:extLst>
                </a:gridCol>
                <a:gridCol w="3893185">
                  <a:extLst>
                    <a:ext uri="{9D8B030D-6E8A-4147-A177-3AD203B41FA5}">
                      <a16:colId xmlns:a16="http://schemas.microsoft.com/office/drawing/2014/main" val="20001"/>
                    </a:ext>
                  </a:extLst>
                </a:gridCol>
                <a:gridCol w="3328035">
                  <a:extLst>
                    <a:ext uri="{9D8B030D-6E8A-4147-A177-3AD203B41FA5}">
                      <a16:colId xmlns:a16="http://schemas.microsoft.com/office/drawing/2014/main" val="20002"/>
                    </a:ext>
                  </a:extLst>
                </a:gridCol>
              </a:tblGrid>
              <a:tr h="274320">
                <a:tc>
                  <a:txBody>
                    <a:bodyPr/>
                    <a:lstStyle/>
                    <a:p>
                      <a:pPr indent="0">
                        <a:buNone/>
                      </a:pPr>
                      <a:r>
                        <a:rPr lang="en-US" sz="1800" b="1">
                          <a:latin typeface="Calibri" panose="020F0502020204030204" charset="0"/>
                          <a:cs typeface="Calibri" panose="020F0502020204030204" charset="0"/>
                        </a:rPr>
                        <a:t>Attribute</a:t>
                      </a:r>
                      <a:endParaRPr lang="en-US" sz="1800" b="1">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1">
                          <a:latin typeface="Calibri" panose="020F0502020204030204" charset="0"/>
                          <a:cs typeface="Calibri" panose="020F0502020204030204" charset="0"/>
                        </a:rPr>
                        <a:t>Description</a:t>
                      </a:r>
                      <a:endParaRPr lang="en-US" sz="1800" b="1">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1">
                          <a:latin typeface="Calibri" panose="020F0502020204030204" charset="0"/>
                          <a:cs typeface="Calibri" panose="020F0502020204030204" charset="0"/>
                        </a:rPr>
                        <a:t>Reasoning</a:t>
                      </a:r>
                      <a:endParaRPr lang="en-US" sz="1800" b="1">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9590">
                <a:tc>
                  <a:txBody>
                    <a:bodyPr/>
                    <a:lstStyle/>
                    <a:p>
                      <a:pPr indent="0">
                        <a:buNone/>
                      </a:pPr>
                      <a:r>
                        <a:rPr lang="en-US" sz="1800" b="0">
                          <a:latin typeface="Calibri" panose="020F0502020204030204" charset="0"/>
                          <a:cs typeface="Calibri" panose="020F0502020204030204" charset="0"/>
                        </a:rPr>
                        <a:t>ADDRTYPE</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Collision address type:AlleyBlockIntersection</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Alleys, blocks and intersections are not under the control of the driver</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8830">
                <a:tc>
                  <a:txBody>
                    <a:bodyPr/>
                    <a:lstStyle/>
                    <a:p>
                      <a:pPr indent="0">
                        <a:buNone/>
                      </a:pPr>
                      <a:r>
                        <a:rPr lang="en-US" sz="1800" b="0">
                          <a:latin typeface="Calibri" panose="020F0502020204030204" charset="0"/>
                          <a:cs typeface="Calibri" panose="020F0502020204030204" charset="0"/>
                        </a:rPr>
                        <a:t>SEVERITYCODE</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A code that corresponds to the severity of the collision:3—fatality2b—serious injury2—injury1—prop damage0—unknown</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The attribute which will be finally predicted using our model</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590">
                <a:tc>
                  <a:txBody>
                    <a:bodyPr/>
                    <a:lstStyle/>
                    <a:p>
                      <a:pPr indent="0">
                        <a:buNone/>
                      </a:pPr>
                      <a:r>
                        <a:rPr lang="en-US" sz="1800" b="0">
                          <a:latin typeface="Calibri" panose="020F0502020204030204" charset="0"/>
                          <a:cs typeface="Calibri" panose="020F0502020204030204" charset="0"/>
                        </a:rPr>
                        <a:t>COLLISIONTYPE</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Collision type</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External factors not in control of the driver</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9590">
                <a:tc>
                  <a:txBody>
                    <a:bodyPr/>
                    <a:lstStyle/>
                    <a:p>
                      <a:pPr indent="0">
                        <a:buNone/>
                      </a:pPr>
                      <a:r>
                        <a:rPr lang="en-US" sz="1800" b="0">
                          <a:latin typeface="Calibri" panose="020F0502020204030204" charset="0"/>
                          <a:cs typeface="Calibri" panose="020F0502020204030204" charset="0"/>
                        </a:rPr>
                        <a:t>WEATHER</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A description of the weather conditions duringthe time of the collision.</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External factors</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9590">
                <a:tc>
                  <a:txBody>
                    <a:bodyPr/>
                    <a:lstStyle/>
                    <a:p>
                      <a:pPr indent="0">
                        <a:buNone/>
                      </a:pPr>
                      <a:r>
                        <a:rPr lang="en-US" sz="1800" b="0">
                          <a:latin typeface="Calibri" panose="020F0502020204030204" charset="0"/>
                          <a:cs typeface="Calibri" panose="020F0502020204030204" charset="0"/>
                        </a:rPr>
                        <a:t>ROADCOND</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The condition of the road during the collision.</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External factors</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590">
                <a:tc>
                  <a:txBody>
                    <a:bodyPr/>
                    <a:lstStyle/>
                    <a:p>
                      <a:pPr indent="0">
                        <a:buNone/>
                      </a:pPr>
                      <a:r>
                        <a:rPr lang="en-US" sz="1800" b="0">
                          <a:latin typeface="Calibri" panose="020F0502020204030204" charset="0"/>
                          <a:cs typeface="Calibri" panose="020F0502020204030204" charset="0"/>
                        </a:rPr>
                        <a:t>LIGHTCOND</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The light conditions during the collision.</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External factors</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98805">
                <a:tc>
                  <a:txBody>
                    <a:bodyPr/>
                    <a:lstStyle/>
                    <a:p>
                      <a:pPr indent="0">
                        <a:buNone/>
                      </a:pPr>
                      <a:r>
                        <a:rPr lang="en-US" sz="1800" b="0">
                          <a:latin typeface="Calibri" panose="020F0502020204030204" charset="0"/>
                          <a:cs typeface="Calibri" panose="020F0502020204030204" charset="0"/>
                        </a:rPr>
                        <a:t>SPEEDING</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Whether or not speeding was a factor in thecollision. (Y/N)</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Speeding depends upon the road, environment which is an external factor</a:t>
                      </a:r>
                      <a:endParaRPr lang="en-US" sz="1800" b="0">
                        <a:latin typeface="Calibri" panose="020F0502020204030204" charset="0"/>
                        <a:ea typeface="Calibri" panose="020F0502020204030204" charset="0"/>
                        <a:cs typeface="Calibri" panose="020F0502020204030204" charset="0"/>
                      </a:endParaRPr>
                    </a:p>
                  </a:txBody>
                  <a:tcPr marL="0" marR="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Wrangling</a:t>
            </a:r>
          </a:p>
        </p:txBody>
      </p:sp>
      <p:sp>
        <p:nvSpPr>
          <p:cNvPr id="3" name="Content Placeholder 2"/>
          <p:cNvSpPr>
            <a:spLocks noGrp="1"/>
          </p:cNvSpPr>
          <p:nvPr>
            <p:ph sz="half" idx="1"/>
          </p:nvPr>
        </p:nvSpPr>
        <p:spPr/>
        <p:txBody>
          <a:bodyPr>
            <a:normAutofit/>
          </a:bodyPr>
          <a:lstStyle/>
          <a:p>
            <a:r>
              <a:rPr lang="en-US" sz="1600"/>
              <a:t>Data inputs attributed status as “matched” by the Seattle MIS have only been considered and “unmatched” criterias have been removed.</a:t>
            </a:r>
          </a:p>
          <a:p>
            <a:r>
              <a:rPr lang="en-US" sz="1600"/>
              <a:t>Rows with unknown values in severity code, WEATHER, LIGHTCOND, WEATHERCOND, ROADCOND were dropped</a:t>
            </a:r>
          </a:p>
          <a:p>
            <a:r>
              <a:rPr lang="en-US" sz="1600"/>
              <a:t>Rows with null values in severity code, addrtype, collision type, weather, roadcond, lightcond have been removed/dropped.</a:t>
            </a:r>
          </a:p>
          <a:p>
            <a:r>
              <a:rPr lang="en-US" sz="1600"/>
              <a:t>Speeding blank values have been converted to “0” and SPEEDING ‘Y’ values have been converted to 1</a:t>
            </a:r>
          </a:p>
          <a:p>
            <a:r>
              <a:rPr lang="en-US" sz="1600"/>
              <a:t>Severity Code has been converted to the following numeric codes to convert the dataset into int type.</a:t>
            </a:r>
          </a:p>
          <a:p>
            <a:pPr marL="0" indent="0">
              <a:buNone/>
            </a:pPr>
            <a:endParaRPr lang="en-US" sz="1600"/>
          </a:p>
        </p:txBody>
      </p:sp>
      <p:graphicFrame>
        <p:nvGraphicFramePr>
          <p:cNvPr id="4" name="Content Placeholder 3"/>
          <p:cNvGraphicFramePr>
            <a:graphicFrameLocks noGrp="1"/>
          </p:cNvGraphicFramePr>
          <p:nvPr>
            <p:ph sz="half" idx="2"/>
          </p:nvPr>
        </p:nvGraphicFramePr>
        <p:xfrm>
          <a:off x="6371590" y="2676525"/>
          <a:ext cx="5181600" cy="1765300"/>
        </p:xfrm>
        <a:graphic>
          <a:graphicData uri="http://schemas.openxmlformats.org/drawingml/2006/table">
            <a:tbl>
              <a:tblPr firstRow="1" bandRow="1">
                <a:tableStyleId>{5940675A-B579-460E-94D1-54222C63F5DA}</a:tableStyleId>
              </a:tblPr>
              <a:tblGrid>
                <a:gridCol w="2323465">
                  <a:extLst>
                    <a:ext uri="{9D8B030D-6E8A-4147-A177-3AD203B41FA5}">
                      <a16:colId xmlns:a16="http://schemas.microsoft.com/office/drawing/2014/main" val="20000"/>
                    </a:ext>
                  </a:extLst>
                </a:gridCol>
                <a:gridCol w="2858135">
                  <a:extLst>
                    <a:ext uri="{9D8B030D-6E8A-4147-A177-3AD203B41FA5}">
                      <a16:colId xmlns:a16="http://schemas.microsoft.com/office/drawing/2014/main" val="20001"/>
                    </a:ext>
                  </a:extLst>
                </a:gridCol>
              </a:tblGrid>
              <a:tr h="353060">
                <a:tc>
                  <a:txBody>
                    <a:bodyPr/>
                    <a:lstStyle/>
                    <a:p>
                      <a:pPr indent="0">
                        <a:buNone/>
                      </a:pPr>
                      <a:r>
                        <a:rPr lang="en-US" sz="1800" b="0">
                          <a:solidFill>
                            <a:srgbClr val="FF0000"/>
                          </a:solidFill>
                          <a:latin typeface="Calibri" panose="020F0502020204030204" charset="0"/>
                          <a:cs typeface="Calibri" panose="020F0502020204030204" charset="0"/>
                        </a:rPr>
                        <a:t>Severity Code</a:t>
                      </a:r>
                      <a:endParaRPr lang="en-US" sz="1800" b="0">
                        <a:solidFill>
                          <a:srgbClr val="FF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c>
                  <a:txBody>
                    <a:bodyPr/>
                    <a:lstStyle/>
                    <a:p>
                      <a:pPr indent="0">
                        <a:buNone/>
                      </a:pPr>
                      <a:r>
                        <a:rPr lang="en-US" sz="1800" b="0">
                          <a:solidFill>
                            <a:srgbClr val="FF0000"/>
                          </a:solidFill>
                          <a:latin typeface="Calibri" panose="020F0502020204030204" charset="0"/>
                          <a:cs typeface="Calibri" panose="020F0502020204030204" charset="0"/>
                        </a:rPr>
                        <a:t>Description</a:t>
                      </a:r>
                      <a:endParaRPr lang="en-US" sz="1800" b="0">
                        <a:solidFill>
                          <a:srgbClr val="FF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353060">
                <a:tc>
                  <a:txBody>
                    <a:bodyPr/>
                    <a:lstStyle/>
                    <a:p>
                      <a:pPr indent="0" algn="r">
                        <a:buNone/>
                      </a:pPr>
                      <a:r>
                        <a:rPr lang="en-US" sz="1800" b="0">
                          <a:solidFill>
                            <a:srgbClr val="000000"/>
                          </a:solidFill>
                          <a:latin typeface="Calibri" panose="020F0502020204030204" charset="0"/>
                          <a:cs typeface="Calibri" panose="020F0502020204030204" charset="0"/>
                        </a:rPr>
                        <a:t>1</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lstStyle/>
                    <a:p>
                      <a:pPr indent="0">
                        <a:buNone/>
                      </a:pPr>
                      <a:r>
                        <a:rPr lang="en-US" sz="1800" b="0">
                          <a:solidFill>
                            <a:srgbClr val="000000"/>
                          </a:solidFill>
                          <a:latin typeface="Calibri" panose="020F0502020204030204" charset="0"/>
                          <a:cs typeface="Calibri" panose="020F0502020204030204" charset="0"/>
                        </a:rPr>
                        <a:t>Property damage</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extLst>
                  <a:ext uri="{0D108BD9-81ED-4DB2-BD59-A6C34878D82A}">
                    <a16:rowId xmlns:a16="http://schemas.microsoft.com/office/drawing/2014/main" val="10001"/>
                  </a:ext>
                </a:extLst>
              </a:tr>
              <a:tr h="353060">
                <a:tc>
                  <a:txBody>
                    <a:bodyPr/>
                    <a:lstStyle/>
                    <a:p>
                      <a:pPr indent="0" algn="r">
                        <a:buNone/>
                      </a:pPr>
                      <a:r>
                        <a:rPr lang="en-US" sz="1800" b="0">
                          <a:solidFill>
                            <a:srgbClr val="000000"/>
                          </a:solidFill>
                          <a:latin typeface="Calibri" panose="020F0502020204030204" charset="0"/>
                          <a:cs typeface="Calibri" panose="020F0502020204030204" charset="0"/>
                        </a:rPr>
                        <a:t>2</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lstStyle/>
                    <a:p>
                      <a:pPr indent="0">
                        <a:buNone/>
                      </a:pPr>
                      <a:r>
                        <a:rPr lang="en-US" sz="1800" b="0">
                          <a:solidFill>
                            <a:srgbClr val="000000"/>
                          </a:solidFill>
                          <a:latin typeface="Calibri" panose="020F0502020204030204" charset="0"/>
                          <a:cs typeface="Calibri" panose="020F0502020204030204" charset="0"/>
                        </a:rPr>
                        <a:t>Injury</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extLst>
                  <a:ext uri="{0D108BD9-81ED-4DB2-BD59-A6C34878D82A}">
                    <a16:rowId xmlns:a16="http://schemas.microsoft.com/office/drawing/2014/main" val="10002"/>
                  </a:ext>
                </a:extLst>
              </a:tr>
              <a:tr h="353060">
                <a:tc>
                  <a:txBody>
                    <a:bodyPr/>
                    <a:lstStyle/>
                    <a:p>
                      <a:pPr indent="0" algn="r">
                        <a:buNone/>
                      </a:pPr>
                      <a:r>
                        <a:rPr lang="en-US" sz="1800" b="0">
                          <a:solidFill>
                            <a:srgbClr val="000000"/>
                          </a:solidFill>
                          <a:latin typeface="Calibri" panose="020F0502020204030204" charset="0"/>
                          <a:cs typeface="Calibri" panose="020F0502020204030204" charset="0"/>
                        </a:rPr>
                        <a:t>3</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lstStyle/>
                    <a:p>
                      <a:pPr indent="0">
                        <a:buNone/>
                      </a:pPr>
                      <a:r>
                        <a:rPr lang="en-US" sz="1800" b="0">
                          <a:solidFill>
                            <a:srgbClr val="000000"/>
                          </a:solidFill>
                          <a:latin typeface="Calibri" panose="020F0502020204030204" charset="0"/>
                          <a:cs typeface="Calibri" panose="020F0502020204030204" charset="0"/>
                        </a:rPr>
                        <a:t>Fatality</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extLst>
                  <a:ext uri="{0D108BD9-81ED-4DB2-BD59-A6C34878D82A}">
                    <a16:rowId xmlns:a16="http://schemas.microsoft.com/office/drawing/2014/main" val="10003"/>
                  </a:ext>
                </a:extLst>
              </a:tr>
              <a:tr h="353060">
                <a:tc>
                  <a:txBody>
                    <a:bodyPr/>
                    <a:lstStyle/>
                    <a:p>
                      <a:pPr indent="0" algn="r">
                        <a:buNone/>
                      </a:pPr>
                      <a:r>
                        <a:rPr lang="en-US" sz="1800" b="0">
                          <a:solidFill>
                            <a:srgbClr val="000000"/>
                          </a:solidFill>
                          <a:latin typeface="Calibri" panose="020F0502020204030204" charset="0"/>
                          <a:cs typeface="Calibri" panose="020F0502020204030204" charset="0"/>
                        </a:rPr>
                        <a:t>4</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tc>
                  <a:txBody>
                    <a:bodyPr/>
                    <a:lstStyle/>
                    <a:p>
                      <a:pPr indent="0">
                        <a:buNone/>
                      </a:pPr>
                      <a:r>
                        <a:rPr lang="en-US" sz="1800" b="0">
                          <a:solidFill>
                            <a:srgbClr val="000000"/>
                          </a:solidFill>
                          <a:latin typeface="Calibri" panose="020F0502020204030204" charset="0"/>
                          <a:cs typeface="Calibri" panose="020F0502020204030204" charset="0"/>
                        </a:rPr>
                        <a:t>Serious Injury</a:t>
                      </a:r>
                      <a:endParaRPr lang="en-US" sz="18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lumMod val="5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Wrangling</a:t>
            </a:r>
          </a:p>
        </p:txBody>
      </p:sp>
      <p:sp>
        <p:nvSpPr>
          <p:cNvPr id="5" name="Text Box 4"/>
          <p:cNvSpPr txBox="1"/>
          <p:nvPr/>
        </p:nvSpPr>
        <p:spPr>
          <a:xfrm>
            <a:off x="1110615" y="1359535"/>
            <a:ext cx="9188450" cy="368300"/>
          </a:xfrm>
          <a:prstGeom prst="rect">
            <a:avLst/>
          </a:prstGeom>
          <a:noFill/>
        </p:spPr>
        <p:txBody>
          <a:bodyPr wrap="none" rtlCol="0">
            <a:spAutoFit/>
          </a:bodyPr>
          <a:lstStyle/>
          <a:p>
            <a:r>
              <a:rPr lang="en-US"/>
              <a:t>The categorical values of certain parameters have been converted to the following numeric codes</a:t>
            </a:r>
          </a:p>
        </p:txBody>
      </p:sp>
      <p:graphicFrame>
        <p:nvGraphicFramePr>
          <p:cNvPr id="6" name="Content Placeholder 5"/>
          <p:cNvGraphicFramePr>
            <a:graphicFrameLocks noGrp="1"/>
          </p:cNvGraphicFramePr>
          <p:nvPr>
            <p:ph sz="half" idx="1"/>
          </p:nvPr>
        </p:nvGraphicFramePr>
        <p:xfrm>
          <a:off x="838200" y="1825625"/>
          <a:ext cx="2391410" cy="1655445"/>
        </p:xfrm>
        <a:graphic>
          <a:graphicData uri="http://schemas.openxmlformats.org/drawingml/2006/table">
            <a:tbl>
              <a:tblPr firstRow="1" bandRow="1">
                <a:tableStyleId>{5940675A-B579-460E-94D1-54222C63F5DA}</a:tableStyleId>
              </a:tblPr>
              <a:tblGrid>
                <a:gridCol w="1195705">
                  <a:extLst>
                    <a:ext uri="{9D8B030D-6E8A-4147-A177-3AD203B41FA5}">
                      <a16:colId xmlns:a16="http://schemas.microsoft.com/office/drawing/2014/main" val="20000"/>
                    </a:ext>
                  </a:extLst>
                </a:gridCol>
                <a:gridCol w="1195705">
                  <a:extLst>
                    <a:ext uri="{9D8B030D-6E8A-4147-A177-3AD203B41FA5}">
                      <a16:colId xmlns:a16="http://schemas.microsoft.com/office/drawing/2014/main" val="20001"/>
                    </a:ext>
                  </a:extLst>
                </a:gridCol>
              </a:tblGrid>
              <a:tr h="436245">
                <a:tc>
                  <a:txBody>
                    <a:bodyPr/>
                    <a:lstStyle/>
                    <a:p>
                      <a:pPr indent="0">
                        <a:buNone/>
                      </a:pPr>
                      <a:r>
                        <a:rPr lang="en-US" sz="1400" b="0">
                          <a:solidFill>
                            <a:srgbClr val="000000"/>
                          </a:solidFill>
                          <a:latin typeface="Calibri" panose="020F0502020204030204" charset="0"/>
                          <a:cs typeface="Calibri" panose="020F0502020204030204" charset="0"/>
                        </a:rPr>
                        <a:t>ADDRTYPE</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Calibri" panose="020F0502020204030204" charset="0"/>
                          <a:cs typeface="Calibri" panose="020F0502020204030204" charset="0"/>
                        </a:rPr>
                        <a:t>ADDRTYPE CODE</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indent="0">
                        <a:buNone/>
                      </a:pPr>
                      <a:r>
                        <a:rPr lang="en-US" sz="1400" b="0">
                          <a:solidFill>
                            <a:srgbClr val="000000"/>
                          </a:solidFill>
                          <a:latin typeface="Calibri" panose="020F0502020204030204" charset="0"/>
                          <a:cs typeface="Calibri" panose="020F0502020204030204" charset="0"/>
                        </a:rPr>
                        <a:t>Block</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400" b="0">
                          <a:solidFill>
                            <a:srgbClr val="000000"/>
                          </a:solidFill>
                          <a:latin typeface="Calibri" panose="020F0502020204030204" charset="0"/>
                          <a:cs typeface="Calibri" panose="020F0502020204030204" charset="0"/>
                        </a:rPr>
                        <a:t>1</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indent="0">
                        <a:buNone/>
                      </a:pPr>
                      <a:r>
                        <a:rPr lang="en-US" sz="1400" b="0">
                          <a:solidFill>
                            <a:srgbClr val="000000"/>
                          </a:solidFill>
                          <a:latin typeface="Calibri" panose="020F0502020204030204" charset="0"/>
                          <a:cs typeface="Calibri" panose="020F0502020204030204" charset="0"/>
                        </a:rPr>
                        <a:t>Intersection</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400" b="0">
                          <a:solidFill>
                            <a:srgbClr val="000000"/>
                          </a:solidFill>
                          <a:latin typeface="Calibri" panose="020F0502020204030204" charset="0"/>
                          <a:cs typeface="Calibri" panose="020F0502020204030204" charset="0"/>
                        </a:rPr>
                        <a:t>2</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indent="0">
                        <a:buNone/>
                      </a:pPr>
                      <a:r>
                        <a:rPr lang="en-US" sz="1400" b="0">
                          <a:solidFill>
                            <a:srgbClr val="000000"/>
                          </a:solidFill>
                          <a:latin typeface="Calibri" panose="020F0502020204030204" charset="0"/>
                          <a:cs typeface="Calibri" panose="020F0502020204030204" charset="0"/>
                        </a:rPr>
                        <a:t>Alley</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400" b="0">
                          <a:solidFill>
                            <a:srgbClr val="000000"/>
                          </a:solidFill>
                          <a:latin typeface="Calibri" panose="020F0502020204030204" charset="0"/>
                          <a:cs typeface="Calibri" panose="020F0502020204030204" charset="0"/>
                        </a:rPr>
                        <a:t>0</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Content Placeholder 7"/>
          <p:cNvGraphicFramePr>
            <a:graphicFrameLocks noGrp="1"/>
          </p:cNvGraphicFramePr>
          <p:nvPr>
            <p:ph sz="half" idx="2"/>
          </p:nvPr>
        </p:nvGraphicFramePr>
        <p:xfrm>
          <a:off x="6663690" y="1905635"/>
          <a:ext cx="5181600" cy="3171190"/>
        </p:xfrm>
        <a:graphic>
          <a:graphicData uri="http://schemas.openxmlformats.org/drawingml/2006/table">
            <a:tbl>
              <a:tblPr firstRow="1" bandRow="1">
                <a:tableStyleId>{5940675A-B579-460E-94D1-54222C63F5DA}</a:tableStyleId>
              </a:tblPr>
              <a:tblGrid>
                <a:gridCol w="3805555">
                  <a:extLst>
                    <a:ext uri="{9D8B030D-6E8A-4147-A177-3AD203B41FA5}">
                      <a16:colId xmlns:a16="http://schemas.microsoft.com/office/drawing/2014/main" val="20000"/>
                    </a:ext>
                  </a:extLst>
                </a:gridCol>
                <a:gridCol w="1376045">
                  <a:extLst>
                    <a:ext uri="{9D8B030D-6E8A-4147-A177-3AD203B41FA5}">
                      <a16:colId xmlns:a16="http://schemas.microsoft.com/office/drawing/2014/main" val="20001"/>
                    </a:ext>
                  </a:extLst>
                </a:gridCol>
              </a:tblGrid>
              <a:tr h="288290">
                <a:tc>
                  <a:txBody>
                    <a:bodyPr/>
                    <a:lstStyle/>
                    <a:p>
                      <a:pPr indent="0">
                        <a:buNone/>
                      </a:pPr>
                      <a:r>
                        <a:rPr lang="en-US" sz="1100" b="0">
                          <a:solidFill>
                            <a:srgbClr val="000000"/>
                          </a:solidFill>
                          <a:latin typeface="Calibri" panose="020F0502020204030204" charset="0"/>
                          <a:cs typeface="Calibri" panose="020F0502020204030204" charset="0"/>
                        </a:rPr>
                        <a:t>WEATHER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panose="020F0502020204030204" charset="0"/>
                          <a:cs typeface="Calibri" panose="020F0502020204030204" charset="0"/>
                        </a:rPr>
                        <a:t>WEATHERCODE</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290">
                <a:tc>
                  <a:txBody>
                    <a:bodyPr/>
                    <a:lstStyle/>
                    <a:p>
                      <a:pPr indent="0">
                        <a:buNone/>
                      </a:pPr>
                      <a:r>
                        <a:rPr lang="en-US" sz="1100" b="0">
                          <a:solidFill>
                            <a:srgbClr val="000000"/>
                          </a:solidFill>
                          <a:latin typeface="Calibri" panose="020F0502020204030204" charset="0"/>
                          <a:cs typeface="Calibri" panose="020F0502020204030204" charset="0"/>
                        </a:rPr>
                        <a:t>Clear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1</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290">
                <a:tc>
                  <a:txBody>
                    <a:bodyPr/>
                    <a:lstStyle/>
                    <a:p>
                      <a:pPr indent="0">
                        <a:buNone/>
                      </a:pPr>
                      <a:r>
                        <a:rPr lang="en-US" sz="1100" b="0">
                          <a:solidFill>
                            <a:srgbClr val="000000"/>
                          </a:solidFill>
                          <a:latin typeface="Calibri" panose="020F0502020204030204" charset="0"/>
                          <a:cs typeface="Calibri" panose="020F0502020204030204" charset="0"/>
                        </a:rPr>
                        <a:t>Raining</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6</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290">
                <a:tc>
                  <a:txBody>
                    <a:bodyPr/>
                    <a:lstStyle/>
                    <a:p>
                      <a:pPr indent="0">
                        <a:buNone/>
                      </a:pPr>
                      <a:r>
                        <a:rPr lang="en-US" sz="1100" b="0">
                          <a:solidFill>
                            <a:srgbClr val="000000"/>
                          </a:solidFill>
                          <a:latin typeface="Calibri" panose="020F0502020204030204" charset="0"/>
                          <a:cs typeface="Calibri" panose="020F0502020204030204" charset="0"/>
                        </a:rPr>
                        <a:t>Overcast</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4</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290">
                <a:tc>
                  <a:txBody>
                    <a:bodyPr/>
                    <a:lstStyle/>
                    <a:p>
                      <a:pPr indent="0">
                        <a:buNone/>
                      </a:pPr>
                      <a:r>
                        <a:rPr lang="en-US" sz="1100" b="0">
                          <a:solidFill>
                            <a:srgbClr val="000000"/>
                          </a:solidFill>
                          <a:latin typeface="Calibri" panose="020F0502020204030204" charset="0"/>
                          <a:cs typeface="Calibri" panose="020F0502020204030204" charset="0"/>
                        </a:rPr>
                        <a:t>Snowing</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9</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290">
                <a:tc>
                  <a:txBody>
                    <a:bodyPr/>
                    <a:lstStyle/>
                    <a:p>
                      <a:pPr indent="0">
                        <a:buNone/>
                      </a:pPr>
                      <a:r>
                        <a:rPr lang="en-US" sz="1100" b="0">
                          <a:solidFill>
                            <a:srgbClr val="000000"/>
                          </a:solidFill>
                          <a:latin typeface="Calibri" panose="020F0502020204030204" charset="0"/>
                          <a:cs typeface="Calibri" panose="020F0502020204030204" charset="0"/>
                        </a:rPr>
                        <a:t>Other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3</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8290">
                <a:tc>
                  <a:txBody>
                    <a:bodyPr/>
                    <a:lstStyle/>
                    <a:p>
                      <a:pPr indent="0">
                        <a:buNone/>
                      </a:pPr>
                      <a:r>
                        <a:rPr lang="en-US" sz="1100" b="0">
                          <a:solidFill>
                            <a:srgbClr val="000000"/>
                          </a:solidFill>
                          <a:latin typeface="Calibri" panose="020F0502020204030204" charset="0"/>
                          <a:cs typeface="Calibri" panose="020F0502020204030204" charset="0"/>
                        </a:rPr>
                        <a:t>Fog/Smog/Smoke</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2</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8290">
                <a:tc>
                  <a:txBody>
                    <a:bodyPr/>
                    <a:lstStyle/>
                    <a:p>
                      <a:pPr indent="0">
                        <a:buNone/>
                      </a:pPr>
                      <a:r>
                        <a:rPr lang="en-US" sz="1100" b="0">
                          <a:solidFill>
                            <a:srgbClr val="000000"/>
                          </a:solidFill>
                          <a:latin typeface="Calibri" panose="020F0502020204030204" charset="0"/>
                          <a:cs typeface="Calibri" panose="020F0502020204030204" charset="0"/>
                        </a:rPr>
                        <a:t>Sleet/Hail/Freezing/Rain</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8</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8290">
                <a:tc>
                  <a:txBody>
                    <a:bodyPr/>
                    <a:lstStyle/>
                    <a:p>
                      <a:pPr indent="0">
                        <a:buNone/>
                      </a:pPr>
                      <a:r>
                        <a:rPr lang="en-US" sz="1100" b="0">
                          <a:solidFill>
                            <a:srgbClr val="000000"/>
                          </a:solidFill>
                          <a:latin typeface="Calibri" panose="020F0502020204030204" charset="0"/>
                          <a:cs typeface="Calibri" panose="020F0502020204030204" charset="0"/>
                        </a:rPr>
                        <a:t>Blowing Sand/Dirt</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0</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8290">
                <a:tc>
                  <a:txBody>
                    <a:bodyPr/>
                    <a:lstStyle/>
                    <a:p>
                      <a:pPr indent="0">
                        <a:buNone/>
                      </a:pPr>
                      <a:r>
                        <a:rPr lang="en-US" sz="1100" b="0">
                          <a:solidFill>
                            <a:srgbClr val="000000"/>
                          </a:solidFill>
                          <a:latin typeface="Calibri" panose="020F0502020204030204" charset="0"/>
                          <a:cs typeface="Calibri" panose="020F0502020204030204" charset="0"/>
                        </a:rPr>
                        <a:t>Severe Crosswind</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7</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8290">
                <a:tc>
                  <a:txBody>
                    <a:bodyPr/>
                    <a:lstStyle/>
                    <a:p>
                      <a:pPr indent="0">
                        <a:buNone/>
                      </a:pPr>
                      <a:r>
                        <a:rPr lang="en-US" sz="1100" b="0">
                          <a:solidFill>
                            <a:srgbClr val="000000"/>
                          </a:solidFill>
                          <a:latin typeface="Calibri" panose="020F0502020204030204" charset="0"/>
                          <a:cs typeface="Calibri" panose="020F0502020204030204" charset="0"/>
                        </a:rPr>
                        <a:t>Partly cloudy</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5</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9" name="Table 8"/>
          <p:cNvGraphicFramePr/>
          <p:nvPr/>
        </p:nvGraphicFramePr>
        <p:xfrm>
          <a:off x="840740" y="3589020"/>
          <a:ext cx="2388870" cy="2625725"/>
        </p:xfrm>
        <a:graphic>
          <a:graphicData uri="http://schemas.openxmlformats.org/drawingml/2006/table">
            <a:tbl>
              <a:tblPr firstRow="1" bandRow="1">
                <a:tableStyleId>{5940675A-B579-460E-94D1-54222C63F5DA}</a:tableStyleId>
              </a:tblPr>
              <a:tblGrid>
                <a:gridCol w="1487805">
                  <a:extLst>
                    <a:ext uri="{9D8B030D-6E8A-4147-A177-3AD203B41FA5}">
                      <a16:colId xmlns:a16="http://schemas.microsoft.com/office/drawing/2014/main" val="20000"/>
                    </a:ext>
                  </a:extLst>
                </a:gridCol>
                <a:gridCol w="901065">
                  <a:extLst>
                    <a:ext uri="{9D8B030D-6E8A-4147-A177-3AD203B41FA5}">
                      <a16:colId xmlns:a16="http://schemas.microsoft.com/office/drawing/2014/main" val="20001"/>
                    </a:ext>
                  </a:extLst>
                </a:gridCol>
              </a:tblGrid>
              <a:tr h="344805">
                <a:tc>
                  <a:txBody>
                    <a:bodyPr/>
                    <a:lstStyle/>
                    <a:p>
                      <a:pPr indent="0">
                        <a:buNone/>
                      </a:pPr>
                      <a:r>
                        <a:rPr lang="en-US" sz="1100" b="0">
                          <a:solidFill>
                            <a:srgbClr val="000000"/>
                          </a:solidFill>
                          <a:latin typeface="Calibri" panose="020F0502020204030204" charset="0"/>
                          <a:cs typeface="Calibri" panose="020F0502020204030204" charset="0"/>
                        </a:rPr>
                        <a:t>LIGHTCOND</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panose="020F0502020204030204" charset="0"/>
                          <a:cs typeface="Calibri" panose="020F0502020204030204" charset="0"/>
                        </a:rPr>
                        <a:t>LIGHTCONDCODE</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115">
                <a:tc>
                  <a:txBody>
                    <a:bodyPr/>
                    <a:lstStyle/>
                    <a:p>
                      <a:pPr indent="0">
                        <a:buNone/>
                      </a:pPr>
                      <a:r>
                        <a:rPr lang="en-US" sz="1100" b="0">
                          <a:solidFill>
                            <a:srgbClr val="000000"/>
                          </a:solidFill>
                          <a:latin typeface="Calibri" panose="020F0502020204030204" charset="0"/>
                          <a:cs typeface="Calibri" panose="020F0502020204030204" charset="0"/>
                        </a:rPr>
                        <a:t>Daylight</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5</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115">
                <a:tc>
                  <a:txBody>
                    <a:bodyPr/>
                    <a:lstStyle/>
                    <a:p>
                      <a:pPr indent="0">
                        <a:buNone/>
                      </a:pPr>
                      <a:r>
                        <a:rPr lang="en-US" sz="1100" b="0">
                          <a:solidFill>
                            <a:srgbClr val="000000"/>
                          </a:solidFill>
                          <a:latin typeface="Calibri" panose="020F0502020204030204" charset="0"/>
                          <a:cs typeface="Calibri" panose="020F0502020204030204" charset="0"/>
                        </a:rPr>
                        <a:t>Dark-Street Lights On</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2</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115">
                <a:tc>
                  <a:txBody>
                    <a:bodyPr/>
                    <a:lstStyle/>
                    <a:p>
                      <a:pPr indent="0">
                        <a:buNone/>
                      </a:pPr>
                      <a:r>
                        <a:rPr lang="en-US" sz="1100" b="0">
                          <a:solidFill>
                            <a:srgbClr val="000000"/>
                          </a:solidFill>
                          <a:latin typeface="Calibri" panose="020F0502020204030204" charset="0"/>
                          <a:cs typeface="Calibri" panose="020F0502020204030204" charset="0"/>
                        </a:rPr>
                        <a:t>Dusk</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6</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115">
                <a:tc>
                  <a:txBody>
                    <a:bodyPr/>
                    <a:lstStyle/>
                    <a:p>
                      <a:pPr indent="0">
                        <a:buNone/>
                      </a:pPr>
                      <a:r>
                        <a:rPr lang="en-US" sz="1100" b="0">
                          <a:solidFill>
                            <a:srgbClr val="000000"/>
                          </a:solidFill>
                          <a:latin typeface="Calibri" panose="020F0502020204030204" charset="0"/>
                          <a:cs typeface="Calibri" panose="020F0502020204030204" charset="0"/>
                        </a:rPr>
                        <a:t>Dawn</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4</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5115">
                <a:tc>
                  <a:txBody>
                    <a:bodyPr/>
                    <a:lstStyle/>
                    <a:p>
                      <a:pPr indent="0">
                        <a:buNone/>
                      </a:pPr>
                      <a:r>
                        <a:rPr lang="en-US" sz="1100" b="0">
                          <a:solidFill>
                            <a:srgbClr val="000000"/>
                          </a:solidFill>
                          <a:latin typeface="Calibri" panose="020F0502020204030204" charset="0"/>
                          <a:cs typeface="Calibri" panose="020F0502020204030204" charset="0"/>
                        </a:rPr>
                        <a:t>Dark-No street lights</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0</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5115">
                <a:tc>
                  <a:txBody>
                    <a:bodyPr/>
                    <a:lstStyle/>
                    <a:p>
                      <a:pPr indent="0">
                        <a:buNone/>
                      </a:pPr>
                      <a:r>
                        <a:rPr lang="en-US" sz="1100" b="0">
                          <a:solidFill>
                            <a:srgbClr val="000000"/>
                          </a:solidFill>
                          <a:latin typeface="Calibri" panose="020F0502020204030204" charset="0"/>
                          <a:cs typeface="Calibri" panose="020F0502020204030204" charset="0"/>
                        </a:rPr>
                        <a:t>Dark-Street lights off</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1</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5115">
                <a:tc>
                  <a:txBody>
                    <a:bodyPr/>
                    <a:lstStyle/>
                    <a:p>
                      <a:pPr indent="0">
                        <a:buNone/>
                      </a:pPr>
                      <a:r>
                        <a:rPr lang="en-US" sz="1100" b="0">
                          <a:solidFill>
                            <a:srgbClr val="000000"/>
                          </a:solidFill>
                          <a:latin typeface="Calibri" panose="020F0502020204030204" charset="0"/>
                          <a:cs typeface="Calibri" panose="020F0502020204030204" charset="0"/>
                        </a:rPr>
                        <a:t>Other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7</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5115">
                <a:tc>
                  <a:txBody>
                    <a:bodyPr/>
                    <a:lstStyle/>
                    <a:p>
                      <a:pPr indent="0">
                        <a:buNone/>
                      </a:pPr>
                      <a:r>
                        <a:rPr lang="en-US" sz="1100" b="0">
                          <a:solidFill>
                            <a:srgbClr val="000000"/>
                          </a:solidFill>
                          <a:latin typeface="Calibri" panose="020F0502020204030204" charset="0"/>
                          <a:cs typeface="Calibri" panose="020F0502020204030204" charset="0"/>
                        </a:rPr>
                        <a:t>Dark-Unknown Lighting</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3</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0" name="Table 9"/>
          <p:cNvGraphicFramePr/>
          <p:nvPr/>
        </p:nvGraphicFramePr>
        <p:xfrm>
          <a:off x="3862070" y="1905635"/>
          <a:ext cx="2541905" cy="3245485"/>
        </p:xfrm>
        <a:graphic>
          <a:graphicData uri="http://schemas.openxmlformats.org/drawingml/2006/table">
            <a:tbl>
              <a:tblPr firstRow="1" bandRow="1">
                <a:tableStyleId>{5940675A-B579-460E-94D1-54222C63F5DA}</a:tableStyleId>
              </a:tblPr>
              <a:tblGrid>
                <a:gridCol w="1000760">
                  <a:extLst>
                    <a:ext uri="{9D8B030D-6E8A-4147-A177-3AD203B41FA5}">
                      <a16:colId xmlns:a16="http://schemas.microsoft.com/office/drawing/2014/main" val="20000"/>
                    </a:ext>
                  </a:extLst>
                </a:gridCol>
                <a:gridCol w="1541145">
                  <a:extLst>
                    <a:ext uri="{9D8B030D-6E8A-4147-A177-3AD203B41FA5}">
                      <a16:colId xmlns:a16="http://schemas.microsoft.com/office/drawing/2014/main" val="20001"/>
                    </a:ext>
                  </a:extLst>
                </a:gridCol>
              </a:tblGrid>
              <a:tr h="305435">
                <a:tc>
                  <a:txBody>
                    <a:bodyPr/>
                    <a:lstStyle/>
                    <a:p>
                      <a:pPr indent="0">
                        <a:buNone/>
                      </a:pPr>
                      <a:r>
                        <a:rPr lang="en-US" sz="1100" b="0">
                          <a:solidFill>
                            <a:srgbClr val="000000"/>
                          </a:solidFill>
                          <a:latin typeface="Calibri" panose="020F0502020204030204" charset="0"/>
                          <a:cs typeface="Calibri" panose="020F0502020204030204" charset="0"/>
                        </a:rPr>
                        <a:t>ROADCOND</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Calibri" panose="020F0502020204030204" charset="0"/>
                          <a:cs typeface="Calibri" panose="020F0502020204030204" charset="0"/>
                        </a:rPr>
                        <a:t>ROADCONDCODE</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070">
                <a:tc>
                  <a:txBody>
                    <a:bodyPr/>
                    <a:lstStyle/>
                    <a:p>
                      <a:pPr indent="0">
                        <a:buNone/>
                      </a:pPr>
                      <a:r>
                        <a:rPr lang="en-US" sz="1100" b="0">
                          <a:solidFill>
                            <a:srgbClr val="000000"/>
                          </a:solidFill>
                          <a:latin typeface="Calibri" panose="020F0502020204030204" charset="0"/>
                          <a:cs typeface="Calibri" panose="020F0502020204030204" charset="0"/>
                        </a:rPr>
                        <a:t>Dry</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0</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5435">
                <a:tc>
                  <a:txBody>
                    <a:bodyPr/>
                    <a:lstStyle/>
                    <a:p>
                      <a:pPr indent="0">
                        <a:buNone/>
                      </a:pPr>
                      <a:r>
                        <a:rPr lang="en-US" sz="1100" b="0">
                          <a:solidFill>
                            <a:srgbClr val="000000"/>
                          </a:solidFill>
                          <a:latin typeface="Calibri" panose="020F0502020204030204" charset="0"/>
                          <a:cs typeface="Calibri" panose="020F0502020204030204" charset="0"/>
                        </a:rPr>
                        <a:t>Wet</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7</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435">
                <a:tc>
                  <a:txBody>
                    <a:bodyPr/>
                    <a:lstStyle/>
                    <a:p>
                      <a:pPr indent="0">
                        <a:buNone/>
                      </a:pPr>
                      <a:r>
                        <a:rPr lang="en-US" sz="1100" b="0">
                          <a:solidFill>
                            <a:srgbClr val="000000"/>
                          </a:solidFill>
                          <a:latin typeface="Calibri" panose="020F0502020204030204" charset="0"/>
                          <a:cs typeface="Calibri" panose="020F0502020204030204" charset="0"/>
                        </a:rPr>
                        <a:t>Ice</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1</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5435">
                <a:tc>
                  <a:txBody>
                    <a:bodyPr/>
                    <a:lstStyle/>
                    <a:p>
                      <a:pPr indent="0">
                        <a:buNone/>
                      </a:pPr>
                      <a:r>
                        <a:rPr lang="en-US" sz="1100" b="0">
                          <a:solidFill>
                            <a:srgbClr val="000000"/>
                          </a:solidFill>
                          <a:latin typeface="Calibri" panose="020F0502020204030204" charset="0"/>
                          <a:cs typeface="Calibri" panose="020F0502020204030204" charset="0"/>
                        </a:rPr>
                        <a:t>Snow/Slush</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5</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6070">
                <a:tc>
                  <a:txBody>
                    <a:bodyPr/>
                    <a:lstStyle/>
                    <a:p>
                      <a:pPr indent="0">
                        <a:buNone/>
                      </a:pPr>
                      <a:r>
                        <a:rPr lang="en-US" sz="1100" b="0">
                          <a:solidFill>
                            <a:srgbClr val="000000"/>
                          </a:solidFill>
                          <a:latin typeface="Calibri" panose="020F0502020204030204" charset="0"/>
                          <a:cs typeface="Calibri" panose="020F0502020204030204" charset="0"/>
                        </a:rPr>
                        <a:t>Other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3</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3085">
                <a:tc>
                  <a:txBody>
                    <a:bodyPr/>
                    <a:lstStyle/>
                    <a:p>
                      <a:pPr indent="0">
                        <a:buNone/>
                      </a:pPr>
                      <a:r>
                        <a:rPr lang="en-US" sz="1100" b="0">
                          <a:solidFill>
                            <a:srgbClr val="000000"/>
                          </a:solidFill>
                          <a:latin typeface="Calibri" panose="020F0502020204030204" charset="0"/>
                          <a:cs typeface="Calibri" panose="020F0502020204030204" charset="0"/>
                        </a:rPr>
                        <a:t>Standing water</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6</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3085">
                <a:tc>
                  <a:txBody>
                    <a:bodyPr/>
                    <a:lstStyle/>
                    <a:p>
                      <a:pPr indent="0">
                        <a:buNone/>
                      </a:pPr>
                      <a:r>
                        <a:rPr lang="en-US" sz="1100" b="0">
                          <a:solidFill>
                            <a:srgbClr val="000000"/>
                          </a:solidFill>
                          <a:latin typeface="Calibri" panose="020F0502020204030204" charset="0"/>
                          <a:cs typeface="Calibri" panose="020F0502020204030204" charset="0"/>
                        </a:rPr>
                        <a:t>Sand/Mud/Dirt</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4</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5435">
                <a:tc>
                  <a:txBody>
                    <a:bodyPr/>
                    <a:lstStyle/>
                    <a:p>
                      <a:pPr indent="0">
                        <a:buNone/>
                      </a:pPr>
                      <a:r>
                        <a:rPr lang="en-US" sz="1100" b="0">
                          <a:solidFill>
                            <a:srgbClr val="000000"/>
                          </a:solidFill>
                          <a:latin typeface="Calibri" panose="020F0502020204030204" charset="0"/>
                          <a:cs typeface="Calibri" panose="020F0502020204030204" charset="0"/>
                        </a:rPr>
                        <a:t>Oil</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sz="1100" b="0">
                          <a:solidFill>
                            <a:srgbClr val="000000"/>
                          </a:solidFill>
                          <a:latin typeface="Calibri" panose="020F0502020204030204" charset="0"/>
                          <a:cs typeface="Calibri" panose="020F0502020204030204" charset="0"/>
                        </a:rPr>
                        <a:t>2</a:t>
                      </a:r>
                      <a:endParaRPr lang="en-US" sz="1100" b="0">
                        <a:solidFill>
                          <a:srgbClr val="000000"/>
                        </a:solidFill>
                        <a:latin typeface="Calibri" panose="020F0502020204030204" charset="0"/>
                        <a:ea typeface="Calibri" panose="020F0502020204030204" charset="0"/>
                        <a:cs typeface="Calibri" panose="020F0502020204030204" charset="0"/>
                      </a:endParaRPr>
                    </a:p>
                  </a:txBody>
                  <a:tcPr marL="9525" marR="9525" marT="9525"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Data Visualization</a:t>
            </a:r>
          </a:p>
        </p:txBody>
      </p:sp>
      <p:sp>
        <p:nvSpPr>
          <p:cNvPr id="8" name="Content Placeholder 7"/>
          <p:cNvSpPr>
            <a:spLocks noGrp="1"/>
          </p:cNvSpPr>
          <p:nvPr>
            <p:ph sz="half" idx="1"/>
          </p:nvPr>
        </p:nvSpPr>
        <p:spPr/>
        <p:txBody>
          <a:bodyPr>
            <a:normAutofit/>
          </a:bodyPr>
          <a:lstStyle/>
          <a:p>
            <a:pPr marL="0" indent="0">
              <a:buNone/>
            </a:pPr>
            <a:r>
              <a:rPr lang="en-US" sz="1600"/>
              <a:t>Most frequent and recorded collision type are those in</a:t>
            </a:r>
          </a:p>
          <a:p>
            <a:r>
              <a:rPr lang="en-US" sz="1600"/>
              <a:t>Angles</a:t>
            </a:r>
          </a:p>
          <a:p>
            <a:r>
              <a:rPr lang="en-US" sz="1600"/>
              <a:t>Parked Cars</a:t>
            </a:r>
          </a:p>
          <a:p>
            <a:r>
              <a:rPr lang="en-US" sz="1600"/>
              <a:t>Rear Ended Collisions</a:t>
            </a:r>
          </a:p>
          <a:p>
            <a:r>
              <a:rPr lang="en-US" sz="1600"/>
              <a:t>Head-on Collisions are very less</a:t>
            </a:r>
          </a:p>
          <a:p>
            <a:endParaRPr lang="en-US" sz="1600"/>
          </a:p>
          <a:p>
            <a:endParaRPr lang="en-US" sz="1600"/>
          </a:p>
          <a:p>
            <a:endParaRPr lang="en-US" sz="1600"/>
          </a:p>
          <a:p>
            <a:r>
              <a:rPr lang="en-US" sz="1600"/>
              <a:t>We also understand that from the given dataset, the collisions are more when the roads are dry.</a:t>
            </a:r>
          </a:p>
          <a:p>
            <a:endParaRPr lang="en-US" sz="1600"/>
          </a:p>
        </p:txBody>
      </p:sp>
      <p:pic>
        <p:nvPicPr>
          <p:cNvPr id="9" name="Picture 2" descr="SEVERITY"/>
          <p:cNvPicPr>
            <a:picLocks noGrp="1" noChangeAspect="1"/>
          </p:cNvPicPr>
          <p:nvPr>
            <p:ph sz="half" idx="2"/>
          </p:nvPr>
        </p:nvPicPr>
        <p:blipFill>
          <a:blip r:embed="rId2"/>
          <a:stretch>
            <a:fillRect/>
          </a:stretch>
        </p:blipFill>
        <p:spPr>
          <a:xfrm>
            <a:off x="6019800" y="1305560"/>
            <a:ext cx="5918835" cy="2460625"/>
          </a:xfrm>
          <a:prstGeom prst="rect">
            <a:avLst/>
          </a:prstGeom>
        </p:spPr>
      </p:pic>
      <p:pic>
        <p:nvPicPr>
          <p:cNvPr id="10" name="Picture 3" descr="Road"/>
          <p:cNvPicPr>
            <a:picLocks noChangeAspect="1"/>
          </p:cNvPicPr>
          <p:nvPr/>
        </p:nvPicPr>
        <p:blipFill>
          <a:blip r:embed="rId3"/>
          <a:stretch>
            <a:fillRect/>
          </a:stretch>
        </p:blipFill>
        <p:spPr>
          <a:xfrm>
            <a:off x="6019800" y="4067175"/>
            <a:ext cx="5918835" cy="2711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880"/>
          </a:xfrm>
        </p:spPr>
        <p:txBody>
          <a:bodyPr/>
          <a:lstStyle/>
          <a:p>
            <a:r>
              <a:rPr lang="en-US"/>
              <a:t>  Data Visualization</a:t>
            </a:r>
          </a:p>
        </p:txBody>
      </p:sp>
      <p:sp>
        <p:nvSpPr>
          <p:cNvPr id="100" name="Text Box 99"/>
          <p:cNvSpPr txBox="1"/>
          <p:nvPr/>
        </p:nvSpPr>
        <p:spPr>
          <a:xfrm>
            <a:off x="300990" y="3198495"/>
            <a:ext cx="5530215" cy="1014730"/>
          </a:xfrm>
          <a:prstGeom prst="rect">
            <a:avLst/>
          </a:prstGeom>
          <a:noFill/>
          <a:ln w="9525">
            <a:noFill/>
          </a:ln>
        </p:spPr>
        <p:txBody>
          <a:bodyPr wrap="square">
            <a:spAutoFit/>
          </a:bodyPr>
          <a:lstStyle/>
          <a:p>
            <a:pPr indent="0"/>
            <a:r>
              <a:rPr lang="en-US" sz="2000" b="0">
                <a:latin typeface="Calibri" panose="020F0502020204030204" charset="0"/>
                <a:ea typeface="SimSun" panose="02010600030101010101" pitchFamily="2" charset="-122"/>
                <a:cs typeface="Times New Roman" panose="02020603050405020304" charset="0"/>
              </a:rPr>
              <a:t>When considering severity, property damage is considered the most common form of the result of collision.</a:t>
            </a:r>
          </a:p>
        </p:txBody>
      </p:sp>
      <p:pic>
        <p:nvPicPr>
          <p:cNvPr id="5" name="Picture 4" descr="s"/>
          <p:cNvPicPr>
            <a:picLocks noChangeAspect="1"/>
          </p:cNvPicPr>
          <p:nvPr/>
        </p:nvPicPr>
        <p:blipFill>
          <a:blip r:embed="rId2"/>
          <a:stretch>
            <a:fillRect/>
          </a:stretch>
        </p:blipFill>
        <p:spPr>
          <a:xfrm>
            <a:off x="5831205" y="1486535"/>
            <a:ext cx="5969635" cy="4311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Development &amp; Evaluation</a:t>
            </a:r>
          </a:p>
        </p:txBody>
      </p:sp>
      <p:sp>
        <p:nvSpPr>
          <p:cNvPr id="3" name="Content Placeholder 2"/>
          <p:cNvSpPr>
            <a:spLocks noGrp="1"/>
          </p:cNvSpPr>
          <p:nvPr>
            <p:ph sz="half" idx="1"/>
          </p:nvPr>
        </p:nvSpPr>
        <p:spPr/>
        <p:txBody>
          <a:bodyPr>
            <a:normAutofit/>
          </a:bodyPr>
          <a:lstStyle/>
          <a:p>
            <a:pPr marL="0" indent="0">
              <a:buNone/>
            </a:pPr>
            <a:r>
              <a:rPr lang="en-US" sz="1800"/>
              <a:t>For approaching the model development phase, the Support Vector Mechanism of Machine Learning model has been used, alongside with K-Nearest Neighbour</a:t>
            </a:r>
          </a:p>
          <a:p>
            <a:pPr marL="0" indent="0">
              <a:buNone/>
            </a:pPr>
            <a:endParaRPr lang="en-US" sz="1800"/>
          </a:p>
          <a:p>
            <a:pPr marL="0" indent="0">
              <a:buNone/>
            </a:pPr>
            <a:r>
              <a:rPr lang="en-US" sz="1800"/>
              <a:t>The reasons for choosing them are as follows-</a:t>
            </a:r>
          </a:p>
          <a:p>
            <a:pPr marL="0" indent="0">
              <a:buNone/>
            </a:pPr>
            <a:r>
              <a:rPr lang="en-US" sz="1800"/>
              <a:t>1.Clustering of parameters help us in providing a better scope of understanding and prediction</a:t>
            </a:r>
          </a:p>
          <a:p>
            <a:pPr marL="0" indent="0">
              <a:buNone/>
            </a:pPr>
            <a:r>
              <a:rPr lang="en-US" sz="1800"/>
              <a:t>2.We want to negate outliers as much as possible</a:t>
            </a:r>
          </a:p>
          <a:p>
            <a:pPr marL="0" indent="0">
              <a:buNone/>
            </a:pPr>
            <a:r>
              <a:rPr lang="en-US" sz="1800"/>
              <a:t>3.Large Datasets are more accurate while using KNN.</a:t>
            </a:r>
          </a:p>
          <a:p>
            <a:pPr marL="0" indent="0">
              <a:buNone/>
            </a:pPr>
            <a:r>
              <a:rPr lang="en-US" sz="1800"/>
              <a:t>4.Hence, a clustering based approach is used.</a:t>
            </a:r>
          </a:p>
        </p:txBody>
      </p:sp>
      <p:pic>
        <p:nvPicPr>
          <p:cNvPr id="5" name="Picture 5" descr="knn"/>
          <p:cNvPicPr>
            <a:picLocks noGrp="1" noChangeAspect="1"/>
          </p:cNvPicPr>
          <p:nvPr>
            <p:ph sz="half" idx="2"/>
          </p:nvPr>
        </p:nvPicPr>
        <p:blipFill>
          <a:blip r:embed="rId2"/>
          <a:stretch>
            <a:fillRect/>
          </a:stretch>
        </p:blipFill>
        <p:spPr>
          <a:xfrm>
            <a:off x="6729730" y="2667635"/>
            <a:ext cx="4436745" cy="314515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930</Words>
  <Application>Microsoft Office PowerPoint</Application>
  <PresentationFormat>Widescreen</PresentationFormat>
  <Paragraphs>149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SimSun</vt:lpstr>
      <vt:lpstr>Arial</vt:lpstr>
      <vt:lpstr>Calibri</vt:lpstr>
      <vt:lpstr>Times New Roman</vt:lpstr>
      <vt:lpstr>Communications and Dialogues</vt:lpstr>
      <vt:lpstr>ACCIDENT SEVERITY DUE TO EXTERNAL FACTORS</vt:lpstr>
      <vt:lpstr>Introduction</vt:lpstr>
      <vt:lpstr>Business Problem &amp; Understanding</vt:lpstr>
      <vt:lpstr>Business Understanding</vt:lpstr>
      <vt:lpstr>Data Wrangling</vt:lpstr>
      <vt:lpstr>Data Wrangling</vt:lpstr>
      <vt:lpstr>Data Visualization</vt:lpstr>
      <vt:lpstr>  Data Visualization</vt:lpstr>
      <vt:lpstr>Model Development &amp; Evaluation</vt:lpstr>
      <vt:lpstr>Conclusion</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DUE TO EXTERNAL FACTORS</dc:title>
  <dc:creator>Sravan</dc:creator>
  <cp:lastModifiedBy>Shravan Vuppalapati</cp:lastModifiedBy>
  <cp:revision>2</cp:revision>
  <dcterms:created xsi:type="dcterms:W3CDTF">2020-09-21T17:57:42Z</dcterms:created>
  <dcterms:modified xsi:type="dcterms:W3CDTF">2020-10-02T16:50:49Z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1033-11.2.0.9259</vt:lpwstr>
  </property>
</Properties>
</file>