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jOG9jV79knQ20roeFqI9xbHov1X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C13E78-F7A6-44DD-B96D-53B0044F528D}">
  <a:tblStyle styleId="{9FC13E78-F7A6-44DD-B96D-53B0044F528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DFD"/>
          </a:solidFill>
        </a:fill>
      </a:tcStyle>
    </a:wholeTbl>
    <a:band1H>
      <a:tcTxStyle/>
      <a:tcStyle>
        <a:tcBdr/>
        <a:fill>
          <a:solidFill>
            <a:srgbClr val="CDD8FB"/>
          </a:solidFill>
        </a:fill>
      </a:tcStyle>
    </a:band1H>
    <a:band2H>
      <a:tcTxStyle/>
      <a:tcStyle>
        <a:tcBdr/>
      </a:tcStyle>
    </a:band2H>
    <a:band1V>
      <a:tcTxStyle/>
      <a:tcStyle>
        <a:tcBdr/>
        <a:fill>
          <a:solidFill>
            <a:srgbClr val="CDD8F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8611ecd5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8611ecd5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49b2413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49b2413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4e0958b4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4e0958b4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6e2e2942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d6e2e29429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172402d8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172402d8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8611ecd5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8611ecd5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d5f9c15660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d5f9c15660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d5f9c15660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d5f9c15660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This table shows the number of records for each year that were missing trip end dates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d3bf1b0ba1_0_19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gd3bf1b0ba1_0_19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gd3bf1b0ba1_0_1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gd3bf1b0ba1_0_22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d3bf1b0ba1_0_225"/>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gd3bf1b0ba1_0_2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d3bf1b0ba1_0_2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gd3bf1b0ba1_0_19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gd3bf1b0ba1_0_19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gd3bf1b0ba1_0_19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gd3bf1b0ba1_0_19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gd3bf1b0ba1_0_19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gd3bf1b0ba1_0_20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gd3bf1b0ba1_0_20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gd3bf1b0ba1_0_20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gd3bf1b0ba1_0_20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gd3bf1b0ba1_0_20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gd3bf1b0ba1_0_20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gd3bf1b0ba1_0_20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gd3bf1b0ba1_0_20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gd3bf1b0ba1_0_20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gd3bf1b0ba1_0_21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gd3bf1b0ba1_0_2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gd3bf1b0ba1_0_216"/>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gd3bf1b0ba1_0_21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gd3bf1b0ba1_0_21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gd3bf1b0ba1_0_2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gd3bf1b0ba1_0_2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gd3bf1b0ba1_0_2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gd3bf1b0ba1_0_2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rgbClr val="D0E0E3"/>
        </a:solidFill>
        <a:effectLst/>
      </p:bgPr>
    </p:bg>
    <p:spTree>
      <p:nvGrpSpPr>
        <p:cNvPr id="1" name="Shape 5"/>
        <p:cNvGrpSpPr/>
        <p:nvPr/>
      </p:nvGrpSpPr>
      <p:grpSpPr>
        <a:xfrm>
          <a:off x="0" y="0"/>
          <a:ext cx="0" cy="0"/>
          <a:chOff x="0" y="0"/>
          <a:chExt cx="0" cy="0"/>
        </a:xfrm>
      </p:grpSpPr>
      <p:sp>
        <p:nvSpPr>
          <p:cNvPr id="6" name="Google Shape;6;gd3bf1b0ba1_0_18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gd3bf1b0ba1_0_18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gd3bf1b0ba1_0_18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1"/>
          <p:cNvSpPr txBox="1">
            <a:spLocks noGrp="1"/>
          </p:cNvSpPr>
          <p:nvPr>
            <p:ph type="ctrTitle" idx="4294967295"/>
          </p:nvPr>
        </p:nvSpPr>
        <p:spPr>
          <a:xfrm>
            <a:off x="242200" y="476600"/>
            <a:ext cx="8520600" cy="9702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sz="5000">
                <a:solidFill>
                  <a:srgbClr val="434343"/>
                </a:solidFill>
              </a:rPr>
              <a:t>Chicago Taxi Usage Analysis</a:t>
            </a:r>
            <a:endParaRPr sz="4700">
              <a:solidFill>
                <a:srgbClr val="434343"/>
              </a:solidFill>
            </a:endParaRPr>
          </a:p>
        </p:txBody>
      </p:sp>
      <p:sp>
        <p:nvSpPr>
          <p:cNvPr id="60" name="Google Shape;60;p1"/>
          <p:cNvSpPr txBox="1">
            <a:spLocks noGrp="1"/>
          </p:cNvSpPr>
          <p:nvPr>
            <p:ph type="subTitle" idx="4294967295"/>
          </p:nvPr>
        </p:nvSpPr>
        <p:spPr>
          <a:xfrm>
            <a:off x="4502500" y="3203275"/>
            <a:ext cx="4552800" cy="2631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4709"/>
              <a:buNone/>
            </a:pPr>
            <a:r>
              <a:rPr lang="en" sz="2000" dirty="0">
                <a:solidFill>
                  <a:srgbClr val="434343"/>
                </a:solidFill>
              </a:rPr>
              <a:t>Sravan Chowdary Vuppalapati </a:t>
            </a:r>
            <a:endParaRPr sz="2000" dirty="0">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115"/>
        <p:cNvGrpSpPr/>
        <p:nvPr/>
      </p:nvGrpSpPr>
      <p:grpSpPr>
        <a:xfrm>
          <a:off x="0" y="0"/>
          <a:ext cx="0" cy="0"/>
          <a:chOff x="0" y="0"/>
          <a:chExt cx="0" cy="0"/>
        </a:xfrm>
      </p:grpSpPr>
      <p:pic>
        <p:nvPicPr>
          <p:cNvPr id="116" name="Google Shape;116;gd8611ecd5c_0_21"/>
          <p:cNvPicPr preferRelativeResize="0"/>
          <p:nvPr/>
        </p:nvPicPr>
        <p:blipFill>
          <a:blip r:embed="rId3">
            <a:alphaModFix/>
          </a:blip>
          <a:stretch>
            <a:fillRect/>
          </a:stretch>
        </p:blipFill>
        <p:spPr>
          <a:xfrm>
            <a:off x="1959425" y="152400"/>
            <a:ext cx="5174126"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120"/>
        <p:cNvGrpSpPr/>
        <p:nvPr/>
      </p:nvGrpSpPr>
      <p:grpSpPr>
        <a:xfrm>
          <a:off x="0" y="0"/>
          <a:ext cx="0" cy="0"/>
          <a:chOff x="0" y="0"/>
          <a:chExt cx="0" cy="0"/>
        </a:xfrm>
      </p:grpSpPr>
      <p:sp>
        <p:nvSpPr>
          <p:cNvPr id="121" name="Google Shape;121;p10"/>
          <p:cNvSpPr txBox="1">
            <a:spLocks noGrp="1"/>
          </p:cNvSpPr>
          <p:nvPr>
            <p:ph type="body" idx="4294967295"/>
          </p:nvPr>
        </p:nvSpPr>
        <p:spPr>
          <a:xfrm>
            <a:off x="0" y="773500"/>
            <a:ext cx="9144000" cy="4320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a:solidFill>
                  <a:srgbClr val="434343"/>
                </a:solidFill>
              </a:rPr>
              <a:t>Change in the number of trips over the years from 2014 to 2020. The graph looks linearly decreasing until 2020.</a:t>
            </a:r>
            <a:endParaRPr>
              <a:solidFill>
                <a:srgbClr val="434343"/>
              </a:solidFill>
            </a:endParaRPr>
          </a:p>
          <a:p>
            <a:pPr marL="152400" lvl="0" indent="0" algn="l" rtl="0">
              <a:lnSpc>
                <a:spcPct val="115000"/>
              </a:lnSpc>
              <a:spcBef>
                <a:spcPts val="0"/>
              </a:spcBef>
              <a:spcAft>
                <a:spcPts val="0"/>
              </a:spcAft>
              <a:buSzPts val="1200"/>
              <a:buNone/>
            </a:pPr>
            <a:endParaRPr sz="1200"/>
          </a:p>
          <a:p>
            <a:pPr marL="152400" lvl="0" indent="0" algn="l" rtl="0">
              <a:lnSpc>
                <a:spcPct val="115000"/>
              </a:lnSpc>
              <a:spcBef>
                <a:spcPts val="0"/>
              </a:spcBef>
              <a:spcAft>
                <a:spcPts val="0"/>
              </a:spcAft>
              <a:buSzPts val="1200"/>
              <a:buNone/>
            </a:pPr>
            <a:endParaRPr sz="1200"/>
          </a:p>
          <a:p>
            <a:pPr marL="457200" lvl="0" indent="0" algn="l" rtl="0">
              <a:lnSpc>
                <a:spcPct val="115000"/>
              </a:lnSpc>
              <a:spcBef>
                <a:spcPts val="1200"/>
              </a:spcBef>
              <a:spcAft>
                <a:spcPts val="1200"/>
              </a:spcAft>
              <a:buSzPts val="1800"/>
              <a:buNone/>
            </a:pPr>
            <a:endParaRPr sz="1200"/>
          </a:p>
        </p:txBody>
      </p:sp>
      <p:pic>
        <p:nvPicPr>
          <p:cNvPr id="122" name="Google Shape;122;p10" descr="Chart, line chart&#10;&#10;Description automatically generated"/>
          <p:cNvPicPr preferRelativeResize="0"/>
          <p:nvPr/>
        </p:nvPicPr>
        <p:blipFill rotWithShape="1">
          <a:blip r:embed="rId3">
            <a:alphaModFix/>
          </a:blip>
          <a:srcRect/>
          <a:stretch/>
        </p:blipFill>
        <p:spPr>
          <a:xfrm>
            <a:off x="691869" y="1606958"/>
            <a:ext cx="7760257" cy="2887234"/>
          </a:xfrm>
          <a:prstGeom prst="rect">
            <a:avLst/>
          </a:prstGeom>
          <a:noFill/>
          <a:ln>
            <a:noFill/>
          </a:ln>
        </p:spPr>
      </p:pic>
      <p:sp>
        <p:nvSpPr>
          <p:cNvPr id="123" name="Google Shape;123;p10"/>
          <p:cNvSpPr txBox="1">
            <a:spLocks noGrp="1"/>
          </p:cNvSpPr>
          <p:nvPr>
            <p:ph type="title" idx="4294967295"/>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Results</a:t>
            </a:r>
            <a:endParaRPr b="1">
              <a:solidFill>
                <a:srgbClr val="F1C23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127"/>
        <p:cNvGrpSpPr/>
        <p:nvPr/>
      </p:nvGrpSpPr>
      <p:grpSpPr>
        <a:xfrm>
          <a:off x="0" y="0"/>
          <a:ext cx="0" cy="0"/>
          <a:chOff x="0" y="0"/>
          <a:chExt cx="0" cy="0"/>
        </a:xfrm>
      </p:grpSpPr>
      <p:sp>
        <p:nvSpPr>
          <p:cNvPr id="128" name="Google Shape;128;p11"/>
          <p:cNvSpPr txBox="1">
            <a:spLocks noGrp="1"/>
          </p:cNvSpPr>
          <p:nvPr>
            <p:ph type="body" idx="1"/>
          </p:nvPr>
        </p:nvSpPr>
        <p:spPr>
          <a:xfrm>
            <a:off x="0" y="770100"/>
            <a:ext cx="8986200" cy="425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a:solidFill>
                  <a:srgbClr val="434343"/>
                </a:solidFill>
              </a:rPr>
              <a:t>The trend is almost linear before 2020 and we can see that there is seasonal behavior. </a:t>
            </a:r>
            <a:endParaRPr>
              <a:solidFill>
                <a:srgbClr val="434343"/>
              </a:solidFill>
            </a:endParaRPr>
          </a:p>
        </p:txBody>
      </p:sp>
      <p:pic>
        <p:nvPicPr>
          <p:cNvPr id="129" name="Google Shape;129;p11" descr="Chart, line chart&#10;&#10;Description automatically generated"/>
          <p:cNvPicPr preferRelativeResize="0"/>
          <p:nvPr/>
        </p:nvPicPr>
        <p:blipFill rotWithShape="1">
          <a:blip r:embed="rId3">
            <a:alphaModFix/>
          </a:blip>
          <a:srcRect/>
          <a:stretch/>
        </p:blipFill>
        <p:spPr>
          <a:xfrm>
            <a:off x="368950" y="1465425"/>
            <a:ext cx="8406099" cy="2915925"/>
          </a:xfrm>
          <a:prstGeom prst="rect">
            <a:avLst/>
          </a:prstGeom>
          <a:noFill/>
          <a:ln>
            <a:noFill/>
          </a:ln>
        </p:spPr>
      </p:pic>
      <p:sp>
        <p:nvSpPr>
          <p:cNvPr id="130" name="Google Shape;130;p11"/>
          <p:cNvSpPr txBox="1">
            <a:spLocks noGrp="1"/>
          </p:cNvSpPr>
          <p:nvPr>
            <p:ph type="title"/>
          </p:nvPr>
        </p:nvSpPr>
        <p:spPr>
          <a:xfrm>
            <a:off x="0" y="0"/>
            <a:ext cx="9144000" cy="784200"/>
          </a:xfrm>
          <a:prstGeom prst="rect">
            <a:avLst/>
          </a:prstGeom>
          <a:solidFill>
            <a:srgbClr val="434343"/>
          </a:solidFill>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Results</a:t>
            </a:r>
            <a:endParaRPr b="1">
              <a:solidFill>
                <a:srgbClr val="F1C23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134"/>
        <p:cNvGrpSpPr/>
        <p:nvPr/>
      </p:nvGrpSpPr>
      <p:grpSpPr>
        <a:xfrm>
          <a:off x="0" y="0"/>
          <a:ext cx="0" cy="0"/>
          <a:chOff x="0" y="0"/>
          <a:chExt cx="0" cy="0"/>
        </a:xfrm>
      </p:grpSpPr>
      <p:sp>
        <p:nvSpPr>
          <p:cNvPr id="135" name="Google Shape;135;p12"/>
          <p:cNvSpPr txBox="1">
            <a:spLocks noGrp="1"/>
          </p:cNvSpPr>
          <p:nvPr>
            <p:ph type="body" idx="1"/>
          </p:nvPr>
        </p:nvSpPr>
        <p:spPr>
          <a:xfrm>
            <a:off x="0" y="706425"/>
            <a:ext cx="9144000" cy="4367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2000">
              <a:solidFill>
                <a:srgbClr val="000000"/>
              </a:solidFill>
            </a:endParaRPr>
          </a:p>
          <a:p>
            <a:pPr marL="0" lvl="0" indent="0" algn="l" rtl="0">
              <a:lnSpc>
                <a:spcPct val="115000"/>
              </a:lnSpc>
              <a:spcBef>
                <a:spcPts val="0"/>
              </a:spcBef>
              <a:spcAft>
                <a:spcPts val="0"/>
              </a:spcAft>
              <a:buNone/>
            </a:pPr>
            <a:r>
              <a:rPr lang="en" sz="2000">
                <a:solidFill>
                  <a:srgbClr val="434343"/>
                </a:solidFill>
              </a:rPr>
              <a:t>The number of trips per month from 2014 to 2020</a:t>
            </a:r>
            <a:endParaRPr sz="2000">
              <a:solidFill>
                <a:srgbClr val="434343"/>
              </a:solidFill>
            </a:endParaRPr>
          </a:p>
          <a:p>
            <a:pPr marL="0" lvl="0" indent="0" algn="l" rtl="0">
              <a:lnSpc>
                <a:spcPct val="115000"/>
              </a:lnSpc>
              <a:spcBef>
                <a:spcPts val="1200"/>
              </a:spcBef>
              <a:spcAft>
                <a:spcPts val="0"/>
              </a:spcAft>
              <a:buSzPts val="1800"/>
              <a:buNone/>
            </a:pPr>
            <a:endParaRPr sz="1200"/>
          </a:p>
          <a:p>
            <a:pPr marL="0" lvl="0" indent="0" algn="l" rtl="0">
              <a:lnSpc>
                <a:spcPct val="115000"/>
              </a:lnSpc>
              <a:spcBef>
                <a:spcPts val="1200"/>
              </a:spcBef>
              <a:spcAft>
                <a:spcPts val="1200"/>
              </a:spcAft>
              <a:buSzPts val="1800"/>
              <a:buNone/>
            </a:pPr>
            <a:endParaRPr/>
          </a:p>
        </p:txBody>
      </p:sp>
      <p:pic>
        <p:nvPicPr>
          <p:cNvPr id="136" name="Google Shape;136;p12" descr="Chart, bar chart&#10;&#10;Description automatically generated"/>
          <p:cNvPicPr preferRelativeResize="0"/>
          <p:nvPr/>
        </p:nvPicPr>
        <p:blipFill rotWithShape="1">
          <a:blip r:embed="rId3">
            <a:alphaModFix/>
          </a:blip>
          <a:srcRect/>
          <a:stretch/>
        </p:blipFill>
        <p:spPr>
          <a:xfrm>
            <a:off x="129563" y="1552750"/>
            <a:ext cx="8884876" cy="3015000"/>
          </a:xfrm>
          <a:prstGeom prst="rect">
            <a:avLst/>
          </a:prstGeom>
          <a:noFill/>
          <a:ln>
            <a:noFill/>
          </a:ln>
        </p:spPr>
      </p:pic>
      <p:sp>
        <p:nvSpPr>
          <p:cNvPr id="137" name="Google Shape;137;p12"/>
          <p:cNvSpPr txBox="1">
            <a:spLocks noGrp="1"/>
          </p:cNvSpPr>
          <p:nvPr>
            <p:ph type="title"/>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Results</a:t>
            </a:r>
            <a:endParaRPr b="1">
              <a:solidFill>
                <a:srgbClr val="F1C23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141"/>
        <p:cNvGrpSpPr/>
        <p:nvPr/>
      </p:nvGrpSpPr>
      <p:grpSpPr>
        <a:xfrm>
          <a:off x="0" y="0"/>
          <a:ext cx="0" cy="0"/>
          <a:chOff x="0" y="0"/>
          <a:chExt cx="0" cy="0"/>
        </a:xfrm>
      </p:grpSpPr>
      <p:sp>
        <p:nvSpPr>
          <p:cNvPr id="142" name="Google Shape;142;p13"/>
          <p:cNvSpPr txBox="1">
            <a:spLocks noGrp="1"/>
          </p:cNvSpPr>
          <p:nvPr>
            <p:ph type="body" idx="1"/>
          </p:nvPr>
        </p:nvSpPr>
        <p:spPr>
          <a:xfrm>
            <a:off x="0" y="784200"/>
            <a:ext cx="9144000" cy="4359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2100">
                <a:solidFill>
                  <a:srgbClr val="434343"/>
                </a:solidFill>
              </a:rPr>
              <a:t>Percentage of trips during 2020 from Jan to Dec.</a:t>
            </a:r>
            <a:endParaRPr sz="2100">
              <a:solidFill>
                <a:srgbClr val="434343"/>
              </a:solidFill>
            </a:endParaRPr>
          </a:p>
          <a:p>
            <a:pPr marL="114300" lvl="0" indent="0" algn="l" rtl="0">
              <a:lnSpc>
                <a:spcPct val="115000"/>
              </a:lnSpc>
              <a:spcBef>
                <a:spcPts val="0"/>
              </a:spcBef>
              <a:spcAft>
                <a:spcPts val="0"/>
              </a:spcAft>
              <a:buSzPts val="1800"/>
              <a:buNone/>
            </a:pPr>
            <a:endParaRPr sz="1700">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sz="1700"/>
          </a:p>
        </p:txBody>
      </p:sp>
      <p:pic>
        <p:nvPicPr>
          <p:cNvPr id="143" name="Google Shape;143;p13" descr="Chart, waterfall chart&#10;&#10;Description automatically generated"/>
          <p:cNvPicPr preferRelativeResize="0"/>
          <p:nvPr/>
        </p:nvPicPr>
        <p:blipFill rotWithShape="1">
          <a:blip r:embed="rId3">
            <a:alphaModFix/>
          </a:blip>
          <a:srcRect/>
          <a:stretch/>
        </p:blipFill>
        <p:spPr>
          <a:xfrm>
            <a:off x="539675" y="1629050"/>
            <a:ext cx="8204351" cy="3297351"/>
          </a:xfrm>
          <a:prstGeom prst="rect">
            <a:avLst/>
          </a:prstGeom>
          <a:noFill/>
          <a:ln>
            <a:noFill/>
          </a:ln>
        </p:spPr>
      </p:pic>
      <p:sp>
        <p:nvSpPr>
          <p:cNvPr id="144" name="Google Shape;144;p13"/>
          <p:cNvSpPr txBox="1">
            <a:spLocks noGrp="1"/>
          </p:cNvSpPr>
          <p:nvPr>
            <p:ph type="title"/>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Results</a:t>
            </a:r>
            <a:endParaRPr b="1">
              <a:solidFill>
                <a:srgbClr val="F1C23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148"/>
        <p:cNvGrpSpPr/>
        <p:nvPr/>
      </p:nvGrpSpPr>
      <p:grpSpPr>
        <a:xfrm>
          <a:off x="0" y="0"/>
          <a:ext cx="0" cy="0"/>
          <a:chOff x="0" y="0"/>
          <a:chExt cx="0" cy="0"/>
        </a:xfrm>
      </p:grpSpPr>
      <p:sp>
        <p:nvSpPr>
          <p:cNvPr id="149" name="Google Shape;149;p14"/>
          <p:cNvSpPr txBox="1">
            <a:spLocks noGrp="1"/>
          </p:cNvSpPr>
          <p:nvPr>
            <p:ph type="body" idx="1"/>
          </p:nvPr>
        </p:nvSpPr>
        <p:spPr>
          <a:xfrm>
            <a:off x="0" y="784200"/>
            <a:ext cx="9144000" cy="4359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a:solidFill>
                  <a:srgbClr val="434343"/>
                </a:solidFill>
              </a:rPr>
              <a:t>Hourly representation of rides for one day </a:t>
            </a:r>
            <a:endParaRPr>
              <a:solidFill>
                <a:srgbClr val="434343"/>
              </a:solidFill>
            </a:endParaRPr>
          </a:p>
          <a:p>
            <a:pPr marL="0" lvl="0" indent="0" algn="l" rtl="0">
              <a:lnSpc>
                <a:spcPct val="115000"/>
              </a:lnSpc>
              <a:spcBef>
                <a:spcPts val="1200"/>
              </a:spcBef>
              <a:spcAft>
                <a:spcPts val="0"/>
              </a:spcAft>
              <a:buSzPts val="1800"/>
              <a:buNone/>
            </a:pPr>
            <a:endParaRPr sz="1200"/>
          </a:p>
          <a:p>
            <a:pPr marL="0" lvl="0" indent="0" algn="l" rtl="0">
              <a:lnSpc>
                <a:spcPct val="115000"/>
              </a:lnSpc>
              <a:spcBef>
                <a:spcPts val="2400"/>
              </a:spcBef>
              <a:spcAft>
                <a:spcPts val="1200"/>
              </a:spcAft>
              <a:buSzPts val="1800"/>
              <a:buNone/>
            </a:pPr>
            <a:endParaRPr sz="1200"/>
          </a:p>
        </p:txBody>
      </p:sp>
      <p:pic>
        <p:nvPicPr>
          <p:cNvPr id="150" name="Google Shape;150;p14" descr="Chart, line chart, histogram&#10;&#10;Description automatically generated"/>
          <p:cNvPicPr preferRelativeResize="0"/>
          <p:nvPr/>
        </p:nvPicPr>
        <p:blipFill rotWithShape="1">
          <a:blip r:embed="rId3">
            <a:alphaModFix/>
          </a:blip>
          <a:srcRect/>
          <a:stretch/>
        </p:blipFill>
        <p:spPr>
          <a:xfrm>
            <a:off x="234350" y="1340800"/>
            <a:ext cx="8760726" cy="3491625"/>
          </a:xfrm>
          <a:prstGeom prst="rect">
            <a:avLst/>
          </a:prstGeom>
          <a:noFill/>
          <a:ln>
            <a:noFill/>
          </a:ln>
        </p:spPr>
      </p:pic>
      <p:sp>
        <p:nvSpPr>
          <p:cNvPr id="151" name="Google Shape;151;p14"/>
          <p:cNvSpPr txBox="1">
            <a:spLocks noGrp="1"/>
          </p:cNvSpPr>
          <p:nvPr>
            <p:ph type="title"/>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Results</a:t>
            </a:r>
            <a:endParaRPr b="1">
              <a:solidFill>
                <a:srgbClr val="F1C23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155"/>
        <p:cNvGrpSpPr/>
        <p:nvPr/>
      </p:nvGrpSpPr>
      <p:grpSpPr>
        <a:xfrm>
          <a:off x="0" y="0"/>
          <a:ext cx="0" cy="0"/>
          <a:chOff x="0" y="0"/>
          <a:chExt cx="0" cy="0"/>
        </a:xfrm>
      </p:grpSpPr>
      <p:sp>
        <p:nvSpPr>
          <p:cNvPr id="156" name="Google Shape;156;p15"/>
          <p:cNvSpPr txBox="1">
            <a:spLocks noGrp="1"/>
          </p:cNvSpPr>
          <p:nvPr>
            <p:ph type="body" idx="1"/>
          </p:nvPr>
        </p:nvSpPr>
        <p:spPr>
          <a:xfrm>
            <a:off x="110875" y="895125"/>
            <a:ext cx="9144000" cy="4289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2100">
                <a:solidFill>
                  <a:schemeClr val="lt1"/>
                </a:solidFill>
              </a:rPr>
              <a:t>Weekly representation of the rides</a:t>
            </a:r>
            <a:r>
              <a:rPr lang="en">
                <a:solidFill>
                  <a:schemeClr val="lt1"/>
                </a:solidFill>
              </a:rPr>
              <a:t>.</a:t>
            </a:r>
            <a:endParaRPr>
              <a:solidFill>
                <a:srgbClr val="434343"/>
              </a:solidFill>
            </a:endParaRPr>
          </a:p>
          <a:p>
            <a:pPr marL="0" lvl="0" indent="0" algn="l" rtl="0">
              <a:lnSpc>
                <a:spcPct val="115000"/>
              </a:lnSpc>
              <a:spcBef>
                <a:spcPts val="1200"/>
              </a:spcBef>
              <a:spcAft>
                <a:spcPts val="1200"/>
              </a:spcAft>
              <a:buSzPts val="1800"/>
              <a:buNone/>
            </a:pPr>
            <a:endParaRPr sz="1200"/>
          </a:p>
        </p:txBody>
      </p:sp>
      <p:pic>
        <p:nvPicPr>
          <p:cNvPr id="157" name="Google Shape;157;p15"/>
          <p:cNvPicPr preferRelativeResize="0"/>
          <p:nvPr/>
        </p:nvPicPr>
        <p:blipFill rotWithShape="1">
          <a:blip r:embed="rId3">
            <a:alphaModFix/>
          </a:blip>
          <a:srcRect/>
          <a:stretch/>
        </p:blipFill>
        <p:spPr>
          <a:xfrm>
            <a:off x="217250" y="1524788"/>
            <a:ext cx="8748750" cy="3279925"/>
          </a:xfrm>
          <a:prstGeom prst="rect">
            <a:avLst/>
          </a:prstGeom>
          <a:noFill/>
          <a:ln>
            <a:noFill/>
          </a:ln>
        </p:spPr>
      </p:pic>
      <p:sp>
        <p:nvSpPr>
          <p:cNvPr id="158" name="Google Shape;158;p15"/>
          <p:cNvSpPr txBox="1">
            <a:spLocks noGrp="1"/>
          </p:cNvSpPr>
          <p:nvPr>
            <p:ph type="title"/>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Results</a:t>
            </a:r>
            <a:endParaRPr b="1">
              <a:solidFill>
                <a:srgbClr val="F1C23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162"/>
        <p:cNvGrpSpPr/>
        <p:nvPr/>
      </p:nvGrpSpPr>
      <p:grpSpPr>
        <a:xfrm>
          <a:off x="0" y="0"/>
          <a:ext cx="0" cy="0"/>
          <a:chOff x="0" y="0"/>
          <a:chExt cx="0" cy="0"/>
        </a:xfrm>
      </p:grpSpPr>
      <p:sp>
        <p:nvSpPr>
          <p:cNvPr id="163" name="Google Shape;163;gd49b241399_0_0"/>
          <p:cNvSpPr txBox="1">
            <a:spLocks noGrp="1"/>
          </p:cNvSpPr>
          <p:nvPr>
            <p:ph type="body" idx="1"/>
          </p:nvPr>
        </p:nvSpPr>
        <p:spPr>
          <a:xfrm>
            <a:off x="0" y="784200"/>
            <a:ext cx="9144000" cy="420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434343"/>
                </a:solidFill>
              </a:rPr>
              <a:t>Not just the number of trips, but number of taxis that are active are also reduced in number.</a:t>
            </a:r>
            <a:endParaRPr>
              <a:solidFill>
                <a:srgbClr val="434343"/>
              </a:solidFill>
            </a:endParaRPr>
          </a:p>
          <a:p>
            <a:pPr marL="0" lvl="0" indent="0" algn="l" rtl="0">
              <a:spcBef>
                <a:spcPts val="1200"/>
              </a:spcBef>
              <a:spcAft>
                <a:spcPts val="1200"/>
              </a:spcAft>
              <a:buNone/>
            </a:pPr>
            <a:endParaRPr sz="1700"/>
          </a:p>
        </p:txBody>
      </p:sp>
      <p:pic>
        <p:nvPicPr>
          <p:cNvPr id="164" name="Google Shape;164;gd49b241399_0_0"/>
          <p:cNvPicPr preferRelativeResize="0"/>
          <p:nvPr/>
        </p:nvPicPr>
        <p:blipFill>
          <a:blip r:embed="rId3">
            <a:alphaModFix/>
          </a:blip>
          <a:stretch>
            <a:fillRect/>
          </a:stretch>
        </p:blipFill>
        <p:spPr>
          <a:xfrm>
            <a:off x="772850" y="1732750"/>
            <a:ext cx="7598275" cy="3143825"/>
          </a:xfrm>
          <a:prstGeom prst="rect">
            <a:avLst/>
          </a:prstGeom>
          <a:noFill/>
          <a:ln>
            <a:noFill/>
          </a:ln>
        </p:spPr>
      </p:pic>
      <p:sp>
        <p:nvSpPr>
          <p:cNvPr id="165" name="Google Shape;165;gd49b241399_0_0"/>
          <p:cNvSpPr txBox="1">
            <a:spLocks noGrp="1"/>
          </p:cNvSpPr>
          <p:nvPr>
            <p:ph type="title"/>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Results</a:t>
            </a:r>
            <a:endParaRPr b="1">
              <a:solidFill>
                <a:srgbClr val="F1C23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169"/>
        <p:cNvGrpSpPr/>
        <p:nvPr/>
      </p:nvGrpSpPr>
      <p:grpSpPr>
        <a:xfrm>
          <a:off x="0" y="0"/>
          <a:ext cx="0" cy="0"/>
          <a:chOff x="0" y="0"/>
          <a:chExt cx="0" cy="0"/>
        </a:xfrm>
      </p:grpSpPr>
      <p:sp>
        <p:nvSpPr>
          <p:cNvPr id="170" name="Google Shape;170;gd4e0958b43_0_4"/>
          <p:cNvSpPr txBox="1">
            <a:spLocks noGrp="1"/>
          </p:cNvSpPr>
          <p:nvPr>
            <p:ph type="body" idx="1"/>
          </p:nvPr>
        </p:nvSpPr>
        <p:spPr>
          <a:xfrm>
            <a:off x="0" y="789325"/>
            <a:ext cx="9144000" cy="426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434343"/>
                </a:solidFill>
              </a:rPr>
              <a:t>Average distance of trips is more during the pandemic but there is not much difference in the travel times.</a:t>
            </a:r>
            <a:endParaRPr>
              <a:solidFill>
                <a:srgbClr val="434343"/>
              </a:solidFill>
            </a:endParaRPr>
          </a:p>
          <a:p>
            <a:pPr marL="0" lvl="0" indent="0" algn="l" rtl="0">
              <a:spcBef>
                <a:spcPts val="1200"/>
              </a:spcBef>
              <a:spcAft>
                <a:spcPts val="1200"/>
              </a:spcAft>
              <a:buNone/>
            </a:pPr>
            <a:endParaRPr/>
          </a:p>
        </p:txBody>
      </p:sp>
      <p:pic>
        <p:nvPicPr>
          <p:cNvPr id="171" name="Google Shape;171;gd4e0958b43_0_4"/>
          <p:cNvPicPr preferRelativeResize="0"/>
          <p:nvPr/>
        </p:nvPicPr>
        <p:blipFill>
          <a:blip r:embed="rId3">
            <a:alphaModFix/>
          </a:blip>
          <a:stretch>
            <a:fillRect/>
          </a:stretch>
        </p:blipFill>
        <p:spPr>
          <a:xfrm>
            <a:off x="462900" y="1866750"/>
            <a:ext cx="4109101" cy="3068225"/>
          </a:xfrm>
          <a:prstGeom prst="rect">
            <a:avLst/>
          </a:prstGeom>
          <a:noFill/>
          <a:ln>
            <a:noFill/>
          </a:ln>
        </p:spPr>
      </p:pic>
      <p:pic>
        <p:nvPicPr>
          <p:cNvPr id="172" name="Google Shape;172;gd4e0958b43_0_4"/>
          <p:cNvPicPr preferRelativeResize="0"/>
          <p:nvPr/>
        </p:nvPicPr>
        <p:blipFill>
          <a:blip r:embed="rId4">
            <a:alphaModFix/>
          </a:blip>
          <a:stretch>
            <a:fillRect/>
          </a:stretch>
        </p:blipFill>
        <p:spPr>
          <a:xfrm>
            <a:off x="4757225" y="1866750"/>
            <a:ext cx="4109100" cy="3068225"/>
          </a:xfrm>
          <a:prstGeom prst="rect">
            <a:avLst/>
          </a:prstGeom>
          <a:noFill/>
          <a:ln>
            <a:noFill/>
          </a:ln>
        </p:spPr>
      </p:pic>
      <p:sp>
        <p:nvSpPr>
          <p:cNvPr id="173" name="Google Shape;173;gd4e0958b43_0_4"/>
          <p:cNvSpPr txBox="1">
            <a:spLocks noGrp="1"/>
          </p:cNvSpPr>
          <p:nvPr>
            <p:ph type="title"/>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Results</a:t>
            </a:r>
            <a:endParaRPr b="1">
              <a:solidFill>
                <a:srgbClr val="F1C23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177"/>
        <p:cNvGrpSpPr/>
        <p:nvPr/>
      </p:nvGrpSpPr>
      <p:grpSpPr>
        <a:xfrm>
          <a:off x="0" y="0"/>
          <a:ext cx="0" cy="0"/>
          <a:chOff x="0" y="0"/>
          <a:chExt cx="0" cy="0"/>
        </a:xfrm>
      </p:grpSpPr>
      <p:sp>
        <p:nvSpPr>
          <p:cNvPr id="178" name="Google Shape;178;p16"/>
          <p:cNvSpPr txBox="1">
            <a:spLocks noGrp="1"/>
          </p:cNvSpPr>
          <p:nvPr>
            <p:ph type="body" idx="1"/>
          </p:nvPr>
        </p:nvSpPr>
        <p:spPr>
          <a:xfrm>
            <a:off x="0" y="645175"/>
            <a:ext cx="9144000" cy="4498200"/>
          </a:xfrm>
          <a:prstGeom prst="rect">
            <a:avLst/>
          </a:prstGeom>
          <a:noFill/>
          <a:ln>
            <a:noFill/>
          </a:ln>
        </p:spPr>
        <p:txBody>
          <a:bodyPr spcFirstLastPara="1" wrap="square" lIns="91425" tIns="91425" rIns="91425" bIns="91425" anchor="t" anchorCtr="0">
            <a:normAutofit/>
          </a:bodyPr>
          <a:lstStyle/>
          <a:p>
            <a:pPr marL="457200" lvl="0" indent="-323850" algn="l" rtl="0">
              <a:lnSpc>
                <a:spcPct val="115000"/>
              </a:lnSpc>
              <a:spcBef>
                <a:spcPts val="0"/>
              </a:spcBef>
              <a:spcAft>
                <a:spcPts val="0"/>
              </a:spcAft>
              <a:buClr>
                <a:srgbClr val="434343"/>
              </a:buClr>
              <a:buSzPts val="1500"/>
              <a:buChar char="●"/>
            </a:pPr>
            <a:r>
              <a:rPr lang="en" sz="1500">
                <a:solidFill>
                  <a:srgbClr val="434343"/>
                </a:solidFill>
              </a:rPr>
              <a:t>O’Hare airport pickups are most impacted.</a:t>
            </a:r>
            <a:endParaRPr sz="1500">
              <a:solidFill>
                <a:srgbClr val="434343"/>
              </a:solidFill>
            </a:endParaRPr>
          </a:p>
          <a:p>
            <a:pPr marL="457200" lvl="0" indent="-323850" algn="l" rtl="0">
              <a:spcBef>
                <a:spcPts val="0"/>
              </a:spcBef>
              <a:spcAft>
                <a:spcPts val="0"/>
              </a:spcAft>
              <a:buClr>
                <a:srgbClr val="434343"/>
              </a:buClr>
              <a:buSzPts val="1500"/>
              <a:buChar char="●"/>
            </a:pPr>
            <a:r>
              <a:rPr lang="en" sz="1500">
                <a:solidFill>
                  <a:srgbClr val="434343"/>
                </a:solidFill>
              </a:rPr>
              <a:t>Central city still remained most popular.</a:t>
            </a:r>
            <a:endParaRPr sz="1500">
              <a:solidFill>
                <a:srgbClr val="434343"/>
              </a:solidFill>
            </a:endParaRPr>
          </a:p>
          <a:p>
            <a:pPr marL="457200" lvl="0" indent="-323850" algn="l" rtl="0">
              <a:lnSpc>
                <a:spcPct val="115000"/>
              </a:lnSpc>
              <a:spcBef>
                <a:spcPts val="0"/>
              </a:spcBef>
              <a:spcAft>
                <a:spcPts val="0"/>
              </a:spcAft>
              <a:buClr>
                <a:srgbClr val="434343"/>
              </a:buClr>
              <a:buSzPts val="1500"/>
              <a:buChar char="●"/>
            </a:pPr>
            <a:r>
              <a:rPr lang="en" sz="1500">
                <a:solidFill>
                  <a:srgbClr val="434343"/>
                </a:solidFill>
              </a:rPr>
              <a:t>There is not much impact in the Far Southeast side of the city. In Fact there is increase in the number of pickups in these locations.</a:t>
            </a:r>
            <a:endParaRPr sz="1500">
              <a:solidFill>
                <a:srgbClr val="434343"/>
              </a:solidFill>
            </a:endParaRPr>
          </a:p>
          <a:p>
            <a:pPr marL="1371600" lvl="0" indent="0" algn="l" rtl="0">
              <a:lnSpc>
                <a:spcPct val="115000"/>
              </a:lnSpc>
              <a:spcBef>
                <a:spcPts val="1200"/>
              </a:spcBef>
              <a:spcAft>
                <a:spcPts val="1200"/>
              </a:spcAft>
              <a:buSzPts val="1800"/>
              <a:buNone/>
            </a:pPr>
            <a:endParaRPr/>
          </a:p>
        </p:txBody>
      </p:sp>
      <p:pic>
        <p:nvPicPr>
          <p:cNvPr id="179" name="Google Shape;179;p16"/>
          <p:cNvPicPr preferRelativeResize="0"/>
          <p:nvPr/>
        </p:nvPicPr>
        <p:blipFill>
          <a:blip r:embed="rId3">
            <a:alphaModFix/>
          </a:blip>
          <a:stretch>
            <a:fillRect/>
          </a:stretch>
        </p:blipFill>
        <p:spPr>
          <a:xfrm>
            <a:off x="1598400" y="1782025"/>
            <a:ext cx="6281951" cy="3308400"/>
          </a:xfrm>
          <a:prstGeom prst="rect">
            <a:avLst/>
          </a:prstGeom>
          <a:noFill/>
          <a:ln>
            <a:noFill/>
          </a:ln>
        </p:spPr>
      </p:pic>
      <p:sp>
        <p:nvSpPr>
          <p:cNvPr id="180" name="Google Shape;180;p16"/>
          <p:cNvSpPr txBox="1">
            <a:spLocks noGrp="1"/>
          </p:cNvSpPr>
          <p:nvPr>
            <p:ph type="title"/>
          </p:nvPr>
        </p:nvSpPr>
        <p:spPr>
          <a:xfrm>
            <a:off x="0" y="0"/>
            <a:ext cx="9144000" cy="6453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Results</a:t>
            </a:r>
            <a:endParaRPr b="1">
              <a:solidFill>
                <a:srgbClr val="F1C232"/>
              </a:solidFill>
            </a:endParaRPr>
          </a:p>
        </p:txBody>
      </p:sp>
      <p:pic>
        <p:nvPicPr>
          <p:cNvPr id="181" name="Google Shape;181;p16"/>
          <p:cNvPicPr preferRelativeResize="0"/>
          <p:nvPr/>
        </p:nvPicPr>
        <p:blipFill>
          <a:blip r:embed="rId4">
            <a:alphaModFix/>
          </a:blip>
          <a:stretch>
            <a:fillRect/>
          </a:stretch>
        </p:blipFill>
        <p:spPr>
          <a:xfrm>
            <a:off x="1598400" y="1782025"/>
            <a:ext cx="6281949" cy="3308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64"/>
        <p:cNvGrpSpPr/>
        <p:nvPr/>
      </p:nvGrpSpPr>
      <p:grpSpPr>
        <a:xfrm>
          <a:off x="0" y="0"/>
          <a:ext cx="0" cy="0"/>
          <a:chOff x="0" y="0"/>
          <a:chExt cx="0" cy="0"/>
        </a:xfrm>
      </p:grpSpPr>
      <p:sp>
        <p:nvSpPr>
          <p:cNvPr id="65" name="Google Shape;65;p2"/>
          <p:cNvSpPr txBox="1">
            <a:spLocks noGrp="1"/>
          </p:cNvSpPr>
          <p:nvPr>
            <p:ph type="body" idx="4294967295"/>
          </p:nvPr>
        </p:nvSpPr>
        <p:spPr>
          <a:xfrm>
            <a:off x="0" y="784200"/>
            <a:ext cx="9144000" cy="4359300"/>
          </a:xfrm>
          <a:prstGeom prst="rect">
            <a:avLst/>
          </a:prstGeom>
          <a:solidFill>
            <a:srgbClr val="FFD966"/>
          </a:solid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434343"/>
              </a:buClr>
              <a:buSzPts val="1800"/>
              <a:buChar char="●"/>
            </a:pPr>
            <a:r>
              <a:rPr lang="en">
                <a:solidFill>
                  <a:srgbClr val="434343"/>
                </a:solidFill>
              </a:rPr>
              <a:t>Drastic reduction in traffic volume has been observed worldwide and across the United States during the pandemic.</a:t>
            </a:r>
            <a:endParaRPr>
              <a:solidFill>
                <a:srgbClr val="434343"/>
              </a:solidFill>
            </a:endParaRPr>
          </a:p>
          <a:p>
            <a:pPr marL="457200" lvl="0" indent="-342900" algn="l" rtl="0">
              <a:lnSpc>
                <a:spcPct val="115000"/>
              </a:lnSpc>
              <a:spcBef>
                <a:spcPts val="0"/>
              </a:spcBef>
              <a:spcAft>
                <a:spcPts val="0"/>
              </a:spcAft>
              <a:buClr>
                <a:srgbClr val="434343"/>
              </a:buClr>
              <a:buSzPts val="1800"/>
              <a:buChar char="●"/>
            </a:pPr>
            <a:r>
              <a:rPr lang="en">
                <a:solidFill>
                  <a:srgbClr val="434343"/>
                </a:solidFill>
              </a:rPr>
              <a:t>This event provides us with a unique opportunity to investigate the changes in  travel using taxi prior and during the pandemic.</a:t>
            </a:r>
            <a:endParaRPr>
              <a:solidFill>
                <a:srgbClr val="434343"/>
              </a:solidFill>
            </a:endParaRPr>
          </a:p>
          <a:p>
            <a:pPr marL="457200" lvl="0" indent="-342900" algn="l" rtl="0">
              <a:lnSpc>
                <a:spcPct val="150000"/>
              </a:lnSpc>
              <a:spcBef>
                <a:spcPts val="0"/>
              </a:spcBef>
              <a:spcAft>
                <a:spcPts val="0"/>
              </a:spcAft>
              <a:buClr>
                <a:srgbClr val="434343"/>
              </a:buClr>
              <a:buSzPts val="1800"/>
              <a:buChar char="●"/>
            </a:pPr>
            <a:r>
              <a:rPr lang="en">
                <a:solidFill>
                  <a:srgbClr val="434343"/>
                </a:solidFill>
              </a:rPr>
              <a:t>Collected and analyzed trip-by-trip taxi usage data from the City of Chicago spanning from 2014 to 2020.</a:t>
            </a:r>
            <a:endParaRPr>
              <a:solidFill>
                <a:srgbClr val="434343"/>
              </a:solidFill>
            </a:endParaRPr>
          </a:p>
          <a:p>
            <a:pPr marL="457200" lvl="0" indent="-342900" algn="l" rtl="0">
              <a:lnSpc>
                <a:spcPct val="150000"/>
              </a:lnSpc>
              <a:spcBef>
                <a:spcPts val="0"/>
              </a:spcBef>
              <a:spcAft>
                <a:spcPts val="0"/>
              </a:spcAft>
              <a:buClr>
                <a:srgbClr val="434343"/>
              </a:buClr>
              <a:buSzPts val="1800"/>
              <a:buChar char="●"/>
            </a:pPr>
            <a:r>
              <a:rPr lang="en">
                <a:solidFill>
                  <a:srgbClr val="434343"/>
                </a:solidFill>
              </a:rPr>
              <a:t>The results show that the use of taxis in Chicago has been on a steady decline for multiple years.</a:t>
            </a:r>
            <a:endParaRPr>
              <a:solidFill>
                <a:srgbClr val="434343"/>
              </a:solidFill>
            </a:endParaRPr>
          </a:p>
          <a:p>
            <a:pPr marL="457200" lvl="0" indent="-342900" algn="l" rtl="0">
              <a:lnSpc>
                <a:spcPct val="150000"/>
              </a:lnSpc>
              <a:spcBef>
                <a:spcPts val="0"/>
              </a:spcBef>
              <a:spcAft>
                <a:spcPts val="0"/>
              </a:spcAft>
              <a:buClr>
                <a:srgbClr val="434343"/>
              </a:buClr>
              <a:buSzPts val="1800"/>
              <a:buChar char="●"/>
            </a:pPr>
            <a:r>
              <a:rPr lang="en">
                <a:solidFill>
                  <a:srgbClr val="434343"/>
                </a:solidFill>
              </a:rPr>
              <a:t>However in March-2020, we observed a steep decline in the number of trips.</a:t>
            </a:r>
            <a:endParaRPr>
              <a:solidFill>
                <a:srgbClr val="434343"/>
              </a:solidFill>
            </a:endParaRPr>
          </a:p>
          <a:p>
            <a:pPr marL="457200" lvl="0" indent="-342900" algn="l" rtl="0">
              <a:lnSpc>
                <a:spcPct val="150000"/>
              </a:lnSpc>
              <a:spcBef>
                <a:spcPts val="0"/>
              </a:spcBef>
              <a:spcAft>
                <a:spcPts val="0"/>
              </a:spcAft>
              <a:buClr>
                <a:srgbClr val="434343"/>
              </a:buClr>
              <a:buSzPts val="1800"/>
              <a:buChar char="●"/>
            </a:pPr>
            <a:r>
              <a:rPr lang="en">
                <a:solidFill>
                  <a:srgbClr val="434343"/>
                </a:solidFill>
              </a:rPr>
              <a:t>The number of trips had a sharp decrease which was mainly due to Covid-19.</a:t>
            </a:r>
            <a:endParaRPr>
              <a:solidFill>
                <a:srgbClr val="434343"/>
              </a:solidFill>
            </a:endParaRPr>
          </a:p>
          <a:p>
            <a:pPr marL="0" lvl="0" indent="0" algn="l" rtl="0">
              <a:lnSpc>
                <a:spcPct val="150000"/>
              </a:lnSpc>
              <a:spcBef>
                <a:spcPts val="1200"/>
              </a:spcBef>
              <a:spcAft>
                <a:spcPts val="0"/>
              </a:spcAft>
              <a:buClr>
                <a:schemeClr val="dk1"/>
              </a:buClr>
              <a:buSzPts val="275"/>
              <a:buFont typeface="Arial"/>
              <a:buNone/>
            </a:pPr>
            <a:endParaRPr sz="2000">
              <a:solidFill>
                <a:schemeClr val="lt1"/>
              </a:solidFill>
            </a:endParaRPr>
          </a:p>
          <a:p>
            <a:pPr marL="0" lvl="0" indent="0" algn="l" rtl="0">
              <a:lnSpc>
                <a:spcPct val="150000"/>
              </a:lnSpc>
              <a:spcBef>
                <a:spcPts val="1200"/>
              </a:spcBef>
              <a:spcAft>
                <a:spcPts val="0"/>
              </a:spcAft>
              <a:buClr>
                <a:schemeClr val="dk1"/>
              </a:buClr>
              <a:buSzPts val="275"/>
              <a:buFont typeface="Arial"/>
              <a:buNone/>
            </a:pPr>
            <a:endParaRPr sz="2000">
              <a:solidFill>
                <a:schemeClr val="lt1"/>
              </a:solidFill>
            </a:endParaRPr>
          </a:p>
          <a:p>
            <a:pPr marL="0" lvl="0" indent="0" algn="l" rtl="0">
              <a:lnSpc>
                <a:spcPct val="150000"/>
              </a:lnSpc>
              <a:spcBef>
                <a:spcPts val="1200"/>
              </a:spcBef>
              <a:spcAft>
                <a:spcPts val="0"/>
              </a:spcAft>
              <a:buSzPts val="450"/>
              <a:buNone/>
            </a:pPr>
            <a:endParaRPr sz="2000">
              <a:solidFill>
                <a:schemeClr val="lt1"/>
              </a:solidFill>
            </a:endParaRPr>
          </a:p>
          <a:p>
            <a:pPr marL="0" lvl="0" indent="0" algn="l" rtl="0">
              <a:lnSpc>
                <a:spcPct val="150000"/>
              </a:lnSpc>
              <a:spcBef>
                <a:spcPts val="1200"/>
              </a:spcBef>
              <a:spcAft>
                <a:spcPts val="1200"/>
              </a:spcAft>
              <a:buSzPts val="450"/>
              <a:buNone/>
            </a:pPr>
            <a:endParaRPr sz="2000">
              <a:solidFill>
                <a:schemeClr val="lt1"/>
              </a:solidFill>
            </a:endParaRPr>
          </a:p>
        </p:txBody>
      </p:sp>
      <p:sp>
        <p:nvSpPr>
          <p:cNvPr id="66" name="Google Shape;66;p2"/>
          <p:cNvSpPr txBox="1">
            <a:spLocks noGrp="1"/>
          </p:cNvSpPr>
          <p:nvPr>
            <p:ph type="title" idx="4294967295"/>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Introduction</a:t>
            </a:r>
            <a:endParaRPr b="1">
              <a:solidFill>
                <a:srgbClr val="F1C23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185"/>
        <p:cNvGrpSpPr/>
        <p:nvPr/>
      </p:nvGrpSpPr>
      <p:grpSpPr>
        <a:xfrm>
          <a:off x="0" y="0"/>
          <a:ext cx="0" cy="0"/>
          <a:chOff x="0" y="0"/>
          <a:chExt cx="0" cy="0"/>
        </a:xfrm>
      </p:grpSpPr>
      <p:sp>
        <p:nvSpPr>
          <p:cNvPr id="186" name="Google Shape;186;gd6e2e29429_0_7"/>
          <p:cNvSpPr txBox="1">
            <a:spLocks noGrp="1"/>
          </p:cNvSpPr>
          <p:nvPr>
            <p:ph type="body" idx="1"/>
          </p:nvPr>
        </p:nvSpPr>
        <p:spPr>
          <a:xfrm>
            <a:off x="205575" y="615600"/>
            <a:ext cx="8832300" cy="4449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500">
                <a:solidFill>
                  <a:srgbClr val="434343"/>
                </a:solidFill>
              </a:rPr>
              <a:t>South Shore, Grand Boulevard, Greater Grand Crossing have considerable increase in the number of pickups during covid compared to previous years. Thought the number of trips is increasing in these areas, number of active taxis has been reduced.</a:t>
            </a:r>
            <a:endParaRPr sz="1500">
              <a:solidFill>
                <a:srgbClr val="434343"/>
              </a:solidFill>
            </a:endParaRPr>
          </a:p>
          <a:p>
            <a:pPr marL="0" lvl="0" indent="0" algn="l" rtl="0">
              <a:lnSpc>
                <a:spcPct val="115000"/>
              </a:lnSpc>
              <a:spcBef>
                <a:spcPts val="0"/>
              </a:spcBef>
              <a:spcAft>
                <a:spcPts val="0"/>
              </a:spcAft>
              <a:buNone/>
            </a:pPr>
            <a:endParaRPr sz="1200"/>
          </a:p>
        </p:txBody>
      </p:sp>
      <p:sp>
        <p:nvSpPr>
          <p:cNvPr id="187" name="Google Shape;187;gd6e2e29429_0_7"/>
          <p:cNvSpPr txBox="1">
            <a:spLocks noGrp="1"/>
          </p:cNvSpPr>
          <p:nvPr>
            <p:ph type="title"/>
          </p:nvPr>
        </p:nvSpPr>
        <p:spPr>
          <a:xfrm>
            <a:off x="0" y="0"/>
            <a:ext cx="9144000" cy="6156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Results</a:t>
            </a:r>
            <a:endParaRPr b="1">
              <a:solidFill>
                <a:srgbClr val="F1C232"/>
              </a:solidFill>
            </a:endParaRPr>
          </a:p>
        </p:txBody>
      </p:sp>
      <p:pic>
        <p:nvPicPr>
          <p:cNvPr id="188" name="Google Shape;188;gd6e2e29429_0_7"/>
          <p:cNvPicPr preferRelativeResize="0"/>
          <p:nvPr/>
        </p:nvPicPr>
        <p:blipFill>
          <a:blip r:embed="rId3">
            <a:alphaModFix/>
          </a:blip>
          <a:stretch>
            <a:fillRect/>
          </a:stretch>
        </p:blipFill>
        <p:spPr>
          <a:xfrm>
            <a:off x="1095375" y="1558925"/>
            <a:ext cx="6953250" cy="3584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192"/>
        <p:cNvGrpSpPr/>
        <p:nvPr/>
      </p:nvGrpSpPr>
      <p:grpSpPr>
        <a:xfrm>
          <a:off x="0" y="0"/>
          <a:ext cx="0" cy="0"/>
          <a:chOff x="0" y="0"/>
          <a:chExt cx="0" cy="0"/>
        </a:xfrm>
      </p:grpSpPr>
      <p:sp>
        <p:nvSpPr>
          <p:cNvPr id="193" name="Google Shape;193;gd172402d88_0_5"/>
          <p:cNvSpPr txBox="1">
            <a:spLocks noGrp="1"/>
          </p:cNvSpPr>
          <p:nvPr>
            <p:ph type="body" idx="1"/>
          </p:nvPr>
        </p:nvSpPr>
        <p:spPr>
          <a:xfrm>
            <a:off x="0" y="784200"/>
            <a:ext cx="9144000" cy="446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434343"/>
                </a:solidFill>
              </a:rPr>
              <a:t>Similar behaviours is observed for drop-off locations as well.</a:t>
            </a:r>
            <a:endParaRPr>
              <a:solidFill>
                <a:srgbClr val="434343"/>
              </a:solidFill>
            </a:endParaRPr>
          </a:p>
          <a:p>
            <a:pPr marL="457200" lvl="0" indent="0" algn="l" rtl="0">
              <a:spcBef>
                <a:spcPts val="1200"/>
              </a:spcBef>
              <a:spcAft>
                <a:spcPts val="0"/>
              </a:spcAft>
              <a:buNone/>
            </a:pPr>
            <a:endParaRPr>
              <a:solidFill>
                <a:schemeClr val="lt1"/>
              </a:solidFill>
            </a:endParaRPr>
          </a:p>
          <a:p>
            <a:pPr marL="457200" lvl="0" indent="0" algn="l" rtl="0">
              <a:spcBef>
                <a:spcPts val="1200"/>
              </a:spcBef>
              <a:spcAft>
                <a:spcPts val="1200"/>
              </a:spcAft>
              <a:buNone/>
            </a:pPr>
            <a:endParaRPr sz="1200">
              <a:solidFill>
                <a:srgbClr val="434343"/>
              </a:solidFill>
            </a:endParaRPr>
          </a:p>
        </p:txBody>
      </p:sp>
      <p:sp>
        <p:nvSpPr>
          <p:cNvPr id="194" name="Google Shape;194;gd172402d88_0_5"/>
          <p:cNvSpPr txBox="1">
            <a:spLocks noGrp="1"/>
          </p:cNvSpPr>
          <p:nvPr>
            <p:ph type="title"/>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Results</a:t>
            </a:r>
            <a:endParaRPr b="1">
              <a:solidFill>
                <a:srgbClr val="F1C232"/>
              </a:solidFill>
            </a:endParaRPr>
          </a:p>
        </p:txBody>
      </p:sp>
      <p:pic>
        <p:nvPicPr>
          <p:cNvPr id="195" name="Google Shape;195;gd172402d88_0_5"/>
          <p:cNvPicPr preferRelativeResize="0"/>
          <p:nvPr/>
        </p:nvPicPr>
        <p:blipFill>
          <a:blip r:embed="rId3">
            <a:alphaModFix/>
          </a:blip>
          <a:stretch>
            <a:fillRect/>
          </a:stretch>
        </p:blipFill>
        <p:spPr>
          <a:xfrm>
            <a:off x="1005200" y="1519225"/>
            <a:ext cx="6054699" cy="3624274"/>
          </a:xfrm>
          <a:prstGeom prst="rect">
            <a:avLst/>
          </a:prstGeom>
          <a:noFill/>
          <a:ln>
            <a:noFill/>
          </a:ln>
        </p:spPr>
      </p:pic>
      <p:pic>
        <p:nvPicPr>
          <p:cNvPr id="196" name="Google Shape;196;gd172402d88_0_5"/>
          <p:cNvPicPr preferRelativeResize="0"/>
          <p:nvPr/>
        </p:nvPicPr>
        <p:blipFill>
          <a:blip r:embed="rId4">
            <a:alphaModFix/>
          </a:blip>
          <a:stretch>
            <a:fillRect/>
          </a:stretch>
        </p:blipFill>
        <p:spPr>
          <a:xfrm>
            <a:off x="300025" y="1320625"/>
            <a:ext cx="7733201" cy="3822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200"/>
        <p:cNvGrpSpPr/>
        <p:nvPr/>
      </p:nvGrpSpPr>
      <p:grpSpPr>
        <a:xfrm>
          <a:off x="0" y="0"/>
          <a:ext cx="0" cy="0"/>
          <a:chOff x="0" y="0"/>
          <a:chExt cx="0" cy="0"/>
        </a:xfrm>
      </p:grpSpPr>
      <p:sp>
        <p:nvSpPr>
          <p:cNvPr id="201" name="Google Shape;201;gd8611ecd5c_0_31"/>
          <p:cNvSpPr txBox="1">
            <a:spLocks noGrp="1"/>
          </p:cNvSpPr>
          <p:nvPr>
            <p:ph type="body" idx="1"/>
          </p:nvPr>
        </p:nvSpPr>
        <p:spPr>
          <a:xfrm>
            <a:off x="0" y="784200"/>
            <a:ext cx="9144000" cy="446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rgbClr val="434343"/>
              </a:solidFill>
            </a:endParaRPr>
          </a:p>
          <a:p>
            <a:pPr marL="457200" lvl="0" indent="0" algn="l" rtl="0">
              <a:spcBef>
                <a:spcPts val="1200"/>
              </a:spcBef>
              <a:spcAft>
                <a:spcPts val="0"/>
              </a:spcAft>
              <a:buNone/>
            </a:pPr>
            <a:endParaRPr>
              <a:solidFill>
                <a:schemeClr val="lt1"/>
              </a:solidFill>
            </a:endParaRPr>
          </a:p>
          <a:p>
            <a:pPr marL="457200" lvl="0" indent="0" algn="l" rtl="0">
              <a:spcBef>
                <a:spcPts val="1200"/>
              </a:spcBef>
              <a:spcAft>
                <a:spcPts val="1200"/>
              </a:spcAft>
              <a:buNone/>
            </a:pPr>
            <a:endParaRPr sz="1200">
              <a:solidFill>
                <a:srgbClr val="434343"/>
              </a:solidFill>
            </a:endParaRPr>
          </a:p>
        </p:txBody>
      </p:sp>
      <p:sp>
        <p:nvSpPr>
          <p:cNvPr id="202" name="Google Shape;202;gd8611ecd5c_0_31"/>
          <p:cNvSpPr txBox="1">
            <a:spLocks noGrp="1"/>
          </p:cNvSpPr>
          <p:nvPr>
            <p:ph type="title"/>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Random Forest And Decision Tree Model</a:t>
            </a:r>
            <a:endParaRPr b="1">
              <a:solidFill>
                <a:srgbClr val="F1C232"/>
              </a:solidFill>
            </a:endParaRPr>
          </a:p>
        </p:txBody>
      </p:sp>
      <p:pic>
        <p:nvPicPr>
          <p:cNvPr id="203" name="Google Shape;203;gd8611ecd5c_0_31"/>
          <p:cNvPicPr preferRelativeResize="0"/>
          <p:nvPr/>
        </p:nvPicPr>
        <p:blipFill>
          <a:blip r:embed="rId3">
            <a:alphaModFix/>
          </a:blip>
          <a:stretch>
            <a:fillRect/>
          </a:stretch>
        </p:blipFill>
        <p:spPr>
          <a:xfrm>
            <a:off x="1005200" y="1519225"/>
            <a:ext cx="6054699" cy="3624274"/>
          </a:xfrm>
          <a:prstGeom prst="rect">
            <a:avLst/>
          </a:prstGeom>
          <a:noFill/>
          <a:ln>
            <a:noFill/>
          </a:ln>
        </p:spPr>
      </p:pic>
      <p:pic>
        <p:nvPicPr>
          <p:cNvPr id="204" name="Google Shape;204;gd8611ecd5c_0_31"/>
          <p:cNvPicPr preferRelativeResize="0"/>
          <p:nvPr/>
        </p:nvPicPr>
        <p:blipFill rotWithShape="1">
          <a:blip r:embed="rId4">
            <a:alphaModFix/>
          </a:blip>
          <a:srcRect t="1456" b="1456"/>
          <a:stretch/>
        </p:blipFill>
        <p:spPr>
          <a:xfrm>
            <a:off x="300025" y="1331800"/>
            <a:ext cx="7733199" cy="38117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208"/>
        <p:cNvGrpSpPr/>
        <p:nvPr/>
      </p:nvGrpSpPr>
      <p:grpSpPr>
        <a:xfrm>
          <a:off x="0" y="0"/>
          <a:ext cx="0" cy="0"/>
          <a:chOff x="0" y="0"/>
          <a:chExt cx="0" cy="0"/>
        </a:xfrm>
      </p:grpSpPr>
      <p:sp>
        <p:nvSpPr>
          <p:cNvPr id="209" name="Google Shape;209;gd5f9c15660_0_217"/>
          <p:cNvSpPr txBox="1">
            <a:spLocks noGrp="1"/>
          </p:cNvSpPr>
          <p:nvPr>
            <p:ph type="body" idx="1"/>
          </p:nvPr>
        </p:nvSpPr>
        <p:spPr>
          <a:xfrm>
            <a:off x="0" y="784200"/>
            <a:ext cx="9144000" cy="420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434343"/>
                </a:solidFill>
              </a:rPr>
              <a:t>Using Random Forest and Decision Tree to predict the trend of trips for 2014 to 2020 and compare to the actual trend for those years. The predicted results from both models are similar to the actual results until March 2020.</a:t>
            </a:r>
            <a:endParaRPr>
              <a:solidFill>
                <a:srgbClr val="434343"/>
              </a:solidFill>
            </a:endParaRPr>
          </a:p>
          <a:p>
            <a:pPr marL="0" lvl="0" indent="0" algn="l" rtl="0">
              <a:spcBef>
                <a:spcPts val="1200"/>
              </a:spcBef>
              <a:spcAft>
                <a:spcPts val="1200"/>
              </a:spcAft>
              <a:buNone/>
            </a:pPr>
            <a:endParaRPr sz="1200"/>
          </a:p>
        </p:txBody>
      </p:sp>
      <p:pic>
        <p:nvPicPr>
          <p:cNvPr id="210" name="Google Shape;210;gd5f9c15660_0_217"/>
          <p:cNvPicPr preferRelativeResize="0"/>
          <p:nvPr/>
        </p:nvPicPr>
        <p:blipFill>
          <a:blip r:embed="rId3">
            <a:alphaModFix/>
          </a:blip>
          <a:stretch>
            <a:fillRect/>
          </a:stretch>
        </p:blipFill>
        <p:spPr>
          <a:xfrm>
            <a:off x="1273900" y="1936250"/>
            <a:ext cx="6997400" cy="3009150"/>
          </a:xfrm>
          <a:prstGeom prst="rect">
            <a:avLst/>
          </a:prstGeom>
          <a:noFill/>
          <a:ln>
            <a:noFill/>
          </a:ln>
        </p:spPr>
      </p:pic>
      <p:sp>
        <p:nvSpPr>
          <p:cNvPr id="211" name="Google Shape;211;gd5f9c15660_0_217"/>
          <p:cNvSpPr txBox="1">
            <a:spLocks noGrp="1"/>
          </p:cNvSpPr>
          <p:nvPr>
            <p:ph type="title"/>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Results</a:t>
            </a:r>
            <a:endParaRPr b="1">
              <a:solidFill>
                <a:srgbClr val="F1C23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215"/>
        <p:cNvGrpSpPr/>
        <p:nvPr/>
      </p:nvGrpSpPr>
      <p:grpSpPr>
        <a:xfrm>
          <a:off x="0" y="0"/>
          <a:ext cx="0" cy="0"/>
          <a:chOff x="0" y="0"/>
          <a:chExt cx="0" cy="0"/>
        </a:xfrm>
      </p:grpSpPr>
      <p:sp>
        <p:nvSpPr>
          <p:cNvPr id="216" name="Google Shape;216;gd5f9c15660_0_267"/>
          <p:cNvSpPr txBox="1">
            <a:spLocks noGrp="1"/>
          </p:cNvSpPr>
          <p:nvPr>
            <p:ph type="title"/>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Results</a:t>
            </a:r>
            <a:endParaRPr b="1">
              <a:solidFill>
                <a:srgbClr val="F1C232"/>
              </a:solidFill>
            </a:endParaRPr>
          </a:p>
        </p:txBody>
      </p:sp>
      <p:sp>
        <p:nvSpPr>
          <p:cNvPr id="217" name="Google Shape;217;gd5f9c15660_0_267"/>
          <p:cNvSpPr txBox="1">
            <a:spLocks noGrp="1"/>
          </p:cNvSpPr>
          <p:nvPr>
            <p:ph type="body" idx="1"/>
          </p:nvPr>
        </p:nvSpPr>
        <p:spPr>
          <a:xfrm>
            <a:off x="0" y="749200"/>
            <a:ext cx="9144000" cy="439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434343"/>
                </a:solidFill>
              </a:rPr>
              <a:t>Density Comparison Map for Predicted vs True</a:t>
            </a:r>
            <a:endParaRPr>
              <a:solidFill>
                <a:srgbClr val="434343"/>
              </a:solidFill>
            </a:endParaRPr>
          </a:p>
          <a:p>
            <a:pPr marL="0" lvl="0" indent="0" algn="l" rtl="0">
              <a:spcBef>
                <a:spcPts val="1200"/>
              </a:spcBef>
              <a:spcAft>
                <a:spcPts val="1200"/>
              </a:spcAft>
              <a:buNone/>
            </a:pPr>
            <a:endParaRPr sz="1200"/>
          </a:p>
        </p:txBody>
      </p:sp>
      <p:pic>
        <p:nvPicPr>
          <p:cNvPr id="218" name="Google Shape;218;gd5f9c15660_0_267"/>
          <p:cNvPicPr preferRelativeResize="0"/>
          <p:nvPr/>
        </p:nvPicPr>
        <p:blipFill>
          <a:blip r:embed="rId3">
            <a:alphaModFix/>
          </a:blip>
          <a:stretch>
            <a:fillRect/>
          </a:stretch>
        </p:blipFill>
        <p:spPr>
          <a:xfrm>
            <a:off x="1796825" y="1360350"/>
            <a:ext cx="5667275" cy="3563824"/>
          </a:xfrm>
          <a:prstGeom prst="rect">
            <a:avLst/>
          </a:prstGeom>
          <a:noFill/>
          <a:ln>
            <a:noFill/>
          </a:ln>
        </p:spPr>
      </p:pic>
      <p:pic>
        <p:nvPicPr>
          <p:cNvPr id="219" name="Google Shape;219;gd5f9c15660_0_267"/>
          <p:cNvPicPr preferRelativeResize="0"/>
          <p:nvPr/>
        </p:nvPicPr>
        <p:blipFill>
          <a:blip r:embed="rId4">
            <a:alphaModFix/>
          </a:blip>
          <a:stretch>
            <a:fillRect/>
          </a:stretch>
        </p:blipFill>
        <p:spPr>
          <a:xfrm>
            <a:off x="1326200" y="1360350"/>
            <a:ext cx="6810201" cy="36935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223"/>
        <p:cNvGrpSpPr/>
        <p:nvPr/>
      </p:nvGrpSpPr>
      <p:grpSpPr>
        <a:xfrm>
          <a:off x="0" y="0"/>
          <a:ext cx="0" cy="0"/>
          <a:chOff x="0" y="0"/>
          <a:chExt cx="0" cy="0"/>
        </a:xfrm>
      </p:grpSpPr>
      <p:sp>
        <p:nvSpPr>
          <p:cNvPr id="224" name="Google Shape;224;p21"/>
          <p:cNvSpPr txBox="1">
            <a:spLocks noGrp="1"/>
          </p:cNvSpPr>
          <p:nvPr>
            <p:ph type="title"/>
          </p:nvPr>
        </p:nvSpPr>
        <p:spPr>
          <a:xfrm>
            <a:off x="0" y="0"/>
            <a:ext cx="9144000" cy="843900"/>
          </a:xfrm>
          <a:prstGeom prst="rect">
            <a:avLst/>
          </a:prstGeom>
          <a:solidFill>
            <a:srgbClr val="434343"/>
          </a:solid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111"/>
              <a:buNone/>
            </a:pPr>
            <a:r>
              <a:rPr lang="en" b="1">
                <a:solidFill>
                  <a:srgbClr val="F1C232"/>
                </a:solidFill>
              </a:rPr>
              <a:t>Conclusion</a:t>
            </a:r>
            <a:endParaRPr b="1">
              <a:solidFill>
                <a:srgbClr val="F1C232"/>
              </a:solidFill>
            </a:endParaRPr>
          </a:p>
        </p:txBody>
      </p:sp>
      <p:sp>
        <p:nvSpPr>
          <p:cNvPr id="225" name="Google Shape;225;p21"/>
          <p:cNvSpPr txBox="1">
            <a:spLocks noGrp="1"/>
          </p:cNvSpPr>
          <p:nvPr>
            <p:ph type="body" idx="1"/>
          </p:nvPr>
        </p:nvSpPr>
        <p:spPr>
          <a:xfrm>
            <a:off x="0" y="843900"/>
            <a:ext cx="9144000" cy="42996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a:solidFill>
                  <a:srgbClr val="434343"/>
                </a:solidFill>
              </a:rPr>
              <a:t>There was an overall decrease in the number of taxi trips in 2020 due to Covid-19. There were some places in Chicago where there was an increase in trips an, not just in 2020 but for the past several years, but these were low density regions where the number of trips is still less than 2000 per month. According to the predictions, there was supposed to be a steady number of trips in 2020, with no overall decline or increase. However, due to the pandemic, there was a sharp decrease. It was expected to have an average of 1 million trips but instead had an average of 200,000 trips.</a:t>
            </a:r>
            <a:endParaRPr sz="240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70"/>
        <p:cNvGrpSpPr/>
        <p:nvPr/>
      </p:nvGrpSpPr>
      <p:grpSpPr>
        <a:xfrm>
          <a:off x="0" y="0"/>
          <a:ext cx="0" cy="0"/>
          <a:chOff x="0" y="0"/>
          <a:chExt cx="0" cy="0"/>
        </a:xfrm>
      </p:grpSpPr>
      <p:sp>
        <p:nvSpPr>
          <p:cNvPr id="71" name="Google Shape;71;p3"/>
          <p:cNvSpPr txBox="1">
            <a:spLocks noGrp="1"/>
          </p:cNvSpPr>
          <p:nvPr>
            <p:ph type="title" idx="4294967295"/>
          </p:nvPr>
        </p:nvSpPr>
        <p:spPr>
          <a:xfrm>
            <a:off x="0" y="0"/>
            <a:ext cx="9144000" cy="873900"/>
          </a:xfrm>
          <a:prstGeom prst="rect">
            <a:avLst/>
          </a:prstGeom>
          <a:solidFill>
            <a:srgbClr val="434343"/>
          </a:solid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111"/>
              <a:buNone/>
            </a:pPr>
            <a:r>
              <a:rPr lang="en" b="1">
                <a:solidFill>
                  <a:srgbClr val="F1C232"/>
                </a:solidFill>
              </a:rPr>
              <a:t>Problem Statement</a:t>
            </a:r>
            <a:endParaRPr b="1">
              <a:solidFill>
                <a:srgbClr val="F1C232"/>
              </a:solidFill>
            </a:endParaRPr>
          </a:p>
        </p:txBody>
      </p:sp>
      <p:sp>
        <p:nvSpPr>
          <p:cNvPr id="72" name="Google Shape;72;p3"/>
          <p:cNvSpPr txBox="1">
            <a:spLocks noGrp="1"/>
          </p:cNvSpPr>
          <p:nvPr>
            <p:ph type="body" idx="4294967295"/>
          </p:nvPr>
        </p:nvSpPr>
        <p:spPr>
          <a:xfrm>
            <a:off x="0" y="1410000"/>
            <a:ext cx="9144000" cy="3159000"/>
          </a:xfrm>
          <a:prstGeom prst="rect">
            <a:avLst/>
          </a:prstGeom>
          <a:noFill/>
          <a:ln>
            <a:noFill/>
          </a:ln>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rgbClr val="434343"/>
              </a:buClr>
              <a:buSzPts val="1800"/>
              <a:buChar char="●"/>
            </a:pPr>
            <a:r>
              <a:rPr lang="en">
                <a:solidFill>
                  <a:srgbClr val="434343"/>
                </a:solidFill>
              </a:rPr>
              <a:t>What changes COVID-19, and the dramatic drop in human activities associated with COVID-19, have had on the taxi industry?</a:t>
            </a:r>
            <a:endParaRPr>
              <a:solidFill>
                <a:srgbClr val="434343"/>
              </a:solidFill>
            </a:endParaRPr>
          </a:p>
          <a:p>
            <a:pPr marL="457200" lvl="0" indent="-342900" algn="l" rtl="0">
              <a:lnSpc>
                <a:spcPct val="150000"/>
              </a:lnSpc>
              <a:spcBef>
                <a:spcPts val="0"/>
              </a:spcBef>
              <a:spcAft>
                <a:spcPts val="0"/>
              </a:spcAft>
              <a:buClr>
                <a:srgbClr val="434343"/>
              </a:buClr>
              <a:buSzPts val="1800"/>
              <a:buChar char="●"/>
            </a:pPr>
            <a:r>
              <a:rPr lang="en">
                <a:solidFill>
                  <a:srgbClr val="434343"/>
                </a:solidFill>
              </a:rPr>
              <a:t>We know that COVID has affected the taxi usage but the extent of it was not known.</a:t>
            </a:r>
            <a:endParaRPr>
              <a:solidFill>
                <a:srgbClr val="434343"/>
              </a:solidFill>
            </a:endParaRPr>
          </a:p>
          <a:p>
            <a:pPr marL="457200" lvl="0" indent="-342900" algn="l" rtl="0">
              <a:lnSpc>
                <a:spcPct val="150000"/>
              </a:lnSpc>
              <a:spcBef>
                <a:spcPts val="0"/>
              </a:spcBef>
              <a:spcAft>
                <a:spcPts val="0"/>
              </a:spcAft>
              <a:buClr>
                <a:srgbClr val="434343"/>
              </a:buClr>
              <a:buSzPts val="1800"/>
              <a:buChar char="●"/>
            </a:pPr>
            <a:r>
              <a:rPr lang="en">
                <a:solidFill>
                  <a:srgbClr val="434343"/>
                </a:solidFill>
              </a:rPr>
              <a:t>Investigate the changes in taxi usage travel with regard to the number of total trips, trip travel times, trip distances and location.</a:t>
            </a:r>
            <a:endParaRPr>
              <a:solidFill>
                <a:srgbClr val="434343"/>
              </a:solidFill>
            </a:endParaRPr>
          </a:p>
          <a:p>
            <a:pPr marL="0" lvl="0" indent="0" algn="l" rtl="0">
              <a:lnSpc>
                <a:spcPct val="150000"/>
              </a:lnSpc>
              <a:spcBef>
                <a:spcPts val="0"/>
              </a:spcBef>
              <a:spcAft>
                <a:spcPts val="0"/>
              </a:spcAft>
              <a:buNone/>
            </a:pPr>
            <a:endParaRPr>
              <a:solidFill>
                <a:schemeClr val="lt1"/>
              </a:solidFill>
            </a:endParaRPr>
          </a:p>
          <a:p>
            <a:pPr marL="0" lvl="0" indent="0" algn="l" rtl="0">
              <a:lnSpc>
                <a:spcPct val="150000"/>
              </a:lnSpc>
              <a:spcBef>
                <a:spcPts val="1200"/>
              </a:spcBef>
              <a:spcAft>
                <a:spcPts val="1200"/>
              </a:spcAft>
              <a:buSzPts val="1800"/>
              <a:buNone/>
            </a:pP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76"/>
        <p:cNvGrpSpPr/>
        <p:nvPr/>
      </p:nvGrpSpPr>
      <p:grpSpPr>
        <a:xfrm>
          <a:off x="0" y="0"/>
          <a:ext cx="0" cy="0"/>
          <a:chOff x="0" y="0"/>
          <a:chExt cx="0" cy="0"/>
        </a:xfrm>
      </p:grpSpPr>
      <p:sp>
        <p:nvSpPr>
          <p:cNvPr id="77" name="Google Shape;77;p4"/>
          <p:cNvSpPr txBox="1">
            <a:spLocks noGrp="1"/>
          </p:cNvSpPr>
          <p:nvPr>
            <p:ph type="body" idx="1"/>
          </p:nvPr>
        </p:nvSpPr>
        <p:spPr>
          <a:xfrm>
            <a:off x="0" y="862500"/>
            <a:ext cx="9144000" cy="4281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rgbClr val="434343"/>
              </a:buClr>
              <a:buSzPts val="1800"/>
              <a:buChar char="●"/>
            </a:pPr>
            <a:r>
              <a:rPr lang="en">
                <a:solidFill>
                  <a:srgbClr val="434343"/>
                </a:solidFill>
              </a:rPr>
              <a:t>Link to the dataset: https://console.cloud.google.com/bigquery?p=bigquery-public-data&amp;d=chicago_taxi_trips</a:t>
            </a:r>
            <a:endParaRPr>
              <a:solidFill>
                <a:srgbClr val="434343"/>
              </a:solidFill>
            </a:endParaRPr>
          </a:p>
          <a:p>
            <a:pPr marL="457200" lvl="0" indent="-342900" algn="l" rtl="0">
              <a:lnSpc>
                <a:spcPct val="115000"/>
              </a:lnSpc>
              <a:spcBef>
                <a:spcPts val="1000"/>
              </a:spcBef>
              <a:spcAft>
                <a:spcPts val="0"/>
              </a:spcAft>
              <a:buClr>
                <a:srgbClr val="434343"/>
              </a:buClr>
              <a:buSzPts val="1800"/>
              <a:buChar char="●"/>
            </a:pPr>
            <a:r>
              <a:rPr lang="en">
                <a:solidFill>
                  <a:srgbClr val="434343"/>
                </a:solidFill>
              </a:rPr>
              <a:t>Source: City of Chicago</a:t>
            </a:r>
            <a:endParaRPr>
              <a:solidFill>
                <a:srgbClr val="434343"/>
              </a:solidFill>
            </a:endParaRPr>
          </a:p>
          <a:p>
            <a:pPr marL="457200" lvl="0" indent="-342900" algn="l" rtl="0">
              <a:lnSpc>
                <a:spcPct val="115000"/>
              </a:lnSpc>
              <a:spcBef>
                <a:spcPts val="1000"/>
              </a:spcBef>
              <a:spcAft>
                <a:spcPts val="0"/>
              </a:spcAft>
              <a:buClr>
                <a:srgbClr val="434343"/>
              </a:buClr>
              <a:buSzPts val="1800"/>
              <a:buChar char="●"/>
            </a:pPr>
            <a:r>
              <a:rPr lang="en">
                <a:solidFill>
                  <a:srgbClr val="434343"/>
                </a:solidFill>
              </a:rPr>
              <a:t>Total rows = 187 Million rows</a:t>
            </a:r>
            <a:endParaRPr>
              <a:solidFill>
                <a:srgbClr val="434343"/>
              </a:solidFill>
            </a:endParaRPr>
          </a:p>
          <a:p>
            <a:pPr marL="457200" lvl="0" indent="-342900" algn="l" rtl="0">
              <a:lnSpc>
                <a:spcPct val="115000"/>
              </a:lnSpc>
              <a:spcBef>
                <a:spcPts val="1000"/>
              </a:spcBef>
              <a:spcAft>
                <a:spcPts val="0"/>
              </a:spcAft>
              <a:buClr>
                <a:srgbClr val="434343"/>
              </a:buClr>
              <a:buSzPts val="1800"/>
              <a:buChar char="●"/>
            </a:pPr>
            <a:r>
              <a:rPr lang="en">
                <a:solidFill>
                  <a:srgbClr val="434343"/>
                </a:solidFill>
              </a:rPr>
              <a:t>TAXI_ID is encrypted</a:t>
            </a:r>
            <a:endParaRPr>
              <a:solidFill>
                <a:srgbClr val="434343"/>
              </a:solidFill>
            </a:endParaRPr>
          </a:p>
          <a:p>
            <a:pPr marL="457200" lvl="0" indent="-342900" algn="l" rtl="0">
              <a:lnSpc>
                <a:spcPct val="115000"/>
              </a:lnSpc>
              <a:spcBef>
                <a:spcPts val="1000"/>
              </a:spcBef>
              <a:spcAft>
                <a:spcPts val="0"/>
              </a:spcAft>
              <a:buClr>
                <a:srgbClr val="434343"/>
              </a:buClr>
              <a:buSzPts val="1800"/>
              <a:buChar char="●"/>
            </a:pPr>
            <a:r>
              <a:rPr lang="en">
                <a:solidFill>
                  <a:srgbClr val="434343"/>
                </a:solidFill>
              </a:rPr>
              <a:t>Trip times are rounded to the nearest 15 minutes</a:t>
            </a:r>
            <a:endParaRPr>
              <a:solidFill>
                <a:srgbClr val="434343"/>
              </a:solidFill>
            </a:endParaRPr>
          </a:p>
          <a:p>
            <a:pPr marL="457200" lvl="0" indent="-342900" algn="l" rtl="0">
              <a:lnSpc>
                <a:spcPct val="115000"/>
              </a:lnSpc>
              <a:spcBef>
                <a:spcPts val="1000"/>
              </a:spcBef>
              <a:spcAft>
                <a:spcPts val="1000"/>
              </a:spcAft>
              <a:buClr>
                <a:srgbClr val="434343"/>
              </a:buClr>
              <a:buSzPts val="1800"/>
              <a:buChar char="●"/>
            </a:pPr>
            <a:r>
              <a:rPr lang="en">
                <a:solidFill>
                  <a:srgbClr val="434343"/>
                </a:solidFill>
              </a:rPr>
              <a:t>Latitude and longitude columns are not accurate pickup and dropoff locations, but they are accurate to the street level to help with analysis.</a:t>
            </a:r>
            <a:endParaRPr>
              <a:solidFill>
                <a:srgbClr val="434343"/>
              </a:solidFill>
            </a:endParaRPr>
          </a:p>
        </p:txBody>
      </p:sp>
      <p:sp>
        <p:nvSpPr>
          <p:cNvPr id="78" name="Google Shape;78;p4"/>
          <p:cNvSpPr txBox="1">
            <a:spLocks noGrp="1"/>
          </p:cNvSpPr>
          <p:nvPr>
            <p:ph type="title"/>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Dataset</a:t>
            </a:r>
            <a:endParaRPr b="1">
              <a:solidFill>
                <a:srgbClr val="F1C23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82"/>
        <p:cNvGrpSpPr/>
        <p:nvPr/>
      </p:nvGrpSpPr>
      <p:grpSpPr>
        <a:xfrm>
          <a:off x="0" y="0"/>
          <a:ext cx="0" cy="0"/>
          <a:chOff x="0" y="0"/>
          <a:chExt cx="0" cy="0"/>
        </a:xfrm>
      </p:grpSpPr>
      <p:sp>
        <p:nvSpPr>
          <p:cNvPr id="83" name="Google Shape;83;p5"/>
          <p:cNvSpPr txBox="1">
            <a:spLocks noGrp="1"/>
          </p:cNvSpPr>
          <p:nvPr>
            <p:ph type="body" idx="1"/>
          </p:nvPr>
        </p:nvSpPr>
        <p:spPr>
          <a:xfrm>
            <a:off x="0" y="784200"/>
            <a:ext cx="9270000" cy="4359300"/>
          </a:xfrm>
          <a:prstGeom prst="rect">
            <a:avLst/>
          </a:prstGeom>
          <a:noFill/>
          <a:ln>
            <a:noFill/>
          </a:ln>
        </p:spPr>
        <p:txBody>
          <a:bodyPr spcFirstLastPara="1" wrap="square" lIns="91425" tIns="91425" rIns="91425" bIns="91425" anchor="t" anchorCtr="0">
            <a:noAutofit/>
          </a:bodyPr>
          <a:lstStyle/>
          <a:p>
            <a:pPr marL="457200" lvl="0" indent="-342900" algn="l" rtl="0">
              <a:lnSpc>
                <a:spcPct val="95000"/>
              </a:lnSpc>
              <a:spcBef>
                <a:spcPts val="0"/>
              </a:spcBef>
              <a:spcAft>
                <a:spcPts val="0"/>
              </a:spcAft>
              <a:buClr>
                <a:srgbClr val="434343"/>
              </a:buClr>
              <a:buSzPts val="1800"/>
              <a:buAutoNum type="arabicPeriod"/>
            </a:pPr>
            <a:r>
              <a:rPr lang="en">
                <a:solidFill>
                  <a:srgbClr val="434343"/>
                </a:solidFill>
              </a:rPr>
              <a:t>The dataset is available on Google Cloud BigQuery as part of public data sets</a:t>
            </a:r>
            <a:endParaRPr>
              <a:solidFill>
                <a:srgbClr val="434343"/>
              </a:solidFill>
            </a:endParaRPr>
          </a:p>
          <a:p>
            <a:pPr marL="457200" lvl="0" indent="-342900" algn="l" rtl="0">
              <a:lnSpc>
                <a:spcPct val="95000"/>
              </a:lnSpc>
              <a:spcBef>
                <a:spcPts val="1000"/>
              </a:spcBef>
              <a:spcAft>
                <a:spcPts val="0"/>
              </a:spcAft>
              <a:buClr>
                <a:srgbClr val="434343"/>
              </a:buClr>
              <a:buSzPts val="1800"/>
              <a:buAutoNum type="arabicPeriod"/>
            </a:pPr>
            <a:r>
              <a:rPr lang="en">
                <a:solidFill>
                  <a:srgbClr val="434343"/>
                </a:solidFill>
              </a:rPr>
              <a:t>Used the BigQuery SQL language to work with the data.</a:t>
            </a:r>
            <a:endParaRPr>
              <a:solidFill>
                <a:srgbClr val="434343"/>
              </a:solidFill>
            </a:endParaRPr>
          </a:p>
          <a:p>
            <a:pPr marL="457200" lvl="0" indent="-342900" algn="l" rtl="0">
              <a:lnSpc>
                <a:spcPct val="95000"/>
              </a:lnSpc>
              <a:spcBef>
                <a:spcPts val="1000"/>
              </a:spcBef>
              <a:spcAft>
                <a:spcPts val="0"/>
              </a:spcAft>
              <a:buClr>
                <a:srgbClr val="434343"/>
              </a:buClr>
              <a:buSzPts val="1800"/>
              <a:buAutoNum type="arabicPeriod"/>
            </a:pPr>
            <a:r>
              <a:rPr lang="en">
                <a:solidFill>
                  <a:srgbClr val="434343"/>
                </a:solidFill>
              </a:rPr>
              <a:t>Data Clean-up</a:t>
            </a:r>
            <a:endParaRPr>
              <a:solidFill>
                <a:srgbClr val="434343"/>
              </a:solidFill>
            </a:endParaRPr>
          </a:p>
          <a:p>
            <a:pPr marL="457200" lvl="0" indent="-342900" algn="l" rtl="0">
              <a:lnSpc>
                <a:spcPct val="95000"/>
              </a:lnSpc>
              <a:spcBef>
                <a:spcPts val="1000"/>
              </a:spcBef>
              <a:spcAft>
                <a:spcPts val="0"/>
              </a:spcAft>
              <a:buClr>
                <a:srgbClr val="434343"/>
              </a:buClr>
              <a:buSzPts val="1800"/>
              <a:buAutoNum type="arabicPeriod"/>
            </a:pPr>
            <a:r>
              <a:rPr lang="en">
                <a:solidFill>
                  <a:srgbClr val="434343"/>
                </a:solidFill>
              </a:rPr>
              <a:t>EDA</a:t>
            </a:r>
            <a:endParaRPr>
              <a:solidFill>
                <a:srgbClr val="434343"/>
              </a:solidFill>
            </a:endParaRPr>
          </a:p>
          <a:p>
            <a:pPr marL="457200" lvl="0" indent="-342900" algn="l" rtl="0">
              <a:lnSpc>
                <a:spcPct val="95000"/>
              </a:lnSpc>
              <a:spcBef>
                <a:spcPts val="1000"/>
              </a:spcBef>
              <a:spcAft>
                <a:spcPts val="0"/>
              </a:spcAft>
              <a:buClr>
                <a:srgbClr val="434343"/>
              </a:buClr>
              <a:buSzPts val="1800"/>
              <a:buAutoNum type="arabicPeriod"/>
            </a:pPr>
            <a:r>
              <a:rPr lang="en">
                <a:solidFill>
                  <a:srgbClr val="434343"/>
                </a:solidFill>
              </a:rPr>
              <a:t>Comparing the data over the years in terms of number of trips, distance, location</a:t>
            </a:r>
            <a:endParaRPr>
              <a:solidFill>
                <a:srgbClr val="434343"/>
              </a:solidFill>
            </a:endParaRPr>
          </a:p>
          <a:p>
            <a:pPr marL="457200" lvl="0" indent="-342900" algn="l" rtl="0">
              <a:lnSpc>
                <a:spcPct val="95000"/>
              </a:lnSpc>
              <a:spcBef>
                <a:spcPts val="1000"/>
              </a:spcBef>
              <a:spcAft>
                <a:spcPts val="0"/>
              </a:spcAft>
              <a:buClr>
                <a:srgbClr val="434343"/>
              </a:buClr>
              <a:buSzPts val="1800"/>
              <a:buAutoNum type="arabicPeriod"/>
            </a:pPr>
            <a:r>
              <a:rPr lang="en">
                <a:solidFill>
                  <a:srgbClr val="434343"/>
                </a:solidFill>
              </a:rPr>
              <a:t>Geospatial Visualization (geopandas)</a:t>
            </a:r>
            <a:endParaRPr>
              <a:solidFill>
                <a:srgbClr val="434343"/>
              </a:solidFill>
            </a:endParaRPr>
          </a:p>
          <a:p>
            <a:pPr marL="457200" lvl="0" indent="-342900" algn="l" rtl="0">
              <a:lnSpc>
                <a:spcPct val="95000"/>
              </a:lnSpc>
              <a:spcBef>
                <a:spcPts val="1000"/>
              </a:spcBef>
              <a:spcAft>
                <a:spcPts val="0"/>
              </a:spcAft>
              <a:buClr>
                <a:srgbClr val="434343"/>
              </a:buClr>
              <a:buSzPts val="1800"/>
              <a:buAutoNum type="arabicPeriod"/>
            </a:pPr>
            <a:r>
              <a:rPr lang="en">
                <a:solidFill>
                  <a:srgbClr val="434343"/>
                </a:solidFill>
              </a:rPr>
              <a:t>Predictive analysis</a:t>
            </a:r>
            <a:endParaRPr>
              <a:solidFill>
                <a:srgbClr val="434343"/>
              </a:solidFill>
            </a:endParaRPr>
          </a:p>
          <a:p>
            <a:pPr marL="914400" lvl="0" indent="0" algn="l" rtl="0">
              <a:lnSpc>
                <a:spcPct val="95000"/>
              </a:lnSpc>
              <a:spcBef>
                <a:spcPts val="1000"/>
              </a:spcBef>
              <a:spcAft>
                <a:spcPts val="0"/>
              </a:spcAft>
              <a:buNone/>
            </a:pPr>
            <a:endParaRPr sz="1840"/>
          </a:p>
        </p:txBody>
      </p:sp>
      <p:sp>
        <p:nvSpPr>
          <p:cNvPr id="84" name="Google Shape;84;p5"/>
          <p:cNvSpPr txBox="1">
            <a:spLocks noGrp="1"/>
          </p:cNvSpPr>
          <p:nvPr>
            <p:ph type="title"/>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Methods</a:t>
            </a:r>
            <a:endParaRPr b="1">
              <a:solidFill>
                <a:srgbClr val="F1C23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88"/>
        <p:cNvGrpSpPr/>
        <p:nvPr/>
      </p:nvGrpSpPr>
      <p:grpSpPr>
        <a:xfrm>
          <a:off x="0" y="0"/>
          <a:ext cx="0" cy="0"/>
          <a:chOff x="0" y="0"/>
          <a:chExt cx="0" cy="0"/>
        </a:xfrm>
      </p:grpSpPr>
      <p:sp>
        <p:nvSpPr>
          <p:cNvPr id="89" name="Google Shape;89;p6"/>
          <p:cNvSpPr txBox="1">
            <a:spLocks noGrp="1"/>
          </p:cNvSpPr>
          <p:nvPr>
            <p:ph type="body" idx="1"/>
          </p:nvPr>
        </p:nvSpPr>
        <p:spPr>
          <a:xfrm>
            <a:off x="0" y="798400"/>
            <a:ext cx="9144000" cy="4345200"/>
          </a:xfrm>
          <a:prstGeom prst="rect">
            <a:avLst/>
          </a:prstGeom>
          <a:noFill/>
          <a:ln>
            <a:noFill/>
          </a:ln>
        </p:spPr>
        <p:txBody>
          <a:bodyPr spcFirstLastPara="1" wrap="square" lIns="91425" tIns="91425" rIns="91425" bIns="91425" anchor="t" anchorCtr="0">
            <a:normAutofit/>
          </a:bodyPr>
          <a:lstStyle/>
          <a:p>
            <a:pPr marL="457200" lvl="0" indent="-316865" algn="l" rtl="0">
              <a:lnSpc>
                <a:spcPct val="115000"/>
              </a:lnSpc>
              <a:spcBef>
                <a:spcPts val="0"/>
              </a:spcBef>
              <a:spcAft>
                <a:spcPts val="0"/>
              </a:spcAft>
              <a:buClr>
                <a:srgbClr val="434343"/>
              </a:buClr>
              <a:buSzPts val="1800"/>
              <a:buAutoNum type="arabicPeriod"/>
            </a:pPr>
            <a:r>
              <a:rPr lang="en">
                <a:solidFill>
                  <a:srgbClr val="434343"/>
                </a:solidFill>
              </a:rPr>
              <a:t>Trip end dates are missing for few of the trips</a:t>
            </a:r>
            <a:endParaRPr>
              <a:solidFill>
                <a:srgbClr val="434343"/>
              </a:solidFill>
            </a:endParaRPr>
          </a:p>
          <a:p>
            <a:pPr marL="457200" lvl="0" indent="0" algn="l" rtl="0">
              <a:lnSpc>
                <a:spcPct val="115000"/>
              </a:lnSpc>
              <a:spcBef>
                <a:spcPts val="1200"/>
              </a:spcBef>
              <a:spcAft>
                <a:spcPts val="0"/>
              </a:spcAft>
              <a:buSzPts val="1800"/>
              <a:buNone/>
            </a:pPr>
            <a:endParaRPr/>
          </a:p>
          <a:p>
            <a:pPr marL="457200" lvl="0" indent="0" algn="l" rtl="0">
              <a:lnSpc>
                <a:spcPct val="115000"/>
              </a:lnSpc>
              <a:spcBef>
                <a:spcPts val="1200"/>
              </a:spcBef>
              <a:spcAft>
                <a:spcPts val="1200"/>
              </a:spcAft>
              <a:buSzPts val="1800"/>
              <a:buNone/>
            </a:pPr>
            <a:endParaRPr/>
          </a:p>
        </p:txBody>
      </p:sp>
      <p:graphicFrame>
        <p:nvGraphicFramePr>
          <p:cNvPr id="90" name="Google Shape;90;p6"/>
          <p:cNvGraphicFramePr/>
          <p:nvPr/>
        </p:nvGraphicFramePr>
        <p:xfrm>
          <a:off x="982567" y="1337050"/>
          <a:ext cx="7376925" cy="2918375"/>
        </p:xfrm>
        <a:graphic>
          <a:graphicData uri="http://schemas.openxmlformats.org/drawingml/2006/table">
            <a:tbl>
              <a:tblPr firstRow="1" bandRow="1">
                <a:noFill/>
                <a:tableStyleId>{9FC13E78-F7A6-44DD-B96D-53B0044F528D}</a:tableStyleId>
              </a:tblPr>
              <a:tblGrid>
                <a:gridCol w="1363825">
                  <a:extLst>
                    <a:ext uri="{9D8B030D-6E8A-4147-A177-3AD203B41FA5}">
                      <a16:colId xmlns:a16="http://schemas.microsoft.com/office/drawing/2014/main" val="20000"/>
                    </a:ext>
                  </a:extLst>
                </a:gridCol>
                <a:gridCol w="2004375">
                  <a:extLst>
                    <a:ext uri="{9D8B030D-6E8A-4147-A177-3AD203B41FA5}">
                      <a16:colId xmlns:a16="http://schemas.microsoft.com/office/drawing/2014/main" val="20001"/>
                    </a:ext>
                  </a:extLst>
                </a:gridCol>
                <a:gridCol w="2011175">
                  <a:extLst>
                    <a:ext uri="{9D8B030D-6E8A-4147-A177-3AD203B41FA5}">
                      <a16:colId xmlns:a16="http://schemas.microsoft.com/office/drawing/2014/main" val="20002"/>
                    </a:ext>
                  </a:extLst>
                </a:gridCol>
                <a:gridCol w="1997550">
                  <a:extLst>
                    <a:ext uri="{9D8B030D-6E8A-4147-A177-3AD203B41FA5}">
                      <a16:colId xmlns:a16="http://schemas.microsoft.com/office/drawing/2014/main" val="20003"/>
                    </a:ext>
                  </a:extLst>
                </a:gridCol>
              </a:tblGrid>
              <a:tr h="408875">
                <a:tc>
                  <a:txBody>
                    <a:bodyPr/>
                    <a:lstStyle/>
                    <a:p>
                      <a:pPr marL="0" marR="0" lvl="0" indent="0" algn="l" rtl="0">
                        <a:lnSpc>
                          <a:spcPct val="100000"/>
                        </a:lnSpc>
                        <a:spcBef>
                          <a:spcPts val="0"/>
                        </a:spcBef>
                        <a:spcAft>
                          <a:spcPts val="0"/>
                        </a:spcAft>
                        <a:buNone/>
                      </a:pPr>
                      <a:r>
                        <a:rPr lang="en" sz="1100" u="none" strike="noStrike" cap="none">
                          <a:latin typeface="Times New Roman"/>
                          <a:ea typeface="Times New Roman"/>
                          <a:cs typeface="Times New Roman"/>
                          <a:sym typeface="Times New Roman"/>
                        </a:rPr>
                        <a:t>YEAR</a:t>
                      </a:r>
                      <a:endParaRPr/>
                    </a:p>
                  </a:txBody>
                  <a:tcPr marL="91450" marR="91450" marT="45725" marB="45725"/>
                </a:tc>
                <a:tc>
                  <a:txBody>
                    <a:bodyPr/>
                    <a:lstStyle/>
                    <a:p>
                      <a:pPr marL="0" marR="0" lvl="0" indent="0" algn="l" rtl="0">
                        <a:lnSpc>
                          <a:spcPct val="100000"/>
                        </a:lnSpc>
                        <a:spcBef>
                          <a:spcPts val="0"/>
                        </a:spcBef>
                        <a:spcAft>
                          <a:spcPts val="0"/>
                        </a:spcAft>
                        <a:buNone/>
                      </a:pPr>
                      <a:r>
                        <a:rPr lang="en" sz="1100" u="none" strike="noStrike" cap="none">
                          <a:latin typeface="Times New Roman"/>
                          <a:ea typeface="Times New Roman"/>
                          <a:cs typeface="Times New Roman"/>
                          <a:sym typeface="Times New Roman"/>
                        </a:rPr>
                        <a:t>COUNT</a:t>
                      </a:r>
                      <a:endParaRPr/>
                    </a:p>
                  </a:txBody>
                  <a:tcPr marL="91450" marR="91450" marT="45725" marB="45725"/>
                </a:tc>
                <a:tc>
                  <a:txBody>
                    <a:bodyPr/>
                    <a:lstStyle/>
                    <a:p>
                      <a:pPr marL="0" marR="0" lvl="0" indent="0" algn="l" rtl="0">
                        <a:lnSpc>
                          <a:spcPct val="100000"/>
                        </a:lnSpc>
                        <a:spcBef>
                          <a:spcPts val="0"/>
                        </a:spcBef>
                        <a:spcAft>
                          <a:spcPts val="0"/>
                        </a:spcAft>
                        <a:buNone/>
                      </a:pPr>
                      <a:r>
                        <a:rPr lang="en" sz="1100" u="none" strike="noStrike" cap="none">
                          <a:latin typeface="Times New Roman"/>
                          <a:ea typeface="Times New Roman"/>
                          <a:cs typeface="Times New Roman"/>
                          <a:sym typeface="Times New Roman"/>
                        </a:rPr>
                        <a:t>MIN TRIP SECONDS</a:t>
                      </a:r>
                      <a:endParaRPr/>
                    </a:p>
                  </a:txBody>
                  <a:tcPr marL="91450" marR="91450" marT="45725" marB="45725"/>
                </a:tc>
                <a:tc>
                  <a:txBody>
                    <a:bodyPr/>
                    <a:lstStyle/>
                    <a:p>
                      <a:pPr marL="0" marR="0" lvl="0" indent="0" algn="l" rtl="0">
                        <a:lnSpc>
                          <a:spcPct val="100000"/>
                        </a:lnSpc>
                        <a:spcBef>
                          <a:spcPts val="0"/>
                        </a:spcBef>
                        <a:spcAft>
                          <a:spcPts val="0"/>
                        </a:spcAft>
                        <a:buNone/>
                      </a:pPr>
                      <a:r>
                        <a:rPr lang="en" sz="1100" u="none" strike="noStrike" cap="none">
                          <a:latin typeface="Times New Roman"/>
                          <a:ea typeface="Times New Roman"/>
                          <a:cs typeface="Times New Roman"/>
                          <a:sym typeface="Times New Roman"/>
                        </a:rPr>
                        <a:t>MAX TRIP SECONDS</a:t>
                      </a:r>
                      <a:endParaRPr/>
                    </a:p>
                  </a:txBody>
                  <a:tcPr marL="91450" marR="91450" marT="45725" marB="45725"/>
                </a:tc>
                <a:extLst>
                  <a:ext uri="{0D108BD9-81ED-4DB2-BD59-A6C34878D82A}">
                    <a16:rowId xmlns:a16="http://schemas.microsoft.com/office/drawing/2014/main" val="10000"/>
                  </a:ext>
                </a:extLst>
              </a:tr>
              <a:tr h="358500">
                <a:tc>
                  <a:txBody>
                    <a:bodyPr/>
                    <a:lstStyle/>
                    <a:p>
                      <a:pPr marL="0" marR="0" lvl="0" indent="0" algn="l" rtl="0">
                        <a:lnSpc>
                          <a:spcPct val="100000"/>
                        </a:lnSpc>
                        <a:spcBef>
                          <a:spcPts val="0"/>
                        </a:spcBef>
                        <a:spcAft>
                          <a:spcPts val="0"/>
                        </a:spcAft>
                        <a:buNone/>
                      </a:pPr>
                      <a:r>
                        <a:rPr lang="en" sz="1100" b="0" i="0" u="none" strike="noStrike" cap="none">
                          <a:solidFill>
                            <a:srgbClr val="000000"/>
                          </a:solidFill>
                          <a:latin typeface="Times New Roman"/>
                          <a:ea typeface="Times New Roman"/>
                          <a:cs typeface="Times New Roman"/>
                          <a:sym typeface="Times New Roman"/>
                        </a:rPr>
                        <a:t>2014</a:t>
                      </a:r>
                      <a:endParaRPr/>
                    </a:p>
                  </a:txBody>
                  <a:tcPr marL="91450" marR="91450" marT="45725" marB="45725"/>
                </a:tc>
                <a:tc>
                  <a:txBody>
                    <a:bodyPr/>
                    <a:lstStyle/>
                    <a:p>
                      <a:pPr marL="0" marR="0" lvl="0" indent="0" algn="r" rtl="0">
                        <a:lnSpc>
                          <a:spcPct val="100000"/>
                        </a:lnSpc>
                        <a:spcBef>
                          <a:spcPts val="0"/>
                        </a:spcBef>
                        <a:spcAft>
                          <a:spcPts val="0"/>
                        </a:spcAft>
                        <a:buNone/>
                      </a:pPr>
                      <a:r>
                        <a:rPr lang="en" sz="1100" b="0" i="0" u="none" strike="noStrike" cap="none">
                          <a:solidFill>
                            <a:srgbClr val="000000"/>
                          </a:solidFill>
                          <a:latin typeface="Times New Roman"/>
                          <a:ea typeface="Times New Roman"/>
                          <a:cs typeface="Times New Roman"/>
                          <a:sym typeface="Times New Roman"/>
                        </a:rPr>
                        <a:t>5869</a:t>
                      </a:r>
                      <a:endParaRPr/>
                    </a:p>
                  </a:txBody>
                  <a:tcPr marL="7625" marR="7625" marT="7625" marB="0" anchor="b"/>
                </a:tc>
                <a:tc>
                  <a:txBody>
                    <a:bodyPr/>
                    <a:lstStyle/>
                    <a:p>
                      <a:pPr marL="0" marR="0" lvl="0" indent="0" algn="r" rtl="0">
                        <a:lnSpc>
                          <a:spcPct val="100000"/>
                        </a:lnSpc>
                        <a:spcBef>
                          <a:spcPts val="0"/>
                        </a:spcBef>
                        <a:spcAft>
                          <a:spcPts val="0"/>
                        </a:spcAft>
                        <a:buNone/>
                      </a:pPr>
                      <a:r>
                        <a:rPr lang="en" sz="1100" u="none" strike="noStrike" cap="none">
                          <a:solidFill>
                            <a:srgbClr val="000000"/>
                          </a:solidFill>
                          <a:latin typeface="Times New Roman"/>
                          <a:ea typeface="Times New Roman"/>
                          <a:cs typeface="Times New Roman"/>
                          <a:sym typeface="Times New Roman"/>
                        </a:rPr>
                        <a:t>NaN</a:t>
                      </a:r>
                      <a:endParaRPr sz="1100" b="0" i="0" u="none" strike="noStrike" cap="none">
                        <a:solidFill>
                          <a:srgbClr val="000000"/>
                        </a:solidFill>
                        <a:latin typeface="Times New Roman"/>
                        <a:ea typeface="Times New Roman"/>
                        <a:cs typeface="Times New Roman"/>
                        <a:sym typeface="Times New Roman"/>
                      </a:endParaRPr>
                    </a:p>
                  </a:txBody>
                  <a:tcPr marL="7625" marR="7625" marT="7625" marB="0" anchor="b"/>
                </a:tc>
                <a:tc>
                  <a:txBody>
                    <a:bodyPr/>
                    <a:lstStyle/>
                    <a:p>
                      <a:pPr marL="0" marR="0" lvl="0" indent="0" algn="r" rtl="0">
                        <a:lnSpc>
                          <a:spcPct val="100000"/>
                        </a:lnSpc>
                        <a:spcBef>
                          <a:spcPts val="0"/>
                        </a:spcBef>
                        <a:spcAft>
                          <a:spcPts val="0"/>
                        </a:spcAft>
                        <a:buNone/>
                      </a:pPr>
                      <a:r>
                        <a:rPr lang="en" sz="1100" u="none" strike="noStrike" cap="none">
                          <a:solidFill>
                            <a:srgbClr val="000000"/>
                          </a:solidFill>
                          <a:latin typeface="Times New Roman"/>
                          <a:ea typeface="Times New Roman"/>
                          <a:cs typeface="Times New Roman"/>
                          <a:sym typeface="Times New Roman"/>
                        </a:rPr>
                        <a:t>NaN</a:t>
                      </a:r>
                      <a:endParaRPr sz="1100" b="0" i="0" u="none" strike="noStrike" cap="none">
                        <a:solidFill>
                          <a:srgbClr val="000000"/>
                        </a:solidFill>
                        <a:latin typeface="Times New Roman"/>
                        <a:ea typeface="Times New Roman"/>
                        <a:cs typeface="Times New Roman"/>
                        <a:sym typeface="Times New Roman"/>
                      </a:endParaRPr>
                    </a:p>
                  </a:txBody>
                  <a:tcPr marL="7625" marR="7625" marT="7625" marB="0" anchor="b"/>
                </a:tc>
                <a:extLst>
                  <a:ext uri="{0D108BD9-81ED-4DB2-BD59-A6C34878D82A}">
                    <a16:rowId xmlns:a16="http://schemas.microsoft.com/office/drawing/2014/main" val="10001"/>
                  </a:ext>
                </a:extLst>
              </a:tr>
              <a:tr h="358500">
                <a:tc>
                  <a:txBody>
                    <a:bodyPr/>
                    <a:lstStyle/>
                    <a:p>
                      <a:pPr marL="0" marR="0" lvl="0" indent="0" algn="l" rtl="0">
                        <a:lnSpc>
                          <a:spcPct val="100000"/>
                        </a:lnSpc>
                        <a:spcBef>
                          <a:spcPts val="0"/>
                        </a:spcBef>
                        <a:spcAft>
                          <a:spcPts val="0"/>
                        </a:spcAft>
                        <a:buNone/>
                      </a:pPr>
                      <a:r>
                        <a:rPr lang="en" sz="1100" b="0" i="0" u="none" strike="noStrike" cap="none">
                          <a:solidFill>
                            <a:srgbClr val="000000"/>
                          </a:solidFill>
                          <a:latin typeface="Times New Roman"/>
                          <a:ea typeface="Times New Roman"/>
                          <a:cs typeface="Times New Roman"/>
                          <a:sym typeface="Times New Roman"/>
                        </a:rPr>
                        <a:t>2015</a:t>
                      </a:r>
                      <a:endParaRPr/>
                    </a:p>
                  </a:txBody>
                  <a:tcPr marL="91450" marR="91450" marT="45725" marB="45725"/>
                </a:tc>
                <a:tc>
                  <a:txBody>
                    <a:bodyPr/>
                    <a:lstStyle/>
                    <a:p>
                      <a:pPr marL="0" marR="0" lvl="0" indent="0" algn="r" rtl="0">
                        <a:lnSpc>
                          <a:spcPct val="100000"/>
                        </a:lnSpc>
                        <a:spcBef>
                          <a:spcPts val="0"/>
                        </a:spcBef>
                        <a:spcAft>
                          <a:spcPts val="0"/>
                        </a:spcAft>
                        <a:buNone/>
                      </a:pPr>
                      <a:r>
                        <a:rPr lang="en" sz="1100" b="0" i="0" u="none" strike="noStrike" cap="none">
                          <a:solidFill>
                            <a:srgbClr val="000000"/>
                          </a:solidFill>
                          <a:latin typeface="Times New Roman"/>
                          <a:ea typeface="Times New Roman"/>
                          <a:cs typeface="Times New Roman"/>
                          <a:sym typeface="Times New Roman"/>
                        </a:rPr>
                        <a:t>3591</a:t>
                      </a:r>
                      <a:endParaRPr/>
                    </a:p>
                  </a:txBody>
                  <a:tcPr marL="7625" marR="7625" marT="7625" marB="0" anchor="b"/>
                </a:tc>
                <a:tc>
                  <a:txBody>
                    <a:bodyPr/>
                    <a:lstStyle/>
                    <a:p>
                      <a:pPr marL="0" marR="0" lvl="0" indent="0" algn="r" rtl="0">
                        <a:lnSpc>
                          <a:spcPct val="100000"/>
                        </a:lnSpc>
                        <a:spcBef>
                          <a:spcPts val="0"/>
                        </a:spcBef>
                        <a:spcAft>
                          <a:spcPts val="0"/>
                        </a:spcAft>
                        <a:buNone/>
                      </a:pPr>
                      <a:r>
                        <a:rPr lang="en" sz="1100" u="none" strike="noStrike" cap="none">
                          <a:solidFill>
                            <a:srgbClr val="000000"/>
                          </a:solidFill>
                          <a:latin typeface="Times New Roman"/>
                          <a:ea typeface="Times New Roman"/>
                          <a:cs typeface="Times New Roman"/>
                          <a:sym typeface="Times New Roman"/>
                        </a:rPr>
                        <a:t>NaN</a:t>
                      </a:r>
                      <a:endParaRPr sz="1100" b="0" i="0" u="none" strike="noStrike" cap="none">
                        <a:solidFill>
                          <a:srgbClr val="000000"/>
                        </a:solidFill>
                        <a:latin typeface="Times New Roman"/>
                        <a:ea typeface="Times New Roman"/>
                        <a:cs typeface="Times New Roman"/>
                        <a:sym typeface="Times New Roman"/>
                      </a:endParaRPr>
                    </a:p>
                  </a:txBody>
                  <a:tcPr marL="7625" marR="7625" marT="7625" marB="0" anchor="b"/>
                </a:tc>
                <a:tc>
                  <a:txBody>
                    <a:bodyPr/>
                    <a:lstStyle/>
                    <a:p>
                      <a:pPr marL="0" marR="0" lvl="0" indent="0" algn="r" rtl="0">
                        <a:lnSpc>
                          <a:spcPct val="100000"/>
                        </a:lnSpc>
                        <a:spcBef>
                          <a:spcPts val="0"/>
                        </a:spcBef>
                        <a:spcAft>
                          <a:spcPts val="0"/>
                        </a:spcAft>
                        <a:buNone/>
                      </a:pPr>
                      <a:r>
                        <a:rPr lang="en" sz="1100" u="none" strike="noStrike" cap="none">
                          <a:solidFill>
                            <a:srgbClr val="000000"/>
                          </a:solidFill>
                          <a:latin typeface="Times New Roman"/>
                          <a:ea typeface="Times New Roman"/>
                          <a:cs typeface="Times New Roman"/>
                          <a:sym typeface="Times New Roman"/>
                        </a:rPr>
                        <a:t>NaN</a:t>
                      </a:r>
                      <a:endParaRPr sz="1100" b="0" i="0" u="none" strike="noStrike" cap="none">
                        <a:solidFill>
                          <a:srgbClr val="000000"/>
                        </a:solidFill>
                        <a:latin typeface="Times New Roman"/>
                        <a:ea typeface="Times New Roman"/>
                        <a:cs typeface="Times New Roman"/>
                        <a:sym typeface="Times New Roman"/>
                      </a:endParaRPr>
                    </a:p>
                  </a:txBody>
                  <a:tcPr marL="7625" marR="7625" marT="7625" marB="0" anchor="b"/>
                </a:tc>
                <a:extLst>
                  <a:ext uri="{0D108BD9-81ED-4DB2-BD59-A6C34878D82A}">
                    <a16:rowId xmlns:a16="http://schemas.microsoft.com/office/drawing/2014/main" val="10002"/>
                  </a:ext>
                </a:extLst>
              </a:tr>
              <a:tr h="358500">
                <a:tc>
                  <a:txBody>
                    <a:bodyPr/>
                    <a:lstStyle/>
                    <a:p>
                      <a:pPr marL="0" marR="0" lvl="0" indent="0" algn="l" rtl="0">
                        <a:lnSpc>
                          <a:spcPct val="100000"/>
                        </a:lnSpc>
                        <a:spcBef>
                          <a:spcPts val="0"/>
                        </a:spcBef>
                        <a:spcAft>
                          <a:spcPts val="0"/>
                        </a:spcAft>
                        <a:buNone/>
                      </a:pPr>
                      <a:r>
                        <a:rPr lang="en" sz="1100" b="0" i="0" u="none" strike="noStrike" cap="none">
                          <a:solidFill>
                            <a:srgbClr val="000000"/>
                          </a:solidFill>
                          <a:latin typeface="Times New Roman"/>
                          <a:ea typeface="Times New Roman"/>
                          <a:cs typeface="Times New Roman"/>
                          <a:sym typeface="Times New Roman"/>
                        </a:rPr>
                        <a:t>2016</a:t>
                      </a:r>
                      <a:endParaRPr/>
                    </a:p>
                  </a:txBody>
                  <a:tcPr marL="91450" marR="91450" marT="45725" marB="45725"/>
                </a:tc>
                <a:tc>
                  <a:txBody>
                    <a:bodyPr/>
                    <a:lstStyle/>
                    <a:p>
                      <a:pPr marL="0" marR="0" lvl="0" indent="0" algn="r" rtl="0">
                        <a:lnSpc>
                          <a:spcPct val="100000"/>
                        </a:lnSpc>
                        <a:spcBef>
                          <a:spcPts val="0"/>
                        </a:spcBef>
                        <a:spcAft>
                          <a:spcPts val="0"/>
                        </a:spcAft>
                        <a:buNone/>
                      </a:pPr>
                      <a:r>
                        <a:rPr lang="en" sz="1100" b="0" i="0" u="none" strike="noStrike" cap="none">
                          <a:solidFill>
                            <a:srgbClr val="000000"/>
                          </a:solidFill>
                          <a:latin typeface="Times New Roman"/>
                          <a:ea typeface="Times New Roman"/>
                          <a:cs typeface="Times New Roman"/>
                          <a:sym typeface="Times New Roman"/>
                        </a:rPr>
                        <a:t>2414</a:t>
                      </a:r>
                      <a:endParaRPr/>
                    </a:p>
                  </a:txBody>
                  <a:tcPr marL="7625" marR="7625" marT="7625" marB="0" anchor="b"/>
                </a:tc>
                <a:tc>
                  <a:txBody>
                    <a:bodyPr/>
                    <a:lstStyle/>
                    <a:p>
                      <a:pPr marL="0" marR="0" lvl="0" indent="0" algn="r" rtl="0">
                        <a:lnSpc>
                          <a:spcPct val="100000"/>
                        </a:lnSpc>
                        <a:spcBef>
                          <a:spcPts val="0"/>
                        </a:spcBef>
                        <a:spcAft>
                          <a:spcPts val="0"/>
                        </a:spcAft>
                        <a:buNone/>
                      </a:pPr>
                      <a:r>
                        <a:rPr lang="en" sz="1100" u="none" strike="noStrike" cap="none">
                          <a:solidFill>
                            <a:srgbClr val="000000"/>
                          </a:solidFill>
                          <a:latin typeface="Times New Roman"/>
                          <a:ea typeface="Times New Roman"/>
                          <a:cs typeface="Times New Roman"/>
                          <a:sym typeface="Times New Roman"/>
                        </a:rPr>
                        <a:t>NaN</a:t>
                      </a:r>
                      <a:endParaRPr sz="1100" b="0" i="0" u="none" strike="noStrike" cap="none">
                        <a:solidFill>
                          <a:srgbClr val="000000"/>
                        </a:solidFill>
                        <a:latin typeface="Times New Roman"/>
                        <a:ea typeface="Times New Roman"/>
                        <a:cs typeface="Times New Roman"/>
                        <a:sym typeface="Times New Roman"/>
                      </a:endParaRPr>
                    </a:p>
                  </a:txBody>
                  <a:tcPr marL="7625" marR="7625" marT="7625" marB="0" anchor="b"/>
                </a:tc>
                <a:tc>
                  <a:txBody>
                    <a:bodyPr/>
                    <a:lstStyle/>
                    <a:p>
                      <a:pPr marL="0" marR="0" lvl="0" indent="0" algn="r" rtl="0">
                        <a:lnSpc>
                          <a:spcPct val="100000"/>
                        </a:lnSpc>
                        <a:spcBef>
                          <a:spcPts val="0"/>
                        </a:spcBef>
                        <a:spcAft>
                          <a:spcPts val="0"/>
                        </a:spcAft>
                        <a:buNone/>
                      </a:pPr>
                      <a:r>
                        <a:rPr lang="en" sz="1100" u="none" strike="noStrike" cap="none">
                          <a:solidFill>
                            <a:srgbClr val="000000"/>
                          </a:solidFill>
                          <a:latin typeface="Times New Roman"/>
                          <a:ea typeface="Times New Roman"/>
                          <a:cs typeface="Times New Roman"/>
                          <a:sym typeface="Times New Roman"/>
                        </a:rPr>
                        <a:t>NaN</a:t>
                      </a:r>
                      <a:endParaRPr sz="1100" b="0" i="0" u="none" strike="noStrike" cap="none">
                        <a:solidFill>
                          <a:srgbClr val="000000"/>
                        </a:solidFill>
                        <a:latin typeface="Times New Roman"/>
                        <a:ea typeface="Times New Roman"/>
                        <a:cs typeface="Times New Roman"/>
                        <a:sym typeface="Times New Roman"/>
                      </a:endParaRPr>
                    </a:p>
                  </a:txBody>
                  <a:tcPr marL="7625" marR="7625" marT="7625" marB="0" anchor="b"/>
                </a:tc>
                <a:extLst>
                  <a:ext uri="{0D108BD9-81ED-4DB2-BD59-A6C34878D82A}">
                    <a16:rowId xmlns:a16="http://schemas.microsoft.com/office/drawing/2014/main" val="10003"/>
                  </a:ext>
                </a:extLst>
              </a:tr>
              <a:tr h="358500">
                <a:tc>
                  <a:txBody>
                    <a:bodyPr/>
                    <a:lstStyle/>
                    <a:p>
                      <a:pPr marL="0" marR="0" lvl="0" indent="0" algn="l" rtl="0">
                        <a:lnSpc>
                          <a:spcPct val="100000"/>
                        </a:lnSpc>
                        <a:spcBef>
                          <a:spcPts val="0"/>
                        </a:spcBef>
                        <a:spcAft>
                          <a:spcPts val="0"/>
                        </a:spcAft>
                        <a:buNone/>
                      </a:pPr>
                      <a:r>
                        <a:rPr lang="en" sz="1100" b="0" i="0" u="none" strike="noStrike" cap="none">
                          <a:solidFill>
                            <a:srgbClr val="000000"/>
                          </a:solidFill>
                          <a:latin typeface="Times New Roman"/>
                          <a:ea typeface="Times New Roman"/>
                          <a:cs typeface="Times New Roman"/>
                          <a:sym typeface="Times New Roman"/>
                        </a:rPr>
                        <a:t>2017</a:t>
                      </a:r>
                      <a:endParaRPr/>
                    </a:p>
                  </a:txBody>
                  <a:tcPr marL="91450" marR="91450" marT="45725" marB="45725"/>
                </a:tc>
                <a:tc>
                  <a:txBody>
                    <a:bodyPr/>
                    <a:lstStyle/>
                    <a:p>
                      <a:pPr marL="0" marR="0" lvl="0" indent="0" algn="r" rtl="0">
                        <a:lnSpc>
                          <a:spcPct val="100000"/>
                        </a:lnSpc>
                        <a:spcBef>
                          <a:spcPts val="0"/>
                        </a:spcBef>
                        <a:spcAft>
                          <a:spcPts val="0"/>
                        </a:spcAft>
                        <a:buNone/>
                      </a:pPr>
                      <a:r>
                        <a:rPr lang="en" sz="1100" b="0" i="0" u="none" strike="noStrike" cap="none">
                          <a:solidFill>
                            <a:srgbClr val="000000"/>
                          </a:solidFill>
                          <a:latin typeface="Times New Roman"/>
                          <a:ea typeface="Times New Roman"/>
                          <a:cs typeface="Times New Roman"/>
                          <a:sym typeface="Times New Roman"/>
                        </a:rPr>
                        <a:t>662</a:t>
                      </a:r>
                      <a:endParaRPr/>
                    </a:p>
                  </a:txBody>
                  <a:tcPr marL="7625" marR="7625" marT="7625" marB="0" anchor="b"/>
                </a:tc>
                <a:tc>
                  <a:txBody>
                    <a:bodyPr/>
                    <a:lstStyle/>
                    <a:p>
                      <a:pPr marL="0" marR="0" lvl="0" indent="0" algn="r" rtl="0">
                        <a:lnSpc>
                          <a:spcPct val="100000"/>
                        </a:lnSpc>
                        <a:spcBef>
                          <a:spcPts val="0"/>
                        </a:spcBef>
                        <a:spcAft>
                          <a:spcPts val="0"/>
                        </a:spcAft>
                        <a:buNone/>
                      </a:pPr>
                      <a:r>
                        <a:rPr lang="en" sz="1100" u="none" strike="noStrike" cap="none">
                          <a:solidFill>
                            <a:srgbClr val="000000"/>
                          </a:solidFill>
                          <a:latin typeface="Times New Roman"/>
                          <a:ea typeface="Times New Roman"/>
                          <a:cs typeface="Times New Roman"/>
                          <a:sym typeface="Times New Roman"/>
                        </a:rPr>
                        <a:t>NaN</a:t>
                      </a:r>
                      <a:endParaRPr sz="1100" b="0" i="0" u="none" strike="noStrike" cap="none">
                        <a:solidFill>
                          <a:srgbClr val="000000"/>
                        </a:solidFill>
                        <a:latin typeface="Times New Roman"/>
                        <a:ea typeface="Times New Roman"/>
                        <a:cs typeface="Times New Roman"/>
                        <a:sym typeface="Times New Roman"/>
                      </a:endParaRPr>
                    </a:p>
                  </a:txBody>
                  <a:tcPr marL="7625" marR="7625" marT="7625" marB="0" anchor="b"/>
                </a:tc>
                <a:tc>
                  <a:txBody>
                    <a:bodyPr/>
                    <a:lstStyle/>
                    <a:p>
                      <a:pPr marL="0" marR="0" lvl="0" indent="0" algn="r" rtl="0">
                        <a:lnSpc>
                          <a:spcPct val="100000"/>
                        </a:lnSpc>
                        <a:spcBef>
                          <a:spcPts val="0"/>
                        </a:spcBef>
                        <a:spcAft>
                          <a:spcPts val="0"/>
                        </a:spcAft>
                        <a:buNone/>
                      </a:pPr>
                      <a:r>
                        <a:rPr lang="en" sz="1100" u="none" strike="noStrike" cap="none">
                          <a:solidFill>
                            <a:srgbClr val="000000"/>
                          </a:solidFill>
                          <a:latin typeface="Times New Roman"/>
                          <a:ea typeface="Times New Roman"/>
                          <a:cs typeface="Times New Roman"/>
                          <a:sym typeface="Times New Roman"/>
                        </a:rPr>
                        <a:t>NaN</a:t>
                      </a:r>
                      <a:endParaRPr sz="1100" b="0" i="0" u="none" strike="noStrike" cap="none">
                        <a:solidFill>
                          <a:srgbClr val="000000"/>
                        </a:solidFill>
                        <a:latin typeface="Times New Roman"/>
                        <a:ea typeface="Times New Roman"/>
                        <a:cs typeface="Times New Roman"/>
                        <a:sym typeface="Times New Roman"/>
                      </a:endParaRPr>
                    </a:p>
                  </a:txBody>
                  <a:tcPr marL="7625" marR="7625" marT="7625" marB="0" anchor="b"/>
                </a:tc>
                <a:extLst>
                  <a:ext uri="{0D108BD9-81ED-4DB2-BD59-A6C34878D82A}">
                    <a16:rowId xmlns:a16="http://schemas.microsoft.com/office/drawing/2014/main" val="10004"/>
                  </a:ext>
                </a:extLst>
              </a:tr>
              <a:tr h="358500">
                <a:tc>
                  <a:txBody>
                    <a:bodyPr/>
                    <a:lstStyle/>
                    <a:p>
                      <a:pPr marL="0" marR="0" lvl="0" indent="0" algn="l" rtl="0">
                        <a:lnSpc>
                          <a:spcPct val="100000"/>
                        </a:lnSpc>
                        <a:spcBef>
                          <a:spcPts val="0"/>
                        </a:spcBef>
                        <a:spcAft>
                          <a:spcPts val="0"/>
                        </a:spcAft>
                        <a:buNone/>
                      </a:pPr>
                      <a:r>
                        <a:rPr lang="en" sz="1100" b="0" i="0" u="none" strike="noStrike" cap="none">
                          <a:solidFill>
                            <a:srgbClr val="000000"/>
                          </a:solidFill>
                          <a:latin typeface="Times New Roman"/>
                          <a:ea typeface="Times New Roman"/>
                          <a:cs typeface="Times New Roman"/>
                          <a:sym typeface="Times New Roman"/>
                        </a:rPr>
                        <a:t>2018</a:t>
                      </a:r>
                      <a:endParaRPr/>
                    </a:p>
                  </a:txBody>
                  <a:tcPr marL="91450" marR="91450" marT="45725" marB="45725"/>
                </a:tc>
                <a:tc>
                  <a:txBody>
                    <a:bodyPr/>
                    <a:lstStyle/>
                    <a:p>
                      <a:pPr marL="0" marR="0" lvl="0" indent="0" algn="r" rtl="0">
                        <a:lnSpc>
                          <a:spcPct val="100000"/>
                        </a:lnSpc>
                        <a:spcBef>
                          <a:spcPts val="0"/>
                        </a:spcBef>
                        <a:spcAft>
                          <a:spcPts val="0"/>
                        </a:spcAft>
                        <a:buNone/>
                      </a:pPr>
                      <a:r>
                        <a:rPr lang="en" sz="1100" b="0" i="0" u="none" strike="noStrike" cap="none">
                          <a:solidFill>
                            <a:srgbClr val="000000"/>
                          </a:solidFill>
                          <a:latin typeface="Times New Roman"/>
                          <a:ea typeface="Times New Roman"/>
                          <a:cs typeface="Times New Roman"/>
                          <a:sym typeface="Times New Roman"/>
                        </a:rPr>
                        <a:t>350</a:t>
                      </a:r>
                      <a:endParaRPr/>
                    </a:p>
                  </a:txBody>
                  <a:tcPr marL="7625" marR="7625" marT="7625" marB="0" anchor="b"/>
                </a:tc>
                <a:tc>
                  <a:txBody>
                    <a:bodyPr/>
                    <a:lstStyle/>
                    <a:p>
                      <a:pPr marL="0" marR="0" lvl="0" indent="0" algn="r" rtl="0">
                        <a:lnSpc>
                          <a:spcPct val="100000"/>
                        </a:lnSpc>
                        <a:spcBef>
                          <a:spcPts val="0"/>
                        </a:spcBef>
                        <a:spcAft>
                          <a:spcPts val="0"/>
                        </a:spcAft>
                        <a:buNone/>
                      </a:pPr>
                      <a:r>
                        <a:rPr lang="en" sz="1100" u="none" strike="noStrike" cap="none">
                          <a:solidFill>
                            <a:srgbClr val="000000"/>
                          </a:solidFill>
                          <a:latin typeface="Times New Roman"/>
                          <a:ea typeface="Times New Roman"/>
                          <a:cs typeface="Times New Roman"/>
                          <a:sym typeface="Times New Roman"/>
                        </a:rPr>
                        <a:t>NaN</a:t>
                      </a:r>
                      <a:endParaRPr sz="1100" b="0" i="0" u="none" strike="noStrike" cap="none">
                        <a:solidFill>
                          <a:srgbClr val="000000"/>
                        </a:solidFill>
                        <a:latin typeface="Times New Roman"/>
                        <a:ea typeface="Times New Roman"/>
                        <a:cs typeface="Times New Roman"/>
                        <a:sym typeface="Times New Roman"/>
                      </a:endParaRPr>
                    </a:p>
                  </a:txBody>
                  <a:tcPr marL="7625" marR="7625" marT="7625" marB="0" anchor="b"/>
                </a:tc>
                <a:tc>
                  <a:txBody>
                    <a:bodyPr/>
                    <a:lstStyle/>
                    <a:p>
                      <a:pPr marL="0" marR="0" lvl="0" indent="0" algn="r" rtl="0">
                        <a:lnSpc>
                          <a:spcPct val="100000"/>
                        </a:lnSpc>
                        <a:spcBef>
                          <a:spcPts val="0"/>
                        </a:spcBef>
                        <a:spcAft>
                          <a:spcPts val="0"/>
                        </a:spcAft>
                        <a:buNone/>
                      </a:pPr>
                      <a:r>
                        <a:rPr lang="en" sz="1100" u="none" strike="noStrike" cap="none">
                          <a:solidFill>
                            <a:srgbClr val="000000"/>
                          </a:solidFill>
                          <a:latin typeface="Times New Roman"/>
                          <a:ea typeface="Times New Roman"/>
                          <a:cs typeface="Times New Roman"/>
                          <a:sym typeface="Times New Roman"/>
                        </a:rPr>
                        <a:t>NaN</a:t>
                      </a:r>
                      <a:endParaRPr sz="1100" b="0" i="0" u="none" strike="noStrike" cap="none">
                        <a:solidFill>
                          <a:srgbClr val="000000"/>
                        </a:solidFill>
                        <a:latin typeface="Times New Roman"/>
                        <a:ea typeface="Times New Roman"/>
                        <a:cs typeface="Times New Roman"/>
                        <a:sym typeface="Times New Roman"/>
                      </a:endParaRPr>
                    </a:p>
                  </a:txBody>
                  <a:tcPr marL="7625" marR="7625" marT="7625" marB="0" anchor="b"/>
                </a:tc>
                <a:extLst>
                  <a:ext uri="{0D108BD9-81ED-4DB2-BD59-A6C34878D82A}">
                    <a16:rowId xmlns:a16="http://schemas.microsoft.com/office/drawing/2014/main" val="10005"/>
                  </a:ext>
                </a:extLst>
              </a:tr>
              <a:tr h="358500">
                <a:tc>
                  <a:txBody>
                    <a:bodyPr/>
                    <a:lstStyle/>
                    <a:p>
                      <a:pPr marL="0" marR="0" lvl="0" indent="0" algn="l" rtl="0">
                        <a:lnSpc>
                          <a:spcPct val="100000"/>
                        </a:lnSpc>
                        <a:spcBef>
                          <a:spcPts val="0"/>
                        </a:spcBef>
                        <a:spcAft>
                          <a:spcPts val="0"/>
                        </a:spcAft>
                        <a:buNone/>
                      </a:pPr>
                      <a:r>
                        <a:rPr lang="en" sz="1100" b="0" i="0" u="none" strike="noStrike" cap="none">
                          <a:solidFill>
                            <a:srgbClr val="000000"/>
                          </a:solidFill>
                          <a:latin typeface="Times New Roman"/>
                          <a:ea typeface="Times New Roman"/>
                          <a:cs typeface="Times New Roman"/>
                          <a:sym typeface="Times New Roman"/>
                        </a:rPr>
                        <a:t>2019</a:t>
                      </a:r>
                      <a:endParaRPr/>
                    </a:p>
                  </a:txBody>
                  <a:tcPr marL="91450" marR="91450" marT="45725" marB="45725"/>
                </a:tc>
                <a:tc>
                  <a:txBody>
                    <a:bodyPr/>
                    <a:lstStyle/>
                    <a:p>
                      <a:pPr marL="0" marR="0" lvl="0" indent="0" algn="r" rtl="0">
                        <a:lnSpc>
                          <a:spcPct val="100000"/>
                        </a:lnSpc>
                        <a:spcBef>
                          <a:spcPts val="0"/>
                        </a:spcBef>
                        <a:spcAft>
                          <a:spcPts val="0"/>
                        </a:spcAft>
                        <a:buNone/>
                      </a:pPr>
                      <a:r>
                        <a:rPr lang="en" sz="1100" b="0" i="0" u="none" strike="noStrike" cap="none">
                          <a:solidFill>
                            <a:srgbClr val="000000"/>
                          </a:solidFill>
                          <a:latin typeface="Times New Roman"/>
                          <a:ea typeface="Times New Roman"/>
                          <a:cs typeface="Times New Roman"/>
                          <a:sym typeface="Times New Roman"/>
                        </a:rPr>
                        <a:t>545</a:t>
                      </a:r>
                      <a:endParaRPr/>
                    </a:p>
                  </a:txBody>
                  <a:tcPr marL="7625" marR="7625" marT="7625" marB="0" anchor="b"/>
                </a:tc>
                <a:tc>
                  <a:txBody>
                    <a:bodyPr/>
                    <a:lstStyle/>
                    <a:p>
                      <a:pPr marL="0" marR="0" lvl="0" indent="0" algn="r" rtl="0">
                        <a:lnSpc>
                          <a:spcPct val="100000"/>
                        </a:lnSpc>
                        <a:spcBef>
                          <a:spcPts val="0"/>
                        </a:spcBef>
                        <a:spcAft>
                          <a:spcPts val="0"/>
                        </a:spcAft>
                        <a:buNone/>
                      </a:pPr>
                      <a:r>
                        <a:rPr lang="en" sz="1100" u="none" strike="noStrike" cap="none">
                          <a:solidFill>
                            <a:srgbClr val="000000"/>
                          </a:solidFill>
                          <a:latin typeface="Times New Roman"/>
                          <a:ea typeface="Times New Roman"/>
                          <a:cs typeface="Times New Roman"/>
                          <a:sym typeface="Times New Roman"/>
                        </a:rPr>
                        <a:t>NaN</a:t>
                      </a:r>
                      <a:endParaRPr sz="1100" b="0" i="0" u="none" strike="noStrike" cap="none">
                        <a:solidFill>
                          <a:srgbClr val="000000"/>
                        </a:solidFill>
                        <a:latin typeface="Times New Roman"/>
                        <a:ea typeface="Times New Roman"/>
                        <a:cs typeface="Times New Roman"/>
                        <a:sym typeface="Times New Roman"/>
                      </a:endParaRPr>
                    </a:p>
                  </a:txBody>
                  <a:tcPr marL="7625" marR="7625" marT="7625" marB="0" anchor="b"/>
                </a:tc>
                <a:tc>
                  <a:txBody>
                    <a:bodyPr/>
                    <a:lstStyle/>
                    <a:p>
                      <a:pPr marL="0" marR="0" lvl="0" indent="0" algn="r" rtl="0">
                        <a:lnSpc>
                          <a:spcPct val="100000"/>
                        </a:lnSpc>
                        <a:spcBef>
                          <a:spcPts val="0"/>
                        </a:spcBef>
                        <a:spcAft>
                          <a:spcPts val="0"/>
                        </a:spcAft>
                        <a:buNone/>
                      </a:pPr>
                      <a:r>
                        <a:rPr lang="en" sz="1100" u="none" strike="noStrike" cap="none">
                          <a:solidFill>
                            <a:srgbClr val="000000"/>
                          </a:solidFill>
                          <a:latin typeface="Times New Roman"/>
                          <a:ea typeface="Times New Roman"/>
                          <a:cs typeface="Times New Roman"/>
                          <a:sym typeface="Times New Roman"/>
                        </a:rPr>
                        <a:t>NaN</a:t>
                      </a:r>
                      <a:endParaRPr sz="1100" b="0" i="0" u="none" strike="noStrike" cap="none">
                        <a:solidFill>
                          <a:srgbClr val="000000"/>
                        </a:solidFill>
                        <a:latin typeface="Times New Roman"/>
                        <a:ea typeface="Times New Roman"/>
                        <a:cs typeface="Times New Roman"/>
                        <a:sym typeface="Times New Roman"/>
                      </a:endParaRPr>
                    </a:p>
                  </a:txBody>
                  <a:tcPr marL="7625" marR="7625" marT="7625" marB="0" anchor="b"/>
                </a:tc>
                <a:extLst>
                  <a:ext uri="{0D108BD9-81ED-4DB2-BD59-A6C34878D82A}">
                    <a16:rowId xmlns:a16="http://schemas.microsoft.com/office/drawing/2014/main" val="10006"/>
                  </a:ext>
                </a:extLst>
              </a:tr>
              <a:tr h="358500">
                <a:tc>
                  <a:txBody>
                    <a:bodyPr/>
                    <a:lstStyle/>
                    <a:p>
                      <a:pPr marL="0" marR="0" lvl="0" indent="0" algn="l" rtl="0">
                        <a:lnSpc>
                          <a:spcPct val="100000"/>
                        </a:lnSpc>
                        <a:spcBef>
                          <a:spcPts val="0"/>
                        </a:spcBef>
                        <a:spcAft>
                          <a:spcPts val="0"/>
                        </a:spcAft>
                        <a:buNone/>
                      </a:pPr>
                      <a:r>
                        <a:rPr lang="en" sz="1100" b="0" i="0" u="none" strike="noStrike" cap="none">
                          <a:solidFill>
                            <a:srgbClr val="000000"/>
                          </a:solidFill>
                          <a:latin typeface="Times New Roman"/>
                          <a:ea typeface="Times New Roman"/>
                          <a:cs typeface="Times New Roman"/>
                          <a:sym typeface="Times New Roman"/>
                        </a:rPr>
                        <a:t>2020</a:t>
                      </a:r>
                      <a:endParaRPr/>
                    </a:p>
                  </a:txBody>
                  <a:tcPr marL="91450" marR="91450" marT="45725" marB="45725"/>
                </a:tc>
                <a:tc>
                  <a:txBody>
                    <a:bodyPr/>
                    <a:lstStyle/>
                    <a:p>
                      <a:pPr marL="0" marR="0" lvl="0" indent="0" algn="r" rtl="0">
                        <a:lnSpc>
                          <a:spcPct val="100000"/>
                        </a:lnSpc>
                        <a:spcBef>
                          <a:spcPts val="0"/>
                        </a:spcBef>
                        <a:spcAft>
                          <a:spcPts val="0"/>
                        </a:spcAft>
                        <a:buNone/>
                      </a:pPr>
                      <a:r>
                        <a:rPr lang="en" sz="1100" b="0" i="0" u="none" strike="noStrike" cap="none">
                          <a:solidFill>
                            <a:srgbClr val="000000"/>
                          </a:solidFill>
                          <a:latin typeface="Times New Roman"/>
                          <a:ea typeface="Times New Roman"/>
                          <a:cs typeface="Times New Roman"/>
                          <a:sym typeface="Times New Roman"/>
                        </a:rPr>
                        <a:t>574</a:t>
                      </a:r>
                      <a:endParaRPr/>
                    </a:p>
                  </a:txBody>
                  <a:tcPr marL="7625" marR="7625" marT="7625" marB="0" anchor="b"/>
                </a:tc>
                <a:tc>
                  <a:txBody>
                    <a:bodyPr/>
                    <a:lstStyle/>
                    <a:p>
                      <a:pPr marL="0" marR="0" lvl="0" indent="0" algn="r" rtl="0">
                        <a:lnSpc>
                          <a:spcPct val="100000"/>
                        </a:lnSpc>
                        <a:spcBef>
                          <a:spcPts val="0"/>
                        </a:spcBef>
                        <a:spcAft>
                          <a:spcPts val="0"/>
                        </a:spcAft>
                        <a:buNone/>
                      </a:pPr>
                      <a:r>
                        <a:rPr lang="en" sz="1100" u="none" strike="noStrike" cap="none">
                          <a:solidFill>
                            <a:srgbClr val="000000"/>
                          </a:solidFill>
                          <a:latin typeface="Times New Roman"/>
                          <a:ea typeface="Times New Roman"/>
                          <a:cs typeface="Times New Roman"/>
                          <a:sym typeface="Times New Roman"/>
                        </a:rPr>
                        <a:t>NaN</a:t>
                      </a:r>
                      <a:endParaRPr sz="1100" b="0" i="0" u="none" strike="noStrike" cap="none">
                        <a:solidFill>
                          <a:srgbClr val="000000"/>
                        </a:solidFill>
                        <a:latin typeface="Times New Roman"/>
                        <a:ea typeface="Times New Roman"/>
                        <a:cs typeface="Times New Roman"/>
                        <a:sym typeface="Times New Roman"/>
                      </a:endParaRPr>
                    </a:p>
                  </a:txBody>
                  <a:tcPr marL="7625" marR="7625" marT="7625" marB="0" anchor="b"/>
                </a:tc>
                <a:tc>
                  <a:txBody>
                    <a:bodyPr/>
                    <a:lstStyle/>
                    <a:p>
                      <a:pPr marL="0" marR="0" lvl="0" indent="0" algn="r" rtl="0">
                        <a:lnSpc>
                          <a:spcPct val="100000"/>
                        </a:lnSpc>
                        <a:spcBef>
                          <a:spcPts val="0"/>
                        </a:spcBef>
                        <a:spcAft>
                          <a:spcPts val="0"/>
                        </a:spcAft>
                        <a:buNone/>
                      </a:pPr>
                      <a:r>
                        <a:rPr lang="en" sz="1100" u="none" strike="noStrike" cap="none">
                          <a:solidFill>
                            <a:srgbClr val="000000"/>
                          </a:solidFill>
                          <a:latin typeface="Times New Roman"/>
                          <a:ea typeface="Times New Roman"/>
                          <a:cs typeface="Times New Roman"/>
                          <a:sym typeface="Times New Roman"/>
                        </a:rPr>
                        <a:t>NaN</a:t>
                      </a:r>
                      <a:endParaRPr sz="1100" b="0" i="0" u="none" strike="noStrike" cap="none">
                        <a:solidFill>
                          <a:srgbClr val="000000"/>
                        </a:solidFill>
                        <a:latin typeface="Times New Roman"/>
                        <a:ea typeface="Times New Roman"/>
                        <a:cs typeface="Times New Roman"/>
                        <a:sym typeface="Times New Roman"/>
                      </a:endParaRPr>
                    </a:p>
                  </a:txBody>
                  <a:tcPr marL="7625" marR="7625" marT="7625" marB="0" anchor="b"/>
                </a:tc>
                <a:extLst>
                  <a:ext uri="{0D108BD9-81ED-4DB2-BD59-A6C34878D82A}">
                    <a16:rowId xmlns:a16="http://schemas.microsoft.com/office/drawing/2014/main" val="10007"/>
                  </a:ext>
                </a:extLst>
              </a:tr>
            </a:tbl>
          </a:graphicData>
        </a:graphic>
      </p:graphicFrame>
      <p:sp>
        <p:nvSpPr>
          <p:cNvPr id="91" name="Google Shape;91;p6"/>
          <p:cNvSpPr txBox="1">
            <a:spLocks noGrp="1"/>
          </p:cNvSpPr>
          <p:nvPr>
            <p:ph type="title"/>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Data Cleanup</a:t>
            </a:r>
            <a:endParaRPr b="1">
              <a:solidFill>
                <a:srgbClr val="F1C23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95"/>
        <p:cNvGrpSpPr/>
        <p:nvPr/>
      </p:nvGrpSpPr>
      <p:grpSpPr>
        <a:xfrm>
          <a:off x="0" y="0"/>
          <a:ext cx="0" cy="0"/>
          <a:chOff x="0" y="0"/>
          <a:chExt cx="0" cy="0"/>
        </a:xfrm>
      </p:grpSpPr>
      <p:sp>
        <p:nvSpPr>
          <p:cNvPr id="96" name="Google Shape;96;p7"/>
          <p:cNvSpPr txBox="1">
            <a:spLocks noGrp="1"/>
          </p:cNvSpPr>
          <p:nvPr>
            <p:ph type="body" idx="1"/>
          </p:nvPr>
        </p:nvSpPr>
        <p:spPr>
          <a:xfrm>
            <a:off x="0" y="834075"/>
            <a:ext cx="9144000" cy="43095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
                <a:solidFill>
                  <a:srgbClr val="434343"/>
                </a:solidFill>
              </a:rPr>
              <a:t>2. Trip end dates are less than trip start dates.</a:t>
            </a:r>
            <a:endParaRPr>
              <a:solidFill>
                <a:srgbClr val="434343"/>
              </a:solidFill>
            </a:endParaRPr>
          </a:p>
          <a:p>
            <a:pPr marL="114300" lvl="0" indent="0" algn="l" rtl="0">
              <a:lnSpc>
                <a:spcPct val="115000"/>
              </a:lnSpc>
              <a:spcBef>
                <a:spcPts val="0"/>
              </a:spcBef>
              <a:spcAft>
                <a:spcPts val="0"/>
              </a:spcAft>
              <a:buSzPts val="1800"/>
              <a:buNone/>
            </a:pPr>
            <a:r>
              <a:rPr lang="en">
                <a:solidFill>
                  <a:srgbClr val="434343"/>
                </a:solidFill>
              </a:rPr>
              <a:t>    As we can see below most of other information is also missing or zeros, and there is no common data point.</a:t>
            </a:r>
            <a:endParaRPr>
              <a:solidFill>
                <a:srgbClr val="434343"/>
              </a:solidFill>
            </a:endParaRPr>
          </a:p>
          <a:p>
            <a:pPr marL="114300" lvl="0" indent="0" algn="l" rtl="0">
              <a:lnSpc>
                <a:spcPct val="115000"/>
              </a:lnSpc>
              <a:spcBef>
                <a:spcPts val="0"/>
              </a:spcBef>
              <a:spcAft>
                <a:spcPts val="0"/>
              </a:spcAft>
              <a:buSzPts val="1800"/>
              <a:buNone/>
            </a:pPr>
            <a:endParaRPr sz="1900"/>
          </a:p>
        </p:txBody>
      </p:sp>
      <p:pic>
        <p:nvPicPr>
          <p:cNvPr id="97" name="Google Shape;97;p7"/>
          <p:cNvPicPr preferRelativeResize="0"/>
          <p:nvPr/>
        </p:nvPicPr>
        <p:blipFill rotWithShape="1">
          <a:blip r:embed="rId3">
            <a:alphaModFix/>
          </a:blip>
          <a:srcRect/>
          <a:stretch/>
        </p:blipFill>
        <p:spPr>
          <a:xfrm>
            <a:off x="406043" y="2404376"/>
            <a:ext cx="8520601" cy="2143553"/>
          </a:xfrm>
          <a:prstGeom prst="rect">
            <a:avLst/>
          </a:prstGeom>
          <a:noFill/>
          <a:ln>
            <a:noFill/>
          </a:ln>
        </p:spPr>
      </p:pic>
      <p:sp>
        <p:nvSpPr>
          <p:cNvPr id="98" name="Google Shape;98;p7"/>
          <p:cNvSpPr txBox="1">
            <a:spLocks noGrp="1"/>
          </p:cNvSpPr>
          <p:nvPr>
            <p:ph type="title"/>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Data Cleanup</a:t>
            </a:r>
            <a:endParaRPr b="1">
              <a:solidFill>
                <a:srgbClr val="F1C23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102"/>
        <p:cNvGrpSpPr/>
        <p:nvPr/>
      </p:nvGrpSpPr>
      <p:grpSpPr>
        <a:xfrm>
          <a:off x="0" y="0"/>
          <a:ext cx="0" cy="0"/>
          <a:chOff x="0" y="0"/>
          <a:chExt cx="0" cy="0"/>
        </a:xfrm>
      </p:grpSpPr>
      <p:sp>
        <p:nvSpPr>
          <p:cNvPr id="103" name="Google Shape;103;p8"/>
          <p:cNvSpPr txBox="1">
            <a:spLocks noGrp="1"/>
          </p:cNvSpPr>
          <p:nvPr>
            <p:ph type="body" idx="1"/>
          </p:nvPr>
        </p:nvSpPr>
        <p:spPr>
          <a:xfrm>
            <a:off x="0" y="784200"/>
            <a:ext cx="9144000" cy="43590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800"/>
              <a:buNone/>
            </a:pPr>
            <a:r>
              <a:rPr lang="en">
                <a:solidFill>
                  <a:srgbClr val="434343"/>
                </a:solidFill>
              </a:rPr>
              <a:t>3. There are trips which are lasting more than three hours which is not expected as we are only dealing with records which happened inside Chicago</a:t>
            </a:r>
            <a:endParaRPr>
              <a:solidFill>
                <a:srgbClr val="434343"/>
              </a:solidFill>
            </a:endParaRPr>
          </a:p>
          <a:p>
            <a:pPr marL="114300" lvl="0" indent="0" algn="l" rtl="0">
              <a:lnSpc>
                <a:spcPct val="100000"/>
              </a:lnSpc>
              <a:spcBef>
                <a:spcPts val="1000"/>
              </a:spcBef>
              <a:spcAft>
                <a:spcPts val="0"/>
              </a:spcAft>
              <a:buSzPts val="1800"/>
              <a:buNone/>
            </a:pPr>
            <a:r>
              <a:rPr lang="en">
                <a:solidFill>
                  <a:srgbClr val="434343"/>
                </a:solidFill>
              </a:rPr>
              <a:t>4. The minimum fare for a trip should be $3.25. We will remove the records with trips fare less than $3.25.</a:t>
            </a:r>
            <a:endParaRPr>
              <a:solidFill>
                <a:srgbClr val="434343"/>
              </a:solidFill>
            </a:endParaRPr>
          </a:p>
          <a:p>
            <a:pPr marL="114300" lvl="0" indent="0" algn="l" rtl="0">
              <a:lnSpc>
                <a:spcPct val="100000"/>
              </a:lnSpc>
              <a:spcBef>
                <a:spcPts val="1000"/>
              </a:spcBef>
              <a:spcAft>
                <a:spcPts val="0"/>
              </a:spcAft>
              <a:buSzPts val="1800"/>
              <a:buNone/>
            </a:pPr>
            <a:r>
              <a:rPr lang="en">
                <a:solidFill>
                  <a:srgbClr val="434343"/>
                </a:solidFill>
              </a:rPr>
              <a:t>5. Trip records with community area ids NULL are being dropped from final data. As per the data set description community area ids are NULL for those trips which happened outside Chicago.</a:t>
            </a:r>
            <a:endParaRPr>
              <a:solidFill>
                <a:srgbClr val="434343"/>
              </a:solidFill>
            </a:endParaRPr>
          </a:p>
          <a:p>
            <a:pPr marL="114300" lvl="0" indent="0" algn="l" rtl="0">
              <a:lnSpc>
                <a:spcPct val="100000"/>
              </a:lnSpc>
              <a:spcBef>
                <a:spcPts val="1000"/>
              </a:spcBef>
              <a:spcAft>
                <a:spcPts val="0"/>
              </a:spcAft>
              <a:buSzPts val="1800"/>
              <a:buNone/>
            </a:pPr>
            <a:r>
              <a:rPr lang="en">
                <a:solidFill>
                  <a:srgbClr val="434343"/>
                </a:solidFill>
              </a:rPr>
              <a:t>6. The actual data set includes data from 2013- JAN to 2021- MAR, we are ignoring 2013 and 2021 data as the data is missing for most of the fields for 2013 and it is incomplete for 2021.</a:t>
            </a:r>
            <a:endParaRPr>
              <a:solidFill>
                <a:srgbClr val="434343"/>
              </a:solidFill>
            </a:endParaRPr>
          </a:p>
          <a:p>
            <a:pPr marL="114300" lvl="0" indent="0" algn="l" rtl="0">
              <a:lnSpc>
                <a:spcPct val="100000"/>
              </a:lnSpc>
              <a:spcBef>
                <a:spcPts val="1000"/>
              </a:spcBef>
              <a:spcAft>
                <a:spcPts val="1000"/>
              </a:spcAft>
              <a:buSzPts val="1800"/>
              <a:buNone/>
            </a:pPr>
            <a:r>
              <a:rPr lang="en">
                <a:solidFill>
                  <a:srgbClr val="434343"/>
                </a:solidFill>
              </a:rPr>
              <a:t>7. Trips less than 100 miles are only considered as longest route within chicago is only 50 miles.</a:t>
            </a:r>
            <a:endParaRPr>
              <a:solidFill>
                <a:srgbClr val="434343"/>
              </a:solidFill>
            </a:endParaRPr>
          </a:p>
        </p:txBody>
      </p:sp>
      <p:sp>
        <p:nvSpPr>
          <p:cNvPr id="104" name="Google Shape;104;p8"/>
          <p:cNvSpPr txBox="1">
            <a:spLocks noGrp="1"/>
          </p:cNvSpPr>
          <p:nvPr>
            <p:ph type="title"/>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Data Cleanup</a:t>
            </a:r>
            <a:endParaRPr b="1">
              <a:solidFill>
                <a:srgbClr val="F1C23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108"/>
        <p:cNvGrpSpPr/>
        <p:nvPr/>
      </p:nvGrpSpPr>
      <p:grpSpPr>
        <a:xfrm>
          <a:off x="0" y="0"/>
          <a:ext cx="0" cy="0"/>
          <a:chOff x="0" y="0"/>
          <a:chExt cx="0" cy="0"/>
        </a:xfrm>
      </p:grpSpPr>
      <p:sp>
        <p:nvSpPr>
          <p:cNvPr id="109" name="Google Shape;109;p9"/>
          <p:cNvSpPr txBox="1">
            <a:spLocks noGrp="1"/>
          </p:cNvSpPr>
          <p:nvPr>
            <p:ph type="title" idx="4294967295"/>
          </p:nvPr>
        </p:nvSpPr>
        <p:spPr>
          <a:xfrm>
            <a:off x="0" y="0"/>
            <a:ext cx="9144000" cy="762900"/>
          </a:xfrm>
          <a:prstGeom prst="rect">
            <a:avLst/>
          </a:prstGeom>
          <a:solidFill>
            <a:srgbClr val="434343"/>
          </a:solid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111"/>
              <a:buNone/>
            </a:pPr>
            <a:r>
              <a:rPr lang="en" b="1">
                <a:solidFill>
                  <a:srgbClr val="F1C232"/>
                </a:solidFill>
              </a:rPr>
              <a:t>Data Cleanup</a:t>
            </a:r>
            <a:endParaRPr b="1">
              <a:solidFill>
                <a:srgbClr val="F1C232"/>
              </a:solidFill>
            </a:endParaRPr>
          </a:p>
        </p:txBody>
      </p:sp>
      <p:sp>
        <p:nvSpPr>
          <p:cNvPr id="110" name="Google Shape;110;p9"/>
          <p:cNvSpPr txBox="1">
            <a:spLocks noGrp="1"/>
          </p:cNvSpPr>
          <p:nvPr>
            <p:ph type="body" idx="4294967295"/>
          </p:nvPr>
        </p:nvSpPr>
        <p:spPr>
          <a:xfrm>
            <a:off x="0" y="763025"/>
            <a:ext cx="9144000" cy="43293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
                <a:solidFill>
                  <a:srgbClr val="434343"/>
                </a:solidFill>
              </a:rPr>
              <a:t>8. Pickup latitude and longitude are null for 18M records, which is nearly 20% of the data, the entire data set consists of 170 Million records for the years 2014 to 2020. These data is missing community area information as well. These must have happened outside Chicago as per the dataset description.</a:t>
            </a:r>
            <a:endParaRPr>
              <a:solidFill>
                <a:srgbClr val="434343"/>
              </a:solidFill>
            </a:endParaRPr>
          </a:p>
          <a:p>
            <a:pPr marL="114300" lvl="0" indent="0" algn="l" rtl="0">
              <a:lnSpc>
                <a:spcPct val="115000"/>
              </a:lnSpc>
              <a:spcBef>
                <a:spcPts val="0"/>
              </a:spcBef>
              <a:spcAft>
                <a:spcPts val="0"/>
              </a:spcAft>
              <a:buSzPts val="1800"/>
              <a:buNone/>
            </a:pPr>
            <a:endParaRPr/>
          </a:p>
        </p:txBody>
      </p:sp>
      <p:pic>
        <p:nvPicPr>
          <p:cNvPr id="111" name="Google Shape;111;p9" descr="Table&#10;&#10;Description automatically generated"/>
          <p:cNvPicPr preferRelativeResize="0"/>
          <p:nvPr/>
        </p:nvPicPr>
        <p:blipFill rotWithShape="1">
          <a:blip r:embed="rId3">
            <a:alphaModFix/>
          </a:blip>
          <a:srcRect/>
          <a:stretch/>
        </p:blipFill>
        <p:spPr>
          <a:xfrm>
            <a:off x="2242206" y="2293725"/>
            <a:ext cx="5039519" cy="2520550"/>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1024</Words>
  <Application>Microsoft Office PowerPoint</Application>
  <PresentationFormat>On-screen Show (16:9)</PresentationFormat>
  <Paragraphs>110</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Times New Roman</vt:lpstr>
      <vt:lpstr>Simple Dark</vt:lpstr>
      <vt:lpstr>Chicago Taxi Usage Analysis</vt:lpstr>
      <vt:lpstr>Introduction</vt:lpstr>
      <vt:lpstr>Problem Statement</vt:lpstr>
      <vt:lpstr>Dataset</vt:lpstr>
      <vt:lpstr>Methods</vt:lpstr>
      <vt:lpstr>Data Cleanup</vt:lpstr>
      <vt:lpstr>Data Cleanup</vt:lpstr>
      <vt:lpstr>Data Cleanup</vt:lpstr>
      <vt:lpstr>Data Cleanup</vt:lpstr>
      <vt:lpstr>PowerPoint Presentation</vt:lpstr>
      <vt:lpstr>Results</vt:lpstr>
      <vt:lpstr>Results</vt:lpstr>
      <vt:lpstr>Results</vt:lpstr>
      <vt:lpstr>Results</vt:lpstr>
      <vt:lpstr>Results</vt:lpstr>
      <vt:lpstr>Results</vt:lpstr>
      <vt:lpstr>Results</vt:lpstr>
      <vt:lpstr>Results</vt:lpstr>
      <vt:lpstr>Results</vt:lpstr>
      <vt:lpstr>Results</vt:lpstr>
      <vt:lpstr>Results</vt:lpstr>
      <vt:lpstr>Random Forest And Decision Tree Model</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Taxi Usage Analysis</dc:title>
  <cp:lastModifiedBy>Shravan Vuppalapati</cp:lastModifiedBy>
  <cp:revision>1</cp:revision>
  <dcterms:modified xsi:type="dcterms:W3CDTF">2022-04-15T14:19:48Z</dcterms:modified>
</cp:coreProperties>
</file>