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31">
          <p15:clr>
            <a:srgbClr val="000000"/>
          </p15:clr>
        </p15:guide>
        <p15:guide id="2" pos="1381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4660"/>
  </p:normalViewPr>
  <p:slideViewPr>
    <p:cSldViewPr snapToGrid="0">
      <p:cViewPr>
        <p:scale>
          <a:sx n="25" d="100"/>
          <a:sy n="25" d="100"/>
        </p:scale>
        <p:origin x="768" y="19"/>
      </p:cViewPr>
      <p:guideLst>
        <p:guide orient="horz" pos="10331"/>
        <p:guide pos="13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613753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401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smtClean="0"/>
              <a:t>Click to edit Master title style</a:t>
            </a:r>
            <a:endParaRPr lang="en-US"/>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852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125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523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844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smtClean="0"/>
              <a:t>Click to edit Master title style</a:t>
            </a:r>
            <a:endParaRPr lang="en-US"/>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55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07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276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55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82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92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smtClean="0"/>
              <a:t>Click to edit Master title style</a:t>
            </a:r>
            <a:endParaRPr lang="en-US"/>
          </a:p>
        </p:txBody>
      </p:sp>
      <p:sp>
        <p:nvSpPr>
          <p:cNvPr id="3" name="Picture Placeholder 2"/>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7586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2547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87"/>
        <p:cNvGrpSpPr/>
        <p:nvPr/>
      </p:nvGrpSpPr>
      <p:grpSpPr>
        <a:xfrm>
          <a:off x="0" y="0"/>
          <a:ext cx="0" cy="0"/>
          <a:chOff x="0" y="0"/>
          <a:chExt cx="0" cy="0"/>
        </a:xfrm>
      </p:grpSpPr>
      <p:sp>
        <p:nvSpPr>
          <p:cNvPr id="88" name="Google Shape;88;p13"/>
          <p:cNvSpPr/>
          <p:nvPr/>
        </p:nvSpPr>
        <p:spPr>
          <a:xfrm>
            <a:off x="0" y="0"/>
            <a:ext cx="43891199" cy="6474084"/>
          </a:xfrm>
          <a:prstGeom prst="rect">
            <a:avLst/>
          </a:prstGeom>
          <a:gradFill flip="none" rotWithShape="1">
            <a:gsLst>
              <a:gs pos="69000">
                <a:schemeClr val="accent5">
                  <a:lumMod val="75000"/>
                </a:schemeClr>
              </a:gs>
              <a:gs pos="97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137150" tIns="68575" rIns="137150" bIns="68575" anchor="ctr"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lt1"/>
              </a:solidFill>
              <a:latin typeface="Arial"/>
              <a:ea typeface="Arial"/>
              <a:cs typeface="Arial"/>
              <a:sym typeface="Arial"/>
            </a:endParaRPr>
          </a:p>
        </p:txBody>
      </p:sp>
      <p:sp>
        <p:nvSpPr>
          <p:cNvPr id="89" name="Google Shape;89;p13"/>
          <p:cNvSpPr txBox="1"/>
          <p:nvPr/>
        </p:nvSpPr>
        <p:spPr>
          <a:xfrm>
            <a:off x="8594617" y="428885"/>
            <a:ext cx="34629000" cy="3987041"/>
          </a:xfrm>
          <a:prstGeom prst="rect">
            <a:avLst/>
          </a:prstGeom>
          <a:noFill/>
          <a:ln>
            <a:noFill/>
          </a:ln>
        </p:spPr>
        <p:txBody>
          <a:bodyPr spcFirstLastPara="1" wrap="square" lIns="0" tIns="0" rIns="0" bIns="0" anchor="t" anchorCtr="0">
            <a:noAutofit/>
          </a:bodyPr>
          <a:lstStyle/>
          <a:p>
            <a:pPr algn="ctr">
              <a:buClr>
                <a:schemeClr val="lt1"/>
              </a:buClr>
              <a:buSzPts val="6000"/>
            </a:pPr>
            <a:r>
              <a:rPr lang="en-IN" sz="7200" b="1" smtClean="0">
                <a:solidFill>
                  <a:schemeClr val="bg1"/>
                </a:solidFill>
                <a:cs typeface="Times New Roman" pitchFamily="18" charset="0"/>
              </a:rPr>
              <a:t>  </a:t>
            </a:r>
          </a:p>
          <a:p>
            <a:pPr algn="ctr">
              <a:buClr>
                <a:schemeClr val="lt1"/>
              </a:buClr>
              <a:buSzPts val="6000"/>
            </a:pPr>
            <a:r>
              <a:rPr lang="en-IN" sz="7200" b="1" smtClean="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SIGN </a:t>
            </a:r>
            <a:r>
              <a:rPr lang="en-IN" sz="7200" b="1">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BOARD RECOGNITION USING CONVOLUTIONAL NEURAL </a:t>
            </a:r>
            <a:r>
              <a:rPr lang="en-IN" sz="7200" b="1" smtClean="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NETWORK</a:t>
            </a:r>
            <a:r>
              <a:rPr lang="en-IN" sz="7200" b="1">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IN" sz="4800" b="1" smtClean="0">
              <a:ln w="22225">
                <a:noFill/>
                <a:prstDash val="solid"/>
              </a:ln>
              <a:solidFill>
                <a:schemeClr val="accent5">
                  <a:lumMod val="20000"/>
                  <a:lumOff val="80000"/>
                </a:schemeClr>
              </a:solidFill>
              <a:latin typeface="Times New Roman" panose="02020603050405020304" pitchFamily="18" charset="0"/>
              <a:cs typeface="Times New Roman" panose="02020603050405020304" pitchFamily="18" charset="0"/>
            </a:endParaRPr>
          </a:p>
          <a:p>
            <a:pPr algn="ctr">
              <a:buClr>
                <a:schemeClr val="lt1"/>
              </a:buClr>
              <a:buSzPts val="6000"/>
            </a:pPr>
            <a:r>
              <a:rPr lang="en-IN" sz="4800" smtClean="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G.MANIDEEP,D.MOUNESH </a:t>
            </a:r>
            <a:r>
              <a:rPr lang="en-IN" sz="480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RAJU,G.PENCHALA SAI TEJA,V.SRAVAN </a:t>
            </a:r>
            <a:r>
              <a:rPr lang="en-IN" sz="4800" smtClean="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CHOWDARY (RA1611004010101</a:t>
            </a:r>
            <a:r>
              <a:rPr lang="en-IN" sz="4800">
                <a:ln w="0"/>
                <a:solidFill>
                  <a:schemeClr val="accent5">
                    <a:lumMod val="20000"/>
                    <a:lumOff val="8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)(RA1611004010361)(RA1611004010536)(RA1611004010541)</a:t>
            </a:r>
            <a:r>
              <a:rPr lang="en-IN" sz="4800" b="1" smtClean="0">
                <a:ln w="22225">
                  <a:noFill/>
                  <a:prstDash val="solid"/>
                </a:ln>
                <a:solidFill>
                  <a:schemeClr val="accent5">
                    <a:lumMod val="20000"/>
                    <a:lumOff val="80000"/>
                  </a:schemeClr>
                </a:solidFill>
                <a:latin typeface="Times New Roman" panose="02020603050405020304" pitchFamily="18" charset="0"/>
                <a:cs typeface="Times New Roman" panose="02020603050405020304" pitchFamily="18" charset="0"/>
              </a:rPr>
              <a:t> </a:t>
            </a:r>
            <a:endParaRPr lang="en-IN" sz="5400" b="1">
              <a:ln w="22225">
                <a:noFill/>
                <a:prstDash val="solid"/>
              </a:ln>
              <a:solidFill>
                <a:schemeClr val="accent5">
                  <a:lumMod val="20000"/>
                  <a:lumOff val="80000"/>
                </a:schemeClr>
              </a:solidFill>
              <a:latin typeface="Times New Roman" panose="02020603050405020304" pitchFamily="18" charset="0"/>
              <a:cs typeface="Times New Roman" panose="02020603050405020304" pitchFamily="18" charset="0"/>
            </a:endParaRPr>
          </a:p>
        </p:txBody>
      </p:sp>
      <p:sp>
        <p:nvSpPr>
          <p:cNvPr id="90" name="Google Shape;90;p13"/>
          <p:cNvSpPr txBox="1"/>
          <p:nvPr/>
        </p:nvSpPr>
        <p:spPr>
          <a:xfrm>
            <a:off x="4908548" y="3968566"/>
            <a:ext cx="38982651" cy="995586"/>
          </a:xfrm>
          <a:prstGeom prst="rect">
            <a:avLst/>
          </a:prstGeom>
          <a:noFill/>
          <a:ln>
            <a:noFill/>
          </a:ln>
        </p:spPr>
        <p:txBody>
          <a:bodyPr spcFirstLastPara="1" wrap="square" lIns="0" tIns="0" rIns="0" bIns="0" anchor="t" anchorCtr="0">
            <a:noAutofit/>
          </a:bodyPr>
          <a:lstStyle/>
          <a:p>
            <a:pPr algn="ctr">
              <a:buClr>
                <a:schemeClr val="lt1"/>
              </a:buClr>
              <a:buSzPts val="6600"/>
            </a:pPr>
            <a:r>
              <a:rPr lang="en-US" sz="6600" b="0" i="0" u="none" strike="noStrike" cap="none" smtClean="0">
                <a:solidFill>
                  <a:schemeClr val="lt1"/>
                </a:solidFill>
                <a:latin typeface="Times New Roman" panose="02020603050405020304" pitchFamily="18" charset="0"/>
                <a:ea typeface="Times New Roman"/>
                <a:cs typeface="Times New Roman" panose="02020603050405020304" pitchFamily="18" charset="0"/>
                <a:sym typeface="Times New Roman"/>
              </a:rPr>
              <a:t>           </a:t>
            </a:r>
            <a:r>
              <a:rPr lang="en-IN" sz="5400" b="1">
                <a:solidFill>
                  <a:schemeClr val="accent5">
                    <a:lumMod val="20000"/>
                    <a:lumOff val="80000"/>
                  </a:schemeClr>
                </a:solidFill>
                <a:latin typeface="Times New Roman" panose="02020603050405020304" pitchFamily="18" charset="0"/>
                <a:cs typeface="Times New Roman" panose="02020603050405020304" pitchFamily="18" charset="0"/>
              </a:rPr>
              <a:t>Project Supervisor : </a:t>
            </a:r>
            <a:r>
              <a:rPr lang="en-IN" sz="5400" b="1" smtClean="0">
                <a:solidFill>
                  <a:schemeClr val="accent5">
                    <a:lumMod val="20000"/>
                    <a:lumOff val="80000"/>
                  </a:schemeClr>
                </a:solidFill>
                <a:latin typeface="Times New Roman" panose="02020603050405020304" pitchFamily="18" charset="0"/>
                <a:cs typeface="Times New Roman" panose="02020603050405020304" pitchFamily="18" charset="0"/>
              </a:rPr>
              <a:t>Dr.C.T.Manimegalai,Associate Professor</a:t>
            </a:r>
          </a:p>
          <a:p>
            <a:pPr algn="ctr">
              <a:buClr>
                <a:schemeClr val="lt1"/>
              </a:buClr>
              <a:buSzPts val="6600"/>
            </a:pPr>
            <a:r>
              <a:rPr lang="en-US" sz="6600" b="0" i="0" u="none" strike="noStrike" cap="none" smtClean="0">
                <a:solidFill>
                  <a:schemeClr val="accent5">
                    <a:lumMod val="20000"/>
                    <a:lumOff val="80000"/>
                  </a:schemeClr>
                </a:solidFill>
                <a:latin typeface="Times New Roman" panose="02020603050405020304" pitchFamily="18" charset="0"/>
                <a:ea typeface="Times New Roman"/>
                <a:cs typeface="Times New Roman" panose="02020603050405020304" pitchFamily="18" charset="0"/>
                <a:sym typeface="Times New Roman"/>
              </a:rPr>
              <a:t>           </a:t>
            </a:r>
            <a:r>
              <a:rPr lang="en-US" sz="5400" b="0" i="0" u="none" strike="noStrike" cap="none" smtClean="0">
                <a:solidFill>
                  <a:schemeClr val="accent5">
                    <a:lumMod val="20000"/>
                    <a:lumOff val="80000"/>
                  </a:schemeClr>
                </a:solidFill>
                <a:latin typeface="Times New Roman" panose="02020603050405020304" pitchFamily="18" charset="0"/>
                <a:ea typeface="Times New Roman"/>
                <a:cs typeface="Times New Roman" panose="02020603050405020304" pitchFamily="18" charset="0"/>
                <a:sym typeface="Times New Roman"/>
              </a:rPr>
              <a:t>Department of Electronics &amp; Communication Engineering, SRMIST, Kattankulathur,Chennai,603203</a:t>
            </a:r>
            <a:endParaRPr sz="60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
        <p:nvSpPr>
          <p:cNvPr id="91" name="Google Shape;91;p13"/>
          <p:cNvSpPr txBox="1"/>
          <p:nvPr/>
        </p:nvSpPr>
        <p:spPr>
          <a:xfrm>
            <a:off x="593951" y="8103244"/>
            <a:ext cx="9616849" cy="6061025"/>
          </a:xfrm>
          <a:prstGeom prst="rect">
            <a:avLst/>
          </a:prstGeom>
          <a:noFill/>
          <a:ln>
            <a:noFill/>
          </a:ln>
        </p:spPr>
        <p:txBody>
          <a:bodyPr spcFirstLastPara="1" wrap="square" lIns="91400" tIns="45700" rIns="0" bIns="45700" anchor="t" anchorCtr="0">
            <a:noAutofit/>
          </a:bodyPr>
          <a:lstStyle/>
          <a:p>
            <a:pPr lvl="0" algn="just">
              <a:lnSpc>
                <a:spcPct val="106000"/>
              </a:lnSpc>
              <a:spcBef>
                <a:spcPts val="1200"/>
              </a:spcBef>
              <a:spcAft>
                <a:spcPts val="800"/>
              </a:spcAft>
            </a:pPr>
            <a:r>
              <a:rPr lang="en-US" sz="2600"/>
              <a:t>Road injuries are a big drawback in society for a few time currently. Ignoring sign boards while moving on roads has significantly become a major cause for road accidents. Thus we came up with an approach to face this issue by detecting the sign board and recognition of sign board. At this moment there are several deep learning models for object detection using totally different algorithms like RCNN, faster RCNN, SPP-net, etc. We prefer to use Yolo-3, which improves the speed and precision of object detection</a:t>
            </a:r>
            <a:r>
              <a:rPr lang="en-US" sz="2600" smtClean="0"/>
              <a:t>.</a:t>
            </a:r>
            <a:r>
              <a:rPr lang="en-US" sz="2600"/>
              <a:t> The greatest advantage of this algorithm is that the whole picture is taken into account. It just uses a convolution neural network to derive features from pre-weights and contrast.</a:t>
            </a:r>
            <a:r>
              <a:rPr lang="en-US" sz="2600" smtClean="0"/>
              <a:t> </a:t>
            </a:r>
            <a:r>
              <a:rPr lang="en-US" sz="2600"/>
              <a:t>This algorithm will increase the accuracy by utilizing residual units, skip connections and up-sampling. This algorithm uses a framework named Dark-net. This framework is intended specifically to create the neural network for training the Yolo </a:t>
            </a:r>
            <a:r>
              <a:rPr lang="en-US" sz="2600" smtClean="0"/>
              <a:t>algorithm.To </a:t>
            </a:r>
            <a:r>
              <a:rPr lang="en-US" sz="2600"/>
              <a:t>thoroughly detect the sign board, we used this algorithm</a:t>
            </a:r>
            <a:r>
              <a:rPr lang="en-US" sz="2600" smtClean="0">
                <a:solidFill>
                  <a:schemeClr val="dk1"/>
                </a:solidFill>
              </a:rPr>
              <a:t>.</a:t>
            </a:r>
            <a:endParaRPr sz="2500" dirty="0">
              <a:solidFill>
                <a:schemeClr val="dk1"/>
              </a:solidFill>
            </a:endParaRPr>
          </a:p>
        </p:txBody>
      </p:sp>
      <p:sp>
        <p:nvSpPr>
          <p:cNvPr id="92" name="Google Shape;92;p13"/>
          <p:cNvSpPr/>
          <p:nvPr/>
        </p:nvSpPr>
        <p:spPr>
          <a:xfrm>
            <a:off x="609600" y="7194206"/>
            <a:ext cx="9601200" cy="87330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accent6">
                <a:lumMod val="60000"/>
                <a:lumOff val="40000"/>
              </a:schemeClr>
            </a:solid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accent1">
                    <a:lumMod val="50000"/>
                  </a:schemeClr>
                </a:solidFill>
                <a:latin typeface="Times New Roman"/>
                <a:ea typeface="Times New Roman"/>
                <a:cs typeface="Times New Roman"/>
                <a:sym typeface="Times New Roman"/>
              </a:rPr>
              <a:t>ABSTRACT</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95" name="Google Shape;95;p13"/>
          <p:cNvSpPr txBox="1"/>
          <p:nvPr/>
        </p:nvSpPr>
        <p:spPr>
          <a:xfrm>
            <a:off x="32908863" y="26735064"/>
            <a:ext cx="10308528" cy="7309750"/>
          </a:xfrm>
          <a:prstGeom prst="rect">
            <a:avLst/>
          </a:prstGeom>
          <a:noFill/>
          <a:ln>
            <a:noFill/>
          </a:ln>
        </p:spPr>
        <p:txBody>
          <a:bodyPr spcFirstLastPara="1" wrap="square" lIns="91400" tIns="45700" rIns="91400" bIns="45700" anchor="t" anchorCtr="0">
            <a:noAutofit/>
          </a:bodyPr>
          <a:lstStyle/>
          <a:p>
            <a:pPr marL="342900" lvl="0" indent="-342900" algn="just">
              <a:buFont typeface="+mj-lt"/>
              <a:buAutoNum type="arabicPeriod"/>
            </a:pPr>
            <a:r>
              <a:rPr lang="en-US" sz="2600"/>
              <a:t>de Oliveira, G. H., da Silva, F. A., Pereira, D. R., de Almeida, L. L., Artero, A. O., </a:t>
            </a:r>
            <a:r>
              <a:rPr lang="en-US" sz="2600" smtClean="0"/>
              <a:t>Bonora,A</a:t>
            </a:r>
            <a:r>
              <a:rPr lang="en-US" sz="2600"/>
              <a:t>. F., and de Albuquerque, V. H. C. (2018). “</a:t>
            </a:r>
            <a:r>
              <a:rPr lang="en-US" sz="2600" i="1"/>
              <a:t>Automatic detection and recognition of text- based traffic signs from images.</a:t>
            </a:r>
            <a:r>
              <a:rPr lang="en-US" sz="2600"/>
              <a:t>” IEEE Latin America Transactions, 16(12), 2947–2953.</a:t>
            </a:r>
          </a:p>
          <a:p>
            <a:pPr marL="342900" lvl="0" indent="-342900" algn="just">
              <a:buFont typeface="+mj-lt"/>
              <a:buAutoNum type="arabicPeriod"/>
            </a:pPr>
            <a:r>
              <a:rPr lang="en-US" sz="2600"/>
              <a:t>Fang, C.-Y., Chen, S.-W., and Fuh, C.-S. (2003). “</a:t>
            </a:r>
            <a:r>
              <a:rPr lang="en-US" sz="2600" i="1"/>
              <a:t>Road-sign detection and tracking.</a:t>
            </a:r>
            <a:r>
              <a:rPr lang="en-US" sz="2600"/>
              <a:t>” IEEE transactions on vehicular technology, 52(5), 1329–1341.</a:t>
            </a:r>
          </a:p>
          <a:p>
            <a:pPr marL="342900" lvl="0" indent="-342900" algn="just">
              <a:buFont typeface="+mj-lt"/>
              <a:buAutoNum type="arabicPeriod"/>
            </a:pPr>
            <a:r>
              <a:rPr lang="en-US" sz="2600" smtClean="0"/>
              <a:t>Greenhalgh,J.and Mirmehdi,M</a:t>
            </a:r>
            <a:r>
              <a:rPr lang="en-US" sz="2600"/>
              <a:t>. (2014</a:t>
            </a:r>
            <a:r>
              <a:rPr lang="en-US" sz="2600" smtClean="0"/>
              <a:t>).“</a:t>
            </a:r>
            <a:r>
              <a:rPr lang="en-US" sz="2600" i="1"/>
              <a:t>Recognizing text-based traffic signs</a:t>
            </a:r>
            <a:r>
              <a:rPr lang="en-US" sz="2600" i="1" smtClean="0"/>
              <a:t>.</a:t>
            </a:r>
            <a:r>
              <a:rPr lang="en-US" sz="2600" smtClean="0"/>
              <a:t>”, </a:t>
            </a:r>
            <a:r>
              <a:rPr lang="en-US" sz="2600"/>
              <a:t>16(3), 1360–1369</a:t>
            </a:r>
            <a:r>
              <a:rPr lang="en-US" sz="2600" smtClean="0"/>
              <a:t>. IEEE Transactions on Intelligent Transportation Systems</a:t>
            </a:r>
            <a:endParaRPr lang="en-US" sz="2600"/>
          </a:p>
          <a:p>
            <a:pPr marL="342900" lvl="0" indent="-342900" algn="just">
              <a:buFont typeface="+mj-lt"/>
              <a:buAutoNum type="arabicPeriod"/>
            </a:pPr>
            <a:r>
              <a:rPr lang="en-US" sz="2600"/>
              <a:t>Wu, W., Chen, X., and Yang, J. (2005). “</a:t>
            </a:r>
            <a:r>
              <a:rPr lang="en-US" sz="2600" i="1"/>
              <a:t>Detection of text on road signs from video</a:t>
            </a:r>
            <a:r>
              <a:rPr lang="en-US" sz="2600"/>
              <a:t>.” IEEE Transactions on Intelligent Transportation Systems, 6(4), 378–390.</a:t>
            </a:r>
          </a:p>
          <a:p>
            <a:pPr marL="342900" indent="-342900" algn="just">
              <a:buFont typeface="+mj-lt"/>
              <a:buAutoNum type="arabicPeriod"/>
            </a:pPr>
            <a:r>
              <a:rPr lang="en-US" sz="2600"/>
              <a:t>Xie, L., Ahmad, T., Jin, L., Liu, Y., and Zhang, S. (2018). “</a:t>
            </a:r>
            <a:r>
              <a:rPr lang="en-US" sz="2600" i="1"/>
              <a:t>A new cnn-based method for multi-directional car license plate detection.</a:t>
            </a:r>
            <a:r>
              <a:rPr lang="en-US" sz="2600"/>
              <a:t>” IEEE Transactions on Intelligent </a:t>
            </a:r>
            <a:r>
              <a:rPr lang="en-US" sz="2600" smtClean="0"/>
              <a:t>Transportation </a:t>
            </a:r>
            <a:r>
              <a:rPr lang="en-US" sz="2600"/>
              <a:t>Systems, 19(2), 507–517.</a:t>
            </a:r>
            <a:endParaRPr sz="2600" dirty="0">
              <a:solidFill>
                <a:srgbClr val="222222"/>
              </a:solidFill>
              <a:highlight>
                <a:srgbClr val="FFFFFF"/>
              </a:highlight>
            </a:endParaRPr>
          </a:p>
        </p:txBody>
      </p:sp>
      <p:pic>
        <p:nvPicPr>
          <p:cNvPr id="97" name="Google Shape;97;p13"/>
          <p:cNvPicPr preferRelativeResize="0"/>
          <p:nvPr/>
        </p:nvPicPr>
        <p:blipFill rotWithShape="1">
          <a:blip r:embed="rId3">
            <a:alphaModFix/>
            <a:extLst>
              <a:ext uri="{BEBA8EAE-BF5A-486C-A8C5-ECC9F3942E4B}">
                <a14:imgProps xmlns:a14="http://schemas.microsoft.com/office/drawing/2010/main">
                  <a14:imgLayer r:embed="rId4">
                    <a14:imgEffect>
                      <a14:sharpenSoften amount="6000"/>
                    </a14:imgEffect>
                    <a14:imgEffect>
                      <a14:colorTemperature colorTemp="6186"/>
                    </a14:imgEffect>
                    <a14:imgEffect>
                      <a14:saturation sat="400000"/>
                    </a14:imgEffect>
                    <a14:imgEffect>
                      <a14:brightnessContrast bright="-2000" contrast="30000"/>
                    </a14:imgEffect>
                  </a14:imgLayer>
                </a14:imgProps>
              </a:ext>
            </a:extLst>
          </a:blip>
          <a:srcRect/>
          <a:stretch/>
        </p:blipFill>
        <p:spPr>
          <a:xfrm>
            <a:off x="0" y="-99344"/>
            <a:ext cx="8572500" cy="6573427"/>
          </a:xfrm>
          <a:prstGeom prst="rect">
            <a:avLst/>
          </a:prstGeom>
          <a:noFill/>
          <a:ln>
            <a:noFill/>
          </a:ln>
        </p:spPr>
      </p:pic>
      <p:sp>
        <p:nvSpPr>
          <p:cNvPr id="98" name="Google Shape;98;p13"/>
          <p:cNvSpPr/>
          <p:nvPr/>
        </p:nvSpPr>
        <p:spPr>
          <a:xfrm>
            <a:off x="11518542" y="7229943"/>
            <a:ext cx="9601200" cy="87330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accent1">
                    <a:lumMod val="50000"/>
                  </a:schemeClr>
                </a:solidFill>
                <a:latin typeface="Times New Roman"/>
                <a:ea typeface="Times New Roman"/>
                <a:cs typeface="Times New Roman"/>
                <a:sym typeface="Times New Roman"/>
              </a:rPr>
              <a:t>METHODOLOGY</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100" name="Google Shape;100;p13"/>
          <p:cNvSpPr/>
          <p:nvPr/>
        </p:nvSpPr>
        <p:spPr>
          <a:xfrm>
            <a:off x="2070222" y="21018392"/>
            <a:ext cx="1902300" cy="2008442"/>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smtClean="0"/>
              <a:t>Input Image</a:t>
            </a:r>
            <a:endParaRPr sz="2500"/>
          </a:p>
        </p:txBody>
      </p:sp>
      <p:sp>
        <p:nvSpPr>
          <p:cNvPr id="101" name="Google Shape;101;p13"/>
          <p:cNvSpPr/>
          <p:nvPr/>
        </p:nvSpPr>
        <p:spPr>
          <a:xfrm>
            <a:off x="1052982" y="17458076"/>
            <a:ext cx="1968391" cy="1982175"/>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smtClean="0"/>
              <a:t>Bounding Box Pre-Processor</a:t>
            </a:r>
            <a:endParaRPr sz="2500"/>
          </a:p>
        </p:txBody>
      </p:sp>
      <p:sp>
        <p:nvSpPr>
          <p:cNvPr id="102" name="Google Shape;102;p13"/>
          <p:cNvSpPr/>
          <p:nvPr/>
        </p:nvSpPr>
        <p:spPr>
          <a:xfrm>
            <a:off x="3286826" y="17497151"/>
            <a:ext cx="1769700" cy="1943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smtClean="0"/>
              <a:t>Pre-Processed Bounding Box</a:t>
            </a:r>
            <a:endParaRPr sz="2500"/>
          </a:p>
        </p:txBody>
      </p:sp>
      <p:cxnSp>
        <p:nvCxnSpPr>
          <p:cNvPr id="106" name="Google Shape;106;p13"/>
          <p:cNvCxnSpPr/>
          <p:nvPr/>
        </p:nvCxnSpPr>
        <p:spPr>
          <a:xfrm flipV="1">
            <a:off x="3008034" y="18440043"/>
            <a:ext cx="265453" cy="1888"/>
          </a:xfrm>
          <a:prstGeom prst="straightConnector1">
            <a:avLst/>
          </a:prstGeom>
          <a:noFill/>
          <a:ln w="9525" cap="flat" cmpd="sng">
            <a:solidFill>
              <a:schemeClr val="tx1"/>
            </a:solidFill>
            <a:prstDash val="solid"/>
            <a:round/>
            <a:headEnd type="none" w="med" len="med"/>
            <a:tailEnd type="triangle" w="med" len="med"/>
          </a:ln>
        </p:spPr>
      </p:cxnSp>
      <p:cxnSp>
        <p:nvCxnSpPr>
          <p:cNvPr id="108" name="Google Shape;108;p13"/>
          <p:cNvCxnSpPr>
            <a:stCxn id="158" idx="2"/>
            <a:endCxn id="165" idx="0"/>
          </p:cNvCxnSpPr>
          <p:nvPr/>
        </p:nvCxnSpPr>
        <p:spPr>
          <a:xfrm>
            <a:off x="7735067" y="19898423"/>
            <a:ext cx="0" cy="1119969"/>
          </a:xfrm>
          <a:prstGeom prst="straightConnector1">
            <a:avLst/>
          </a:prstGeom>
          <a:noFill/>
          <a:ln w="9525" cap="flat" cmpd="sng">
            <a:solidFill>
              <a:schemeClr val="tx1"/>
            </a:solidFill>
            <a:prstDash val="solid"/>
            <a:round/>
            <a:headEnd type="none" w="med" len="med"/>
            <a:tailEnd type="triangle" w="med" len="med"/>
          </a:ln>
        </p:spPr>
      </p:cxnSp>
      <p:sp>
        <p:nvSpPr>
          <p:cNvPr id="110" name="Google Shape;110;p13"/>
          <p:cNvSpPr txBox="1"/>
          <p:nvPr/>
        </p:nvSpPr>
        <p:spPr>
          <a:xfrm>
            <a:off x="658942" y="23244019"/>
            <a:ext cx="9593674" cy="8986547"/>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buClr>
                <a:schemeClr val="dk1"/>
              </a:buClr>
              <a:buSzPts val="1100"/>
            </a:pPr>
            <a:r>
              <a:rPr lang="en-US" sz="2600" smtClean="0"/>
              <a:t>The above figure illustrates the object detection by Yolo v3 algorithm.Once the input image is sent to the Yolo detector,it processes the image and then it predicts the boundary boxes for each and every object in the image.It generates five parameters for an object in the image i.e, center of object along X-axis,center of the object along Y-axis,length of the object and breadth of the object,confidence score.Confidence score is defined as the probability of the presence of object in particular bounding box.Once the bounding boxes are processed,they are sent through the CNN classifier.With the help of pretrained dataset “ImageNet” ,the features are extracted.Comparing the features of Bounding box objects with that of pretrained dataset,the CNN classifier distinguishes the objects.This design uses the third variant of Yolo.We have a total of 53 convolutionl layers in Yolo phase and 53 convolutionl layers in classification phase.So at total this model has 106 convolutional layers.Our </a:t>
            </a:r>
            <a:r>
              <a:rPr lang="en-US" sz="2600"/>
              <a:t>main motivation for using Yolo-3 for object detection is that it has higher frame rates as compared to other algorithms. The farther traffic sign boards can be recognized from the vehicle by simply moving the image only once through the neural network.In this paper, we worked extensively with Yolo-3 to detect sign boards for both image and video formats.</a:t>
            </a:r>
            <a:endParaRPr sz="2600"/>
          </a:p>
        </p:txBody>
      </p:sp>
      <p:sp>
        <p:nvSpPr>
          <p:cNvPr id="116" name="Google Shape;116;p13"/>
          <p:cNvSpPr txBox="1"/>
          <p:nvPr/>
        </p:nvSpPr>
        <p:spPr>
          <a:xfrm>
            <a:off x="32833601" y="22890370"/>
            <a:ext cx="10563273" cy="2687289"/>
          </a:xfrm>
          <a:prstGeom prst="rect">
            <a:avLst/>
          </a:prstGeom>
          <a:noFill/>
          <a:ln>
            <a:noFill/>
          </a:ln>
        </p:spPr>
        <p:txBody>
          <a:bodyPr spcFirstLastPara="1" wrap="square" lIns="91425" tIns="91425" rIns="91425" bIns="91425" anchor="t" anchorCtr="0">
            <a:noAutofit/>
          </a:bodyPr>
          <a:lstStyle/>
          <a:p>
            <a:pPr lvl="0" algn="just">
              <a:lnSpc>
                <a:spcPct val="107916"/>
              </a:lnSpc>
              <a:spcBef>
                <a:spcPts val="800"/>
              </a:spcBef>
            </a:pPr>
            <a:r>
              <a:rPr lang="en-US" sz="2600"/>
              <a:t>The project is intended to preserve valuable lives by preventing deaths incurred by traffic signals being ignored. The system mostly focuses on the bulk of the population, particularly those who used to be driving at night, and also helps the traffic police to alleviate problems. This initiative's main concept is the traffic accidents sustained by the neglect of road signals by the driver.</a:t>
            </a:r>
            <a:endParaRPr sz="2600" dirty="0">
              <a:solidFill>
                <a:schemeClr val="dk1"/>
              </a:solidFill>
              <a:ea typeface="Calibri"/>
              <a:cs typeface="Calibri"/>
              <a:sym typeface="Calibri"/>
            </a:endParaRPr>
          </a:p>
          <a:p>
            <a:pPr marL="0" lvl="0" indent="0" algn="just" rtl="0">
              <a:lnSpc>
                <a:spcPct val="107916"/>
              </a:lnSpc>
              <a:spcBef>
                <a:spcPts val="800"/>
              </a:spcBef>
              <a:spcAft>
                <a:spcPts val="800"/>
              </a:spcAft>
              <a:buClr>
                <a:schemeClr val="dk1"/>
              </a:buClr>
              <a:buSzPts val="1100"/>
              <a:buFont typeface="Arial"/>
              <a:buNone/>
            </a:pPr>
            <a:endParaRPr sz="2500" dirty="0">
              <a:solidFill>
                <a:schemeClr val="dk1"/>
              </a:solidFill>
            </a:endParaRPr>
          </a:p>
        </p:txBody>
      </p:sp>
      <p:sp>
        <p:nvSpPr>
          <p:cNvPr id="185" name="TextBox 184"/>
          <p:cNvSpPr txBox="1"/>
          <p:nvPr/>
        </p:nvSpPr>
        <p:spPr>
          <a:xfrm>
            <a:off x="11518542" y="8298123"/>
            <a:ext cx="9541776" cy="24960679"/>
          </a:xfrm>
          <a:prstGeom prst="rect">
            <a:avLst/>
          </a:prstGeom>
          <a:noFill/>
        </p:spPr>
        <p:txBody>
          <a:bodyPr wrap="square" rtlCol="0">
            <a:spAutoFit/>
          </a:bodyPr>
          <a:lstStyle/>
          <a:p>
            <a:pPr algn="just"/>
            <a:r>
              <a:rPr lang="en-IN" sz="4000" b="1" smtClean="0">
                <a:solidFill>
                  <a:schemeClr val="accent1">
                    <a:lumMod val="50000"/>
                  </a:schemeClr>
                </a:solidFill>
                <a:latin typeface="Times New Roman" panose="02020603050405020304" pitchFamily="18" charset="0"/>
                <a:cs typeface="Times New Roman" panose="02020603050405020304" pitchFamily="18" charset="0"/>
              </a:rPr>
              <a:t>FLOW CHART</a:t>
            </a:r>
          </a:p>
          <a:p>
            <a:pPr algn="just"/>
            <a:endParaRPr lang="en-IN" sz="4000" b="1" smtClean="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IN" sz="2600"/>
          </a:p>
          <a:p>
            <a:pPr algn="just"/>
            <a:endParaRPr lang="en-IN" sz="2600" smtClean="0"/>
          </a:p>
          <a:p>
            <a:pPr algn="just"/>
            <a:endParaRPr lang="en-IN" sz="2600"/>
          </a:p>
          <a:p>
            <a:pPr algn="just"/>
            <a:endParaRPr lang="en-IN" sz="2600" smtClean="0"/>
          </a:p>
          <a:p>
            <a:pPr algn="just"/>
            <a:endParaRPr lang="en-IN" sz="2600"/>
          </a:p>
          <a:p>
            <a:pPr algn="just"/>
            <a:endParaRPr lang="en-IN" sz="2600" smtClean="0"/>
          </a:p>
          <a:p>
            <a:pPr algn="just"/>
            <a:endParaRPr lang="en-IN" sz="2600"/>
          </a:p>
          <a:p>
            <a:pPr algn="just"/>
            <a:endParaRPr lang="en-IN" sz="2600" smtClean="0"/>
          </a:p>
          <a:p>
            <a:pPr algn="just"/>
            <a:endParaRPr lang="en-IN" sz="2600"/>
          </a:p>
          <a:p>
            <a:pPr algn="just"/>
            <a:endParaRPr lang="en-IN" sz="2600" smtClean="0"/>
          </a:p>
          <a:p>
            <a:pPr algn="just"/>
            <a:endParaRPr lang="en-IN" sz="2600"/>
          </a:p>
          <a:p>
            <a:pPr algn="just"/>
            <a:endParaRPr lang="en-IN" sz="2600" smtClean="0"/>
          </a:p>
          <a:p>
            <a:pPr algn="just"/>
            <a:endParaRPr lang="en-IN" sz="2600"/>
          </a:p>
          <a:p>
            <a:pPr algn="just"/>
            <a:endParaRPr lang="en-IN" sz="2600" smtClean="0"/>
          </a:p>
          <a:p>
            <a:pPr algn="just"/>
            <a:endParaRPr lang="en-IN" sz="2600" smtClean="0">
              <a:latin typeface="+mj-lt"/>
            </a:endParaRPr>
          </a:p>
          <a:p>
            <a:pPr marL="514350" indent="-514350" algn="just">
              <a:buFont typeface="+mj-lt"/>
              <a:buAutoNum type="arabicParenR"/>
            </a:pPr>
            <a:r>
              <a:rPr lang="en-IN" sz="2600" smtClean="0">
                <a:cs typeface="Times New Roman" pitchFamily="18" charset="0"/>
              </a:rPr>
              <a:t>First step involves extraction of character boundaries i.e, contours can be explained simply as a curve joining all the continuous points. The contours are a useful tool for shape analysis and object detection and recognition.Character recognition with the use of OpenCV contours method.</a:t>
            </a:r>
          </a:p>
          <a:p>
            <a:pPr marL="514350" indent="-514350" algn="just">
              <a:buFont typeface="+mj-lt"/>
              <a:buAutoNum type="arabicParenR"/>
            </a:pPr>
            <a:r>
              <a:rPr lang="en-IN" sz="2600" smtClean="0">
                <a:cs typeface="Times New Roman" pitchFamily="18" charset="0"/>
              </a:rPr>
              <a:t>Next step is buildind convolutional neural network of 106 convolution  layers with 53 layers each in YOLO v3 detector and classifier.</a:t>
            </a:r>
          </a:p>
          <a:p>
            <a:pPr marL="514350" indent="-514350" algn="just">
              <a:buFont typeface="+mj-lt"/>
              <a:buAutoNum type="arabicParenR"/>
            </a:pPr>
            <a:r>
              <a:rPr lang="en-IN" sz="2600" smtClean="0">
                <a:cs typeface="Times New Roman" pitchFamily="18" charset="0"/>
              </a:rPr>
              <a:t>Third step involves the loading of pre-trained Imagenet dataset to the CNN classifier.</a:t>
            </a:r>
          </a:p>
          <a:p>
            <a:pPr marL="514350" indent="-514350" algn="just">
              <a:buFont typeface="+mj-lt"/>
              <a:buAutoNum type="arabicParenR"/>
            </a:pPr>
            <a:r>
              <a:rPr lang="en-IN" sz="2600" smtClean="0">
                <a:cs typeface="Times New Roman" pitchFamily="18" charset="0"/>
              </a:rPr>
              <a:t>Optical Character recognition last step involves preprocessing of image into speciﬁc word related contours and letter contours, followed by prediction and consolidating according to letter and word related contours in an image.</a:t>
            </a:r>
          </a:p>
          <a:p>
            <a:pPr algn="just"/>
            <a:endParaRPr lang="en-IN" sz="2600" smtClean="0">
              <a:cs typeface="Times New Roman" pitchFamily="18" charset="0"/>
            </a:endParaRPr>
          </a:p>
          <a:p>
            <a:pPr algn="just"/>
            <a:r>
              <a:rPr lang="en-IN" sz="4000" b="1" smtClean="0">
                <a:solidFill>
                  <a:schemeClr val="accent1">
                    <a:lumMod val="50000"/>
                  </a:schemeClr>
                </a:solidFill>
                <a:latin typeface="Times New Roman" panose="02020603050405020304" pitchFamily="18" charset="0"/>
                <a:cs typeface="Times New Roman" panose="02020603050405020304" pitchFamily="18" charset="0"/>
              </a:rPr>
              <a:t>ALGORITHM</a:t>
            </a:r>
            <a:endParaRPr lang="en-US" sz="2600" smtClean="0"/>
          </a:p>
          <a:p>
            <a:pPr algn="just"/>
            <a:endParaRPr lang="en-US" sz="2600" smtClean="0"/>
          </a:p>
          <a:p>
            <a:pPr algn="just"/>
            <a:r>
              <a:rPr lang="en-US" sz="2600" smtClean="0"/>
              <a:t>Basically </a:t>
            </a:r>
            <a:r>
              <a:rPr lang="en-US" sz="2600"/>
              <a:t>Yolo divides the image into regions, then predicts the boundary boxes and probability classes for every such region. Generally, yolo divides the visual image into an array of n rows and n columns of grid units, each grid divides into k boundary boxes and the trust value. Trust score implies that the accuracy of the boundary box actually holds the object. Scores for each box will be estimated by yolo for each training session. Finally we can combine the both classes to calculate the probability of each class in the boundary boxes.</a:t>
            </a:r>
          </a:p>
          <a:p>
            <a:pPr algn="just"/>
            <a:r>
              <a:rPr lang="en-US" sz="2600"/>
              <a:t>So, total n*n*k boxes are predicted. However, the boxes which have confidence score less than a threshold, we can remove them.Yolo2 and Yolo3 are advanced versions of base yolo network with several enhancements to increase the detection speed and accuracy. The primary benefit of using Yolo-3 over its previous ones is its ability to detect both smaller objects and distinct objects in a single picture. Then by using regression scores for each classes are determined.</a:t>
            </a:r>
          </a:p>
          <a:p>
            <a:pPr algn="just"/>
            <a:r>
              <a:rPr lang="en-US" sz="2600"/>
              <a:t>YOLO-3 uses a variant of Dark-net, which consists of 53 layer network trained on Image-Net. Yolo3 network considers the image as an n*n grid of sub-images and predicts the class probabilities and boundary boxes for </a:t>
            </a:r>
            <a:r>
              <a:rPr lang="en-US" sz="2600" smtClean="0"/>
              <a:t>sub-image.The </a:t>
            </a:r>
            <a:r>
              <a:rPr lang="en-US" sz="2600"/>
              <a:t>boundary boxes constitutes of four parameters. Such parameters are location of the center of the object along the X axis, the location of the center of the object along the Y axis, the breadth of the object and the length of the object.</a:t>
            </a:r>
          </a:p>
          <a:p>
            <a:pPr algn="just"/>
            <a:r>
              <a:rPr lang="en-US" sz="2600"/>
              <a:t>Yolo-3 can be used effectively for the identification of objects on real time basis. Since modern days applications need everything rapidly, we can utilize Yolo-3</a:t>
            </a:r>
            <a:r>
              <a:rPr lang="en-US" sz="2600" smtClean="0"/>
              <a:t>.</a:t>
            </a:r>
            <a:endParaRPr lang="en-US" sz="2600"/>
          </a:p>
        </p:txBody>
      </p:sp>
      <p:sp>
        <p:nvSpPr>
          <p:cNvPr id="118" name="Google Shape;92;p13"/>
          <p:cNvSpPr/>
          <p:nvPr/>
        </p:nvSpPr>
        <p:spPr>
          <a:xfrm>
            <a:off x="651416" y="15019673"/>
            <a:ext cx="9601200" cy="87330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accent6">
                <a:lumMod val="60000"/>
                <a:lumOff val="40000"/>
              </a:schemeClr>
            </a:solid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SYSTEM MODEL</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149" name="Google Shape;100;p13"/>
          <p:cNvSpPr/>
          <p:nvPr/>
        </p:nvSpPr>
        <p:spPr>
          <a:xfrm>
            <a:off x="788473" y="16657477"/>
            <a:ext cx="4480570" cy="3240947"/>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p>
        </p:txBody>
      </p:sp>
      <p:sp>
        <p:nvSpPr>
          <p:cNvPr id="18" name="TextBox 17"/>
          <p:cNvSpPr txBox="1"/>
          <p:nvPr/>
        </p:nvSpPr>
        <p:spPr>
          <a:xfrm>
            <a:off x="6062229" y="16854800"/>
            <a:ext cx="3514684" cy="492443"/>
          </a:xfrm>
          <a:prstGeom prst="rect">
            <a:avLst/>
          </a:prstGeom>
          <a:noFill/>
        </p:spPr>
        <p:txBody>
          <a:bodyPr wrap="square" rtlCol="0">
            <a:spAutoFit/>
          </a:bodyPr>
          <a:lstStyle/>
          <a:p>
            <a:pPr algn="ctr"/>
            <a:r>
              <a:rPr lang="en-US" sz="2600" smtClean="0"/>
              <a:t>CNN Classifier</a:t>
            </a:r>
            <a:endParaRPr lang="en-US" sz="2600"/>
          </a:p>
        </p:txBody>
      </p:sp>
      <p:sp>
        <p:nvSpPr>
          <p:cNvPr id="158" name="Google Shape;100;p13"/>
          <p:cNvSpPr/>
          <p:nvPr/>
        </p:nvSpPr>
        <p:spPr>
          <a:xfrm>
            <a:off x="5461050" y="16657476"/>
            <a:ext cx="4548034" cy="3240947"/>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p>
        </p:txBody>
      </p:sp>
      <p:cxnSp>
        <p:nvCxnSpPr>
          <p:cNvPr id="29" name="Straight Arrow Connector 28"/>
          <p:cNvCxnSpPr>
            <a:stCxn id="100" idx="0"/>
            <a:endCxn id="149" idx="2"/>
          </p:cNvCxnSpPr>
          <p:nvPr/>
        </p:nvCxnSpPr>
        <p:spPr>
          <a:xfrm flipV="1">
            <a:off x="3021372" y="19898424"/>
            <a:ext cx="7386" cy="11199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be 46"/>
          <p:cNvSpPr/>
          <p:nvPr/>
        </p:nvSpPr>
        <p:spPr>
          <a:xfrm flipH="1">
            <a:off x="5738754" y="17400946"/>
            <a:ext cx="854785" cy="2118167"/>
          </a:xfrm>
          <a:prstGeom prst="cube">
            <a:avLst>
              <a:gd name="adj" fmla="val 83404"/>
            </a:avLst>
          </a:prstGeom>
          <a:solidFill>
            <a:schemeClr val="bg1">
              <a:lumMod val="85000"/>
            </a:schemeClr>
          </a:solidFill>
          <a:ln>
            <a:solidFill>
              <a:schemeClr val="tx1"/>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2600">
              <a:solidFill>
                <a:schemeClr val="tx1"/>
              </a:solidFill>
            </a:endParaRPr>
          </a:p>
        </p:txBody>
      </p:sp>
      <p:sp>
        <p:nvSpPr>
          <p:cNvPr id="159" name="Cube 158"/>
          <p:cNvSpPr/>
          <p:nvPr/>
        </p:nvSpPr>
        <p:spPr>
          <a:xfrm flipH="1">
            <a:off x="7362683" y="18000001"/>
            <a:ext cx="611466" cy="1345593"/>
          </a:xfrm>
          <a:prstGeom prst="cube">
            <a:avLst>
              <a:gd name="adj" fmla="val 83404"/>
            </a:avLst>
          </a:prstGeom>
          <a:solidFill>
            <a:schemeClr val="bg1"/>
          </a:solidFill>
          <a:ln>
            <a:solidFill>
              <a:schemeClr val="tx1"/>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2600">
              <a:solidFill>
                <a:schemeClr val="tx1"/>
              </a:solidFill>
            </a:endParaRPr>
          </a:p>
        </p:txBody>
      </p:sp>
      <p:sp>
        <p:nvSpPr>
          <p:cNvPr id="160" name="Cube 159"/>
          <p:cNvSpPr/>
          <p:nvPr/>
        </p:nvSpPr>
        <p:spPr>
          <a:xfrm flipH="1">
            <a:off x="8853099" y="17397773"/>
            <a:ext cx="825018" cy="2118167"/>
          </a:xfrm>
          <a:prstGeom prst="cube">
            <a:avLst>
              <a:gd name="adj" fmla="val 83404"/>
            </a:avLst>
          </a:prstGeom>
          <a:solidFill>
            <a:schemeClr val="bg2">
              <a:lumMod val="90000"/>
            </a:schemeClr>
          </a:solidFill>
          <a:ln>
            <a:solidFill>
              <a:schemeClr val="tx1"/>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sz="2600">
              <a:solidFill>
                <a:schemeClr val="tx1"/>
              </a:solidFill>
            </a:endParaRPr>
          </a:p>
        </p:txBody>
      </p:sp>
      <p:cxnSp>
        <p:nvCxnSpPr>
          <p:cNvPr id="54" name="Straight Arrow Connector 53"/>
          <p:cNvCxnSpPr/>
          <p:nvPr/>
        </p:nvCxnSpPr>
        <p:spPr>
          <a:xfrm>
            <a:off x="6749752" y="18307852"/>
            <a:ext cx="395718" cy="47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6722080" y="18307852"/>
            <a:ext cx="397691" cy="462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176078" y="18428646"/>
            <a:ext cx="440078" cy="413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8202127" y="18353561"/>
            <a:ext cx="419929" cy="488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52016" y="19491744"/>
            <a:ext cx="2454493" cy="430887"/>
          </a:xfrm>
          <a:prstGeom prst="rect">
            <a:avLst/>
          </a:prstGeom>
          <a:noFill/>
        </p:spPr>
        <p:txBody>
          <a:bodyPr wrap="square" rtlCol="0">
            <a:spAutoFit/>
          </a:bodyPr>
          <a:lstStyle/>
          <a:p>
            <a:r>
              <a:rPr lang="en-US" sz="2200" smtClean="0"/>
              <a:t>Convolution Layer</a:t>
            </a:r>
            <a:endParaRPr lang="en-US" sz="2200" b="1"/>
          </a:p>
        </p:txBody>
      </p:sp>
      <p:sp>
        <p:nvSpPr>
          <p:cNvPr id="60" name="TextBox 59"/>
          <p:cNvSpPr txBox="1"/>
          <p:nvPr/>
        </p:nvSpPr>
        <p:spPr>
          <a:xfrm>
            <a:off x="7006224" y="17375163"/>
            <a:ext cx="1621828" cy="442033"/>
          </a:xfrm>
          <a:prstGeom prst="rect">
            <a:avLst/>
          </a:prstGeom>
          <a:noFill/>
        </p:spPr>
        <p:txBody>
          <a:bodyPr wrap="square" rtlCol="0">
            <a:spAutoFit/>
          </a:bodyPr>
          <a:lstStyle/>
          <a:p>
            <a:r>
              <a:rPr lang="en-US" sz="2200"/>
              <a:t>Re-Lu Layer</a:t>
            </a:r>
          </a:p>
        </p:txBody>
      </p:sp>
      <p:sp>
        <p:nvSpPr>
          <p:cNvPr id="164" name="TextBox 163"/>
          <p:cNvSpPr txBox="1"/>
          <p:nvPr/>
        </p:nvSpPr>
        <p:spPr>
          <a:xfrm>
            <a:off x="1321193" y="16821871"/>
            <a:ext cx="3514684" cy="492443"/>
          </a:xfrm>
          <a:prstGeom prst="rect">
            <a:avLst/>
          </a:prstGeom>
          <a:noFill/>
        </p:spPr>
        <p:txBody>
          <a:bodyPr wrap="square" rtlCol="0">
            <a:spAutoFit/>
          </a:bodyPr>
          <a:lstStyle/>
          <a:p>
            <a:pPr algn="ctr"/>
            <a:r>
              <a:rPr lang="en-US" sz="2600" smtClean="0"/>
              <a:t>Yolo-Detector</a:t>
            </a:r>
            <a:endParaRPr lang="en-US" sz="2600"/>
          </a:p>
        </p:txBody>
      </p:sp>
      <p:cxnSp>
        <p:nvCxnSpPr>
          <p:cNvPr id="62" name="Straight Arrow Connector 61"/>
          <p:cNvCxnSpPr/>
          <p:nvPr/>
        </p:nvCxnSpPr>
        <p:spPr>
          <a:xfrm flipV="1">
            <a:off x="5269043" y="18468701"/>
            <a:ext cx="1920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Google Shape;100;p13"/>
          <p:cNvSpPr/>
          <p:nvPr/>
        </p:nvSpPr>
        <p:spPr>
          <a:xfrm>
            <a:off x="6783917" y="21018392"/>
            <a:ext cx="1902300" cy="2042847"/>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smtClean="0"/>
              <a:t>Output Image</a:t>
            </a:r>
            <a:endParaRPr sz="2500"/>
          </a:p>
        </p:txBody>
      </p:sp>
      <p:sp>
        <p:nvSpPr>
          <p:cNvPr id="71" name="TextBox 70"/>
          <p:cNvSpPr txBox="1"/>
          <p:nvPr/>
        </p:nvSpPr>
        <p:spPr>
          <a:xfrm>
            <a:off x="8293752" y="19515940"/>
            <a:ext cx="1701802" cy="430887"/>
          </a:xfrm>
          <a:prstGeom prst="rect">
            <a:avLst/>
          </a:prstGeom>
          <a:noFill/>
        </p:spPr>
        <p:txBody>
          <a:bodyPr wrap="square" rtlCol="0">
            <a:spAutoFit/>
          </a:bodyPr>
          <a:lstStyle/>
          <a:p>
            <a:r>
              <a:rPr lang="en-US" sz="2200" smtClean="0"/>
              <a:t>Pooling Layer</a:t>
            </a:r>
            <a:endParaRPr lang="en-US" sz="2200"/>
          </a:p>
        </p:txBody>
      </p:sp>
      <p:sp>
        <p:nvSpPr>
          <p:cNvPr id="190" name="Rectangle 189"/>
          <p:cNvSpPr/>
          <p:nvPr/>
        </p:nvSpPr>
        <p:spPr>
          <a:xfrm>
            <a:off x="13973344" y="9181264"/>
            <a:ext cx="5156095" cy="54199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smtClean="0">
                <a:solidFill>
                  <a:schemeClr val="tx1"/>
                </a:solidFill>
              </a:rPr>
              <a:t>EXTRACT CHARACTERS</a:t>
            </a:r>
            <a:endParaRPr lang="en-US" sz="2600" b="1">
              <a:solidFill>
                <a:schemeClr val="tx1"/>
              </a:solidFill>
            </a:endParaRPr>
          </a:p>
        </p:txBody>
      </p:sp>
      <p:sp>
        <p:nvSpPr>
          <p:cNvPr id="191" name="Rectangle 190"/>
          <p:cNvSpPr/>
          <p:nvPr/>
        </p:nvSpPr>
        <p:spPr>
          <a:xfrm>
            <a:off x="13973344" y="10884770"/>
            <a:ext cx="5156095" cy="54199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smtClean="0">
                <a:solidFill>
                  <a:schemeClr val="tx1"/>
                </a:solidFill>
              </a:rPr>
              <a:t>BUILD CONVOLUTIONAL NETWORK</a:t>
            </a:r>
            <a:endParaRPr lang="en-US" sz="2600" b="1">
              <a:solidFill>
                <a:schemeClr val="tx1"/>
              </a:solidFill>
            </a:endParaRPr>
          </a:p>
        </p:txBody>
      </p:sp>
      <p:sp>
        <p:nvSpPr>
          <p:cNvPr id="192" name="Rectangle 191"/>
          <p:cNvSpPr/>
          <p:nvPr/>
        </p:nvSpPr>
        <p:spPr>
          <a:xfrm>
            <a:off x="13973344" y="12866249"/>
            <a:ext cx="5156095" cy="54199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smtClean="0">
                <a:solidFill>
                  <a:schemeClr val="tx1"/>
                </a:solidFill>
              </a:rPr>
              <a:t>LOAD TRAINED CONV NET MODEL</a:t>
            </a:r>
            <a:endParaRPr lang="en-US" sz="2600" b="1">
              <a:solidFill>
                <a:schemeClr val="tx1"/>
              </a:solidFill>
            </a:endParaRPr>
          </a:p>
        </p:txBody>
      </p:sp>
      <p:sp>
        <p:nvSpPr>
          <p:cNvPr id="193" name="Rectangle 192"/>
          <p:cNvSpPr/>
          <p:nvPr/>
        </p:nvSpPr>
        <p:spPr>
          <a:xfrm>
            <a:off x="13973344" y="14746248"/>
            <a:ext cx="5156095" cy="54199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smtClean="0">
                <a:solidFill>
                  <a:schemeClr val="tx1"/>
                </a:solidFill>
              </a:rPr>
              <a:t>CONSOLIDATE PREDICTIONS</a:t>
            </a:r>
            <a:endParaRPr lang="en-US" sz="2600" b="1">
              <a:solidFill>
                <a:schemeClr val="tx1"/>
              </a:solidFill>
            </a:endParaRPr>
          </a:p>
        </p:txBody>
      </p:sp>
      <p:sp>
        <p:nvSpPr>
          <p:cNvPr id="194" name="Curved Right Arrow 193"/>
          <p:cNvSpPr/>
          <p:nvPr/>
        </p:nvSpPr>
        <p:spPr>
          <a:xfrm>
            <a:off x="12244679" y="9298697"/>
            <a:ext cx="1749596" cy="4109543"/>
          </a:xfrm>
          <a:prstGeom prst="curvedRightArrow">
            <a:avLst>
              <a:gd name="adj1" fmla="val 28540"/>
              <a:gd name="adj2" fmla="val 34195"/>
              <a:gd name="adj3" fmla="val 3719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Down Arrow 194"/>
          <p:cNvSpPr/>
          <p:nvPr/>
        </p:nvSpPr>
        <p:spPr>
          <a:xfrm>
            <a:off x="16320660" y="9880727"/>
            <a:ext cx="261961" cy="838212"/>
          </a:xfrm>
          <a:prstGeom prst="downArrow">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own Arrow 195"/>
          <p:cNvSpPr/>
          <p:nvPr/>
        </p:nvSpPr>
        <p:spPr>
          <a:xfrm>
            <a:off x="16329318" y="13745163"/>
            <a:ext cx="261961" cy="838212"/>
          </a:xfrm>
          <a:prstGeom prst="downArrow">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Down Arrow 196"/>
          <p:cNvSpPr/>
          <p:nvPr/>
        </p:nvSpPr>
        <p:spPr>
          <a:xfrm>
            <a:off x="16320660" y="11814000"/>
            <a:ext cx="261961" cy="838212"/>
          </a:xfrm>
          <a:prstGeom prst="downArrow">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22136099" y="7229943"/>
            <a:ext cx="9601200" cy="1323439"/>
          </a:xfrm>
          <a:prstGeom prst="rect">
            <a:avLst/>
          </a:prstGeom>
          <a:noFill/>
        </p:spPr>
        <p:txBody>
          <a:bodyPr wrap="square" rtlCol="0">
            <a:spAutoFit/>
          </a:bodyPr>
          <a:lstStyle/>
          <a:p>
            <a:r>
              <a:rPr lang="en-US" sz="4000" b="1" smtClean="0">
                <a:solidFill>
                  <a:schemeClr val="accent1">
                    <a:lumMod val="50000"/>
                  </a:schemeClr>
                </a:solidFill>
                <a:latin typeface="Times New Roman" panose="02020603050405020304" pitchFamily="18" charset="0"/>
                <a:cs typeface="Times New Roman" panose="02020603050405020304" pitchFamily="18" charset="0"/>
              </a:rPr>
              <a:t>YOLOv3 ARCHITECTURE</a:t>
            </a:r>
          </a:p>
          <a:p>
            <a:endParaRPr lang="en-US" sz="4000" b="1">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00" name="Picture 199"/>
          <p:cNvPicPr/>
          <p:nvPr/>
        </p:nvPicPr>
        <p:blipFill>
          <a:blip r:embed="rId5">
            <a:extLst>
              <a:ext uri="{28A0092B-C50C-407E-A947-70E740481C1C}">
                <a14:useLocalDpi xmlns:a14="http://schemas.microsoft.com/office/drawing/2010/main" val="0"/>
              </a:ext>
            </a:extLst>
          </a:blip>
          <a:srcRect/>
          <a:stretch>
            <a:fillRect/>
          </a:stretch>
        </p:blipFill>
        <p:spPr bwMode="auto">
          <a:xfrm>
            <a:off x="23435650" y="7891184"/>
            <a:ext cx="6613189" cy="7673627"/>
          </a:xfrm>
          <a:prstGeom prst="rect">
            <a:avLst/>
          </a:prstGeom>
          <a:noFill/>
          <a:ln>
            <a:noFill/>
          </a:ln>
        </p:spPr>
      </p:pic>
      <p:sp>
        <p:nvSpPr>
          <p:cNvPr id="201" name="TextBox 200"/>
          <p:cNvSpPr txBox="1"/>
          <p:nvPr/>
        </p:nvSpPr>
        <p:spPr>
          <a:xfrm>
            <a:off x="21844099" y="15170317"/>
            <a:ext cx="9946026" cy="5293757"/>
          </a:xfrm>
          <a:prstGeom prst="rect">
            <a:avLst/>
          </a:prstGeom>
          <a:noFill/>
        </p:spPr>
        <p:txBody>
          <a:bodyPr wrap="square" rtlCol="0">
            <a:spAutoFit/>
          </a:bodyPr>
          <a:lstStyle/>
          <a:p>
            <a:endParaRPr lang="en-US" sz="2600" smtClean="0"/>
          </a:p>
          <a:p>
            <a:pPr algn="just"/>
            <a:r>
              <a:rPr lang="en-US" sz="2600"/>
              <a:t>This algorithm uses darknet framework for building the structure required for Yolo. It consists of 53 layers each for pre-trained dataset and the dataset we used.</a:t>
            </a:r>
            <a:r>
              <a:rPr lang="en-US" sz="2600" smtClean="0"/>
              <a:t>There </a:t>
            </a:r>
            <a:r>
              <a:rPr lang="en-US" sz="2600"/>
              <a:t>are 2 Conv layers with 32 filters of sizes 3*3 and 1*1, 3 Conv layers with 64 filters of sizes 3*3/2 and 1*1, 3 Conv layers with 128 filters of sizes 3*3/2 and 1*1, 3 Conv layers with 256 filters of sizes 3*3/2 and 1*1, 3 Conv layers with 512 filters of sizes 3*3/2 and 1*1, 3 Conv layers with 1024 filters of sizes 3*3/2 and 1*1.Some of the convolutional layers are followed by a residual block to accommodate skip connections. There are at total 23 residual units. So, there are at total 106 layers in Yolo-3.Of these 106 layers, 75 layers are utilized for the purpose of convolution and the remaining 21 layers are used by activation function, up-sampling, pooling etc</a:t>
            </a:r>
            <a:r>
              <a:rPr lang="en-US" sz="2600" smtClean="0"/>
              <a:t>.</a:t>
            </a:r>
          </a:p>
        </p:txBody>
      </p:sp>
      <p:sp>
        <p:nvSpPr>
          <p:cNvPr id="207" name="Google Shape;117;p13"/>
          <p:cNvSpPr/>
          <p:nvPr/>
        </p:nvSpPr>
        <p:spPr>
          <a:xfrm>
            <a:off x="32664077" y="7229943"/>
            <a:ext cx="10553314" cy="887205"/>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RESULTS</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08" name="Google Shape;117;p13"/>
          <p:cNvSpPr/>
          <p:nvPr/>
        </p:nvSpPr>
        <p:spPr>
          <a:xfrm>
            <a:off x="32859696" y="22131402"/>
            <a:ext cx="10481458" cy="929837"/>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CONCLUSION</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09" name="Google Shape;117;p13"/>
          <p:cNvSpPr/>
          <p:nvPr/>
        </p:nvSpPr>
        <p:spPr>
          <a:xfrm>
            <a:off x="32908863" y="25680467"/>
            <a:ext cx="10308528" cy="929837"/>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REFERENCES</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12" name="Google Shape;117;p13"/>
          <p:cNvSpPr/>
          <p:nvPr/>
        </p:nvSpPr>
        <p:spPr>
          <a:xfrm>
            <a:off x="21844098" y="24122969"/>
            <a:ext cx="9893199" cy="769824"/>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REALISTIC CONSTRAINTS</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13" name="Google Shape;93;p13"/>
          <p:cNvSpPr txBox="1"/>
          <p:nvPr/>
        </p:nvSpPr>
        <p:spPr>
          <a:xfrm>
            <a:off x="21842902" y="24883189"/>
            <a:ext cx="9798684" cy="2618947"/>
          </a:xfrm>
          <a:prstGeom prst="rect">
            <a:avLst/>
          </a:prstGeom>
          <a:noFill/>
          <a:ln>
            <a:noFill/>
          </a:ln>
        </p:spPr>
        <p:txBody>
          <a:bodyPr spcFirstLastPara="1" wrap="square" lIns="91400" tIns="45700" rIns="91400" bIns="45700" anchor="t" anchorCtr="0">
            <a:noAutofit/>
          </a:bodyPr>
          <a:lstStyle/>
          <a:p>
            <a:pPr algn="just">
              <a:buFont typeface="Arial" pitchFamily="34" charset="0"/>
              <a:buChar char="•"/>
            </a:pPr>
            <a:r>
              <a:rPr lang="en-IN" sz="2600" smtClean="0">
                <a:cs typeface="Times New Roman" pitchFamily="18" charset="0"/>
              </a:rPr>
              <a:t>Requirement of huge amount of data for training YOLOv3 CNN model.</a:t>
            </a:r>
          </a:p>
          <a:p>
            <a:pPr algn="just">
              <a:buFont typeface="Arial" pitchFamily="34" charset="0"/>
              <a:buChar char="•"/>
            </a:pPr>
            <a:r>
              <a:rPr lang="en-IN" sz="2600" smtClean="0">
                <a:cs typeface="Times New Roman" pitchFamily="18" charset="0"/>
              </a:rPr>
              <a:t>The Processor speed defines the frame rate i.e,number of frames per second .So it should be fast in order to get good accuracy.</a:t>
            </a:r>
          </a:p>
          <a:p>
            <a:pPr algn="just">
              <a:buFont typeface="Arial" pitchFamily="34" charset="0"/>
              <a:buChar char="•"/>
            </a:pPr>
            <a:r>
              <a:rPr lang="en-IN" sz="2600" smtClean="0">
                <a:cs typeface="Times New Roman" pitchFamily="18" charset="0"/>
              </a:rPr>
              <a:t>Resolution of the camera should be good to detect the objects or sign boards.</a:t>
            </a:r>
          </a:p>
          <a:p>
            <a:pPr algn="just">
              <a:buFont typeface="Arial" pitchFamily="34" charset="0"/>
              <a:buChar char="•"/>
            </a:pPr>
            <a:r>
              <a:rPr lang="en-IN" sz="2600" smtClean="0">
                <a:cs typeface="Times New Roman" pitchFamily="18" charset="0"/>
              </a:rPr>
              <a:t>Some times due to bad weather conditions,detection may be arduous.</a:t>
            </a:r>
          </a:p>
        </p:txBody>
      </p:sp>
      <p:sp>
        <p:nvSpPr>
          <p:cNvPr id="214" name="TextBox 213"/>
          <p:cNvSpPr txBox="1"/>
          <p:nvPr/>
        </p:nvSpPr>
        <p:spPr>
          <a:xfrm>
            <a:off x="32664077" y="8276705"/>
            <a:ext cx="10553314" cy="3693319"/>
          </a:xfrm>
          <a:prstGeom prst="rect">
            <a:avLst/>
          </a:prstGeom>
          <a:noFill/>
        </p:spPr>
        <p:txBody>
          <a:bodyPr wrap="square" rtlCol="0">
            <a:spAutoFit/>
          </a:bodyPr>
          <a:lstStyle/>
          <a:p>
            <a:pPr algn="just"/>
            <a:r>
              <a:rPr lang="en-US" sz="2600"/>
              <a:t>Sometimes due to obscure images, the detector might not predict the sign board accurately. So based on the features like shape, texture we divided the 43 classes further into four categories. We are able to detect 43 classes divided into 4 categories (prohibitory, mandatory, danger, other) which are defined in the </a:t>
            </a:r>
            <a:r>
              <a:rPr lang="en-US" sz="2600" smtClean="0"/>
              <a:t>GTSDB Dataset.</a:t>
            </a:r>
            <a:r>
              <a:rPr lang="en-US" sz="2600"/>
              <a:t> Out of the 43 classes 12 classes are assorted to prohibitory, 8 classes assorted to mandatory, 15 classes assorted for danger and remaining classes to </a:t>
            </a:r>
            <a:r>
              <a:rPr lang="en-US" sz="2600" smtClean="0"/>
              <a:t>other which can be seen in  below </a:t>
            </a:r>
            <a:r>
              <a:rPr lang="en-US" sz="2600" smtClean="0"/>
              <a:t>table.We are able to detect the sign-boards in an image at </a:t>
            </a:r>
            <a:r>
              <a:rPr lang="en-US" sz="2600" b="1" smtClean="0"/>
              <a:t>9 FPS</a:t>
            </a:r>
            <a:r>
              <a:rPr lang="en-US" sz="2600" smtClean="0"/>
              <a:t>.Figure </a:t>
            </a:r>
            <a:r>
              <a:rPr lang="en-US" sz="2600" smtClean="0"/>
              <a:t>A and Figure B and C are detected sign boards for some samples.</a:t>
            </a:r>
            <a:endParaRPr lang="en-US" sz="2600"/>
          </a:p>
        </p:txBody>
      </p:sp>
      <p:sp>
        <p:nvSpPr>
          <p:cNvPr id="215" name="Google Shape;117;p13"/>
          <p:cNvSpPr/>
          <p:nvPr/>
        </p:nvSpPr>
        <p:spPr>
          <a:xfrm>
            <a:off x="21885788" y="20452524"/>
            <a:ext cx="9851511" cy="929837"/>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smtClean="0">
                <a:solidFill>
                  <a:schemeClr val="accent1">
                    <a:lumMod val="50000"/>
                  </a:schemeClr>
                </a:solidFill>
                <a:latin typeface="Times New Roman"/>
                <a:ea typeface="Times New Roman"/>
                <a:cs typeface="Times New Roman"/>
                <a:sym typeface="Times New Roman"/>
              </a:rPr>
              <a:t>MULTIDISCIPLINARY ASPECTS</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16" name="TextBox 215"/>
          <p:cNvSpPr txBox="1"/>
          <p:nvPr/>
        </p:nvSpPr>
        <p:spPr>
          <a:xfrm>
            <a:off x="21885788" y="21340915"/>
            <a:ext cx="9904337" cy="2893100"/>
          </a:xfrm>
          <a:prstGeom prst="rect">
            <a:avLst/>
          </a:prstGeom>
          <a:noFill/>
        </p:spPr>
        <p:txBody>
          <a:bodyPr wrap="square" rtlCol="0">
            <a:spAutoFit/>
          </a:bodyPr>
          <a:lstStyle/>
          <a:p>
            <a:pPr algn="just">
              <a:buFont typeface="Arial" pitchFamily="34" charset="0"/>
              <a:buChar char="•"/>
            </a:pPr>
            <a:r>
              <a:rPr lang="en-IN" sz="2600" b="1">
                <a:cs typeface="Times New Roman" pitchFamily="18" charset="0"/>
              </a:rPr>
              <a:t>Machine </a:t>
            </a:r>
            <a:r>
              <a:rPr lang="en-IN" sz="2600" b="1" smtClean="0">
                <a:cs typeface="Times New Roman" pitchFamily="18" charset="0"/>
              </a:rPr>
              <a:t>Learning</a:t>
            </a:r>
            <a:r>
              <a:rPr lang="en-IN" sz="2600" smtClean="0">
                <a:cs typeface="Times New Roman" pitchFamily="18" charset="0"/>
              </a:rPr>
              <a:t>:We need to have a sheer knowledge of machine learning models(Deep Learning) for object detection.</a:t>
            </a:r>
            <a:endParaRPr lang="en-IN" sz="2600">
              <a:cs typeface="Times New Roman" pitchFamily="18" charset="0"/>
            </a:endParaRPr>
          </a:p>
          <a:p>
            <a:pPr algn="just">
              <a:buFont typeface="Arial" pitchFamily="34" charset="0"/>
              <a:buChar char="•"/>
            </a:pPr>
            <a:r>
              <a:rPr lang="en-IN" sz="2600" smtClean="0">
                <a:cs typeface="Times New Roman" pitchFamily="18" charset="0"/>
              </a:rPr>
              <a:t>I</a:t>
            </a:r>
            <a:r>
              <a:rPr lang="en-IN" sz="2600" b="1" smtClean="0">
                <a:cs typeface="Times New Roman" pitchFamily="18" charset="0"/>
              </a:rPr>
              <a:t>mage</a:t>
            </a:r>
            <a:r>
              <a:rPr lang="en-IN" sz="2600">
                <a:cs typeface="Times New Roman" pitchFamily="18" charset="0"/>
              </a:rPr>
              <a:t> </a:t>
            </a:r>
            <a:r>
              <a:rPr lang="en-IN" sz="2600" b="1" smtClean="0">
                <a:cs typeface="Times New Roman" pitchFamily="18" charset="0"/>
              </a:rPr>
              <a:t>Processing</a:t>
            </a:r>
            <a:r>
              <a:rPr lang="en-IN" sz="2600" smtClean="0">
                <a:cs typeface="Times New Roman" pitchFamily="18" charset="0"/>
              </a:rPr>
              <a:t>:We should have an absolute idea about image processing and the parameters involved in it.</a:t>
            </a:r>
          </a:p>
          <a:p>
            <a:pPr algn="just">
              <a:buFont typeface="Arial" pitchFamily="34" charset="0"/>
              <a:buChar char="•"/>
            </a:pPr>
            <a:r>
              <a:rPr lang="en-IN" sz="2600" b="1" smtClean="0">
                <a:cs typeface="Times New Roman" pitchFamily="18" charset="0"/>
              </a:rPr>
              <a:t>Programming Language</a:t>
            </a:r>
            <a:r>
              <a:rPr lang="en-IN" sz="2600" smtClean="0">
                <a:cs typeface="Times New Roman" pitchFamily="18" charset="0"/>
              </a:rPr>
              <a:t>:Today most of the machine learning models are implemented using Python.So one should have thorough knowledge in it.</a:t>
            </a:r>
            <a:endParaRPr lang="en-US" sz="2600">
              <a:cs typeface="Times New Roman" panose="02020603050405020304" pitchFamily="18" charset="0"/>
            </a:endParaRPr>
          </a:p>
        </p:txBody>
      </p:sp>
      <p:graphicFrame>
        <p:nvGraphicFramePr>
          <p:cNvPr id="217" name="Table 216"/>
          <p:cNvGraphicFramePr>
            <a:graphicFrameLocks noGrp="1"/>
          </p:cNvGraphicFramePr>
          <p:nvPr>
            <p:extLst>
              <p:ext uri="{D42A27DB-BD31-4B8C-83A1-F6EECF244321}">
                <p14:modId xmlns:p14="http://schemas.microsoft.com/office/powerpoint/2010/main" val="543220618"/>
              </p:ext>
            </p:extLst>
          </p:nvPr>
        </p:nvGraphicFramePr>
        <p:xfrm>
          <a:off x="36973432" y="11970024"/>
          <a:ext cx="6423441" cy="5660358"/>
        </p:xfrm>
        <a:graphic>
          <a:graphicData uri="http://schemas.openxmlformats.org/drawingml/2006/table">
            <a:tbl>
              <a:tblPr firstRow="1" firstCol="1" bandRow="1">
                <a:tableStyleId>{21E4AEA4-8DFA-4A89-87EB-49C32662AFE0}</a:tableStyleId>
              </a:tblPr>
              <a:tblGrid>
                <a:gridCol w="1403089">
                  <a:extLst>
                    <a:ext uri="{9D8B030D-6E8A-4147-A177-3AD203B41FA5}">
                      <a16:colId xmlns:a16="http://schemas.microsoft.com/office/drawing/2014/main" val="1854060768"/>
                    </a:ext>
                  </a:extLst>
                </a:gridCol>
                <a:gridCol w="5020352">
                  <a:extLst>
                    <a:ext uri="{9D8B030D-6E8A-4147-A177-3AD203B41FA5}">
                      <a16:colId xmlns:a16="http://schemas.microsoft.com/office/drawing/2014/main" val="2971225698"/>
                    </a:ext>
                  </a:extLst>
                </a:gridCol>
              </a:tblGrid>
              <a:tr h="344988">
                <a:tc>
                  <a:txBody>
                    <a:bodyPr/>
                    <a:lstStyle/>
                    <a:p>
                      <a:pPr algn="ctr">
                        <a:spcAft>
                          <a:spcPts val="0"/>
                        </a:spcAft>
                      </a:pPr>
                      <a:r>
                        <a:rPr lang="en-US" sz="2000">
                          <a:solidFill>
                            <a:schemeClr val="accent1">
                              <a:lumMod val="50000"/>
                            </a:schemeClr>
                          </a:solidFill>
                          <a:effectLst/>
                        </a:rPr>
                        <a:t>Class</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spcAft>
                          <a:spcPts val="0"/>
                        </a:spcAft>
                      </a:pPr>
                      <a:r>
                        <a:rPr lang="en-US" sz="2000">
                          <a:solidFill>
                            <a:schemeClr val="accent1">
                              <a:lumMod val="50000"/>
                            </a:schemeClr>
                          </a:solidFill>
                          <a:effectLst/>
                        </a:rPr>
                        <a:t>GTSDB Dataset Sign Boards</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696935984"/>
                  </a:ext>
                </a:extLst>
              </a:tr>
              <a:tr h="1034964">
                <a:tc>
                  <a:txBody>
                    <a:bodyPr/>
                    <a:lstStyle/>
                    <a:p>
                      <a:pPr algn="l">
                        <a:spcAft>
                          <a:spcPts val="0"/>
                        </a:spcAft>
                      </a:pPr>
                      <a:r>
                        <a:rPr lang="en-US" sz="2000">
                          <a:solidFill>
                            <a:schemeClr val="accent1">
                              <a:lumMod val="50000"/>
                            </a:schemeClr>
                          </a:solidFill>
                          <a:effectLst/>
                        </a:rPr>
                        <a:t> </a:t>
                      </a:r>
                    </a:p>
                    <a:p>
                      <a:pPr algn="l">
                        <a:spcAft>
                          <a:spcPts val="0"/>
                        </a:spcAft>
                      </a:pPr>
                      <a:r>
                        <a:rPr lang="en-US" sz="2000">
                          <a:solidFill>
                            <a:schemeClr val="accent1">
                              <a:lumMod val="50000"/>
                            </a:schemeClr>
                          </a:solidFill>
                          <a:effectLst/>
                        </a:rPr>
                        <a:t>Prohibitory</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spcAft>
                          <a:spcPts val="0"/>
                        </a:spcAft>
                      </a:pPr>
                      <a:r>
                        <a:rPr lang="en-US" sz="2000">
                          <a:effectLst/>
                        </a:rPr>
                        <a:t>Speed Limit(20,30,50,60,70,80,100,120),</a:t>
                      </a:r>
                    </a:p>
                    <a:p>
                      <a:pPr algn="l">
                        <a:spcAft>
                          <a:spcPts val="0"/>
                        </a:spcAft>
                      </a:pPr>
                      <a:r>
                        <a:rPr lang="en-US" sz="2000">
                          <a:effectLst/>
                        </a:rPr>
                        <a:t>No Overtaking, No Overtaking (trucks), No traffic both ways, No trucks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615442987"/>
                  </a:ext>
                </a:extLst>
              </a:tr>
              <a:tr h="1034964">
                <a:tc>
                  <a:txBody>
                    <a:bodyPr/>
                    <a:lstStyle/>
                    <a:p>
                      <a:pPr algn="l">
                        <a:spcAft>
                          <a:spcPts val="0"/>
                        </a:spcAft>
                      </a:pPr>
                      <a:r>
                        <a:rPr lang="en-US" sz="2000">
                          <a:solidFill>
                            <a:schemeClr val="accent1">
                              <a:lumMod val="50000"/>
                            </a:schemeClr>
                          </a:solidFill>
                          <a:effectLst/>
                        </a:rPr>
                        <a:t> </a:t>
                      </a:r>
                    </a:p>
                    <a:p>
                      <a:pPr algn="l">
                        <a:spcAft>
                          <a:spcPts val="0"/>
                        </a:spcAft>
                      </a:pPr>
                      <a:r>
                        <a:rPr lang="en-US" sz="2000">
                          <a:solidFill>
                            <a:schemeClr val="accent1">
                              <a:lumMod val="50000"/>
                            </a:schemeClr>
                          </a:solidFill>
                          <a:effectLst/>
                        </a:rPr>
                        <a:t>Mandatory</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spcAft>
                          <a:spcPts val="0"/>
                        </a:spcAft>
                      </a:pPr>
                      <a:r>
                        <a:rPr lang="en-US" sz="2000">
                          <a:effectLst/>
                        </a:rPr>
                        <a:t>Go Right, Go Left, Keep Left, Keep Right, Go Straight, Go Left or Straight, Go Right or Straight, Roundabout</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79159838"/>
                  </a:ext>
                </a:extLst>
              </a:tr>
              <a:tr h="1724941">
                <a:tc>
                  <a:txBody>
                    <a:bodyPr/>
                    <a:lstStyle/>
                    <a:p>
                      <a:pPr algn="l">
                        <a:spcAft>
                          <a:spcPts val="0"/>
                        </a:spcAft>
                      </a:pPr>
                      <a:r>
                        <a:rPr lang="en-US" sz="2000">
                          <a:solidFill>
                            <a:schemeClr val="accent1">
                              <a:lumMod val="50000"/>
                            </a:schemeClr>
                          </a:solidFill>
                          <a:effectLst/>
                        </a:rPr>
                        <a:t> </a:t>
                      </a:r>
                    </a:p>
                    <a:p>
                      <a:pPr algn="l">
                        <a:spcAft>
                          <a:spcPts val="0"/>
                        </a:spcAft>
                      </a:pPr>
                      <a:r>
                        <a:rPr lang="en-US" sz="2000">
                          <a:solidFill>
                            <a:schemeClr val="accent1">
                              <a:lumMod val="50000"/>
                            </a:schemeClr>
                          </a:solidFill>
                          <a:effectLst/>
                        </a:rPr>
                        <a:t>Danger</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spcAft>
                          <a:spcPts val="0"/>
                        </a:spcAft>
                      </a:pPr>
                      <a:r>
                        <a:rPr lang="en-US" sz="2000">
                          <a:effectLst/>
                        </a:rPr>
                        <a:t>Bend left, Bend right, Bend, Uneven road, Slippery road, Road narrows, Construction, Traffic Signal, Pedestrian Crossing, School Crossing, Cycles Crossing, Snow, Animals, Priority at next intersection, Danger</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1818278"/>
                  </a:ext>
                </a:extLst>
              </a:tr>
              <a:tr h="1520501">
                <a:tc>
                  <a:txBody>
                    <a:bodyPr/>
                    <a:lstStyle/>
                    <a:p>
                      <a:pPr algn="l">
                        <a:spcAft>
                          <a:spcPts val="0"/>
                        </a:spcAft>
                      </a:pPr>
                      <a:r>
                        <a:rPr lang="en-US" sz="2000">
                          <a:solidFill>
                            <a:schemeClr val="accent1">
                              <a:lumMod val="50000"/>
                            </a:schemeClr>
                          </a:solidFill>
                          <a:effectLst/>
                        </a:rPr>
                        <a:t> </a:t>
                      </a:r>
                    </a:p>
                    <a:p>
                      <a:pPr algn="l">
                        <a:spcAft>
                          <a:spcPts val="0"/>
                        </a:spcAft>
                      </a:pPr>
                      <a:r>
                        <a:rPr lang="en-US" sz="2000">
                          <a:solidFill>
                            <a:schemeClr val="accent1">
                              <a:lumMod val="50000"/>
                            </a:schemeClr>
                          </a:solidFill>
                          <a:effectLst/>
                        </a:rPr>
                        <a:t>Other</a:t>
                      </a:r>
                      <a:endParaRPr lang="en-US" sz="200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spcAft>
                          <a:spcPts val="0"/>
                        </a:spcAft>
                      </a:pPr>
                      <a:r>
                        <a:rPr lang="en-US" sz="2000">
                          <a:effectLst/>
                        </a:rPr>
                        <a:t>Priority road, Give Way, Stop, Restriction Ends for 80kmph, Restriction Ends, No Entry, Restriction ends (overtaking), Restriction ends (overtaking (trucks))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666107053"/>
                  </a:ext>
                </a:extLst>
              </a:tr>
            </a:tbl>
          </a:graphicData>
        </a:graphic>
      </p:graphicFrame>
      <p:sp>
        <p:nvSpPr>
          <p:cNvPr id="218" name="Google Shape;117;p13"/>
          <p:cNvSpPr/>
          <p:nvPr/>
        </p:nvSpPr>
        <p:spPr>
          <a:xfrm>
            <a:off x="21844098" y="27332519"/>
            <a:ext cx="9893199" cy="56039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p:spPr>
        <p:txBody>
          <a:bodyPr spcFirstLastPara="1" wrap="square" lIns="274300" tIns="73150" rIns="274300" bIns="6855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smtClean="0">
                <a:solidFill>
                  <a:schemeClr val="accent1">
                    <a:lumMod val="50000"/>
                  </a:schemeClr>
                </a:solidFill>
                <a:latin typeface="Times New Roman"/>
                <a:ea typeface="Times New Roman"/>
                <a:cs typeface="Times New Roman"/>
                <a:sym typeface="Times New Roman"/>
              </a:rPr>
              <a:t>ENGINEERING STANDARDS</a:t>
            </a:r>
            <a:endParaRPr sz="4400" b="1" i="0" u="none" strike="noStrike" cap="none">
              <a:solidFill>
                <a:schemeClr val="accent1">
                  <a:lumMod val="50000"/>
                </a:schemeClr>
              </a:solidFill>
              <a:latin typeface="Times New Roman"/>
              <a:ea typeface="Times New Roman"/>
              <a:cs typeface="Times New Roman"/>
              <a:sym typeface="Times New Roman"/>
            </a:endParaRPr>
          </a:p>
        </p:txBody>
      </p:sp>
      <p:sp>
        <p:nvSpPr>
          <p:cNvPr id="219" name="TextBox 218"/>
          <p:cNvSpPr txBox="1"/>
          <p:nvPr/>
        </p:nvSpPr>
        <p:spPr>
          <a:xfrm>
            <a:off x="21885788" y="27943116"/>
            <a:ext cx="9851509" cy="4893647"/>
          </a:xfrm>
          <a:prstGeom prst="rect">
            <a:avLst/>
          </a:prstGeom>
          <a:noFill/>
        </p:spPr>
        <p:txBody>
          <a:bodyPr wrap="square" rtlCol="0">
            <a:spAutoFit/>
          </a:bodyPr>
          <a:lstStyle/>
          <a:p>
            <a:pPr algn="just"/>
            <a:r>
              <a:rPr lang="en-IN" sz="2600" b="1">
                <a:cs typeface="Times New Roman" pitchFamily="18" charset="0"/>
              </a:rPr>
              <a:t>IEEE </a:t>
            </a:r>
            <a:r>
              <a:rPr lang="en-IN" sz="2600" b="1" smtClean="0">
                <a:cs typeface="Times New Roman" pitchFamily="18" charset="0"/>
              </a:rPr>
              <a:t>Standards </a:t>
            </a:r>
            <a:r>
              <a:rPr lang="en-IN" sz="2600" b="1">
                <a:cs typeface="Times New Roman" pitchFamily="18" charset="0"/>
              </a:rPr>
              <a:t>for </a:t>
            </a:r>
            <a:r>
              <a:rPr lang="en-IN" sz="2600" b="1" smtClean="0">
                <a:cs typeface="Times New Roman" pitchFamily="18" charset="0"/>
              </a:rPr>
              <a:t>Intelligent Transportation Systems</a:t>
            </a:r>
            <a:r>
              <a:rPr lang="en-IN" sz="2600" smtClean="0">
                <a:cs typeface="Times New Roman" pitchFamily="18" charset="0"/>
              </a:rPr>
              <a:t>:</a:t>
            </a:r>
            <a:r>
              <a:rPr lang="en-US" sz="2600" smtClean="0">
                <a:cs typeface="Times New Roman" pitchFamily="18" charset="0"/>
              </a:rPr>
              <a:t> The transportation sector is undergoing a massive transformation through electrification and automation. Autonomous vehicles will open up new opportunities for Mobility-as-a-Service (MaaS). As part of the global technology ecosystem, the IEEE Vehicular Technology Society Intelligent Transportation Systems (VTS/ITS) collaborates and coordinates with many other organizations, in particular the Computer Society, the Communication Society and the Instrumentation and Measurement Society. IEEE groups also consider artificial intelligence issues for autonomous vehicles. AI topics also correlate with the IEEE P7000 series of standards projects addressing ethical considerations for AI and autonomous systems. </a:t>
            </a:r>
            <a:endParaRPr lang="en-IN" sz="2600" smtClean="0">
              <a:cs typeface="Times New Roman" pitchFamily="18" charset="0"/>
            </a:endParaRPr>
          </a:p>
        </p:txBody>
      </p:sp>
      <p:pic>
        <p:nvPicPr>
          <p:cNvPr id="220" name="Picture 219"/>
          <p:cNvPicPr/>
          <p:nvPr/>
        </p:nvPicPr>
        <p:blipFill>
          <a:blip r:embed="rId6" cstate="print">
            <a:extLst>
              <a:ext uri="{28A0092B-C50C-407E-A947-70E740481C1C}">
                <a14:useLocalDpi xmlns:a14="http://schemas.microsoft.com/office/drawing/2010/main" val="0"/>
              </a:ext>
            </a:extLst>
          </a:blip>
          <a:stretch>
            <a:fillRect/>
          </a:stretch>
        </p:blipFill>
        <p:spPr>
          <a:xfrm>
            <a:off x="32833601" y="18205729"/>
            <a:ext cx="4917701" cy="2722410"/>
          </a:xfrm>
          <a:prstGeom prst="rect">
            <a:avLst/>
          </a:prstGeom>
        </p:spPr>
      </p:pic>
      <p:pic>
        <p:nvPicPr>
          <p:cNvPr id="221" name="Picture 220"/>
          <p:cNvPicPr/>
          <p:nvPr/>
        </p:nvPicPr>
        <p:blipFill rotWithShape="1">
          <a:blip r:embed="rId7" cstate="print">
            <a:extLst>
              <a:ext uri="{28A0092B-C50C-407E-A947-70E740481C1C}">
                <a14:useLocalDpi xmlns:a14="http://schemas.microsoft.com/office/drawing/2010/main" val="0"/>
              </a:ext>
            </a:extLst>
          </a:blip>
          <a:srcRect b="41202"/>
          <a:stretch/>
        </p:blipFill>
        <p:spPr bwMode="auto">
          <a:xfrm>
            <a:off x="32733119" y="12800414"/>
            <a:ext cx="3833535" cy="3659868"/>
          </a:xfrm>
          <a:prstGeom prst="rect">
            <a:avLst/>
          </a:prstGeom>
          <a:ln>
            <a:noFill/>
          </a:ln>
          <a:extLst>
            <a:ext uri="{53640926-AAD7-44D8-BBD7-CCE9431645EC}">
              <a14:shadowObscured xmlns:a14="http://schemas.microsoft.com/office/drawing/2010/main"/>
            </a:ext>
          </a:extLst>
        </p:spPr>
      </p:pic>
      <p:sp>
        <p:nvSpPr>
          <p:cNvPr id="222" name="Rectangle 221"/>
          <p:cNvSpPr/>
          <p:nvPr/>
        </p:nvSpPr>
        <p:spPr>
          <a:xfrm>
            <a:off x="32859695" y="21133866"/>
            <a:ext cx="4917701" cy="830997"/>
          </a:xfrm>
          <a:prstGeom prst="rect">
            <a:avLst/>
          </a:prstGeom>
        </p:spPr>
        <p:txBody>
          <a:bodyPr wrap="square">
            <a:spAutoFit/>
          </a:bodyPr>
          <a:lstStyle/>
          <a:p>
            <a:r>
              <a:rPr lang="en-US" sz="2400">
                <a:ea typeface="Times New Roman" panose="02020603050405020304" pitchFamily="18" charset="0"/>
                <a:cs typeface="Times New Roman" panose="02020603050405020304" pitchFamily="18" charset="0"/>
              </a:rPr>
              <a:t>B</a:t>
            </a:r>
            <a:r>
              <a:rPr lang="en-US" sz="2400" smtClean="0">
                <a:ea typeface="Times New Roman" panose="02020603050405020304" pitchFamily="18" charset="0"/>
                <a:cs typeface="Times New Roman" panose="02020603050405020304" pitchFamily="18" charset="0"/>
              </a:rPr>
              <a:t>) Detected </a:t>
            </a:r>
            <a:r>
              <a:rPr lang="en-US" sz="2400">
                <a:ea typeface="Times New Roman" panose="02020603050405020304" pitchFamily="18" charset="0"/>
                <a:cs typeface="Times New Roman" panose="02020603050405020304" pitchFamily="18" charset="0"/>
              </a:rPr>
              <a:t>sign board for sample with Give Way and Stop signs</a:t>
            </a:r>
            <a:endParaRPr lang="en-US" sz="2400">
              <a:cs typeface="Times New Roman" panose="02020603050405020304" pitchFamily="18" charset="0"/>
            </a:endParaRPr>
          </a:p>
        </p:txBody>
      </p:sp>
      <p:sp>
        <p:nvSpPr>
          <p:cNvPr id="223" name="Rectangle 222"/>
          <p:cNvSpPr/>
          <p:nvPr/>
        </p:nvSpPr>
        <p:spPr>
          <a:xfrm>
            <a:off x="32733119" y="16695797"/>
            <a:ext cx="4240313" cy="1200329"/>
          </a:xfrm>
          <a:prstGeom prst="rect">
            <a:avLst/>
          </a:prstGeom>
        </p:spPr>
        <p:txBody>
          <a:bodyPr wrap="square">
            <a:spAutoFit/>
          </a:bodyPr>
          <a:lstStyle/>
          <a:p>
            <a:r>
              <a:rPr lang="en-US" sz="2400" smtClean="0">
                <a:ea typeface="Times New Roman" panose="02020603050405020304" pitchFamily="18" charset="0"/>
                <a:cs typeface="Times New Roman" panose="02020603050405020304" pitchFamily="18" charset="0"/>
              </a:rPr>
              <a:t>A) Detected </a:t>
            </a:r>
            <a:r>
              <a:rPr lang="en-US" sz="2400">
                <a:ea typeface="Times New Roman" panose="02020603050405020304" pitchFamily="18" charset="0"/>
                <a:cs typeface="Times New Roman" panose="02020603050405020304" pitchFamily="18" charset="0"/>
              </a:rPr>
              <a:t>sign board for sample with Speed Limit 80 Kmph sign.</a:t>
            </a:r>
            <a:endParaRPr lang="en-US" sz="2400">
              <a:cs typeface="Times New Roman" panose="02020603050405020304" pitchFamily="18" charset="0"/>
            </a:endParaRPr>
          </a:p>
        </p:txBody>
      </p:sp>
      <p:pic>
        <p:nvPicPr>
          <p:cNvPr id="224" name="image22.jpeg"/>
          <p:cNvPicPr/>
          <p:nvPr/>
        </p:nvPicPr>
        <p:blipFill>
          <a:blip r:embed="rId8" cstate="print"/>
          <a:stretch>
            <a:fillRect/>
          </a:stretch>
        </p:blipFill>
        <p:spPr>
          <a:xfrm>
            <a:off x="38526721" y="18205729"/>
            <a:ext cx="4690670" cy="2654937"/>
          </a:xfrm>
          <a:prstGeom prst="rect">
            <a:avLst/>
          </a:prstGeom>
        </p:spPr>
      </p:pic>
      <p:sp>
        <p:nvSpPr>
          <p:cNvPr id="225" name="Rectangle 224"/>
          <p:cNvSpPr/>
          <p:nvPr/>
        </p:nvSpPr>
        <p:spPr>
          <a:xfrm>
            <a:off x="38520072" y="21083147"/>
            <a:ext cx="4876801" cy="830997"/>
          </a:xfrm>
          <a:prstGeom prst="rect">
            <a:avLst/>
          </a:prstGeom>
        </p:spPr>
        <p:txBody>
          <a:bodyPr wrap="square">
            <a:spAutoFit/>
          </a:bodyPr>
          <a:lstStyle/>
          <a:p>
            <a:r>
              <a:rPr lang="en-US" sz="2400" smtClean="0">
                <a:ea typeface="Times New Roman" panose="02020603050405020304" pitchFamily="18" charset="0"/>
              </a:rPr>
              <a:t>C) Detected </a:t>
            </a:r>
            <a:r>
              <a:rPr lang="en-US" sz="2400">
                <a:ea typeface="Times New Roman" panose="02020603050405020304" pitchFamily="18" charset="0"/>
              </a:rPr>
              <a:t>sign board for sample with </a:t>
            </a:r>
            <a:r>
              <a:rPr lang="en-US" sz="2400">
                <a:ea typeface="Times New Roman" panose="02020603050405020304" pitchFamily="18" charset="0"/>
                <a:cs typeface="Times New Roman" panose="02020603050405020304" pitchFamily="18" charset="0"/>
              </a:rPr>
              <a:t>Pedestrian</a:t>
            </a:r>
            <a:r>
              <a:rPr lang="en-US" sz="2400">
                <a:ea typeface="Times New Roman" panose="02020603050405020304" pitchFamily="18" charset="0"/>
              </a:rPr>
              <a:t> Crossing Sign</a:t>
            </a: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TotalTime>
  <Words>1854</Words>
  <Application>Microsoft Office PowerPoint</Application>
  <PresentationFormat>Custom</PresentationFormat>
  <Paragraphs>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 Vuppalapati</dc:creator>
  <cp:lastModifiedBy>Shravan Vuppalapati</cp:lastModifiedBy>
  <cp:revision>52</cp:revision>
  <dcterms:modified xsi:type="dcterms:W3CDTF">2020-04-28T15:16:43Z</dcterms:modified>
</cp:coreProperties>
</file>