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74" r:id="rId6"/>
    <p:sldId id="261" r:id="rId7"/>
    <p:sldId id="262" r:id="rId8"/>
    <p:sldId id="263" r:id="rId9"/>
    <p:sldId id="264" r:id="rId10"/>
    <p:sldId id="265" r:id="rId11"/>
    <p:sldId id="266" r:id="rId12"/>
    <p:sldId id="267" r:id="rId13"/>
    <p:sldId id="268" r:id="rId14"/>
    <p:sldId id="269" r:id="rId15"/>
    <p:sldId id="272" r:id="rId16"/>
    <p:sldId id="270" r:id="rId17"/>
    <p:sldId id="273"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82721B-4DED-4A4D-86D0-B3DFCF6D2CE4}" type="datetimeFigureOut">
              <a:rPr lang="en-US" smtClean="0"/>
              <a:t>23/04/2024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F990B-97DB-4C95-B06D-0FF07158E05D}" type="slidenum">
              <a:rPr lang="en-US" smtClean="0"/>
              <a:t>‹#›</a:t>
            </a:fld>
            <a:endParaRPr lang="en-US"/>
          </a:p>
        </p:txBody>
      </p:sp>
    </p:spTree>
    <p:extLst>
      <p:ext uri="{BB962C8B-B14F-4D97-AF65-F5344CB8AC3E}">
        <p14:creationId xmlns:p14="http://schemas.microsoft.com/office/powerpoint/2010/main" val="200362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2721B-4DED-4A4D-86D0-B3DFCF6D2CE4}" type="datetimeFigureOut">
              <a:rPr lang="en-US" smtClean="0"/>
              <a:t>23/04/2024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F990B-97DB-4C95-B06D-0FF07158E05D}" type="slidenum">
              <a:rPr lang="en-US" smtClean="0"/>
              <a:t>‹#›</a:t>
            </a:fld>
            <a:endParaRPr lang="en-US"/>
          </a:p>
        </p:txBody>
      </p:sp>
    </p:spTree>
    <p:extLst>
      <p:ext uri="{BB962C8B-B14F-4D97-AF65-F5344CB8AC3E}">
        <p14:creationId xmlns:p14="http://schemas.microsoft.com/office/powerpoint/2010/main" val="2010585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2721B-4DED-4A4D-86D0-B3DFCF6D2CE4}" type="datetimeFigureOut">
              <a:rPr lang="en-US" smtClean="0"/>
              <a:t>23/04/2024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F990B-97DB-4C95-B06D-0FF07158E05D}" type="slidenum">
              <a:rPr lang="en-US" smtClean="0"/>
              <a:t>‹#›</a:t>
            </a:fld>
            <a:endParaRPr lang="en-US"/>
          </a:p>
        </p:txBody>
      </p:sp>
    </p:spTree>
    <p:extLst>
      <p:ext uri="{BB962C8B-B14F-4D97-AF65-F5344CB8AC3E}">
        <p14:creationId xmlns:p14="http://schemas.microsoft.com/office/powerpoint/2010/main" val="414856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2721B-4DED-4A4D-86D0-B3DFCF6D2CE4}" type="datetimeFigureOut">
              <a:rPr lang="en-US" smtClean="0"/>
              <a:t>23/04/2024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F990B-97DB-4C95-B06D-0FF07158E05D}" type="slidenum">
              <a:rPr lang="en-US" smtClean="0"/>
              <a:t>‹#›</a:t>
            </a:fld>
            <a:endParaRPr lang="en-US"/>
          </a:p>
        </p:txBody>
      </p:sp>
    </p:spTree>
    <p:extLst>
      <p:ext uri="{BB962C8B-B14F-4D97-AF65-F5344CB8AC3E}">
        <p14:creationId xmlns:p14="http://schemas.microsoft.com/office/powerpoint/2010/main" val="208585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82721B-4DED-4A4D-86D0-B3DFCF6D2CE4}" type="datetimeFigureOut">
              <a:rPr lang="en-US" smtClean="0"/>
              <a:t>23/04/2024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F990B-97DB-4C95-B06D-0FF07158E05D}" type="slidenum">
              <a:rPr lang="en-US" smtClean="0"/>
              <a:t>‹#›</a:t>
            </a:fld>
            <a:endParaRPr lang="en-US"/>
          </a:p>
        </p:txBody>
      </p:sp>
    </p:spTree>
    <p:extLst>
      <p:ext uri="{BB962C8B-B14F-4D97-AF65-F5344CB8AC3E}">
        <p14:creationId xmlns:p14="http://schemas.microsoft.com/office/powerpoint/2010/main" val="136263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82721B-4DED-4A4D-86D0-B3DFCF6D2CE4}" type="datetimeFigureOut">
              <a:rPr lang="en-US" smtClean="0"/>
              <a:t>23/04/2024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F990B-97DB-4C95-B06D-0FF07158E05D}" type="slidenum">
              <a:rPr lang="en-US" smtClean="0"/>
              <a:t>‹#›</a:t>
            </a:fld>
            <a:endParaRPr lang="en-US"/>
          </a:p>
        </p:txBody>
      </p:sp>
    </p:spTree>
    <p:extLst>
      <p:ext uri="{BB962C8B-B14F-4D97-AF65-F5344CB8AC3E}">
        <p14:creationId xmlns:p14="http://schemas.microsoft.com/office/powerpoint/2010/main" val="86501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82721B-4DED-4A4D-86D0-B3DFCF6D2CE4}" type="datetimeFigureOut">
              <a:rPr lang="en-US" smtClean="0"/>
              <a:t>23/04/2024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BF990B-97DB-4C95-B06D-0FF07158E05D}" type="slidenum">
              <a:rPr lang="en-US" smtClean="0"/>
              <a:t>‹#›</a:t>
            </a:fld>
            <a:endParaRPr lang="en-US"/>
          </a:p>
        </p:txBody>
      </p:sp>
    </p:spTree>
    <p:extLst>
      <p:ext uri="{BB962C8B-B14F-4D97-AF65-F5344CB8AC3E}">
        <p14:creationId xmlns:p14="http://schemas.microsoft.com/office/powerpoint/2010/main" val="115953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82721B-4DED-4A4D-86D0-B3DFCF6D2CE4}" type="datetimeFigureOut">
              <a:rPr lang="en-US" smtClean="0"/>
              <a:t>23/04/2024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BF990B-97DB-4C95-B06D-0FF07158E05D}" type="slidenum">
              <a:rPr lang="en-US" smtClean="0"/>
              <a:t>‹#›</a:t>
            </a:fld>
            <a:endParaRPr lang="en-US"/>
          </a:p>
        </p:txBody>
      </p:sp>
    </p:spTree>
    <p:extLst>
      <p:ext uri="{BB962C8B-B14F-4D97-AF65-F5344CB8AC3E}">
        <p14:creationId xmlns:p14="http://schemas.microsoft.com/office/powerpoint/2010/main" val="907380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2721B-4DED-4A4D-86D0-B3DFCF6D2CE4}" type="datetimeFigureOut">
              <a:rPr lang="en-US" smtClean="0"/>
              <a:t>23/04/2024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BF990B-97DB-4C95-B06D-0FF07158E05D}" type="slidenum">
              <a:rPr lang="en-US" smtClean="0"/>
              <a:t>‹#›</a:t>
            </a:fld>
            <a:endParaRPr lang="en-US"/>
          </a:p>
        </p:txBody>
      </p:sp>
    </p:spTree>
    <p:extLst>
      <p:ext uri="{BB962C8B-B14F-4D97-AF65-F5344CB8AC3E}">
        <p14:creationId xmlns:p14="http://schemas.microsoft.com/office/powerpoint/2010/main" val="2225263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82721B-4DED-4A4D-86D0-B3DFCF6D2CE4}" type="datetimeFigureOut">
              <a:rPr lang="en-US" smtClean="0"/>
              <a:t>23/04/2024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F990B-97DB-4C95-B06D-0FF07158E05D}" type="slidenum">
              <a:rPr lang="en-US" smtClean="0"/>
              <a:t>‹#›</a:t>
            </a:fld>
            <a:endParaRPr lang="en-US"/>
          </a:p>
        </p:txBody>
      </p:sp>
    </p:spTree>
    <p:extLst>
      <p:ext uri="{BB962C8B-B14F-4D97-AF65-F5344CB8AC3E}">
        <p14:creationId xmlns:p14="http://schemas.microsoft.com/office/powerpoint/2010/main" val="1863135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82721B-4DED-4A4D-86D0-B3DFCF6D2CE4}" type="datetimeFigureOut">
              <a:rPr lang="en-US" smtClean="0"/>
              <a:t>23/04/2024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F990B-97DB-4C95-B06D-0FF07158E05D}" type="slidenum">
              <a:rPr lang="en-US" smtClean="0"/>
              <a:t>‹#›</a:t>
            </a:fld>
            <a:endParaRPr lang="en-US"/>
          </a:p>
        </p:txBody>
      </p:sp>
    </p:spTree>
    <p:extLst>
      <p:ext uri="{BB962C8B-B14F-4D97-AF65-F5344CB8AC3E}">
        <p14:creationId xmlns:p14="http://schemas.microsoft.com/office/powerpoint/2010/main" val="356640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2721B-4DED-4A4D-86D0-B3DFCF6D2CE4}" type="datetimeFigureOut">
              <a:rPr lang="en-US" smtClean="0"/>
              <a:t>23/04/2024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F990B-97DB-4C95-B06D-0FF07158E05D}" type="slidenum">
              <a:rPr lang="en-US" smtClean="0"/>
              <a:t>‹#›</a:t>
            </a:fld>
            <a:endParaRPr lang="en-US"/>
          </a:p>
        </p:txBody>
      </p:sp>
    </p:spTree>
    <p:extLst>
      <p:ext uri="{BB962C8B-B14F-4D97-AF65-F5344CB8AC3E}">
        <p14:creationId xmlns:p14="http://schemas.microsoft.com/office/powerpoint/2010/main" val="23845773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F8167-18BF-4690-BD10-F69B08EE9C22}"/>
              </a:ext>
            </a:extLst>
          </p:cNvPr>
          <p:cNvSpPr>
            <a:spLocks noGrp="1"/>
          </p:cNvSpPr>
          <p:nvPr>
            <p:ph type="ctrTitle"/>
          </p:nvPr>
        </p:nvSpPr>
        <p:spPr>
          <a:xfrm>
            <a:off x="6316393" y="1041400"/>
            <a:ext cx="5195668" cy="2387600"/>
          </a:xfrm>
        </p:spPr>
        <p:txBody>
          <a:bodyPr>
            <a:normAutofit/>
          </a:bodyPr>
          <a:lstStyle/>
          <a:p>
            <a:r>
              <a:rPr lang="en-US" sz="4400" dirty="0">
                <a:latin typeface="Algerian" panose="04020705040A02060702" pitchFamily="82" charset="0"/>
              </a:rPr>
              <a:t>Electric vehicle analysis</a:t>
            </a:r>
          </a:p>
        </p:txBody>
      </p:sp>
      <p:pic>
        <p:nvPicPr>
          <p:cNvPr id="7" name="Picture 6">
            <a:extLst>
              <a:ext uri="{FF2B5EF4-FFF2-40B4-BE49-F238E27FC236}">
                <a16:creationId xmlns:a16="http://schemas.microsoft.com/office/drawing/2014/main" id="{F9A1A3E5-5039-4B3B-BED0-270A653D3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00" y="1041400"/>
            <a:ext cx="4915708" cy="4093308"/>
          </a:xfrm>
          <a:prstGeom prst="rect">
            <a:avLst/>
          </a:prstGeom>
        </p:spPr>
      </p:pic>
    </p:spTree>
    <p:extLst>
      <p:ext uri="{BB962C8B-B14F-4D97-AF65-F5344CB8AC3E}">
        <p14:creationId xmlns:p14="http://schemas.microsoft.com/office/powerpoint/2010/main" val="1543321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3D76-41C2-4502-A6B7-88EB648A5AD7}"/>
              </a:ext>
            </a:extLst>
          </p:cNvPr>
          <p:cNvSpPr>
            <a:spLocks noGrp="1"/>
          </p:cNvSpPr>
          <p:nvPr>
            <p:ph type="title"/>
          </p:nvPr>
        </p:nvSpPr>
        <p:spPr>
          <a:xfrm>
            <a:off x="913795" y="609601"/>
            <a:ext cx="10353761" cy="1036320"/>
          </a:xfrm>
        </p:spPr>
        <p:txBody>
          <a:bodyPr>
            <a:normAutofit/>
          </a:bodyPr>
          <a:lstStyle/>
          <a:p>
            <a:r>
              <a:rPr lang="en-US" sz="2800" b="1" i="0" dirty="0">
                <a:effectLst/>
                <a:latin typeface="Algerian" panose="04020705040A02060702" pitchFamily="82" charset="0"/>
              </a:rPr>
              <a:t>Total Vehicles by Model Year</a:t>
            </a:r>
            <a:endParaRPr lang="en-US" sz="2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7158A339-C337-4C6A-9AAC-349F584F3ABD}"/>
              </a:ext>
            </a:extLst>
          </p:cNvPr>
          <p:cNvSpPr>
            <a:spLocks noGrp="1"/>
          </p:cNvSpPr>
          <p:nvPr>
            <p:ph idx="1"/>
          </p:nvPr>
        </p:nvSpPr>
        <p:spPr>
          <a:xfrm>
            <a:off x="838200" y="1825625"/>
            <a:ext cx="6251917" cy="4351338"/>
          </a:xfrm>
        </p:spPr>
        <p:txBody>
          <a:bodyPr>
            <a:noAutofit/>
          </a:bodyPr>
          <a:lstStyle/>
          <a:p>
            <a:pPr>
              <a:buFont typeface="Courier New" panose="02070309020205020404" pitchFamily="49" charset="0"/>
              <a:buChar char="o"/>
            </a:pPr>
            <a:r>
              <a:rPr lang="en-US" sz="1800" b="0" i="0" dirty="0">
                <a:effectLst/>
              </a:rPr>
              <a:t>The area chart visualizes the distribution of electric vehicles over the years, starting from 2010. </a:t>
            </a:r>
          </a:p>
          <a:p>
            <a:pPr marL="0" indent="0">
              <a:buNone/>
            </a:pPr>
            <a:endParaRPr lang="en-US" sz="1800" b="0" i="0" dirty="0">
              <a:effectLst/>
            </a:endParaRPr>
          </a:p>
          <a:p>
            <a:pPr>
              <a:buFont typeface="Courier New" panose="02070309020205020404" pitchFamily="49" charset="0"/>
              <a:buChar char="o"/>
            </a:pPr>
            <a:r>
              <a:rPr lang="en-US" sz="1800" b="0" i="0" dirty="0">
                <a:effectLst/>
              </a:rPr>
              <a:t>Each year is represented on the horizontal axis, while the total count of electric vehicles is displayed on the vertical axis. </a:t>
            </a:r>
          </a:p>
          <a:p>
            <a:pPr marL="0" indent="0">
              <a:buNone/>
            </a:pPr>
            <a:endParaRPr lang="en-US" sz="1800" b="0" i="0" dirty="0">
              <a:effectLst/>
            </a:endParaRPr>
          </a:p>
          <a:p>
            <a:pPr>
              <a:buFont typeface="Courier New" panose="02070309020205020404" pitchFamily="49" charset="0"/>
              <a:buChar char="o"/>
            </a:pPr>
            <a:r>
              <a:rPr lang="en-US" sz="1800" b="0" i="0" dirty="0">
                <a:effectLst/>
              </a:rPr>
              <a:t>The chart showcases the growth pattern and adoption trends of electric vehicles over time, providing insights into the evolution of the electric vehicle market.</a:t>
            </a:r>
            <a:endParaRPr lang="en-US" sz="1800" dirty="0"/>
          </a:p>
        </p:txBody>
      </p:sp>
      <p:pic>
        <p:nvPicPr>
          <p:cNvPr id="5" name="Picture 4">
            <a:extLst>
              <a:ext uri="{FF2B5EF4-FFF2-40B4-BE49-F238E27FC236}">
                <a16:creationId xmlns:a16="http://schemas.microsoft.com/office/drawing/2014/main" id="{F09D80A6-822E-4EAB-815D-FEABB49AB2AA}"/>
              </a:ext>
            </a:extLst>
          </p:cNvPr>
          <p:cNvPicPr>
            <a:picLocks noChangeAspect="1"/>
          </p:cNvPicPr>
          <p:nvPr/>
        </p:nvPicPr>
        <p:blipFill>
          <a:blip r:embed="rId2"/>
          <a:stretch>
            <a:fillRect/>
          </a:stretch>
        </p:blipFill>
        <p:spPr>
          <a:xfrm>
            <a:off x="7191448" y="2057399"/>
            <a:ext cx="4961865" cy="2542735"/>
          </a:xfrm>
          <a:prstGeom prst="rect">
            <a:avLst/>
          </a:prstGeom>
        </p:spPr>
      </p:pic>
    </p:spTree>
    <p:extLst>
      <p:ext uri="{BB962C8B-B14F-4D97-AF65-F5344CB8AC3E}">
        <p14:creationId xmlns:p14="http://schemas.microsoft.com/office/powerpoint/2010/main" val="2370619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D172-8070-41DD-97B4-6873A58AD353}"/>
              </a:ext>
            </a:extLst>
          </p:cNvPr>
          <p:cNvSpPr>
            <a:spLocks noGrp="1"/>
          </p:cNvSpPr>
          <p:nvPr>
            <p:ph type="title"/>
          </p:nvPr>
        </p:nvSpPr>
        <p:spPr>
          <a:xfrm>
            <a:off x="838200" y="365126"/>
            <a:ext cx="10515600" cy="788426"/>
          </a:xfrm>
        </p:spPr>
        <p:txBody>
          <a:bodyPr>
            <a:normAutofit/>
          </a:bodyPr>
          <a:lstStyle/>
          <a:p>
            <a:r>
              <a:rPr lang="en-US" sz="2800" b="1" dirty="0">
                <a:latin typeface="Algerian" panose="04020705040A02060702" pitchFamily="82" charset="0"/>
              </a:rPr>
              <a:t>Total Vehicles by Make</a:t>
            </a:r>
          </a:p>
        </p:txBody>
      </p:sp>
      <p:sp>
        <p:nvSpPr>
          <p:cNvPr id="3" name="Content Placeholder 2">
            <a:extLst>
              <a:ext uri="{FF2B5EF4-FFF2-40B4-BE49-F238E27FC236}">
                <a16:creationId xmlns:a16="http://schemas.microsoft.com/office/drawing/2014/main" id="{A8EFD323-AAD8-4316-9273-36C1DDF84879}"/>
              </a:ext>
            </a:extLst>
          </p:cNvPr>
          <p:cNvSpPr>
            <a:spLocks noGrp="1"/>
          </p:cNvSpPr>
          <p:nvPr>
            <p:ph idx="1"/>
          </p:nvPr>
        </p:nvSpPr>
        <p:spPr>
          <a:xfrm>
            <a:off x="838200" y="1631852"/>
            <a:ext cx="6209714" cy="4545111"/>
          </a:xfrm>
        </p:spPr>
        <p:txBody>
          <a:bodyPr>
            <a:normAutofit/>
          </a:bodyPr>
          <a:lstStyle/>
          <a:p>
            <a:pPr>
              <a:buFont typeface="Courier New" panose="02070309020205020404" pitchFamily="49" charset="0"/>
              <a:buChar char="o"/>
            </a:pPr>
            <a:r>
              <a:rPr lang="en-US" sz="1800" b="0" i="0" dirty="0">
                <a:solidFill>
                  <a:schemeClr val="tx1">
                    <a:lumMod val="95000"/>
                  </a:schemeClr>
                </a:solidFill>
                <a:effectLst/>
              </a:rPr>
              <a:t>The stacked column chart depicts the total count of electric vehicles by manufacturer or make. </a:t>
            </a:r>
          </a:p>
          <a:p>
            <a:pPr marL="0" indent="0">
              <a:buNone/>
            </a:pPr>
            <a:endParaRPr lang="en-US" sz="1800" b="0" i="0" dirty="0">
              <a:solidFill>
                <a:schemeClr val="tx1">
                  <a:lumMod val="95000"/>
                </a:schemeClr>
              </a:solidFill>
              <a:effectLst/>
            </a:endParaRPr>
          </a:p>
          <a:p>
            <a:pPr marL="0" indent="0">
              <a:buNone/>
            </a:pPr>
            <a:endParaRPr lang="en-US" sz="1800" b="0" i="0" dirty="0">
              <a:solidFill>
                <a:schemeClr val="tx1">
                  <a:lumMod val="95000"/>
                </a:schemeClr>
              </a:solidFill>
              <a:effectLst/>
            </a:endParaRPr>
          </a:p>
          <a:p>
            <a:pPr>
              <a:buFont typeface="Courier New" panose="02070309020205020404" pitchFamily="49" charset="0"/>
              <a:buChar char="o"/>
            </a:pPr>
            <a:r>
              <a:rPr lang="en-US" sz="1800" b="0" i="0" dirty="0">
                <a:solidFill>
                  <a:schemeClr val="tx1">
                    <a:lumMod val="95000"/>
                  </a:schemeClr>
                </a:solidFill>
                <a:effectLst/>
              </a:rPr>
              <a:t>Each column represents a manufacturer, with segments showing the distribution of vehicles across different makes. </a:t>
            </a:r>
          </a:p>
          <a:p>
            <a:pPr>
              <a:buFont typeface="Courier New" panose="02070309020205020404" pitchFamily="49" charset="0"/>
              <a:buChar char="o"/>
            </a:pPr>
            <a:endParaRPr lang="en-US" sz="1800" b="0" i="0" dirty="0">
              <a:solidFill>
                <a:schemeClr val="tx1">
                  <a:lumMod val="95000"/>
                </a:schemeClr>
              </a:solidFill>
              <a:effectLst/>
            </a:endParaRPr>
          </a:p>
          <a:p>
            <a:pPr>
              <a:buFont typeface="Courier New" panose="02070309020205020404" pitchFamily="49" charset="0"/>
              <a:buChar char="o"/>
            </a:pPr>
            <a:endParaRPr lang="en-US" sz="1800" b="0" i="0" dirty="0">
              <a:solidFill>
                <a:schemeClr val="tx1">
                  <a:lumMod val="95000"/>
                </a:schemeClr>
              </a:solidFill>
              <a:effectLst/>
            </a:endParaRPr>
          </a:p>
          <a:p>
            <a:pPr>
              <a:buFont typeface="Courier New" panose="02070309020205020404" pitchFamily="49" charset="0"/>
              <a:buChar char="o"/>
            </a:pPr>
            <a:r>
              <a:rPr lang="en-US" sz="1800" b="0" i="0" dirty="0">
                <a:solidFill>
                  <a:schemeClr val="tx1">
                    <a:lumMod val="95000"/>
                  </a:schemeClr>
                </a:solidFill>
                <a:effectLst/>
              </a:rPr>
              <a:t>It offers a quick visual comparison of market share among manufacturers, aiding in understanding the dominant players in the electric vehicle industry.</a:t>
            </a:r>
            <a:endParaRPr lang="en-US" sz="1800" dirty="0">
              <a:solidFill>
                <a:schemeClr val="tx1">
                  <a:lumMod val="95000"/>
                </a:schemeClr>
              </a:solidFill>
            </a:endParaRPr>
          </a:p>
        </p:txBody>
      </p:sp>
      <p:pic>
        <p:nvPicPr>
          <p:cNvPr id="5" name="Picture 4">
            <a:extLst>
              <a:ext uri="{FF2B5EF4-FFF2-40B4-BE49-F238E27FC236}">
                <a16:creationId xmlns:a16="http://schemas.microsoft.com/office/drawing/2014/main" id="{D25174AB-D316-4EF7-910E-26896A7143F0}"/>
              </a:ext>
            </a:extLst>
          </p:cNvPr>
          <p:cNvPicPr>
            <a:picLocks noChangeAspect="1"/>
          </p:cNvPicPr>
          <p:nvPr/>
        </p:nvPicPr>
        <p:blipFill>
          <a:blip r:embed="rId2"/>
          <a:stretch>
            <a:fillRect/>
          </a:stretch>
        </p:blipFill>
        <p:spPr>
          <a:xfrm>
            <a:off x="7554351" y="1700162"/>
            <a:ext cx="4093697" cy="2688957"/>
          </a:xfrm>
          <a:prstGeom prst="rect">
            <a:avLst/>
          </a:prstGeom>
        </p:spPr>
      </p:pic>
    </p:spTree>
    <p:extLst>
      <p:ext uri="{BB962C8B-B14F-4D97-AF65-F5344CB8AC3E}">
        <p14:creationId xmlns:p14="http://schemas.microsoft.com/office/powerpoint/2010/main" val="3761893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613DA-11F6-4BFE-85D7-6D73DFAE9A56}"/>
              </a:ext>
            </a:extLst>
          </p:cNvPr>
          <p:cNvSpPr>
            <a:spLocks noGrp="1"/>
          </p:cNvSpPr>
          <p:nvPr>
            <p:ph type="title"/>
          </p:nvPr>
        </p:nvSpPr>
        <p:spPr>
          <a:xfrm>
            <a:off x="913794" y="651803"/>
            <a:ext cx="10353761" cy="712763"/>
          </a:xfrm>
        </p:spPr>
        <p:txBody>
          <a:bodyPr>
            <a:normAutofit/>
          </a:bodyPr>
          <a:lstStyle/>
          <a:p>
            <a:r>
              <a:rPr lang="en-US" sz="2800" b="1" i="0" dirty="0">
                <a:effectLst/>
                <a:latin typeface="Algerian" panose="04020705040A02060702" pitchFamily="82" charset="0"/>
              </a:rPr>
              <a:t>Total Vehicles by CAFV</a:t>
            </a:r>
            <a:endParaRPr lang="en-US" sz="2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031ABFDB-EC1A-4E67-A2F1-FAD4B15DCB92}"/>
              </a:ext>
            </a:extLst>
          </p:cNvPr>
          <p:cNvSpPr>
            <a:spLocks noGrp="1"/>
          </p:cNvSpPr>
          <p:nvPr>
            <p:ph idx="1"/>
          </p:nvPr>
        </p:nvSpPr>
        <p:spPr>
          <a:xfrm>
            <a:off x="913794" y="1581431"/>
            <a:ext cx="5529209" cy="4945977"/>
          </a:xfrm>
        </p:spPr>
        <p:txBody>
          <a:bodyPr>
            <a:noAutofit/>
          </a:bodyPr>
          <a:lstStyle/>
          <a:p>
            <a:pPr>
              <a:buFont typeface="Courier New" panose="02070309020205020404" pitchFamily="49" charset="0"/>
              <a:buChar char="o"/>
            </a:pPr>
            <a:r>
              <a:rPr lang="en-US" sz="1800" b="0" i="0" dirty="0">
                <a:solidFill>
                  <a:schemeClr val="tx1">
                    <a:lumMod val="95000"/>
                  </a:schemeClr>
                </a:solidFill>
                <a:effectLst/>
              </a:rPr>
              <a:t>The pie chart visualizes the distribution of electric vehicles based on their eligibility for Clean Alternative Fuel Vehicle (CAFV) incentives.</a:t>
            </a:r>
          </a:p>
          <a:p>
            <a:pPr marL="0" indent="0">
              <a:buNone/>
            </a:pPr>
            <a:endParaRPr lang="en-US" sz="1800" b="0" i="0" dirty="0">
              <a:solidFill>
                <a:schemeClr val="tx1">
                  <a:lumMod val="95000"/>
                </a:schemeClr>
              </a:solidFill>
              <a:effectLst/>
            </a:endParaRPr>
          </a:p>
          <a:p>
            <a:pPr>
              <a:buFont typeface="Courier New" panose="02070309020205020404" pitchFamily="49" charset="0"/>
              <a:buChar char="o"/>
            </a:pPr>
            <a:r>
              <a:rPr lang="en-US" sz="1800" b="0" i="0" dirty="0">
                <a:solidFill>
                  <a:schemeClr val="tx1">
                    <a:lumMod val="95000"/>
                  </a:schemeClr>
                </a:solidFill>
                <a:effectLst/>
              </a:rPr>
              <a:t> Each segment of the pie represents a category: vehicles eligible for CAFV incentives and vehicles not eligible for CAFV incentives. </a:t>
            </a:r>
          </a:p>
          <a:p>
            <a:pPr>
              <a:buFont typeface="Courier New" panose="02070309020205020404" pitchFamily="49" charset="0"/>
              <a:buChar char="o"/>
            </a:pPr>
            <a:endParaRPr lang="en-US" sz="1800" b="0" i="0" dirty="0">
              <a:solidFill>
                <a:schemeClr val="tx1">
                  <a:lumMod val="95000"/>
                </a:schemeClr>
              </a:solidFill>
              <a:effectLst/>
            </a:endParaRPr>
          </a:p>
          <a:p>
            <a:pPr>
              <a:buFont typeface="Courier New" panose="02070309020205020404" pitchFamily="49" charset="0"/>
              <a:buChar char="o"/>
            </a:pPr>
            <a:r>
              <a:rPr lang="en-US" sz="1800" b="0" i="0" dirty="0">
                <a:solidFill>
                  <a:schemeClr val="tx1">
                    <a:lumMod val="95000"/>
                  </a:schemeClr>
                </a:solidFill>
                <a:effectLst/>
              </a:rPr>
              <a:t>The chart provides a clear comparison of the proportion of electric vehicles that qualify for these incentives versus those that do not.</a:t>
            </a:r>
          </a:p>
          <a:p>
            <a:pPr>
              <a:buFont typeface="Courier New" panose="02070309020205020404" pitchFamily="49" charset="0"/>
              <a:buChar char="o"/>
            </a:pPr>
            <a:endParaRPr lang="en-US" sz="1800" b="0" i="0" dirty="0">
              <a:solidFill>
                <a:schemeClr val="tx1">
                  <a:lumMod val="95000"/>
                </a:schemeClr>
              </a:solidFill>
              <a:effectLst/>
            </a:endParaRPr>
          </a:p>
          <a:p>
            <a:pPr>
              <a:buFont typeface="Courier New" panose="02070309020205020404" pitchFamily="49" charset="0"/>
              <a:buChar char="o"/>
            </a:pPr>
            <a:r>
              <a:rPr lang="en-US" sz="1800" b="0" i="0" dirty="0">
                <a:solidFill>
                  <a:schemeClr val="tx1">
                    <a:lumMod val="95000"/>
                  </a:schemeClr>
                </a:solidFill>
                <a:effectLst/>
              </a:rPr>
              <a:t> This visualization aids in understanding the impact of incentives on electric vehicle adoption and highlights the potential drivers behind consumer choices.</a:t>
            </a:r>
            <a:endParaRPr lang="en-US" sz="1800" dirty="0">
              <a:solidFill>
                <a:schemeClr val="tx1">
                  <a:lumMod val="95000"/>
                </a:schemeClr>
              </a:solidFill>
            </a:endParaRPr>
          </a:p>
        </p:txBody>
      </p:sp>
      <p:pic>
        <p:nvPicPr>
          <p:cNvPr id="5" name="Picture 4">
            <a:extLst>
              <a:ext uri="{FF2B5EF4-FFF2-40B4-BE49-F238E27FC236}">
                <a16:creationId xmlns:a16="http://schemas.microsoft.com/office/drawing/2014/main" id="{A59B8858-53FB-4549-8246-E15A124294B4}"/>
              </a:ext>
            </a:extLst>
          </p:cNvPr>
          <p:cNvPicPr>
            <a:picLocks noChangeAspect="1"/>
          </p:cNvPicPr>
          <p:nvPr/>
        </p:nvPicPr>
        <p:blipFill>
          <a:blip r:embed="rId2"/>
          <a:stretch>
            <a:fillRect/>
          </a:stretch>
        </p:blipFill>
        <p:spPr>
          <a:xfrm>
            <a:off x="7118252" y="1964640"/>
            <a:ext cx="3956051" cy="3423286"/>
          </a:xfrm>
          <a:prstGeom prst="rect">
            <a:avLst/>
          </a:prstGeom>
        </p:spPr>
      </p:pic>
    </p:spTree>
    <p:extLst>
      <p:ext uri="{BB962C8B-B14F-4D97-AF65-F5344CB8AC3E}">
        <p14:creationId xmlns:p14="http://schemas.microsoft.com/office/powerpoint/2010/main" val="1145743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7A94-B54D-4429-A591-3BD663557162}"/>
              </a:ext>
            </a:extLst>
          </p:cNvPr>
          <p:cNvSpPr>
            <a:spLocks noGrp="1"/>
          </p:cNvSpPr>
          <p:nvPr>
            <p:ph type="title"/>
          </p:nvPr>
        </p:nvSpPr>
        <p:spPr>
          <a:xfrm>
            <a:off x="838200" y="365126"/>
            <a:ext cx="10515600" cy="605546"/>
          </a:xfrm>
        </p:spPr>
        <p:txBody>
          <a:bodyPr>
            <a:normAutofit/>
          </a:bodyPr>
          <a:lstStyle/>
          <a:p>
            <a:r>
              <a:rPr lang="en-US" sz="2800" b="1" i="0" dirty="0">
                <a:effectLst/>
                <a:latin typeface="Algerian" panose="04020705040A02060702" pitchFamily="82" charset="0"/>
              </a:rPr>
              <a:t>Total Vehicles by Model</a:t>
            </a:r>
            <a:endParaRPr lang="en-US" sz="2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22072D06-7DA9-4C06-B6BF-C12B271F15BE}"/>
              </a:ext>
            </a:extLst>
          </p:cNvPr>
          <p:cNvSpPr>
            <a:spLocks noGrp="1"/>
          </p:cNvSpPr>
          <p:nvPr>
            <p:ph idx="1"/>
          </p:nvPr>
        </p:nvSpPr>
        <p:spPr>
          <a:xfrm>
            <a:off x="838200" y="1825625"/>
            <a:ext cx="5886157" cy="4351338"/>
          </a:xfrm>
        </p:spPr>
        <p:txBody>
          <a:bodyPr>
            <a:normAutofit/>
          </a:bodyPr>
          <a:lstStyle/>
          <a:p>
            <a:r>
              <a:rPr lang="en-US" sz="1800" b="0" i="0" dirty="0">
                <a:effectLst/>
              </a:rPr>
              <a:t>It aggregates the count of vehicles for each model, enabling analysis of vehicle distribution across different models.</a:t>
            </a:r>
          </a:p>
          <a:p>
            <a:pPr marL="0" indent="0">
              <a:buNone/>
            </a:pPr>
            <a:endParaRPr lang="en-US" sz="1800" b="0" i="0" dirty="0">
              <a:effectLst/>
            </a:endParaRPr>
          </a:p>
          <a:p>
            <a:r>
              <a:rPr lang="en-US" sz="1800" b="0" i="0" dirty="0">
                <a:effectLst/>
              </a:rPr>
              <a:t>Each column on the chart represents a different model, and the segments within each column represent the distribution of vehicles .</a:t>
            </a:r>
          </a:p>
          <a:p>
            <a:endParaRPr lang="en-US" sz="1800" dirty="0">
              <a:effectLst/>
            </a:endParaRPr>
          </a:p>
          <a:p>
            <a:r>
              <a:rPr lang="en-US" sz="1800" b="0" i="0" dirty="0">
                <a:effectLst/>
              </a:rPr>
              <a:t>This information can inform decision-making processes related to electric vehicle adoption, investment, and policy development.</a:t>
            </a:r>
          </a:p>
        </p:txBody>
      </p:sp>
      <p:pic>
        <p:nvPicPr>
          <p:cNvPr id="5" name="Picture 4">
            <a:extLst>
              <a:ext uri="{FF2B5EF4-FFF2-40B4-BE49-F238E27FC236}">
                <a16:creationId xmlns:a16="http://schemas.microsoft.com/office/drawing/2014/main" id="{CB17254E-B684-4F48-8CB5-0A2DABFF07C5}"/>
              </a:ext>
            </a:extLst>
          </p:cNvPr>
          <p:cNvPicPr>
            <a:picLocks noChangeAspect="1"/>
          </p:cNvPicPr>
          <p:nvPr/>
        </p:nvPicPr>
        <p:blipFill>
          <a:blip r:embed="rId2"/>
          <a:stretch>
            <a:fillRect/>
          </a:stretch>
        </p:blipFill>
        <p:spPr>
          <a:xfrm>
            <a:off x="7254826" y="1914525"/>
            <a:ext cx="4634972" cy="2362053"/>
          </a:xfrm>
          <a:prstGeom prst="rect">
            <a:avLst/>
          </a:prstGeom>
        </p:spPr>
      </p:pic>
    </p:spTree>
    <p:extLst>
      <p:ext uri="{BB962C8B-B14F-4D97-AF65-F5344CB8AC3E}">
        <p14:creationId xmlns:p14="http://schemas.microsoft.com/office/powerpoint/2010/main" val="2432714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5646B-6D9C-4339-9648-D88A29F04BB2}"/>
              </a:ext>
            </a:extLst>
          </p:cNvPr>
          <p:cNvSpPr>
            <a:spLocks noGrp="1"/>
          </p:cNvSpPr>
          <p:nvPr>
            <p:ph type="title"/>
          </p:nvPr>
        </p:nvSpPr>
        <p:spPr>
          <a:xfrm>
            <a:off x="913795" y="609601"/>
            <a:ext cx="10353761" cy="684628"/>
          </a:xfrm>
        </p:spPr>
        <p:txBody>
          <a:bodyPr>
            <a:normAutofit/>
          </a:bodyPr>
          <a:lstStyle/>
          <a:p>
            <a:r>
              <a:rPr lang="en-US" sz="2800" b="1" i="0" dirty="0">
                <a:effectLst/>
                <a:latin typeface="Algerian" panose="04020705040A02060702" pitchFamily="82" charset="0"/>
              </a:rPr>
              <a:t>Total Vehicles by Range</a:t>
            </a:r>
            <a:endParaRPr lang="en-US" sz="2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0523CCEB-4EC6-4262-88FC-8585D2E1FAFC}"/>
              </a:ext>
            </a:extLst>
          </p:cNvPr>
          <p:cNvSpPr>
            <a:spLocks noGrp="1"/>
          </p:cNvSpPr>
          <p:nvPr>
            <p:ph idx="1"/>
          </p:nvPr>
        </p:nvSpPr>
        <p:spPr>
          <a:xfrm>
            <a:off x="1251419" y="1674055"/>
            <a:ext cx="7006316" cy="4923693"/>
          </a:xfrm>
        </p:spPr>
        <p:txBody>
          <a:bodyPr>
            <a:normAutofit fontScale="32500" lnSpcReduction="20000"/>
          </a:bodyPr>
          <a:lstStyle/>
          <a:p>
            <a:r>
              <a:rPr lang="en-US" sz="5500" b="0" i="0" dirty="0">
                <a:effectLst/>
              </a:rPr>
              <a:t>The height of each column corresponds to the total number of vehicles for that particular range category.</a:t>
            </a:r>
          </a:p>
          <a:p>
            <a:endParaRPr lang="en-US" sz="5500" dirty="0"/>
          </a:p>
          <a:p>
            <a:r>
              <a:rPr lang="en-US" sz="5500" b="0" i="0" dirty="0">
                <a:solidFill>
                  <a:schemeClr val="accent2">
                    <a:lumMod val="75000"/>
                  </a:schemeClr>
                </a:solidFill>
                <a:effectLst/>
              </a:rPr>
              <a:t>DAX Formula:</a:t>
            </a:r>
            <a:endParaRPr lang="en-US" sz="5500" dirty="0">
              <a:solidFill>
                <a:srgbClr val="002060"/>
              </a:solidFill>
            </a:endParaRPr>
          </a:p>
          <a:p>
            <a:r>
              <a:rPr lang="en-US" sz="5500" b="0" dirty="0">
                <a:solidFill>
                  <a:schemeClr val="accent6"/>
                </a:solidFill>
                <a:effectLst/>
              </a:rPr>
              <a:t>Range = </a:t>
            </a:r>
          </a:p>
          <a:p>
            <a:r>
              <a:rPr lang="en-US" sz="5500" b="0" dirty="0">
                <a:solidFill>
                  <a:schemeClr val="accent6"/>
                </a:solidFill>
                <a:effectLst/>
              </a:rPr>
              <a:t>SWITCH (</a:t>
            </a:r>
          </a:p>
          <a:p>
            <a:r>
              <a:rPr lang="en-US" sz="5500" b="0" dirty="0">
                <a:solidFill>
                  <a:schemeClr val="accent6"/>
                </a:solidFill>
                <a:effectLst/>
              </a:rPr>
              <a:t>    TRUE (),</a:t>
            </a:r>
          </a:p>
          <a:p>
            <a:r>
              <a:rPr lang="en-US" sz="5500" b="0" dirty="0">
                <a:solidFill>
                  <a:schemeClr val="accent6"/>
                </a:solidFill>
                <a:effectLst/>
              </a:rPr>
              <a:t>    Electric_Vehicle_Population_Data[Electric Range] &lt;= 150, "Low",</a:t>
            </a:r>
          </a:p>
          <a:p>
            <a:r>
              <a:rPr lang="en-US" sz="5500" b="0" dirty="0">
                <a:solidFill>
                  <a:schemeClr val="accent6"/>
                </a:solidFill>
                <a:effectLst/>
              </a:rPr>
              <a:t>    Electric_Vehicle_Population_Data[Electric Range] &lt;= 250, "Medium",</a:t>
            </a:r>
          </a:p>
          <a:p>
            <a:r>
              <a:rPr lang="en-US" sz="5500" b="0" dirty="0">
                <a:solidFill>
                  <a:schemeClr val="accent6"/>
                </a:solidFill>
                <a:effectLst/>
              </a:rPr>
              <a:t>    "High"</a:t>
            </a:r>
          </a:p>
          <a:p>
            <a:r>
              <a:rPr lang="en-US" sz="5500" b="0" dirty="0">
                <a:solidFill>
                  <a:schemeClr val="accent6"/>
                </a:solidFill>
                <a:effectLst/>
              </a:rPr>
              <a:t>)</a:t>
            </a:r>
          </a:p>
          <a:p>
            <a:endParaRPr lang="en-US" sz="5500" b="0" i="0" dirty="0">
              <a:solidFill>
                <a:schemeClr val="tx1">
                  <a:lumMod val="95000"/>
                </a:schemeClr>
              </a:solidFill>
              <a:effectLst/>
            </a:endParaRPr>
          </a:p>
          <a:p>
            <a:r>
              <a:rPr lang="en-US" sz="5500" b="0" i="0" dirty="0">
                <a:effectLst/>
              </a:rPr>
              <a:t>By analyzing this stacked column chart, stakeholders can gain insights into the distribution of vehicles across different electric range categories and understand how the vehicle models are distributed within each range category.</a:t>
            </a:r>
            <a:endParaRPr lang="en-US" sz="5500" dirty="0"/>
          </a:p>
          <a:p>
            <a:pPr marL="0" indent="0">
              <a:buNone/>
            </a:pPr>
            <a:endParaRPr lang="en-US" sz="2400" dirty="0">
              <a:solidFill>
                <a:schemeClr val="tx1">
                  <a:lumMod val="95000"/>
                </a:schemeClr>
              </a:solidFill>
            </a:endParaRPr>
          </a:p>
        </p:txBody>
      </p:sp>
      <p:pic>
        <p:nvPicPr>
          <p:cNvPr id="5" name="Picture 4">
            <a:extLst>
              <a:ext uri="{FF2B5EF4-FFF2-40B4-BE49-F238E27FC236}">
                <a16:creationId xmlns:a16="http://schemas.microsoft.com/office/drawing/2014/main" id="{E7089F1C-DB4B-4479-81EB-BB41F83F7C56}"/>
              </a:ext>
            </a:extLst>
          </p:cNvPr>
          <p:cNvPicPr>
            <a:picLocks noChangeAspect="1"/>
          </p:cNvPicPr>
          <p:nvPr/>
        </p:nvPicPr>
        <p:blipFill>
          <a:blip r:embed="rId2"/>
          <a:stretch>
            <a:fillRect/>
          </a:stretch>
        </p:blipFill>
        <p:spPr>
          <a:xfrm>
            <a:off x="8928807" y="2136092"/>
            <a:ext cx="2789581" cy="2703194"/>
          </a:xfrm>
          <a:prstGeom prst="rect">
            <a:avLst/>
          </a:prstGeom>
        </p:spPr>
      </p:pic>
    </p:spTree>
    <p:extLst>
      <p:ext uri="{BB962C8B-B14F-4D97-AF65-F5344CB8AC3E}">
        <p14:creationId xmlns:p14="http://schemas.microsoft.com/office/powerpoint/2010/main" val="321837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6FD60A-B865-45B6-B1D8-E0435D014A19}"/>
              </a:ext>
            </a:extLst>
          </p:cNvPr>
          <p:cNvPicPr>
            <a:picLocks noGrp="1" noChangeAspect="1"/>
          </p:cNvPicPr>
          <p:nvPr>
            <p:ph idx="1"/>
          </p:nvPr>
        </p:nvPicPr>
        <p:blipFill>
          <a:blip r:embed="rId2"/>
          <a:stretch>
            <a:fillRect/>
          </a:stretch>
        </p:blipFill>
        <p:spPr>
          <a:xfrm>
            <a:off x="-6062" y="0"/>
            <a:ext cx="12198062" cy="6854594"/>
          </a:xfrm>
        </p:spPr>
      </p:pic>
    </p:spTree>
    <p:extLst>
      <p:ext uri="{BB962C8B-B14F-4D97-AF65-F5344CB8AC3E}">
        <p14:creationId xmlns:p14="http://schemas.microsoft.com/office/powerpoint/2010/main" val="93351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4F1C8-9CFF-4260-901F-58BAC491AD14}"/>
              </a:ext>
            </a:extLst>
          </p:cNvPr>
          <p:cNvSpPr>
            <a:spLocks noGrp="1"/>
          </p:cNvSpPr>
          <p:nvPr>
            <p:ph type="title"/>
          </p:nvPr>
        </p:nvSpPr>
        <p:spPr>
          <a:xfrm>
            <a:off x="838200" y="365126"/>
            <a:ext cx="10515600" cy="521140"/>
          </a:xfrm>
        </p:spPr>
        <p:txBody>
          <a:bodyPr>
            <a:normAutofit/>
          </a:bodyPr>
          <a:lstStyle/>
          <a:p>
            <a:r>
              <a:rPr lang="en-US" sz="2800" b="1" i="0" dirty="0">
                <a:effectLst/>
                <a:latin typeface="Algerian" panose="04020705040A02060702" pitchFamily="82" charset="0"/>
              </a:rPr>
              <a:t>Key Insights from Visualizations:</a:t>
            </a:r>
            <a:endParaRPr lang="en-US" sz="2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8624AEEA-05D2-4C23-8F80-68F4FEED6A67}"/>
              </a:ext>
            </a:extLst>
          </p:cNvPr>
          <p:cNvSpPr>
            <a:spLocks noGrp="1"/>
          </p:cNvSpPr>
          <p:nvPr>
            <p:ph idx="1"/>
          </p:nvPr>
        </p:nvSpPr>
        <p:spPr>
          <a:xfrm>
            <a:off x="838200" y="1012874"/>
            <a:ext cx="10515600" cy="5164089"/>
          </a:xfrm>
        </p:spPr>
        <p:txBody>
          <a:bodyPr>
            <a:normAutofit/>
          </a:bodyPr>
          <a:lstStyle/>
          <a:p>
            <a:r>
              <a:rPr lang="en-US" sz="2100" b="0" i="0" dirty="0">
                <a:effectLst/>
              </a:rPr>
              <a:t>The total count of electric vehicles since 2010 reaches 150.42k units.</a:t>
            </a:r>
          </a:p>
          <a:p>
            <a:r>
              <a:rPr lang="en-US" sz="2100" b="0" i="0" dirty="0">
                <a:effectLst/>
              </a:rPr>
              <a:t>The average electric range of electric vehicles is calculated to be approximately 67.83 kilometers.</a:t>
            </a:r>
          </a:p>
          <a:p>
            <a:r>
              <a:rPr lang="en-US" sz="2100" b="0" i="0" dirty="0">
                <a:effectLst/>
              </a:rPr>
              <a:t>The year 2023 stands out with the highest count of electric vehicles, reaching 37,079 units, indicating a significant surge in adoption and market penetration during that specific period.</a:t>
            </a:r>
          </a:p>
          <a:p>
            <a:r>
              <a:rPr lang="en-US" sz="2100" b="0" i="0" dirty="0">
                <a:effectLst/>
              </a:rPr>
              <a:t>Out of a total of 150k vehicles, 117k are Battery Electric Vehicles (BEV) and 34k are Plug-in Hybrid Electric Vehicles (PHEV) .</a:t>
            </a:r>
          </a:p>
          <a:p>
            <a:r>
              <a:rPr lang="en-US" sz="2100" b="0" i="0" dirty="0">
                <a:effectLst/>
              </a:rPr>
              <a:t>In the analysis of total vehicles by model, the Model Y stands out with the highest count of 28,502 vehicles.</a:t>
            </a:r>
          </a:p>
          <a:p>
            <a:r>
              <a:rPr lang="en-US" sz="2100" b="0" i="0" dirty="0">
                <a:effectLst/>
              </a:rPr>
              <a:t>Tesla emerges as a dominant player in the electric vehicle market, with a substantial count of 68,943 vehicles attributed to the brand.</a:t>
            </a:r>
          </a:p>
          <a:p>
            <a:r>
              <a:rPr lang="en-US" sz="2100" b="0" i="0" dirty="0">
                <a:effectLst/>
              </a:rPr>
              <a:t>With a count of 117k vehicles, the "Low" category stands out in the analysis of total vehicles by range.</a:t>
            </a:r>
          </a:p>
          <a:p>
            <a:endParaRPr lang="en-US" dirty="0">
              <a:solidFill>
                <a:srgbClr val="0D0D0D"/>
              </a:solidFill>
              <a:latin typeface="Söhne"/>
            </a:endParaRPr>
          </a:p>
          <a:p>
            <a:pPr marL="0" indent="0">
              <a:buNone/>
            </a:pPr>
            <a:endParaRPr lang="en-US" dirty="0"/>
          </a:p>
        </p:txBody>
      </p:sp>
    </p:spTree>
    <p:extLst>
      <p:ext uri="{BB962C8B-B14F-4D97-AF65-F5344CB8AC3E}">
        <p14:creationId xmlns:p14="http://schemas.microsoft.com/office/powerpoint/2010/main" val="520995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ED54-EAEC-4A7A-8E48-EBD1EDFD909C}"/>
              </a:ext>
            </a:extLst>
          </p:cNvPr>
          <p:cNvSpPr>
            <a:spLocks noGrp="1"/>
          </p:cNvSpPr>
          <p:nvPr>
            <p:ph type="title"/>
          </p:nvPr>
        </p:nvSpPr>
        <p:spPr/>
        <p:txBody>
          <a:bodyPr>
            <a:normAutofit/>
          </a:bodyPr>
          <a:lstStyle/>
          <a:p>
            <a:r>
              <a:rPr lang="en-US" sz="2800" b="1" dirty="0">
                <a:latin typeface="Algerian" panose="04020705040A02060702" pitchFamily="82" charset="0"/>
              </a:rPr>
              <a:t>Future Scope</a:t>
            </a:r>
          </a:p>
        </p:txBody>
      </p:sp>
      <p:sp>
        <p:nvSpPr>
          <p:cNvPr id="3" name="Content Placeholder 2">
            <a:extLst>
              <a:ext uri="{FF2B5EF4-FFF2-40B4-BE49-F238E27FC236}">
                <a16:creationId xmlns:a16="http://schemas.microsoft.com/office/drawing/2014/main" id="{03561C5E-EE4E-489D-BE6A-A18F18D86BFE}"/>
              </a:ext>
            </a:extLst>
          </p:cNvPr>
          <p:cNvSpPr>
            <a:spLocks noGrp="1"/>
          </p:cNvSpPr>
          <p:nvPr>
            <p:ph idx="1"/>
          </p:nvPr>
        </p:nvSpPr>
        <p:spPr/>
        <p:txBody>
          <a:bodyPr/>
          <a:lstStyle/>
          <a:p>
            <a:pPr marL="0" indent="0">
              <a:buNone/>
            </a:pPr>
            <a:r>
              <a:rPr lang="en-US" b="0" i="0" dirty="0">
                <a:effectLst/>
                <a:latin typeface="Söhne"/>
              </a:rPr>
              <a:t> The future scope of this project involves </a:t>
            </a:r>
          </a:p>
          <a:p>
            <a:pPr marL="0" indent="0">
              <a:buNone/>
            </a:pPr>
            <a:endParaRPr lang="en-US" b="0" i="0" dirty="0">
              <a:effectLst/>
              <a:latin typeface="Söhne"/>
            </a:endParaRPr>
          </a:p>
          <a:p>
            <a:pPr>
              <a:buFont typeface="Wingdings" panose="05000000000000000000" pitchFamily="2" charset="2"/>
              <a:buChar char="Ø"/>
            </a:pPr>
            <a:r>
              <a:rPr lang="en-US" b="0" i="0" dirty="0">
                <a:effectLst/>
                <a:latin typeface="Söhne"/>
              </a:rPr>
              <a:t>forecasting market growth</a:t>
            </a:r>
          </a:p>
          <a:p>
            <a:pPr>
              <a:buFont typeface="Wingdings" panose="05000000000000000000" pitchFamily="2" charset="2"/>
              <a:buChar char="Ø"/>
            </a:pPr>
            <a:r>
              <a:rPr lang="en-US" b="0" i="0" dirty="0">
                <a:effectLst/>
                <a:latin typeface="Söhne"/>
              </a:rPr>
              <a:t>evaluating brand performance</a:t>
            </a:r>
          </a:p>
          <a:p>
            <a:pPr>
              <a:buFont typeface="Wingdings" panose="05000000000000000000" pitchFamily="2" charset="2"/>
              <a:buChar char="Ø"/>
            </a:pPr>
            <a:r>
              <a:rPr lang="en-US" b="0" i="0" dirty="0">
                <a:effectLst/>
                <a:latin typeface="Söhne"/>
              </a:rPr>
              <a:t>enhancing range technology, and </a:t>
            </a:r>
          </a:p>
          <a:p>
            <a:pPr>
              <a:buFont typeface="Wingdings" panose="05000000000000000000" pitchFamily="2" charset="2"/>
              <a:buChar char="Ø"/>
            </a:pPr>
            <a:r>
              <a:rPr lang="en-US" b="0" i="0" dirty="0">
                <a:effectLst/>
                <a:latin typeface="Söhne"/>
              </a:rPr>
              <a:t>analyzing model preferences to drive strategic decision-making and market expansion in the electric vehicle industry.</a:t>
            </a:r>
            <a:endParaRPr lang="en-US" dirty="0"/>
          </a:p>
        </p:txBody>
      </p:sp>
    </p:spTree>
    <p:extLst>
      <p:ext uri="{BB962C8B-B14F-4D97-AF65-F5344CB8AC3E}">
        <p14:creationId xmlns:p14="http://schemas.microsoft.com/office/powerpoint/2010/main" val="2162765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0FBB-D4E1-4B03-BA9B-BDAFD28031DB}"/>
              </a:ext>
            </a:extLst>
          </p:cNvPr>
          <p:cNvSpPr>
            <a:spLocks noGrp="1"/>
          </p:cNvSpPr>
          <p:nvPr>
            <p:ph type="title"/>
          </p:nvPr>
        </p:nvSpPr>
        <p:spPr/>
        <p:txBody>
          <a:bodyPr>
            <a:normAutofit/>
          </a:bodyPr>
          <a:lstStyle/>
          <a:p>
            <a:r>
              <a:rPr lang="en-US" sz="2800" b="1" dirty="0">
                <a:solidFill>
                  <a:schemeClr val="tx2">
                    <a:lumMod val="75000"/>
                  </a:schemeClr>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0873F560-8D61-4558-A753-53024D31D70A}"/>
              </a:ext>
            </a:extLst>
          </p:cNvPr>
          <p:cNvSpPr>
            <a:spLocks noGrp="1"/>
          </p:cNvSpPr>
          <p:nvPr>
            <p:ph idx="1"/>
          </p:nvPr>
        </p:nvSpPr>
        <p:spPr/>
        <p:txBody>
          <a:bodyPr/>
          <a:lstStyle/>
          <a:p>
            <a:r>
              <a:rPr lang="en-US" b="0" i="0" dirty="0">
                <a:effectLst/>
              </a:rPr>
              <a:t>Overall, these insights emphasize the growing acceptance and adoption of EVs, driven by advancements in technology, supportive policies, and consumer preferences towards sustainable transportation options.</a:t>
            </a:r>
          </a:p>
          <a:p>
            <a:r>
              <a:rPr lang="en-US" dirty="0">
                <a:effectLst/>
              </a:rPr>
              <a:t>T</a:t>
            </a:r>
            <a:r>
              <a:rPr lang="en-US" b="0" i="0" dirty="0">
                <a:effectLst/>
              </a:rPr>
              <a:t>he growing momentum and diversity within the electric vehicle market, with Tesla leading the charge in innovation and market share.</a:t>
            </a:r>
          </a:p>
          <a:p>
            <a:r>
              <a:rPr lang="en-US" b="0" i="0" dirty="0">
                <a:effectLst/>
              </a:rPr>
              <a:t>Continued advancements in technology and infrastructure are likely to further accelerate the adoption of electric vehicles in the coming years.</a:t>
            </a:r>
            <a:endParaRPr lang="en-US" dirty="0"/>
          </a:p>
        </p:txBody>
      </p:sp>
    </p:spTree>
    <p:extLst>
      <p:ext uri="{BB962C8B-B14F-4D97-AF65-F5344CB8AC3E}">
        <p14:creationId xmlns:p14="http://schemas.microsoft.com/office/powerpoint/2010/main" val="990367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DA15-511B-4168-86BA-6D5AD3DA691B}"/>
              </a:ext>
            </a:extLst>
          </p:cNvPr>
          <p:cNvSpPr>
            <a:spLocks noGrp="1"/>
          </p:cNvSpPr>
          <p:nvPr>
            <p:ph type="title"/>
          </p:nvPr>
        </p:nvSpPr>
        <p:spPr>
          <a:xfrm>
            <a:off x="838200" y="681037"/>
            <a:ext cx="10515600" cy="1144587"/>
          </a:xfrm>
        </p:spPr>
        <p:txBody>
          <a:bodyPr>
            <a:normAutofit/>
          </a:bodyPr>
          <a:lstStyle/>
          <a:p>
            <a:r>
              <a:rPr lang="en-US" sz="2800" b="1" i="0" dirty="0">
                <a:effectLst/>
                <a:latin typeface="Algerian" panose="04020705040A02060702" pitchFamily="82" charset="0"/>
              </a:rPr>
              <a:t>Problem Statement:</a:t>
            </a:r>
            <a:br>
              <a:rPr lang="en-US" b="0"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5A06371D-035D-4A8C-8EAD-015C895F5E0A}"/>
              </a:ext>
            </a:extLst>
          </p:cNvPr>
          <p:cNvSpPr>
            <a:spLocks noGrp="1"/>
          </p:cNvSpPr>
          <p:nvPr>
            <p:ph idx="1"/>
          </p:nvPr>
        </p:nvSpPr>
        <p:spPr>
          <a:xfrm>
            <a:off x="655320" y="1253331"/>
            <a:ext cx="10515600" cy="5386620"/>
          </a:xfrm>
        </p:spPr>
        <p:txBody>
          <a:bodyPr>
            <a:normAutofit fontScale="25000" lnSpcReduction="20000"/>
          </a:bodyPr>
          <a:lstStyle/>
          <a:p>
            <a:pPr algn="l">
              <a:lnSpc>
                <a:spcPct val="150000"/>
              </a:lnSpc>
              <a:buFont typeface="+mj-lt"/>
              <a:buAutoNum type="arabicPeriod"/>
            </a:pPr>
            <a:r>
              <a:rPr lang="en-US" sz="6400" b="1" i="0" dirty="0">
                <a:effectLst/>
              </a:rPr>
              <a:t> Total Vehicles:</a:t>
            </a:r>
            <a:endParaRPr lang="en-US" sz="6400" b="0" i="0" dirty="0">
              <a:effectLst/>
            </a:endParaRPr>
          </a:p>
          <a:p>
            <a:pPr marL="742950" lvl="1" indent="-285750" algn="l">
              <a:lnSpc>
                <a:spcPct val="150000"/>
              </a:lnSpc>
              <a:buFont typeface="Arial" panose="020B0604020202020204" pitchFamily="34" charset="0"/>
              <a:buChar char="•"/>
            </a:pPr>
            <a:r>
              <a:rPr lang="en-US" sz="6400" b="0" i="0" dirty="0">
                <a:effectLst/>
              </a:rPr>
              <a:t>Understand the overall landscape of electric vehicles, encompassing both BEVs and PHEVs, to assess the market's size and growth.</a:t>
            </a:r>
          </a:p>
          <a:p>
            <a:pPr>
              <a:lnSpc>
                <a:spcPct val="150000"/>
              </a:lnSpc>
            </a:pPr>
            <a:r>
              <a:rPr lang="en-US" sz="6400" b="1" dirty="0"/>
              <a:t>2. Average Electric Range:</a:t>
            </a:r>
          </a:p>
          <a:p>
            <a:pPr marL="742950" lvl="1" indent="-285750" algn="l">
              <a:lnSpc>
                <a:spcPct val="150000"/>
              </a:lnSpc>
              <a:buFont typeface="Arial" panose="020B0604020202020204" pitchFamily="34" charset="0"/>
              <a:buChar char="•"/>
            </a:pPr>
            <a:r>
              <a:rPr lang="en-US" sz="6400" b="0" i="0" dirty="0">
                <a:effectLst/>
              </a:rPr>
              <a:t>Determine the average electric range of the electric vehicles in the dataset to gauge the technological advancements and efficiency of the EVs.</a:t>
            </a:r>
          </a:p>
          <a:p>
            <a:pPr algn="l">
              <a:lnSpc>
                <a:spcPct val="150000"/>
              </a:lnSpc>
            </a:pPr>
            <a:r>
              <a:rPr lang="en-US" sz="6400" b="1" dirty="0"/>
              <a:t>3. Total BEV Vehicles and % of Total BEV Vehicles:</a:t>
            </a:r>
          </a:p>
          <a:p>
            <a:pPr marL="742950" lvl="1" indent="-285750" algn="l">
              <a:lnSpc>
                <a:spcPct val="150000"/>
              </a:lnSpc>
              <a:buFont typeface="Arial" panose="020B0604020202020204" pitchFamily="34" charset="0"/>
              <a:buChar char="•"/>
            </a:pPr>
            <a:r>
              <a:rPr lang="en-US" sz="6400" b="0" i="0" dirty="0">
                <a:effectLst/>
              </a:rPr>
              <a:t>Identify and analyze the total number of Battery Electric Vehicles (BEVs) in the dataset.</a:t>
            </a:r>
          </a:p>
          <a:p>
            <a:pPr marL="742950" lvl="1" indent="-285750" algn="l">
              <a:lnSpc>
                <a:spcPct val="150000"/>
              </a:lnSpc>
              <a:buFont typeface="Arial" panose="020B0604020202020204" pitchFamily="34" charset="0"/>
              <a:buChar char="•"/>
            </a:pPr>
            <a:r>
              <a:rPr lang="en-US" sz="6400" b="0" i="0" dirty="0">
                <a:effectLst/>
              </a:rPr>
              <a:t>Calculate the percentage of BEVs relative to the total number of electric vehicles, providing insights into the dominance of fully electric models.</a:t>
            </a:r>
          </a:p>
          <a:p>
            <a:pPr>
              <a:lnSpc>
                <a:spcPct val="150000"/>
              </a:lnSpc>
            </a:pPr>
            <a:r>
              <a:rPr lang="en-US" sz="6400" b="1" dirty="0"/>
              <a:t>4. Total PHEV Vehicles and % of Total PHEV Vehicles:</a:t>
            </a:r>
          </a:p>
          <a:p>
            <a:pPr marL="742950" lvl="1" indent="-285750" algn="l">
              <a:lnSpc>
                <a:spcPct val="150000"/>
              </a:lnSpc>
              <a:buFont typeface="Arial" panose="020B0604020202020204" pitchFamily="34" charset="0"/>
              <a:buChar char="•"/>
            </a:pPr>
            <a:r>
              <a:rPr lang="en-US" sz="6400" b="0" i="0" dirty="0">
                <a:effectLst/>
              </a:rPr>
              <a:t>Identify and analyze the total number of Plug-in Hybrid Electric Vehicles (PHEVs) in the dataset.</a:t>
            </a:r>
          </a:p>
          <a:p>
            <a:pPr marL="742950" lvl="1" indent="-285750" algn="l">
              <a:lnSpc>
                <a:spcPct val="150000"/>
              </a:lnSpc>
              <a:buFont typeface="Arial" panose="020B0604020202020204" pitchFamily="34" charset="0"/>
              <a:buChar char="•"/>
            </a:pPr>
            <a:r>
              <a:rPr lang="en-US" sz="6400" b="0" i="0" dirty="0">
                <a:effectLst/>
              </a:rPr>
              <a:t>Calculate the percentage of PHEVs relative to the total number of electric vehicles, offering insights into the market share of plug-in hybrid models.</a:t>
            </a:r>
          </a:p>
          <a:p>
            <a:endParaRPr lang="en-US" dirty="0"/>
          </a:p>
        </p:txBody>
      </p:sp>
    </p:spTree>
    <p:extLst>
      <p:ext uri="{BB962C8B-B14F-4D97-AF65-F5344CB8AC3E}">
        <p14:creationId xmlns:p14="http://schemas.microsoft.com/office/powerpoint/2010/main" val="1965273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90AF-E77B-46A0-924C-669146E3ACA4}"/>
              </a:ext>
            </a:extLst>
          </p:cNvPr>
          <p:cNvSpPr>
            <a:spLocks noGrp="1"/>
          </p:cNvSpPr>
          <p:nvPr>
            <p:ph type="title"/>
          </p:nvPr>
        </p:nvSpPr>
        <p:spPr>
          <a:xfrm>
            <a:off x="838200" y="365126"/>
            <a:ext cx="10515600" cy="1126050"/>
          </a:xfrm>
        </p:spPr>
        <p:txBody>
          <a:bodyPr>
            <a:normAutofit/>
          </a:bodyPr>
          <a:lstStyle/>
          <a:p>
            <a:r>
              <a:rPr lang="en-US" sz="2800" b="1" dirty="0">
                <a:latin typeface="Algerian" panose="04020705040A02060702" pitchFamily="82" charset="0"/>
              </a:rPr>
              <a:t>Aim of the project:</a:t>
            </a:r>
          </a:p>
        </p:txBody>
      </p:sp>
      <p:sp>
        <p:nvSpPr>
          <p:cNvPr id="3" name="Content Placeholder 2">
            <a:extLst>
              <a:ext uri="{FF2B5EF4-FFF2-40B4-BE49-F238E27FC236}">
                <a16:creationId xmlns:a16="http://schemas.microsoft.com/office/drawing/2014/main" id="{F02CEDD4-7A62-43B0-BCB4-0892FB94341C}"/>
              </a:ext>
            </a:extLst>
          </p:cNvPr>
          <p:cNvSpPr>
            <a:spLocks noGrp="1"/>
          </p:cNvSpPr>
          <p:nvPr>
            <p:ph idx="1"/>
          </p:nvPr>
        </p:nvSpPr>
        <p:spPr/>
        <p:txBody>
          <a:bodyPr/>
          <a:lstStyle/>
          <a:p>
            <a:pPr marL="0" indent="0">
              <a:buNone/>
            </a:pPr>
            <a:br>
              <a:rPr lang="en-US" dirty="0"/>
            </a:br>
            <a:r>
              <a:rPr lang="en-US" b="0" i="0" dirty="0">
                <a:effectLst/>
              </a:rPr>
              <a:t>The aim is to comprehensively understand the electric vehicle (EV) market landscape by determining the total number of EVs, assessing their average electric range, and analyzing the proportion of Battery Electric Vehicles (BEVs) and Plug-in Hybrid Electric Vehicles (PHEVs). This understanding will inform strategic decisions, product development initiatives, and market positioning strategies to capitalize on emerging trends and consumer preferences in the EV industry.</a:t>
            </a:r>
            <a:endParaRPr lang="en-US" dirty="0"/>
          </a:p>
        </p:txBody>
      </p:sp>
    </p:spTree>
    <p:extLst>
      <p:ext uri="{BB962C8B-B14F-4D97-AF65-F5344CB8AC3E}">
        <p14:creationId xmlns:p14="http://schemas.microsoft.com/office/powerpoint/2010/main" val="2501284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37E5-5716-4442-A75E-13A1580E3CD3}"/>
              </a:ext>
            </a:extLst>
          </p:cNvPr>
          <p:cNvSpPr>
            <a:spLocks noGrp="1"/>
          </p:cNvSpPr>
          <p:nvPr>
            <p:ph type="title"/>
          </p:nvPr>
        </p:nvSpPr>
        <p:spPr/>
        <p:txBody>
          <a:bodyPr>
            <a:normAutofit/>
          </a:bodyPr>
          <a:lstStyle/>
          <a:p>
            <a:r>
              <a:rPr lang="en-US" sz="2800" b="1" dirty="0">
                <a:latin typeface="Algerian" panose="04020705040A02060702" pitchFamily="82" charset="0"/>
              </a:rPr>
              <a:t>Project Scope</a:t>
            </a:r>
          </a:p>
        </p:txBody>
      </p:sp>
      <p:sp>
        <p:nvSpPr>
          <p:cNvPr id="3" name="Content Placeholder 2">
            <a:extLst>
              <a:ext uri="{FF2B5EF4-FFF2-40B4-BE49-F238E27FC236}">
                <a16:creationId xmlns:a16="http://schemas.microsoft.com/office/drawing/2014/main" id="{E5883AF0-CA44-409D-BA29-76E560B7E64F}"/>
              </a:ext>
            </a:extLst>
          </p:cNvPr>
          <p:cNvSpPr>
            <a:spLocks noGrp="1"/>
          </p:cNvSpPr>
          <p:nvPr>
            <p:ph idx="1"/>
          </p:nvPr>
        </p:nvSpPr>
        <p:spPr>
          <a:xfrm>
            <a:off x="838200" y="1825625"/>
            <a:ext cx="6223782" cy="4351338"/>
          </a:xfrm>
        </p:spPr>
        <p:txBody>
          <a:bodyPr>
            <a:normAutofit lnSpcReduction="10000"/>
          </a:bodyPr>
          <a:lstStyle/>
          <a:p>
            <a:r>
              <a:rPr lang="en-US" b="0" i="0" dirty="0">
                <a:effectLst/>
              </a:rPr>
              <a:t>The project scope involves developing a robust Power BI project for in-depth analysis of electric vehicle (EV) data. This includes visualizing key metrics such as total EV count, electric range, and the distribution between Battery Electric Vehicles (BEVs) and Plug-in Hybrid Electric Vehicles (PHEVs). Through interactive dashboards and calculations, we aim to uncover insights into technological trends and market share dynamics.</a:t>
            </a:r>
            <a:endParaRPr lang="en-US" dirty="0"/>
          </a:p>
        </p:txBody>
      </p:sp>
      <p:pic>
        <p:nvPicPr>
          <p:cNvPr id="5" name="Picture 4">
            <a:extLst>
              <a:ext uri="{FF2B5EF4-FFF2-40B4-BE49-F238E27FC236}">
                <a16:creationId xmlns:a16="http://schemas.microsoft.com/office/drawing/2014/main" id="{B4A1DF77-B9ED-425D-A331-39AA737F3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6193" y="2122932"/>
            <a:ext cx="3730752" cy="2612136"/>
          </a:xfrm>
          <a:prstGeom prst="rect">
            <a:avLst/>
          </a:prstGeom>
        </p:spPr>
      </p:pic>
    </p:spTree>
    <p:extLst>
      <p:ext uri="{BB962C8B-B14F-4D97-AF65-F5344CB8AC3E}">
        <p14:creationId xmlns:p14="http://schemas.microsoft.com/office/powerpoint/2010/main" val="347245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B8C6-B1DE-4E57-AB51-2DB7BE6F9C9B}"/>
              </a:ext>
            </a:extLst>
          </p:cNvPr>
          <p:cNvSpPr>
            <a:spLocks noGrp="1"/>
          </p:cNvSpPr>
          <p:nvPr>
            <p:ph type="title"/>
          </p:nvPr>
        </p:nvSpPr>
        <p:spPr/>
        <p:txBody>
          <a:bodyPr>
            <a:normAutofit/>
          </a:bodyPr>
          <a:lstStyle/>
          <a:p>
            <a:r>
              <a:rPr lang="en-US" sz="2800" b="1" i="0" dirty="0">
                <a:effectLst/>
                <a:latin typeface="Algerian" panose="04020705040A02060702" pitchFamily="82" charset="0"/>
              </a:rPr>
              <a:t>Dataset Attributes</a:t>
            </a:r>
            <a:endParaRPr lang="en-US" sz="2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C62880D2-0D35-4C3E-B5D1-3AD678AF84A8}"/>
              </a:ext>
            </a:extLst>
          </p:cNvPr>
          <p:cNvSpPr>
            <a:spLocks noGrp="1"/>
          </p:cNvSpPr>
          <p:nvPr>
            <p:ph idx="1"/>
          </p:nvPr>
        </p:nvSpPr>
        <p:spPr>
          <a:xfrm>
            <a:off x="838200" y="1825625"/>
            <a:ext cx="9276471" cy="4351338"/>
          </a:xfrm>
        </p:spPr>
        <p:txBody>
          <a:bodyPr/>
          <a:lstStyle/>
          <a:p>
            <a:pPr marL="0" indent="0">
              <a:buNone/>
            </a:pPr>
            <a:endParaRPr lang="en-US" sz="1800" b="0" i="0" u="none" strike="noStrike" dirty="0">
              <a:effectLst/>
              <a:latin typeface="Calibri" panose="020F0502020204030204" pitchFamily="34" charset="0"/>
            </a:endParaRPr>
          </a:p>
          <a:p>
            <a:pPr marL="0" indent="0">
              <a:buNone/>
            </a:pPr>
            <a:r>
              <a:rPr lang="en-US" dirty="0"/>
              <a:t>The dataset consists of the following columns:</a:t>
            </a:r>
          </a:p>
          <a:p>
            <a:pPr marL="0" indent="0">
              <a:buNone/>
            </a:pPr>
            <a:endParaRPr lang="en-US" dirty="0"/>
          </a:p>
          <a:p>
            <a:pPr marL="0" indent="0">
              <a:buNone/>
            </a:pPr>
            <a:r>
              <a:rPr lang="en-US" b="0" i="0" u="none" strike="noStrike" dirty="0">
                <a:effectLst/>
              </a:rPr>
              <a:t>VIN (1-10)</a:t>
            </a:r>
            <a:r>
              <a:rPr lang="en-US" dirty="0"/>
              <a:t> , </a:t>
            </a:r>
            <a:r>
              <a:rPr lang="en-US" b="0" i="0" u="none" strike="noStrike" dirty="0">
                <a:effectLst/>
              </a:rPr>
              <a:t>County</a:t>
            </a:r>
            <a:r>
              <a:rPr lang="en-US" dirty="0"/>
              <a:t> , </a:t>
            </a:r>
            <a:r>
              <a:rPr lang="en-US" b="0" i="0" u="none" strike="noStrike" dirty="0">
                <a:effectLst/>
              </a:rPr>
              <a:t>City</a:t>
            </a:r>
            <a:r>
              <a:rPr lang="en-US" dirty="0"/>
              <a:t> , </a:t>
            </a:r>
            <a:r>
              <a:rPr lang="en-US" b="0" i="0" u="none" strike="noStrike" dirty="0">
                <a:effectLst/>
              </a:rPr>
              <a:t>State,</a:t>
            </a:r>
            <a:r>
              <a:rPr lang="en-US" dirty="0"/>
              <a:t>  </a:t>
            </a:r>
            <a:r>
              <a:rPr lang="en-US" b="0" i="0" u="none" strike="noStrike" dirty="0">
                <a:effectLst/>
              </a:rPr>
              <a:t>Postal Code</a:t>
            </a:r>
            <a:r>
              <a:rPr lang="en-US" dirty="0"/>
              <a:t> , </a:t>
            </a:r>
            <a:r>
              <a:rPr lang="en-US" b="0" i="0" u="none" strike="noStrike" dirty="0">
                <a:effectLst/>
              </a:rPr>
              <a:t>Model Year</a:t>
            </a:r>
            <a:r>
              <a:rPr lang="en-US" dirty="0"/>
              <a:t> , </a:t>
            </a:r>
            <a:r>
              <a:rPr lang="en-US" b="0" i="0" u="none" strike="noStrike" dirty="0">
                <a:effectLst/>
              </a:rPr>
              <a:t>Make,</a:t>
            </a:r>
            <a:r>
              <a:rPr lang="en-US" dirty="0"/>
              <a:t> </a:t>
            </a:r>
            <a:r>
              <a:rPr lang="en-US" b="0" i="0" u="none" strike="noStrike" dirty="0">
                <a:effectLst/>
              </a:rPr>
              <a:t>Model</a:t>
            </a:r>
            <a:r>
              <a:rPr lang="en-US" dirty="0"/>
              <a:t> , </a:t>
            </a:r>
            <a:r>
              <a:rPr lang="en-US" b="0" i="0" u="none" strike="noStrike" dirty="0">
                <a:effectLst/>
              </a:rPr>
              <a:t>Electric Vehicle Type,</a:t>
            </a:r>
            <a:r>
              <a:rPr lang="en-US" dirty="0"/>
              <a:t> </a:t>
            </a:r>
            <a:r>
              <a:rPr lang="en-US" b="0" i="0" u="none" strike="noStrike" dirty="0">
                <a:effectLst/>
              </a:rPr>
              <a:t>Clean Alternative Fuel Vehicle (CAFV) , Eligibility</a:t>
            </a:r>
            <a:r>
              <a:rPr lang="en-US" dirty="0"/>
              <a:t> , </a:t>
            </a:r>
            <a:r>
              <a:rPr lang="en-US" b="0" i="0" u="none" strike="noStrike" dirty="0">
                <a:effectLst/>
              </a:rPr>
              <a:t>Electric Range,</a:t>
            </a:r>
            <a:r>
              <a:rPr lang="en-US" dirty="0"/>
              <a:t>  </a:t>
            </a:r>
            <a:r>
              <a:rPr lang="en-US" b="0" i="0" u="none" strike="noStrike" dirty="0">
                <a:effectLst/>
              </a:rPr>
              <a:t>Base MSRP</a:t>
            </a:r>
            <a:r>
              <a:rPr lang="en-US" dirty="0"/>
              <a:t> , </a:t>
            </a:r>
            <a:r>
              <a:rPr lang="en-US" b="0" i="0" u="none" strike="noStrike" dirty="0">
                <a:effectLst/>
              </a:rPr>
              <a:t>Legislative District</a:t>
            </a:r>
            <a:r>
              <a:rPr lang="en-US" dirty="0"/>
              <a:t> ,</a:t>
            </a:r>
            <a:r>
              <a:rPr lang="en-US" b="0" i="0" u="none" strike="noStrike" dirty="0">
                <a:effectLst/>
              </a:rPr>
              <a:t>DOL Vehicle ID,</a:t>
            </a:r>
            <a:r>
              <a:rPr lang="en-US" dirty="0"/>
              <a:t> </a:t>
            </a:r>
            <a:r>
              <a:rPr lang="en-US" b="0" i="0" u="none" strike="noStrike" dirty="0">
                <a:effectLst/>
              </a:rPr>
              <a:t>Vehicle Location</a:t>
            </a:r>
            <a:r>
              <a:rPr lang="en-US" dirty="0"/>
              <a:t> ,</a:t>
            </a:r>
            <a:r>
              <a:rPr lang="en-US" b="0" i="0" u="none" strike="noStrike" dirty="0">
                <a:effectLst/>
              </a:rPr>
              <a:t>Electric Utility,</a:t>
            </a:r>
            <a:r>
              <a:rPr lang="en-US" dirty="0"/>
              <a:t> </a:t>
            </a:r>
            <a:r>
              <a:rPr lang="en-US" b="0" i="0" u="none" strike="noStrike" dirty="0">
                <a:effectLst/>
              </a:rPr>
              <a:t>2020 Census Tract</a:t>
            </a:r>
            <a:r>
              <a:rPr lang="en-US" dirty="0"/>
              <a:t> </a:t>
            </a:r>
            <a:r>
              <a:rPr lang="en-US" b="0" i="0" u="none" strike="noStrike" dirty="0">
                <a:effectLst/>
              </a:rPr>
              <a:t>20 .</a:t>
            </a:r>
            <a:endParaRPr lang="en-US" dirty="0"/>
          </a:p>
        </p:txBody>
      </p:sp>
    </p:spTree>
    <p:extLst>
      <p:ext uri="{BB962C8B-B14F-4D97-AF65-F5344CB8AC3E}">
        <p14:creationId xmlns:p14="http://schemas.microsoft.com/office/powerpoint/2010/main" val="3602698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F21B-2823-4E7E-AF93-6B5CC924A4D1}"/>
              </a:ext>
            </a:extLst>
          </p:cNvPr>
          <p:cNvSpPr>
            <a:spLocks noGrp="1"/>
          </p:cNvSpPr>
          <p:nvPr>
            <p:ph type="title"/>
          </p:nvPr>
        </p:nvSpPr>
        <p:spPr/>
        <p:txBody>
          <a:bodyPr>
            <a:normAutofit/>
          </a:bodyPr>
          <a:lstStyle/>
          <a:p>
            <a:r>
              <a:rPr lang="en-US" sz="2800" b="1" i="0" dirty="0">
                <a:effectLst/>
                <a:latin typeface="Algerian" panose="04020705040A02060702" pitchFamily="82" charset="0"/>
              </a:rPr>
              <a:t>Total Electric Vehicles (since 2010)</a:t>
            </a:r>
            <a:endParaRPr lang="en-US" sz="2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6F6D3616-2FDB-4B54-ADA5-BC29C452CE50}"/>
              </a:ext>
            </a:extLst>
          </p:cNvPr>
          <p:cNvSpPr>
            <a:spLocks noGrp="1"/>
          </p:cNvSpPr>
          <p:nvPr>
            <p:ph idx="1"/>
          </p:nvPr>
        </p:nvSpPr>
        <p:spPr>
          <a:xfrm>
            <a:off x="838200" y="1378634"/>
            <a:ext cx="10515600" cy="4798329"/>
          </a:xfrm>
        </p:spPr>
        <p:txBody>
          <a:bodyPr>
            <a:normAutofit/>
          </a:bodyPr>
          <a:lstStyle/>
          <a:p>
            <a:pPr algn="l">
              <a:buFont typeface="Arial" panose="020B0604020202020204" pitchFamily="34" charset="0"/>
              <a:buChar char="•"/>
            </a:pPr>
            <a:r>
              <a:rPr lang="en-US" sz="2400" b="0" i="0" dirty="0">
                <a:solidFill>
                  <a:schemeClr val="accent2">
                    <a:lumMod val="75000"/>
                  </a:schemeClr>
                </a:solidFill>
                <a:effectLst/>
              </a:rPr>
              <a:t>DAX Formula:</a:t>
            </a:r>
          </a:p>
          <a:p>
            <a:pPr marL="0" indent="0" algn="l">
              <a:buNone/>
            </a:pPr>
            <a:r>
              <a:rPr lang="en-US" b="0" i="0" dirty="0">
                <a:solidFill>
                  <a:schemeClr val="accent2">
                    <a:lumMod val="75000"/>
                  </a:schemeClr>
                </a:solidFill>
                <a:effectLst/>
              </a:rPr>
              <a:t>                                                                                          </a:t>
            </a:r>
          </a:p>
          <a:p>
            <a:pPr marL="0" indent="0" algn="l">
              <a:buNone/>
            </a:pPr>
            <a:r>
              <a:rPr lang="en-US" dirty="0">
                <a:solidFill>
                  <a:schemeClr val="accent6">
                    <a:lumMod val="75000"/>
                  </a:schemeClr>
                </a:solidFill>
              </a:rPr>
              <a:t>Total Vehicles = DISTINCTCOUNT(Electric_Vehicle_Population_Data[DOL Vehicle ID])</a:t>
            </a:r>
          </a:p>
          <a:p>
            <a:pPr algn="l">
              <a:buFont typeface="Arial" panose="020B0604020202020204" pitchFamily="34" charset="0"/>
              <a:buChar char="•"/>
            </a:pPr>
            <a:endParaRPr lang="en-US" b="0" i="0" dirty="0">
              <a:solidFill>
                <a:srgbClr val="0D0D0D"/>
              </a:solidFill>
              <a:effectLst/>
            </a:endParaRPr>
          </a:p>
          <a:p>
            <a:pPr algn="l">
              <a:buFont typeface="Arial" panose="020B0604020202020204" pitchFamily="34" charset="0"/>
              <a:buChar char="•"/>
            </a:pPr>
            <a:r>
              <a:rPr lang="en-US" sz="2400" b="0" i="0" dirty="0">
                <a:solidFill>
                  <a:schemeClr val="accent2">
                    <a:lumMod val="75000"/>
                  </a:schemeClr>
                </a:solidFill>
                <a:effectLst/>
              </a:rPr>
              <a:t>Description:</a:t>
            </a:r>
          </a:p>
          <a:p>
            <a:pPr algn="l">
              <a:buFont typeface="Arial" panose="020B0604020202020204" pitchFamily="34" charset="0"/>
              <a:buChar char="•"/>
            </a:pPr>
            <a:endParaRPr lang="en-US" b="0" i="0" dirty="0">
              <a:solidFill>
                <a:schemeClr val="accent2">
                  <a:lumMod val="75000"/>
                </a:schemeClr>
              </a:solidFill>
              <a:effectLst/>
            </a:endParaRPr>
          </a:p>
          <a:p>
            <a:pPr marL="0" indent="0" algn="l">
              <a:buNone/>
            </a:pPr>
            <a:r>
              <a:rPr lang="en-US" b="0" i="0" dirty="0">
                <a:effectLst/>
              </a:rPr>
              <a:t> This card displays the total count of electric vehicles since the year 2010.</a:t>
            </a:r>
          </a:p>
          <a:p>
            <a:pPr marL="0" indent="0">
              <a:buNone/>
            </a:pPr>
            <a:endParaRPr lang="en-US" dirty="0"/>
          </a:p>
        </p:txBody>
      </p:sp>
      <p:pic>
        <p:nvPicPr>
          <p:cNvPr id="5" name="Picture 4">
            <a:extLst>
              <a:ext uri="{FF2B5EF4-FFF2-40B4-BE49-F238E27FC236}">
                <a16:creationId xmlns:a16="http://schemas.microsoft.com/office/drawing/2014/main" id="{CA1D3606-3A62-439A-B6D7-0D17CF642174}"/>
              </a:ext>
            </a:extLst>
          </p:cNvPr>
          <p:cNvPicPr>
            <a:picLocks noChangeAspect="1"/>
          </p:cNvPicPr>
          <p:nvPr/>
        </p:nvPicPr>
        <p:blipFill>
          <a:blip r:embed="rId2"/>
          <a:stretch>
            <a:fillRect/>
          </a:stretch>
        </p:blipFill>
        <p:spPr>
          <a:xfrm>
            <a:off x="8491684" y="864444"/>
            <a:ext cx="2424845" cy="1652487"/>
          </a:xfrm>
          <a:prstGeom prst="rect">
            <a:avLst/>
          </a:prstGeom>
        </p:spPr>
      </p:pic>
    </p:spTree>
    <p:extLst>
      <p:ext uri="{BB962C8B-B14F-4D97-AF65-F5344CB8AC3E}">
        <p14:creationId xmlns:p14="http://schemas.microsoft.com/office/powerpoint/2010/main" val="394708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A05AF-E113-428F-AB9D-40EAF068E290}"/>
              </a:ext>
            </a:extLst>
          </p:cNvPr>
          <p:cNvSpPr>
            <a:spLocks noGrp="1"/>
          </p:cNvSpPr>
          <p:nvPr>
            <p:ph type="title"/>
          </p:nvPr>
        </p:nvSpPr>
        <p:spPr>
          <a:xfrm>
            <a:off x="913795" y="159435"/>
            <a:ext cx="10353761" cy="684628"/>
          </a:xfrm>
        </p:spPr>
        <p:txBody>
          <a:bodyPr>
            <a:normAutofit/>
          </a:bodyPr>
          <a:lstStyle/>
          <a:p>
            <a:r>
              <a:rPr lang="en-US" sz="2800" b="1" dirty="0">
                <a:latin typeface="Algerian" panose="04020705040A02060702" pitchFamily="82" charset="0"/>
              </a:rPr>
              <a:t>Average Electric Range:</a:t>
            </a:r>
          </a:p>
        </p:txBody>
      </p:sp>
      <p:sp>
        <p:nvSpPr>
          <p:cNvPr id="3" name="Content Placeholder 2">
            <a:extLst>
              <a:ext uri="{FF2B5EF4-FFF2-40B4-BE49-F238E27FC236}">
                <a16:creationId xmlns:a16="http://schemas.microsoft.com/office/drawing/2014/main" id="{DBE89905-7B2D-42C3-9A01-F16B8643ADF8}"/>
              </a:ext>
            </a:extLst>
          </p:cNvPr>
          <p:cNvSpPr>
            <a:spLocks noGrp="1"/>
          </p:cNvSpPr>
          <p:nvPr>
            <p:ph idx="1"/>
          </p:nvPr>
        </p:nvSpPr>
        <p:spPr>
          <a:xfrm>
            <a:off x="913795" y="844063"/>
            <a:ext cx="10353762" cy="4994029"/>
          </a:xfrm>
        </p:spPr>
        <p:txBody>
          <a:bodyPr>
            <a:normAutofit fontScale="92500" lnSpcReduction="10000"/>
          </a:bodyPr>
          <a:lstStyle/>
          <a:p>
            <a:pPr algn="l">
              <a:buFont typeface="Arial" panose="020B0604020202020204" pitchFamily="34" charset="0"/>
              <a:buChar char="•"/>
            </a:pPr>
            <a:r>
              <a:rPr lang="en-US" sz="3400" b="0" i="0" dirty="0">
                <a:solidFill>
                  <a:schemeClr val="accent2">
                    <a:lumMod val="75000"/>
                  </a:schemeClr>
                </a:solidFill>
                <a:effectLst/>
              </a:rPr>
              <a:t>DAX Formula:</a:t>
            </a:r>
          </a:p>
          <a:p>
            <a:pPr marL="0" indent="0" algn="l">
              <a:buNone/>
            </a:pPr>
            <a:endParaRPr lang="en-US" b="0" i="0" dirty="0">
              <a:solidFill>
                <a:schemeClr val="accent2">
                  <a:lumMod val="75000"/>
                </a:schemeClr>
              </a:solidFill>
              <a:effectLst/>
            </a:endParaRPr>
          </a:p>
          <a:p>
            <a:pPr marL="0" indent="0" algn="l">
              <a:buNone/>
            </a:pPr>
            <a:r>
              <a:rPr lang="en-US" sz="2600" dirty="0">
                <a:solidFill>
                  <a:schemeClr val="accent6">
                    <a:lumMod val="75000"/>
                  </a:schemeClr>
                </a:solidFill>
              </a:rPr>
              <a:t>Avg Range = CONCATENATE(FORMAT(AVERAGE(Electric_Vehicle_Population_Data[Electric Range]),"0.00"),"km")</a:t>
            </a:r>
          </a:p>
          <a:p>
            <a:pPr algn="l">
              <a:buFont typeface="Arial" panose="020B0604020202020204" pitchFamily="34" charset="0"/>
              <a:buChar char="•"/>
            </a:pPr>
            <a:endParaRPr lang="en-US" b="0" i="0" dirty="0">
              <a:solidFill>
                <a:srgbClr val="0D0D0D"/>
              </a:solidFill>
              <a:effectLst/>
            </a:endParaRPr>
          </a:p>
          <a:p>
            <a:pPr algn="l">
              <a:buFont typeface="Arial" panose="020B0604020202020204" pitchFamily="34" charset="0"/>
              <a:buChar char="•"/>
            </a:pPr>
            <a:r>
              <a:rPr lang="en-US" sz="3400" b="0" i="0" dirty="0">
                <a:solidFill>
                  <a:schemeClr val="accent2">
                    <a:lumMod val="75000"/>
                  </a:schemeClr>
                </a:solidFill>
                <a:effectLst/>
              </a:rPr>
              <a:t>Description:</a:t>
            </a:r>
          </a:p>
          <a:p>
            <a:pPr marL="0" indent="0" algn="l">
              <a:buNone/>
            </a:pPr>
            <a:endParaRPr lang="en-US" sz="3600" b="0" i="0" dirty="0">
              <a:solidFill>
                <a:schemeClr val="accent2">
                  <a:lumMod val="75000"/>
                </a:schemeClr>
              </a:solidFill>
              <a:effectLst/>
            </a:endParaRPr>
          </a:p>
          <a:p>
            <a:pPr marL="0" indent="0" algn="l">
              <a:buNone/>
            </a:pPr>
            <a:r>
              <a:rPr lang="en-US" sz="2900" b="0" i="0" dirty="0">
                <a:effectLst/>
              </a:rPr>
              <a:t>This card displays the average electric range of electric vehicles in kilometers. It calculates the average electric range based on the data provided since the year 2010, offering insights into the typical range of electric vehicles within the dataset.</a:t>
            </a:r>
            <a:endParaRPr lang="en-US" sz="2900" dirty="0"/>
          </a:p>
        </p:txBody>
      </p:sp>
      <p:pic>
        <p:nvPicPr>
          <p:cNvPr id="5" name="Picture 4">
            <a:extLst>
              <a:ext uri="{FF2B5EF4-FFF2-40B4-BE49-F238E27FC236}">
                <a16:creationId xmlns:a16="http://schemas.microsoft.com/office/drawing/2014/main" id="{EE13F4AA-CF0D-4C68-B373-ED83D613E9E6}"/>
              </a:ext>
            </a:extLst>
          </p:cNvPr>
          <p:cNvPicPr>
            <a:picLocks noChangeAspect="1"/>
          </p:cNvPicPr>
          <p:nvPr/>
        </p:nvPicPr>
        <p:blipFill>
          <a:blip r:embed="rId2"/>
          <a:stretch>
            <a:fillRect/>
          </a:stretch>
        </p:blipFill>
        <p:spPr>
          <a:xfrm>
            <a:off x="8153399" y="2536251"/>
            <a:ext cx="2861604" cy="1543380"/>
          </a:xfrm>
          <a:prstGeom prst="rect">
            <a:avLst/>
          </a:prstGeom>
        </p:spPr>
      </p:pic>
    </p:spTree>
    <p:extLst>
      <p:ext uri="{BB962C8B-B14F-4D97-AF65-F5344CB8AC3E}">
        <p14:creationId xmlns:p14="http://schemas.microsoft.com/office/powerpoint/2010/main" val="196976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87BD-5415-4B59-9594-AE09EA31C17C}"/>
              </a:ext>
            </a:extLst>
          </p:cNvPr>
          <p:cNvSpPr>
            <a:spLocks noGrp="1"/>
          </p:cNvSpPr>
          <p:nvPr>
            <p:ph type="title"/>
          </p:nvPr>
        </p:nvSpPr>
        <p:spPr>
          <a:xfrm>
            <a:off x="838200" y="365126"/>
            <a:ext cx="10515600" cy="675884"/>
          </a:xfrm>
        </p:spPr>
        <p:txBody>
          <a:bodyPr>
            <a:normAutofit/>
          </a:bodyPr>
          <a:lstStyle/>
          <a:p>
            <a:r>
              <a:rPr lang="en-US" sz="2800" b="1" i="0" dirty="0">
                <a:effectLst/>
                <a:latin typeface="Algerian" panose="04020705040A02060702" pitchFamily="82" charset="0"/>
              </a:rPr>
              <a:t>BEV Adoption Rate KPI</a:t>
            </a:r>
            <a:endParaRPr lang="en-US" sz="2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2C403BCA-E6C3-4643-B663-022B669B3EBD}"/>
              </a:ext>
            </a:extLst>
          </p:cNvPr>
          <p:cNvSpPr>
            <a:spLocks noGrp="1"/>
          </p:cNvSpPr>
          <p:nvPr>
            <p:ph idx="1"/>
          </p:nvPr>
        </p:nvSpPr>
        <p:spPr>
          <a:xfrm>
            <a:off x="838199" y="1041010"/>
            <a:ext cx="9121727" cy="5451864"/>
          </a:xfrm>
        </p:spPr>
        <p:txBody>
          <a:bodyPr>
            <a:normAutofit lnSpcReduction="10000"/>
          </a:bodyPr>
          <a:lstStyle/>
          <a:p>
            <a:pPr marL="0" indent="0">
              <a:buNone/>
            </a:pPr>
            <a:r>
              <a:rPr lang="en-US" sz="2600" b="0" i="0" dirty="0">
                <a:effectLst/>
              </a:rPr>
              <a:t>This doughnut chart represents the proportion of Battery Electric Vehicles (BEVs) out of the total electric vehicle population. The chart is composed of two segments:</a:t>
            </a:r>
            <a:endParaRPr lang="en-US" sz="2400" b="0" i="0" dirty="0">
              <a:solidFill>
                <a:srgbClr val="0D0D0D"/>
              </a:solidFill>
              <a:effectLst/>
            </a:endParaRPr>
          </a:p>
          <a:p>
            <a:pPr marL="0" indent="0">
              <a:buNone/>
            </a:pPr>
            <a:r>
              <a:rPr lang="en-US" sz="2400" b="1" i="0" dirty="0">
                <a:solidFill>
                  <a:schemeClr val="accent5">
                    <a:lumMod val="40000"/>
                    <a:lumOff val="60000"/>
                  </a:schemeClr>
                </a:solidFill>
                <a:effectLst/>
              </a:rPr>
              <a:t>BEV Vehicles Segment:</a:t>
            </a:r>
          </a:p>
          <a:p>
            <a:pPr marL="0" indent="0">
              <a:buNone/>
            </a:pPr>
            <a:r>
              <a:rPr lang="en-US" sz="1700" b="0" i="0" dirty="0">
                <a:solidFill>
                  <a:schemeClr val="accent2">
                    <a:lumMod val="75000"/>
                  </a:schemeClr>
                </a:solidFill>
                <a:effectLst/>
              </a:rPr>
              <a:t>DAX Formula:</a:t>
            </a:r>
          </a:p>
          <a:p>
            <a:pPr marL="0" indent="0">
              <a:buNone/>
            </a:pPr>
            <a:r>
              <a:rPr lang="en-US" sz="1800" b="1" i="0" dirty="0">
                <a:solidFill>
                  <a:schemeClr val="accent6">
                    <a:lumMod val="75000"/>
                  </a:schemeClr>
                </a:solidFill>
                <a:effectLst/>
              </a:rPr>
              <a:t>               BEV Vehicles = CALCULATE([Total Vehicles],Electric_Vehicle_Population_Data[Electric Vehicle Type]="Battery Electric Vehicle (BEV)")</a:t>
            </a:r>
          </a:p>
          <a:p>
            <a:pPr marL="0" indent="0">
              <a:buNone/>
            </a:pPr>
            <a:r>
              <a:rPr lang="en-US" sz="2400" b="0" i="0" dirty="0">
                <a:effectLst/>
              </a:rPr>
              <a:t>This segment represents the count of Battery Electric Vehicles (BEVs) in the dataset.</a:t>
            </a:r>
          </a:p>
          <a:p>
            <a:pPr marL="0" indent="0">
              <a:buNone/>
            </a:pPr>
            <a:endParaRPr lang="en-US" sz="2600" b="0" i="0" dirty="0">
              <a:solidFill>
                <a:srgbClr val="0D0D0D"/>
              </a:solidFill>
              <a:effectLst/>
            </a:endParaRPr>
          </a:p>
          <a:p>
            <a:pPr marL="0" indent="0">
              <a:buNone/>
            </a:pPr>
            <a:r>
              <a:rPr lang="en-US" sz="2400" b="1" i="0" dirty="0">
                <a:solidFill>
                  <a:schemeClr val="accent5">
                    <a:lumMod val="40000"/>
                    <a:lumOff val="60000"/>
                  </a:schemeClr>
                </a:solidFill>
                <a:effectLst/>
              </a:rPr>
              <a:t>% of BEV Segment:</a:t>
            </a:r>
          </a:p>
          <a:p>
            <a:pPr marL="0" indent="0">
              <a:buNone/>
            </a:pPr>
            <a:r>
              <a:rPr lang="en-US" sz="1700" b="0" i="0" dirty="0">
                <a:solidFill>
                  <a:schemeClr val="accent2">
                    <a:lumMod val="75000"/>
                  </a:schemeClr>
                </a:solidFill>
                <a:effectLst/>
              </a:rPr>
              <a:t>DAX Formula:</a:t>
            </a:r>
          </a:p>
          <a:p>
            <a:pPr marL="0" indent="0">
              <a:buNone/>
            </a:pPr>
            <a:r>
              <a:rPr lang="en-US" sz="1800" b="1" i="0" dirty="0">
                <a:solidFill>
                  <a:schemeClr val="accent6"/>
                </a:solidFill>
                <a:effectLst/>
              </a:rPr>
              <a:t>               </a:t>
            </a:r>
            <a:r>
              <a:rPr lang="en-US" sz="1800" b="1" i="0" dirty="0">
                <a:solidFill>
                  <a:schemeClr val="accent6">
                    <a:lumMod val="75000"/>
                  </a:schemeClr>
                </a:solidFill>
                <a:effectLst/>
              </a:rPr>
              <a:t>% of BEV = [BEV Vehicles]/[Total Vehicles]</a:t>
            </a:r>
          </a:p>
          <a:p>
            <a:pPr marL="0" indent="0">
              <a:buNone/>
            </a:pPr>
            <a:r>
              <a:rPr lang="en-US" sz="2400" b="0" i="0" dirty="0">
                <a:effectLst/>
              </a:rPr>
              <a:t>This segment represents the percentage of BEVs out of the total electric vehicle population.</a:t>
            </a:r>
            <a:endParaRPr lang="en-US" sz="2400" dirty="0"/>
          </a:p>
        </p:txBody>
      </p:sp>
      <p:pic>
        <p:nvPicPr>
          <p:cNvPr id="5" name="Picture 4">
            <a:extLst>
              <a:ext uri="{FF2B5EF4-FFF2-40B4-BE49-F238E27FC236}">
                <a16:creationId xmlns:a16="http://schemas.microsoft.com/office/drawing/2014/main" id="{C6B6DEE4-A731-4487-AA4D-5F2AD967D240}"/>
              </a:ext>
            </a:extLst>
          </p:cNvPr>
          <p:cNvPicPr>
            <a:picLocks noChangeAspect="1"/>
          </p:cNvPicPr>
          <p:nvPr/>
        </p:nvPicPr>
        <p:blipFill>
          <a:blip r:embed="rId2"/>
          <a:stretch>
            <a:fillRect/>
          </a:stretch>
        </p:blipFill>
        <p:spPr>
          <a:xfrm>
            <a:off x="10107783" y="1716894"/>
            <a:ext cx="1948229" cy="1712106"/>
          </a:xfrm>
          <a:prstGeom prst="rect">
            <a:avLst/>
          </a:prstGeom>
        </p:spPr>
      </p:pic>
    </p:spTree>
    <p:extLst>
      <p:ext uri="{BB962C8B-B14F-4D97-AF65-F5344CB8AC3E}">
        <p14:creationId xmlns:p14="http://schemas.microsoft.com/office/powerpoint/2010/main" val="3811635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DF12-6F3C-4B02-AC83-50BE9393E3BE}"/>
              </a:ext>
            </a:extLst>
          </p:cNvPr>
          <p:cNvSpPr>
            <a:spLocks noGrp="1"/>
          </p:cNvSpPr>
          <p:nvPr>
            <p:ph type="title"/>
          </p:nvPr>
        </p:nvSpPr>
        <p:spPr>
          <a:xfrm>
            <a:off x="838200" y="365126"/>
            <a:ext cx="10515600" cy="704020"/>
          </a:xfrm>
        </p:spPr>
        <p:txBody>
          <a:bodyPr>
            <a:normAutofit/>
          </a:bodyPr>
          <a:lstStyle/>
          <a:p>
            <a:r>
              <a:rPr lang="en-US" sz="2800" b="1" dirty="0">
                <a:latin typeface="Algerian" panose="04020705040A02060702" pitchFamily="82" charset="0"/>
              </a:rPr>
              <a:t>PH</a:t>
            </a:r>
            <a:r>
              <a:rPr lang="en-US" sz="2800" b="1" i="0" dirty="0">
                <a:effectLst/>
                <a:latin typeface="Algerian" panose="04020705040A02060702" pitchFamily="82" charset="0"/>
              </a:rPr>
              <a:t>EV Adoption Rate KPI</a:t>
            </a:r>
            <a:endParaRPr lang="en-US" sz="2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FEED1EE7-DB2C-4B76-B528-D6D5D06A1611}"/>
              </a:ext>
            </a:extLst>
          </p:cNvPr>
          <p:cNvSpPr>
            <a:spLocks noGrp="1"/>
          </p:cNvSpPr>
          <p:nvPr>
            <p:ph idx="1"/>
          </p:nvPr>
        </p:nvSpPr>
        <p:spPr>
          <a:xfrm>
            <a:off x="838200" y="970672"/>
            <a:ext cx="10880188" cy="5753686"/>
          </a:xfrm>
        </p:spPr>
        <p:txBody>
          <a:bodyPr>
            <a:normAutofit/>
          </a:bodyPr>
          <a:lstStyle/>
          <a:p>
            <a:pPr marL="0" indent="0">
              <a:buNone/>
            </a:pPr>
            <a:r>
              <a:rPr lang="en-US" sz="2400" b="0" i="0" dirty="0">
                <a:effectLst/>
              </a:rPr>
              <a:t>The doughnut chart represents the proportion of Plug-in Hybrid Electric Vehicles (PHEVs) out of the total electric vehicle population. The chart is composed of two segments:</a:t>
            </a:r>
          </a:p>
          <a:p>
            <a:pPr marL="0" indent="0">
              <a:buNone/>
            </a:pPr>
            <a:r>
              <a:rPr lang="en-US" sz="2400" b="1" i="0" dirty="0">
                <a:solidFill>
                  <a:schemeClr val="accent5">
                    <a:lumMod val="40000"/>
                    <a:lumOff val="60000"/>
                  </a:schemeClr>
                </a:solidFill>
                <a:effectLst/>
              </a:rPr>
              <a:t>PHEV Vehicles Segment:</a:t>
            </a:r>
          </a:p>
          <a:p>
            <a:pPr marL="0" indent="0">
              <a:buNone/>
            </a:pPr>
            <a:r>
              <a:rPr lang="en-US" sz="1700" b="0" i="0" dirty="0">
                <a:solidFill>
                  <a:schemeClr val="accent2">
                    <a:lumMod val="75000"/>
                  </a:schemeClr>
                </a:solidFill>
                <a:effectLst/>
              </a:rPr>
              <a:t>DAX Formula:</a:t>
            </a:r>
            <a:endParaRPr lang="en-US" sz="2400" dirty="0">
              <a:solidFill>
                <a:srgbClr val="002060"/>
              </a:solidFill>
            </a:endParaRPr>
          </a:p>
          <a:p>
            <a:pPr marL="0" indent="0">
              <a:buNone/>
            </a:pPr>
            <a:r>
              <a:rPr lang="en-US" sz="1600" dirty="0">
                <a:solidFill>
                  <a:schemeClr val="accent6">
                    <a:lumMod val="75000"/>
                  </a:schemeClr>
                </a:solidFill>
              </a:rPr>
              <a:t>                 PHEV Vehicles = CALCULATE([Total Vehicles],Electric_Vehicle_Population_Data[Electric Vehicle Type]="Plug-in Hybrid Electric Vehicle (PHEV)")</a:t>
            </a:r>
          </a:p>
          <a:p>
            <a:pPr marL="0" indent="0">
              <a:buNone/>
            </a:pPr>
            <a:r>
              <a:rPr lang="en-US" sz="2400" b="0" i="0" dirty="0">
                <a:effectLst/>
              </a:rPr>
              <a:t>This segment represents the count of Plug-in Hybrid Electric Vehicles (PHEVs) in the dataset.</a:t>
            </a:r>
          </a:p>
          <a:p>
            <a:pPr marL="0" indent="0">
              <a:buNone/>
            </a:pPr>
            <a:r>
              <a:rPr lang="en-US" sz="2400" b="1" i="0" dirty="0">
                <a:solidFill>
                  <a:schemeClr val="accent5">
                    <a:lumMod val="40000"/>
                    <a:lumOff val="60000"/>
                  </a:schemeClr>
                </a:solidFill>
                <a:effectLst/>
              </a:rPr>
              <a:t>% of PHEV Segment:</a:t>
            </a:r>
          </a:p>
          <a:p>
            <a:pPr marL="0" indent="0">
              <a:buNone/>
            </a:pPr>
            <a:r>
              <a:rPr lang="en-US" sz="1700" b="0" i="0" dirty="0">
                <a:solidFill>
                  <a:schemeClr val="accent2">
                    <a:lumMod val="75000"/>
                  </a:schemeClr>
                </a:solidFill>
                <a:effectLst/>
              </a:rPr>
              <a:t>DAX Formula:</a:t>
            </a:r>
          </a:p>
          <a:p>
            <a:pPr marL="0" indent="0">
              <a:buNone/>
            </a:pPr>
            <a:r>
              <a:rPr lang="en-US" sz="1600" b="1" dirty="0">
                <a:solidFill>
                  <a:schemeClr val="accent6">
                    <a:lumMod val="75000"/>
                  </a:schemeClr>
                </a:solidFill>
              </a:rPr>
              <a:t>             </a:t>
            </a:r>
            <a:r>
              <a:rPr lang="en-US" sz="1600" dirty="0">
                <a:solidFill>
                  <a:schemeClr val="accent6">
                    <a:lumMod val="75000"/>
                  </a:schemeClr>
                </a:solidFill>
              </a:rPr>
              <a:t>% of PHEV = [PHEV Vehicles]/[Total Vehicles]</a:t>
            </a:r>
          </a:p>
          <a:p>
            <a:pPr marL="0" indent="0">
              <a:buNone/>
            </a:pPr>
            <a:r>
              <a:rPr lang="en-US" sz="2400" b="0" i="0" dirty="0">
                <a:effectLst/>
              </a:rPr>
              <a:t>This segment represents the percentage of PHEVs out of the total electric vehicle population.</a:t>
            </a:r>
            <a:endParaRPr lang="en-US" sz="2400" dirty="0"/>
          </a:p>
          <a:p>
            <a:endParaRPr lang="en-US" dirty="0"/>
          </a:p>
        </p:txBody>
      </p:sp>
      <p:pic>
        <p:nvPicPr>
          <p:cNvPr id="5" name="Picture 4">
            <a:extLst>
              <a:ext uri="{FF2B5EF4-FFF2-40B4-BE49-F238E27FC236}">
                <a16:creationId xmlns:a16="http://schemas.microsoft.com/office/drawing/2014/main" id="{397A3A0A-6E94-4135-B514-AF19B6F0326C}"/>
              </a:ext>
            </a:extLst>
          </p:cNvPr>
          <p:cNvPicPr>
            <a:picLocks noChangeAspect="1"/>
          </p:cNvPicPr>
          <p:nvPr/>
        </p:nvPicPr>
        <p:blipFill>
          <a:blip r:embed="rId2"/>
          <a:stretch>
            <a:fillRect/>
          </a:stretch>
        </p:blipFill>
        <p:spPr>
          <a:xfrm>
            <a:off x="8293198" y="3847515"/>
            <a:ext cx="1892984" cy="1645921"/>
          </a:xfrm>
          <a:prstGeom prst="rect">
            <a:avLst/>
          </a:prstGeom>
        </p:spPr>
      </p:pic>
    </p:spTree>
    <p:extLst>
      <p:ext uri="{BB962C8B-B14F-4D97-AF65-F5344CB8AC3E}">
        <p14:creationId xmlns:p14="http://schemas.microsoft.com/office/powerpoint/2010/main" val="38178795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
  <TotalTime>203</TotalTime>
  <Words>1434</Words>
  <Application>Microsoft Office PowerPoint</Application>
  <PresentationFormat>Widescreen</PresentationFormat>
  <Paragraphs>118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Algerian</vt:lpstr>
      <vt:lpstr>Arial</vt:lpstr>
      <vt:lpstr>Calibri</vt:lpstr>
      <vt:lpstr>Calibri Light</vt:lpstr>
      <vt:lpstr>Courier New</vt:lpstr>
      <vt:lpstr>Söhne</vt:lpstr>
      <vt:lpstr>Wingdings</vt:lpstr>
      <vt:lpstr>Office Theme</vt:lpstr>
      <vt:lpstr>Electric vehicle analysis</vt:lpstr>
      <vt:lpstr>Problem Statement: </vt:lpstr>
      <vt:lpstr>Aim of the project:</vt:lpstr>
      <vt:lpstr>Project Scope</vt:lpstr>
      <vt:lpstr>Dataset Attributes</vt:lpstr>
      <vt:lpstr>Total Electric Vehicles (since 2010)</vt:lpstr>
      <vt:lpstr>Average Electric Range:</vt:lpstr>
      <vt:lpstr>BEV Adoption Rate KPI</vt:lpstr>
      <vt:lpstr>PHEV Adoption Rate KPI</vt:lpstr>
      <vt:lpstr>Total Vehicles by Model Year</vt:lpstr>
      <vt:lpstr>Total Vehicles by Make</vt:lpstr>
      <vt:lpstr>Total Vehicles by CAFV</vt:lpstr>
      <vt:lpstr>Total Vehicles by Model</vt:lpstr>
      <vt:lpstr>Total Vehicles by Range</vt:lpstr>
      <vt:lpstr>PowerPoint Presentation</vt:lpstr>
      <vt:lpstr>Key Insights from Visualizations:</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vehicle analysis</dc:title>
  <dc:creator>Dell</dc:creator>
  <cp:lastModifiedBy>Dell</cp:lastModifiedBy>
  <cp:revision>14</cp:revision>
  <dcterms:created xsi:type="dcterms:W3CDTF">2024-04-23T06:26:28Z</dcterms:created>
  <dcterms:modified xsi:type="dcterms:W3CDTF">2024-04-23T09:51:00Z</dcterms:modified>
</cp:coreProperties>
</file>