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8685ac4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b8685ac4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8685ac4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8685ac4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8685ac45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b8685ac45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8685ac4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b8685ac4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8685ac4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b8685ac4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8685ac45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b8685ac4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8685ac45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b8685ac45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8685ac45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b8685ac45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8685ac45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b8685ac45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8685ac4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b8685ac4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320f9fef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320f9fef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320f9fef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320f9fef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323df94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323df94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323df942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323df942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323df942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323df942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6d149d8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6d149d8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6d149d8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6d149d8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6d149d8b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6d149d8b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2285" y="4800599"/>
            <a:ext cx="9142095" cy="342900"/>
          </a:xfrm>
          <a:custGeom>
            <a:rect b="b" l="l" r="r" t="t"/>
            <a:pathLst>
              <a:path extrusionOk="0" h="457200" w="1218946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2" name="Google Shape;132;p13"/>
          <p:cNvSpPr txBox="1"/>
          <p:nvPr>
            <p:ph type="title"/>
          </p:nvPr>
        </p:nvSpPr>
        <p:spPr>
          <a:xfrm>
            <a:off x="882243" y="232981"/>
            <a:ext cx="73797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82243" y="232981"/>
            <a:ext cx="73797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75099" y="2029358"/>
            <a:ext cx="73938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0" name="Google Shape;140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443175" y="792350"/>
            <a:ext cx="6704100" cy="23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Credit Card Fraud Detection Using Neural Network Auto Encoders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5586675" y="3303650"/>
            <a:ext cx="3290400" cy="13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2040">
                <a:latin typeface="Lato"/>
                <a:ea typeface="Lato"/>
                <a:cs typeface="Lato"/>
                <a:sym typeface="Lato"/>
              </a:rPr>
              <a:t>Raparla Sravani</a:t>
            </a:r>
            <a:endParaRPr b="1" sz="20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20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2040">
                <a:latin typeface="Lato"/>
                <a:ea typeface="Lato"/>
                <a:cs typeface="Lato"/>
                <a:sym typeface="Lato"/>
              </a:rPr>
              <a:t>016656601</a:t>
            </a:r>
            <a:endParaRPr b="1" sz="29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20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2040">
                <a:latin typeface="Lato"/>
                <a:ea typeface="Lato"/>
                <a:cs typeface="Lato"/>
                <a:sym typeface="Lato"/>
              </a:rPr>
              <a:t>San Jose State University</a:t>
            </a:r>
            <a:endParaRPr b="1" sz="20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42000" y="110450"/>
            <a:ext cx="87408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Data Visualization &amp; Analysis: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0" y="867650"/>
            <a:ext cx="8882700" cy="4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We have a total of 10 Columns in our transaction dataset. The data columns are a mixture of String, Numeric &amp; boolean values. The column name, data type and the description of each column is denoted in the Table.1.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the dataset is highly imbalanced: 8213 fraudulent transactions out of 6362620 transactions. This huge class imbalance would need to be addressed before any model can be trained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57775" y="189325"/>
            <a:ext cx="87723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Fig.2. Snapshot of the Actual Dataset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57775" y="1230650"/>
            <a:ext cx="88512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75" y="1041325"/>
            <a:ext cx="8693474" cy="38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6300" y="0"/>
            <a:ext cx="8646000" cy="9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60">
                <a:latin typeface="Times New Roman"/>
                <a:ea typeface="Times New Roman"/>
                <a:cs typeface="Times New Roman"/>
                <a:sym typeface="Times New Roman"/>
              </a:rPr>
              <a:t>Fig.3. Class Imbalance: Fraudulent Vs Non Fraudulent</a:t>
            </a:r>
            <a:endParaRPr b="1" sz="25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15550" y="1230650"/>
            <a:ext cx="86460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00" y="788650"/>
            <a:ext cx="8346300" cy="42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57775" y="126225"/>
            <a:ext cx="87723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Data Preprocessing: 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57775" y="867825"/>
            <a:ext cx="82833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Data preprocessing is where we normalize and take other actions based on the analysis we did in the previous step. In this stage, we apply preprocessing steps such as Z Score normalization, One Hot encoding etc.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One hot encoding is the most widespread approach to dealing with categorical data when the number of categories is especially small in number.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Z Score Normalization in particular helps to avoid outlier issues that are present in case of Min-Max Normalization.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Data Clipping: This technique is employed when there is a defined range between which the non-outlier values must lie.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220875" y="220875"/>
            <a:ext cx="81156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60">
                <a:latin typeface="Times New Roman"/>
                <a:ea typeface="Times New Roman"/>
                <a:cs typeface="Times New Roman"/>
                <a:sym typeface="Times New Roman"/>
              </a:rPr>
              <a:t>Raw dataset to Processed dataset looks as shown in Fig.4 and Fig.5 respectively:</a:t>
            </a:r>
            <a:endParaRPr sz="20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75" y="1567550"/>
            <a:ext cx="8472575" cy="33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400"/>
            <a:ext cx="9144000" cy="50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6225" y="142000"/>
            <a:ext cx="85041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Data Modelling: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26225" y="788800"/>
            <a:ext cx="8756700" cy="4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Based on how the training proceeds we can suitably alter the training to help the model learn better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50" y="1655950"/>
            <a:ext cx="81412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89325" y="157775"/>
            <a:ext cx="81471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 &amp; FUTURE WORK: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189325" y="852000"/>
            <a:ext cx="8677800" cy="4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Credit Card Fraud detection is a very serious problem.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We proposed an autoencoder model architecture for the problem of credit card fraud.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 the future, we will try to train and evaluate our model on a larger dataset and improve the computational efficiency of our model.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We will also try to incorporate more interesting features such as geographic location of transaction, frequency of transactions, etc.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378675" y="347100"/>
            <a:ext cx="8346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378675" y="1057100"/>
            <a:ext cx="79578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Philip ,Chan &amp; Fan, Wei &amp; Prodromidis, Andreas &amp; Stolfo, Salvatore. (2019). Credit Card Fraud Detection Distributed Data Mining. IEEE Intelligent Systems. 14. 10.1109/5254.87786570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Sam Maes, et al., ―Using bayesian and neural networks credit cards fraud detection,‖ p. 4, August 2002.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https://medium.com/@sravani.raparla/credit-card-fraud-detection-using-neural-network-auto-encoders-9adbed0bf29f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1266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How Credit Cards Is Frauded?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Types Of Fraud Detections: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Credit card frauds are usually carried out with the intent to make quick financial gains off the hard earned money of unaware and otherwise technologically inept victims.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major reasons for credit card fraud include: Lack of adequate security protocols, use of stolen credit cards,posing as the legitimate account holder, phishing sites posing as genuine transaction portals, etc.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Types Of Credit Card Fraud: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1. Card Related Frauds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2.Merchant Related Frauds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3.Internet Frauds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59"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 Card Related Frauds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5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Application Fraud happens when frauder replaces the Actual one’s Application by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detecting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their personal details.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When Customer lost 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Debit Or Credit Card ,The customer feels that his card was simply lost while the fraudster siphons money off the victim‘s account.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(Card Not Present): It is possible to transact without the actual physical possession of the card. Fraudsters knowing the card details such as card number and expiry date can still manage to commit frauds.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B. Merchant Related Frauds                          C. Internet Frauds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Happens when vendors pass on customer‘s otherwise confidential data to fraudsters for monetary gains.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They have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massive plans like attract customers for some products like shopping carts and allow them to enter their Personal Details,Through that they have plans to make their  fraudulent transactions.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Somehow, like same as Merchant Related Frauds.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This spyware tracks every keystroke made by the user and is later transmitted to a fraudster who then uses these personal details for committing transaction related frauds.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Cell Phone Camera Scam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Fig.1. Overall Proposed System Architecture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950" y="1318175"/>
            <a:ext cx="74199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0" y="0"/>
            <a:ext cx="63120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T</a:t>
            </a:r>
            <a:r>
              <a:rPr b="1" lang="en" sz="1700">
                <a:solidFill>
                  <a:schemeClr val="lt1"/>
                </a:solidFill>
              </a:rPr>
              <a:t>he model comprises two parts: Encoder an</a:t>
            </a:r>
            <a:r>
              <a:rPr b="1" lang="en" sz="1700">
                <a:solidFill>
                  <a:schemeClr val="lt1"/>
                </a:solidFill>
              </a:rPr>
              <a:t>d </a:t>
            </a:r>
            <a:r>
              <a:rPr b="1" lang="en" sz="1700">
                <a:solidFill>
                  <a:schemeClr val="lt1"/>
                </a:solidFill>
              </a:rPr>
              <a:t>Decoder.</a:t>
            </a:r>
            <a:endParaRPr b="1"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The motive is to reconstruct the inputs back as target values instead of predicting new target values.</a:t>
            </a:r>
            <a:endParaRPr b="1"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 </a:t>
            </a:r>
            <a:r>
              <a:rPr b="1" lang="en" sz="1700">
                <a:solidFill>
                  <a:schemeClr val="lt1"/>
                </a:solidFill>
              </a:rPr>
              <a:t>In an autoencoder network, there are connections between the layers but no connections exist inside the layer itself. </a:t>
            </a:r>
            <a:endParaRPr b="1"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The cost function defined and used for the model is a simple mean squared error loss that can be represented as follows: </a:t>
            </a:r>
            <a:endParaRPr b="1"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1/𝑛 S (𝑖 = 1) (𝑦𝑖 − 𝑦 𝑖) 2</a:t>
            </a:r>
            <a:endParaRPr b="1"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This setup ensures that our model evaluation would be much more strict and less prone to random errors. </a:t>
            </a:r>
            <a:endParaRPr b="1" sz="1700">
              <a:solidFill>
                <a:schemeClr val="lt1"/>
              </a:solidFill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575" y="2699325"/>
            <a:ext cx="2590425" cy="24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V. EXPERIMENTAL SETUP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710000" y="1088650"/>
            <a:ext cx="76263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2050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2050">
                <a:latin typeface="Times New Roman"/>
                <a:ea typeface="Times New Roman"/>
                <a:cs typeface="Times New Roman"/>
                <a:sym typeface="Times New Roman"/>
              </a:rPr>
              <a:t>Dataset Wrangling</a:t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2050">
                <a:latin typeface="Times New Roman"/>
                <a:ea typeface="Times New Roman"/>
                <a:cs typeface="Times New Roman"/>
                <a:sym typeface="Times New Roman"/>
              </a:rPr>
              <a:t>Data Visualization &amp; Analysis</a:t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205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50"/>
              <a:buFont typeface="Times New Roman"/>
              <a:buChar char="●"/>
            </a:pPr>
            <a:r>
              <a:rPr lang="en" sz="2050">
                <a:latin typeface="Times New Roman"/>
                <a:ea typeface="Times New Roman"/>
                <a:cs typeface="Times New Roman"/>
                <a:sym typeface="Times New Roman"/>
              </a:rPr>
              <a:t>One hot encoding</a:t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50"/>
              <a:buFont typeface="Times New Roman"/>
              <a:buChar char="●"/>
            </a:pPr>
            <a:r>
              <a:rPr lang="en" sz="2050">
                <a:latin typeface="Times New Roman"/>
                <a:ea typeface="Times New Roman"/>
                <a:cs typeface="Times New Roman"/>
                <a:sym typeface="Times New Roman"/>
              </a:rPr>
              <a:t>Z Score Normalization</a:t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50"/>
              <a:buFont typeface="Times New Roman"/>
              <a:buChar char="●"/>
            </a:pPr>
            <a:r>
              <a:rPr lang="en" sz="2050">
                <a:latin typeface="Times New Roman"/>
                <a:ea typeface="Times New Roman"/>
                <a:cs typeface="Times New Roman"/>
                <a:sym typeface="Times New Roman"/>
              </a:rPr>
              <a:t>Data Clipping</a:t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2050">
                <a:latin typeface="Times New Roman"/>
                <a:ea typeface="Times New Roman"/>
                <a:cs typeface="Times New Roman"/>
                <a:sym typeface="Times New Roman"/>
              </a:rPr>
              <a:t>Data Modelling</a:t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694200" y="393750"/>
            <a:ext cx="7642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Data Collection: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694225" y="1072950"/>
            <a:ext cx="76422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We obtain a simulated credit card fraud detection dataset kaggle.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The dataset contains roughly 6 Million financial transactions divided into five categories: CASH IN, CASH OUT, DEBIT, PAYMENT and TRANSFER.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It runs slow when importing pandas.So,we have an alternative framework handlish “DASK”.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The dataset contains 8213 fraudulent transactions out of 6362620 transactions, which is approximately 0.12%.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536275" y="126225"/>
            <a:ext cx="78000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Dataset Wrangling: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536450" y="1214875"/>
            <a:ext cx="78000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Inorder to train a powerful model, we need to ensure that the dataset is clean and suitable for training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We achieve that first by understanding the dataset by means of visualizations &amp; analysis.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And,then later on by building upon this knowledge, cleaning and preprocessing the dataset as required.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