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75" r:id="rId3"/>
    <p:sldId id="261" r:id="rId4"/>
    <p:sldId id="262" r:id="rId5"/>
    <p:sldId id="263" r:id="rId6"/>
    <p:sldId id="264" r:id="rId7"/>
    <p:sldId id="265" r:id="rId8"/>
    <p:sldId id="273" r:id="rId9"/>
    <p:sldId id="272" r:id="rId10"/>
    <p:sldId id="266" r:id="rId11"/>
    <p:sldId id="267" r:id="rId12"/>
    <p:sldId id="268" r:id="rId13"/>
    <p:sldId id="269" r:id="rId14"/>
    <p:sldId id="270" r:id="rId15"/>
    <p:sldId id="271" r:id="rId16"/>
    <p:sldId id="274" r:id="rId17"/>
    <p:sldId id="259" r:id="rId18"/>
  </p:sldIdLst>
  <p:sldSz cx="12192000" cy="6858000"/>
  <p:notesSz cx="6858000" cy="9144000"/>
  <p:embeddedFontLst>
    <p:embeddedFont>
      <p:font typeface="Arial Black" panose="020B0A04020102020204" pitchFamily="34" charset="0"/>
      <p:bold r:id="rId20"/>
    </p:embeddedFont>
    <p:embeddedFont>
      <p:font typeface="Libre Baskerville" panose="02000000000000000000" pitchFamily="2" charset="0"/>
      <p:regular r:id="rId21"/>
      <p:bold r:id="rId22"/>
      <p: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80017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2800" b="0" i="0" u="none" strike="noStrike" cap="none" dirty="0">
                <a:solidFill>
                  <a:schemeClr val="dk1"/>
                </a:solidFill>
                <a:latin typeface="Arial Black" panose="020B0A04020102020204" pitchFamily="34" charset="0"/>
                <a:ea typeface="Calibri"/>
                <a:cs typeface="Calibri"/>
                <a:sym typeface="Calibri"/>
              </a:rPr>
              <a:t>EDA Project – AMCAT Data Analysis</a:t>
            </a:r>
            <a:endParaRPr sz="2800" dirty="0">
              <a:latin typeface="Arial Black" panose="020B0A04020102020204" pitchFamily="34" charset="0"/>
            </a:endParaRPr>
          </a:p>
        </p:txBody>
      </p:sp>
      <p:sp>
        <p:nvSpPr>
          <p:cNvPr id="2" name="TextBox 1">
            <a:extLst>
              <a:ext uri="{FF2B5EF4-FFF2-40B4-BE49-F238E27FC236}">
                <a16:creationId xmlns:a16="http://schemas.microsoft.com/office/drawing/2014/main" id="{7BB1601B-479C-145A-7FFF-19F30AAAEA59}"/>
              </a:ext>
            </a:extLst>
          </p:cNvPr>
          <p:cNvSpPr txBox="1"/>
          <p:nvPr/>
        </p:nvSpPr>
        <p:spPr>
          <a:xfrm>
            <a:off x="4555067" y="5029200"/>
            <a:ext cx="3107266" cy="369332"/>
          </a:xfrm>
          <a:prstGeom prst="rect">
            <a:avLst/>
          </a:prstGeom>
          <a:noFill/>
        </p:spPr>
        <p:txBody>
          <a:bodyPr wrap="square" rtlCol="0">
            <a:spAutoFit/>
          </a:bodyPr>
          <a:lstStyle/>
          <a:p>
            <a:pPr algn="ctr"/>
            <a:r>
              <a:rPr lang="en-IN" sz="1800" dirty="0">
                <a:latin typeface="Times New Roman" panose="02020603050405020304" pitchFamily="18" charset="0"/>
                <a:cs typeface="Times New Roman" panose="02020603050405020304" pitchFamily="18" charset="0"/>
              </a:rPr>
              <a:t>Submitted by : Sravani Duggu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085A0-4D75-08EA-60CD-139E662D53A9}"/>
              </a:ext>
            </a:extLst>
          </p:cNvPr>
          <p:cNvSpPr>
            <a:spLocks noGrp="1"/>
          </p:cNvSpPr>
          <p:nvPr>
            <p:ph type="title"/>
          </p:nvPr>
        </p:nvSpPr>
        <p:spPr>
          <a:xfrm>
            <a:off x="838200" y="365126"/>
            <a:ext cx="10515600" cy="92073"/>
          </a:xfrm>
        </p:spPr>
        <p:txBody>
          <a:bodyPr>
            <a:normAutofit fontScale="90000"/>
          </a:bodyPr>
          <a:lstStyle/>
          <a:p>
            <a:r>
              <a:rPr lang="en-IN" sz="3200" b="1" dirty="0">
                <a:solidFill>
                  <a:srgbClr val="FF0000"/>
                </a:solidFill>
                <a:latin typeface="Times New Roman" panose="02020603050405020304" pitchFamily="18" charset="0"/>
                <a:cs typeface="Times New Roman" panose="02020603050405020304" pitchFamily="18" charset="0"/>
              </a:rPr>
              <a:t>Univariate Analysis of Other Numerical Variables</a:t>
            </a:r>
          </a:p>
        </p:txBody>
      </p:sp>
      <p:pic>
        <p:nvPicPr>
          <p:cNvPr id="6" name="Picture 5">
            <a:extLst>
              <a:ext uri="{FF2B5EF4-FFF2-40B4-BE49-F238E27FC236}">
                <a16:creationId xmlns:a16="http://schemas.microsoft.com/office/drawing/2014/main" id="{75B64225-F3AF-C281-BBAA-A791D4156F04}"/>
              </a:ext>
            </a:extLst>
          </p:cNvPr>
          <p:cNvPicPr>
            <a:picLocks noChangeAspect="1"/>
          </p:cNvPicPr>
          <p:nvPr/>
        </p:nvPicPr>
        <p:blipFill>
          <a:blip r:embed="rId2"/>
          <a:srcRect b="50000"/>
          <a:stretch/>
        </p:blipFill>
        <p:spPr>
          <a:xfrm>
            <a:off x="510411" y="719667"/>
            <a:ext cx="5561493" cy="3945465"/>
          </a:xfrm>
          <a:prstGeom prst="rect">
            <a:avLst/>
          </a:prstGeom>
        </p:spPr>
      </p:pic>
      <p:pic>
        <p:nvPicPr>
          <p:cNvPr id="10" name="Picture 9">
            <a:extLst>
              <a:ext uri="{FF2B5EF4-FFF2-40B4-BE49-F238E27FC236}">
                <a16:creationId xmlns:a16="http://schemas.microsoft.com/office/drawing/2014/main" id="{2CB231BC-379D-9473-D1DC-4FC88EB7DFA6}"/>
              </a:ext>
            </a:extLst>
          </p:cNvPr>
          <p:cNvPicPr>
            <a:picLocks noChangeAspect="1"/>
          </p:cNvPicPr>
          <p:nvPr/>
        </p:nvPicPr>
        <p:blipFill>
          <a:blip r:embed="rId2"/>
          <a:srcRect t="50000"/>
          <a:stretch/>
        </p:blipFill>
        <p:spPr>
          <a:xfrm>
            <a:off x="6287217" y="719667"/>
            <a:ext cx="5561493" cy="3945465"/>
          </a:xfrm>
          <a:prstGeom prst="rect">
            <a:avLst/>
          </a:prstGeom>
        </p:spPr>
      </p:pic>
      <p:sp>
        <p:nvSpPr>
          <p:cNvPr id="11" name="TextBox 10">
            <a:extLst>
              <a:ext uri="{FF2B5EF4-FFF2-40B4-BE49-F238E27FC236}">
                <a16:creationId xmlns:a16="http://schemas.microsoft.com/office/drawing/2014/main" id="{840B6DB0-7485-D1AC-AF15-CAAE39F7E11B}"/>
              </a:ext>
            </a:extLst>
          </p:cNvPr>
          <p:cNvSpPr txBox="1"/>
          <p:nvPr/>
        </p:nvSpPr>
        <p:spPr>
          <a:xfrm>
            <a:off x="510411" y="4927600"/>
            <a:ext cx="11338299"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distributions(histogram plot) and boxplots suggest that students generally perform within a narrow range for academic scores, while their logical and quantitative scores are more spread out.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5927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26DCAD1-0C1B-5C57-539B-51F9A8E53616}"/>
              </a:ext>
            </a:extLst>
          </p:cNvPr>
          <p:cNvSpPr>
            <a:spLocks noGrp="1"/>
          </p:cNvSpPr>
          <p:nvPr>
            <p:ph type="title"/>
          </p:nvPr>
        </p:nvSpPr>
        <p:spPr>
          <a:xfrm>
            <a:off x="838200" y="365126"/>
            <a:ext cx="10515600" cy="312208"/>
          </a:xfrm>
        </p:spPr>
        <p:txBody>
          <a:bodyPr>
            <a:normAutofit fontScale="90000"/>
          </a:bodyPr>
          <a:lstStyle/>
          <a:p>
            <a:r>
              <a:rPr lang="en-IN" sz="3200" b="1" dirty="0">
                <a:solidFill>
                  <a:srgbClr val="FF0000"/>
                </a:solidFill>
                <a:latin typeface="Times New Roman" panose="02020603050405020304" pitchFamily="18" charset="0"/>
                <a:cs typeface="Times New Roman" panose="02020603050405020304" pitchFamily="18" charset="0"/>
              </a:rPr>
              <a:t>Univariate Analysis of Categorical Variables</a:t>
            </a:r>
          </a:p>
        </p:txBody>
      </p:sp>
      <p:pic>
        <p:nvPicPr>
          <p:cNvPr id="12" name="Picture 11">
            <a:extLst>
              <a:ext uri="{FF2B5EF4-FFF2-40B4-BE49-F238E27FC236}">
                <a16:creationId xmlns:a16="http://schemas.microsoft.com/office/drawing/2014/main" id="{6B227CFF-FBFD-E965-D894-5E07171ADECC}"/>
              </a:ext>
            </a:extLst>
          </p:cNvPr>
          <p:cNvPicPr>
            <a:picLocks noChangeAspect="1"/>
          </p:cNvPicPr>
          <p:nvPr/>
        </p:nvPicPr>
        <p:blipFill>
          <a:blip r:embed="rId2"/>
          <a:srcRect r="49640" b="68375"/>
          <a:stretch/>
        </p:blipFill>
        <p:spPr>
          <a:xfrm>
            <a:off x="526643" y="955158"/>
            <a:ext cx="3674534" cy="2711970"/>
          </a:xfrm>
          <a:prstGeom prst="rect">
            <a:avLst/>
          </a:prstGeom>
        </p:spPr>
      </p:pic>
      <p:pic>
        <p:nvPicPr>
          <p:cNvPr id="14" name="Picture 13">
            <a:extLst>
              <a:ext uri="{FF2B5EF4-FFF2-40B4-BE49-F238E27FC236}">
                <a16:creationId xmlns:a16="http://schemas.microsoft.com/office/drawing/2014/main" id="{1DA6A364-AF06-D9A7-45C8-6713C2F44A49}"/>
              </a:ext>
            </a:extLst>
          </p:cNvPr>
          <p:cNvPicPr>
            <a:picLocks noChangeAspect="1"/>
          </p:cNvPicPr>
          <p:nvPr/>
        </p:nvPicPr>
        <p:blipFill>
          <a:blip r:embed="rId2"/>
          <a:srcRect l="50000" b="72345"/>
          <a:stretch/>
        </p:blipFill>
        <p:spPr>
          <a:xfrm>
            <a:off x="4334170" y="939283"/>
            <a:ext cx="3491630" cy="2711971"/>
          </a:xfrm>
          <a:prstGeom prst="rect">
            <a:avLst/>
          </a:prstGeom>
        </p:spPr>
      </p:pic>
      <p:pic>
        <p:nvPicPr>
          <p:cNvPr id="16" name="Picture 15">
            <a:extLst>
              <a:ext uri="{FF2B5EF4-FFF2-40B4-BE49-F238E27FC236}">
                <a16:creationId xmlns:a16="http://schemas.microsoft.com/office/drawing/2014/main" id="{C9D9A6F2-8ADF-F773-F4D2-739A9DA54003}"/>
              </a:ext>
            </a:extLst>
          </p:cNvPr>
          <p:cNvPicPr>
            <a:picLocks noChangeAspect="1"/>
          </p:cNvPicPr>
          <p:nvPr/>
        </p:nvPicPr>
        <p:blipFill>
          <a:blip r:embed="rId2"/>
          <a:srcRect l="1" t="31358" r="50000" b="44074"/>
          <a:stretch/>
        </p:blipFill>
        <p:spPr>
          <a:xfrm>
            <a:off x="8267711" y="3954992"/>
            <a:ext cx="3280821" cy="2125134"/>
          </a:xfrm>
          <a:prstGeom prst="rect">
            <a:avLst/>
          </a:prstGeom>
        </p:spPr>
      </p:pic>
      <p:pic>
        <p:nvPicPr>
          <p:cNvPr id="18" name="Picture 17">
            <a:extLst>
              <a:ext uri="{FF2B5EF4-FFF2-40B4-BE49-F238E27FC236}">
                <a16:creationId xmlns:a16="http://schemas.microsoft.com/office/drawing/2014/main" id="{1DBC389C-DBE6-46C1-8F4B-5F6ED04624A8}"/>
              </a:ext>
            </a:extLst>
          </p:cNvPr>
          <p:cNvPicPr>
            <a:picLocks noChangeAspect="1"/>
          </p:cNvPicPr>
          <p:nvPr/>
        </p:nvPicPr>
        <p:blipFill>
          <a:blip r:embed="rId2"/>
          <a:srcRect l="50000" t="29877" b="40741"/>
          <a:stretch/>
        </p:blipFill>
        <p:spPr>
          <a:xfrm>
            <a:off x="4352053" y="3667127"/>
            <a:ext cx="3455865" cy="2513540"/>
          </a:xfrm>
          <a:prstGeom prst="rect">
            <a:avLst/>
          </a:prstGeom>
        </p:spPr>
      </p:pic>
      <p:pic>
        <p:nvPicPr>
          <p:cNvPr id="20" name="Picture 19">
            <a:extLst>
              <a:ext uri="{FF2B5EF4-FFF2-40B4-BE49-F238E27FC236}">
                <a16:creationId xmlns:a16="http://schemas.microsoft.com/office/drawing/2014/main" id="{DAA69E27-31EF-F96B-9377-F5BEC8D9AF8E}"/>
              </a:ext>
            </a:extLst>
          </p:cNvPr>
          <p:cNvPicPr>
            <a:picLocks noChangeAspect="1"/>
          </p:cNvPicPr>
          <p:nvPr/>
        </p:nvPicPr>
        <p:blipFill>
          <a:blip r:embed="rId2"/>
          <a:srcRect t="62534" r="49359"/>
          <a:stretch/>
        </p:blipFill>
        <p:spPr>
          <a:xfrm>
            <a:off x="7990823" y="77261"/>
            <a:ext cx="3813364" cy="3589866"/>
          </a:xfrm>
          <a:prstGeom prst="rect">
            <a:avLst/>
          </a:prstGeom>
        </p:spPr>
      </p:pic>
      <p:pic>
        <p:nvPicPr>
          <p:cNvPr id="22" name="Picture 21">
            <a:extLst>
              <a:ext uri="{FF2B5EF4-FFF2-40B4-BE49-F238E27FC236}">
                <a16:creationId xmlns:a16="http://schemas.microsoft.com/office/drawing/2014/main" id="{5214198D-E49A-2BEF-C38D-22F0FD41C075}"/>
              </a:ext>
            </a:extLst>
          </p:cNvPr>
          <p:cNvPicPr>
            <a:picLocks noChangeAspect="1"/>
          </p:cNvPicPr>
          <p:nvPr/>
        </p:nvPicPr>
        <p:blipFill>
          <a:blip r:embed="rId2"/>
          <a:srcRect l="50000" t="61975" b="6790"/>
          <a:stretch/>
        </p:blipFill>
        <p:spPr>
          <a:xfrm>
            <a:off x="526643" y="3667127"/>
            <a:ext cx="3491629" cy="3063075"/>
          </a:xfrm>
          <a:prstGeom prst="rect">
            <a:avLst/>
          </a:prstGeom>
        </p:spPr>
      </p:pic>
    </p:spTree>
    <p:extLst>
      <p:ext uri="{BB962C8B-B14F-4D97-AF65-F5344CB8AC3E}">
        <p14:creationId xmlns:p14="http://schemas.microsoft.com/office/powerpoint/2010/main" val="2087480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5578EB-E39C-647A-E8A2-17CBE967CE45}"/>
              </a:ext>
            </a:extLst>
          </p:cNvPr>
          <p:cNvSpPr>
            <a:spLocks noGrp="1"/>
          </p:cNvSpPr>
          <p:nvPr>
            <p:ph type="title"/>
          </p:nvPr>
        </p:nvSpPr>
        <p:spPr>
          <a:xfrm>
            <a:off x="838200" y="365127"/>
            <a:ext cx="10515600" cy="295273"/>
          </a:xfrm>
        </p:spPr>
        <p:txBody>
          <a:bodyPr>
            <a:normAutofit fontScale="90000"/>
          </a:bodyPr>
          <a:lstStyle/>
          <a:p>
            <a:r>
              <a:rPr lang="en-IN" sz="3200" b="1" dirty="0">
                <a:solidFill>
                  <a:srgbClr val="FF0000"/>
                </a:solidFill>
                <a:latin typeface="Times New Roman" panose="02020603050405020304" pitchFamily="18" charset="0"/>
                <a:cs typeface="Times New Roman" panose="02020603050405020304" pitchFamily="18" charset="0"/>
              </a:rPr>
              <a:t>Bivariate Analysis, Salary vs Other Numerical Variables</a:t>
            </a:r>
          </a:p>
        </p:txBody>
      </p:sp>
      <p:pic>
        <p:nvPicPr>
          <p:cNvPr id="10" name="Picture 9">
            <a:extLst>
              <a:ext uri="{FF2B5EF4-FFF2-40B4-BE49-F238E27FC236}">
                <a16:creationId xmlns:a16="http://schemas.microsoft.com/office/drawing/2014/main" id="{82802113-721D-2198-27A5-9F3285D58542}"/>
              </a:ext>
            </a:extLst>
          </p:cNvPr>
          <p:cNvPicPr>
            <a:picLocks noChangeAspect="1"/>
          </p:cNvPicPr>
          <p:nvPr/>
        </p:nvPicPr>
        <p:blipFill>
          <a:blip r:embed="rId2"/>
          <a:stretch>
            <a:fillRect/>
          </a:stretch>
        </p:blipFill>
        <p:spPr>
          <a:xfrm>
            <a:off x="364067" y="812801"/>
            <a:ext cx="11531600" cy="5490733"/>
          </a:xfrm>
          <a:prstGeom prst="rect">
            <a:avLst/>
          </a:prstGeom>
        </p:spPr>
      </p:pic>
    </p:spTree>
    <p:extLst>
      <p:ext uri="{BB962C8B-B14F-4D97-AF65-F5344CB8AC3E}">
        <p14:creationId xmlns:p14="http://schemas.microsoft.com/office/powerpoint/2010/main" val="2558297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879369-1C4C-7698-EC38-0CBC0ADD16A2}"/>
              </a:ext>
            </a:extLst>
          </p:cNvPr>
          <p:cNvSpPr>
            <a:spLocks noGrp="1"/>
          </p:cNvSpPr>
          <p:nvPr>
            <p:ph type="title"/>
          </p:nvPr>
        </p:nvSpPr>
        <p:spPr>
          <a:xfrm>
            <a:off x="838200" y="365126"/>
            <a:ext cx="10515600" cy="371474"/>
          </a:xfrm>
        </p:spPr>
        <p:txBody>
          <a:bodyPr>
            <a:normAutofit fontScale="90000"/>
          </a:bodyPr>
          <a:lstStyle/>
          <a:p>
            <a:r>
              <a:rPr lang="en-IN" sz="3200" b="1" dirty="0">
                <a:solidFill>
                  <a:srgbClr val="FF0000"/>
                </a:solidFill>
                <a:latin typeface="Times New Roman" panose="02020603050405020304" pitchFamily="18" charset="0"/>
                <a:cs typeface="Times New Roman" panose="02020603050405020304" pitchFamily="18" charset="0"/>
              </a:rPr>
              <a:t>Bivariate Analysis, Salary vs Categorical Variables</a:t>
            </a:r>
          </a:p>
        </p:txBody>
      </p:sp>
      <p:pic>
        <p:nvPicPr>
          <p:cNvPr id="10" name="Picture 9">
            <a:extLst>
              <a:ext uri="{FF2B5EF4-FFF2-40B4-BE49-F238E27FC236}">
                <a16:creationId xmlns:a16="http://schemas.microsoft.com/office/drawing/2014/main" id="{3564057E-1E24-4820-E377-592C6969E6E8}"/>
              </a:ext>
            </a:extLst>
          </p:cNvPr>
          <p:cNvPicPr>
            <a:picLocks noChangeAspect="1"/>
          </p:cNvPicPr>
          <p:nvPr/>
        </p:nvPicPr>
        <p:blipFill>
          <a:blip r:embed="rId2"/>
          <a:srcRect r="49480" b="68650"/>
          <a:stretch/>
        </p:blipFill>
        <p:spPr>
          <a:xfrm>
            <a:off x="245533" y="828272"/>
            <a:ext cx="3539067" cy="2722794"/>
          </a:xfrm>
          <a:prstGeom prst="rect">
            <a:avLst/>
          </a:prstGeom>
        </p:spPr>
      </p:pic>
      <p:pic>
        <p:nvPicPr>
          <p:cNvPr id="12" name="Picture 11">
            <a:extLst>
              <a:ext uri="{FF2B5EF4-FFF2-40B4-BE49-F238E27FC236}">
                <a16:creationId xmlns:a16="http://schemas.microsoft.com/office/drawing/2014/main" id="{53D14F90-2727-4FA0-EDE5-44130F2BB50D}"/>
              </a:ext>
            </a:extLst>
          </p:cNvPr>
          <p:cNvPicPr>
            <a:picLocks noChangeAspect="1"/>
          </p:cNvPicPr>
          <p:nvPr/>
        </p:nvPicPr>
        <p:blipFill>
          <a:blip r:embed="rId2"/>
          <a:srcRect l="49906" b="72700"/>
          <a:stretch/>
        </p:blipFill>
        <p:spPr>
          <a:xfrm>
            <a:off x="3886200" y="827380"/>
            <a:ext cx="3395134" cy="2489535"/>
          </a:xfrm>
          <a:prstGeom prst="rect">
            <a:avLst/>
          </a:prstGeom>
        </p:spPr>
      </p:pic>
      <p:pic>
        <p:nvPicPr>
          <p:cNvPr id="14" name="Picture 13">
            <a:extLst>
              <a:ext uri="{FF2B5EF4-FFF2-40B4-BE49-F238E27FC236}">
                <a16:creationId xmlns:a16="http://schemas.microsoft.com/office/drawing/2014/main" id="{C3B023A0-C2CF-88A5-87EC-C3CC4AD55EC3}"/>
              </a:ext>
            </a:extLst>
          </p:cNvPr>
          <p:cNvPicPr>
            <a:picLocks noChangeAspect="1"/>
          </p:cNvPicPr>
          <p:nvPr/>
        </p:nvPicPr>
        <p:blipFill>
          <a:blip r:embed="rId2"/>
          <a:srcRect t="31385" r="49025" b="44012"/>
          <a:stretch/>
        </p:blipFill>
        <p:spPr>
          <a:xfrm>
            <a:off x="8294615" y="4127145"/>
            <a:ext cx="3253918" cy="2081366"/>
          </a:xfrm>
          <a:prstGeom prst="rect">
            <a:avLst/>
          </a:prstGeom>
        </p:spPr>
      </p:pic>
      <p:pic>
        <p:nvPicPr>
          <p:cNvPr id="16" name="Picture 15">
            <a:extLst>
              <a:ext uri="{FF2B5EF4-FFF2-40B4-BE49-F238E27FC236}">
                <a16:creationId xmlns:a16="http://schemas.microsoft.com/office/drawing/2014/main" id="{1FCB32BB-3FB8-5C69-88BA-60B8B138786E}"/>
              </a:ext>
            </a:extLst>
          </p:cNvPr>
          <p:cNvPicPr>
            <a:picLocks noChangeAspect="1"/>
          </p:cNvPicPr>
          <p:nvPr/>
        </p:nvPicPr>
        <p:blipFill>
          <a:blip r:embed="rId2"/>
          <a:srcRect l="49392" t="29338" b="40679"/>
          <a:stretch/>
        </p:blipFill>
        <p:spPr>
          <a:xfrm>
            <a:off x="538297" y="3551066"/>
            <a:ext cx="3119303" cy="2657445"/>
          </a:xfrm>
          <a:prstGeom prst="rect">
            <a:avLst/>
          </a:prstGeom>
        </p:spPr>
      </p:pic>
      <p:pic>
        <p:nvPicPr>
          <p:cNvPr id="18" name="Picture 17">
            <a:extLst>
              <a:ext uri="{FF2B5EF4-FFF2-40B4-BE49-F238E27FC236}">
                <a16:creationId xmlns:a16="http://schemas.microsoft.com/office/drawing/2014/main" id="{96C3B440-BFEC-F80E-5D31-A9DF85BE4A39}"/>
              </a:ext>
            </a:extLst>
          </p:cNvPr>
          <p:cNvPicPr>
            <a:picLocks noChangeAspect="1"/>
          </p:cNvPicPr>
          <p:nvPr/>
        </p:nvPicPr>
        <p:blipFill>
          <a:blip r:embed="rId2"/>
          <a:srcRect t="62796" r="49220"/>
          <a:stretch/>
        </p:blipFill>
        <p:spPr>
          <a:xfrm>
            <a:off x="7489715" y="803718"/>
            <a:ext cx="4383842" cy="3133806"/>
          </a:xfrm>
          <a:prstGeom prst="rect">
            <a:avLst/>
          </a:prstGeom>
        </p:spPr>
      </p:pic>
      <p:pic>
        <p:nvPicPr>
          <p:cNvPr id="20" name="Picture 19">
            <a:extLst>
              <a:ext uri="{FF2B5EF4-FFF2-40B4-BE49-F238E27FC236}">
                <a16:creationId xmlns:a16="http://schemas.microsoft.com/office/drawing/2014/main" id="{E3C8BAB0-22C9-6469-6340-8E59F3E41CAF}"/>
              </a:ext>
            </a:extLst>
          </p:cNvPr>
          <p:cNvPicPr>
            <a:picLocks noChangeAspect="1"/>
          </p:cNvPicPr>
          <p:nvPr/>
        </p:nvPicPr>
        <p:blipFill>
          <a:blip r:embed="rId2"/>
          <a:srcRect l="50013" t="61640" b="7595"/>
          <a:stretch/>
        </p:blipFill>
        <p:spPr>
          <a:xfrm>
            <a:off x="3886200" y="3429000"/>
            <a:ext cx="3944140" cy="3081731"/>
          </a:xfrm>
          <a:prstGeom prst="rect">
            <a:avLst/>
          </a:prstGeom>
        </p:spPr>
      </p:pic>
    </p:spTree>
    <p:extLst>
      <p:ext uri="{BB962C8B-B14F-4D97-AF65-F5344CB8AC3E}">
        <p14:creationId xmlns:p14="http://schemas.microsoft.com/office/powerpoint/2010/main" val="2175589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2C2B54-3BF3-887C-52B2-11E649550540}"/>
              </a:ext>
            </a:extLst>
          </p:cNvPr>
          <p:cNvSpPr>
            <a:spLocks noGrp="1"/>
          </p:cNvSpPr>
          <p:nvPr>
            <p:ph type="title"/>
          </p:nvPr>
        </p:nvSpPr>
        <p:spPr>
          <a:xfrm>
            <a:off x="838200" y="365126"/>
            <a:ext cx="10515600" cy="540808"/>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Research Question</a:t>
            </a:r>
          </a:p>
        </p:txBody>
      </p:sp>
      <p:sp>
        <p:nvSpPr>
          <p:cNvPr id="6" name="Text Placeholder 5">
            <a:extLst>
              <a:ext uri="{FF2B5EF4-FFF2-40B4-BE49-F238E27FC236}">
                <a16:creationId xmlns:a16="http://schemas.microsoft.com/office/drawing/2014/main" id="{472A670E-FFED-666A-9992-49D7714B6904}"/>
              </a:ext>
            </a:extLst>
          </p:cNvPr>
          <p:cNvSpPr>
            <a:spLocks noGrp="1"/>
          </p:cNvSpPr>
          <p:nvPr>
            <p:ph type="body" idx="1"/>
          </p:nvPr>
        </p:nvSpPr>
        <p:spPr>
          <a:xfrm>
            <a:off x="508000" y="1024468"/>
            <a:ext cx="4148667" cy="5152496"/>
          </a:xfrm>
        </p:spPr>
        <p:txBody>
          <a:bodyPr>
            <a:normAutofit/>
          </a:bodyPr>
          <a:lstStyle/>
          <a:p>
            <a:pPr lvl="1"/>
            <a:r>
              <a:rPr lang="en-US" sz="1600" dirty="0">
                <a:latin typeface="Times New Roman" panose="02020603050405020304" pitchFamily="18" charset="0"/>
                <a:cs typeface="Times New Roman" panose="02020603050405020304" pitchFamily="18" charset="0"/>
              </a:rPr>
              <a:t>The mean salary for fresh </a:t>
            </a:r>
            <a:r>
              <a:rPr lang="en-US" sz="1600" dirty="0" err="1">
                <a:latin typeface="Times New Roman" panose="02020603050405020304" pitchFamily="18" charset="0"/>
                <a:cs typeface="Times New Roman" panose="02020603050405020304" pitchFamily="18" charset="0"/>
              </a:rPr>
              <a:t>B.Tech</a:t>
            </a:r>
            <a:r>
              <a:rPr lang="en-US" sz="1600" dirty="0">
                <a:latin typeface="Times New Roman" panose="02020603050405020304" pitchFamily="18" charset="0"/>
                <a:cs typeface="Times New Roman" panose="02020603050405020304" pitchFamily="18" charset="0"/>
              </a:rPr>
              <a:t> graduates with Computer Science-related specializations in the Programming Analyst, Software Engineer, Hardware Engineer and Associate Engineer is: 288666.67. </a:t>
            </a:r>
          </a:p>
          <a:p>
            <a:pPr lvl="1"/>
            <a:r>
              <a:rPr lang="en-US" sz="1600" dirty="0">
                <a:latin typeface="Times New Roman" panose="02020603050405020304" pitchFamily="18" charset="0"/>
                <a:cs typeface="Times New Roman" panose="02020603050405020304" pitchFamily="18" charset="0"/>
              </a:rPr>
              <a:t>There a relationship between gender and specialization. The overall trend indicates a persistent gender bias in engineering, with women being underrepresented in many areas.</a:t>
            </a:r>
          </a:p>
          <a:p>
            <a:pPr lvl="1"/>
            <a:r>
              <a:rPr lang="en-US" sz="1600" dirty="0">
                <a:latin typeface="Times New Roman" panose="02020603050405020304" pitchFamily="18" charset="0"/>
                <a:cs typeface="Times New Roman" panose="02020603050405020304" pitchFamily="18" charset="0"/>
              </a:rPr>
              <a:t>Most Gender-Imbalanced Specializations: Electrical Engineering, Computer Science Engineering, Mechanical Engineering.</a:t>
            </a:r>
          </a:p>
          <a:p>
            <a:pPr lvl="1"/>
            <a:r>
              <a:rPr lang="en-US" sz="1600" dirty="0">
                <a:latin typeface="Times New Roman" panose="02020603050405020304" pitchFamily="18" charset="0"/>
                <a:cs typeface="Times New Roman" panose="02020603050405020304" pitchFamily="18" charset="0"/>
              </a:rPr>
              <a:t>Relatively Balanced Specializations: Biomedical Engineering, Chemical Engineering.</a:t>
            </a:r>
          </a:p>
          <a:p>
            <a:pPr lvl="1"/>
            <a:r>
              <a:rPr lang="en-US" sz="1600" dirty="0">
                <a:latin typeface="Times New Roman" panose="02020603050405020304" pitchFamily="18" charset="0"/>
                <a:cs typeface="Times New Roman" panose="02020603050405020304" pitchFamily="18" charset="0"/>
              </a:rPr>
              <a:t>Notable Female Representation: Textile Technology, Architecture.</a:t>
            </a:r>
          </a:p>
        </p:txBody>
      </p:sp>
      <p:pic>
        <p:nvPicPr>
          <p:cNvPr id="8" name="Picture 7">
            <a:extLst>
              <a:ext uri="{FF2B5EF4-FFF2-40B4-BE49-F238E27FC236}">
                <a16:creationId xmlns:a16="http://schemas.microsoft.com/office/drawing/2014/main" id="{66E53CC6-B635-3084-B7BE-8511363B9874}"/>
              </a:ext>
            </a:extLst>
          </p:cNvPr>
          <p:cNvPicPr>
            <a:picLocks noChangeAspect="1"/>
          </p:cNvPicPr>
          <p:nvPr/>
        </p:nvPicPr>
        <p:blipFill>
          <a:blip r:embed="rId2"/>
          <a:stretch>
            <a:fillRect/>
          </a:stretch>
        </p:blipFill>
        <p:spPr>
          <a:xfrm>
            <a:off x="4656666" y="296333"/>
            <a:ext cx="7128933" cy="5596467"/>
          </a:xfrm>
          <a:prstGeom prst="rect">
            <a:avLst/>
          </a:prstGeom>
        </p:spPr>
      </p:pic>
    </p:spTree>
    <p:extLst>
      <p:ext uri="{BB962C8B-B14F-4D97-AF65-F5344CB8AC3E}">
        <p14:creationId xmlns:p14="http://schemas.microsoft.com/office/powerpoint/2010/main" val="1843293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839086-3C99-A1D9-66CE-53B4B05D28A8}"/>
              </a:ext>
            </a:extLst>
          </p:cNvPr>
          <p:cNvSpPr>
            <a:spLocks noGrp="1"/>
          </p:cNvSpPr>
          <p:nvPr>
            <p:ph type="title"/>
          </p:nvPr>
        </p:nvSpPr>
        <p:spPr>
          <a:xfrm>
            <a:off x="838200" y="365125"/>
            <a:ext cx="10515600" cy="727075"/>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Conclusion</a:t>
            </a:r>
          </a:p>
        </p:txBody>
      </p:sp>
      <p:sp>
        <p:nvSpPr>
          <p:cNvPr id="6" name="Text Placeholder 5">
            <a:extLst>
              <a:ext uri="{FF2B5EF4-FFF2-40B4-BE49-F238E27FC236}">
                <a16:creationId xmlns:a16="http://schemas.microsoft.com/office/drawing/2014/main" id="{C7471B66-11EF-6BC9-8A8E-F9415BE14E19}"/>
              </a:ext>
            </a:extLst>
          </p:cNvPr>
          <p:cNvSpPr>
            <a:spLocks noGrp="1"/>
          </p:cNvSpPr>
          <p:nvPr>
            <p:ph type="body" idx="1"/>
          </p:nvPr>
        </p:nvSpPr>
        <p:spPr>
          <a:xfrm>
            <a:off x="838200" y="1176867"/>
            <a:ext cx="10515600" cy="5000096"/>
          </a:xfrm>
        </p:spPr>
        <p:txBody>
          <a:bodyPr>
            <a:normAutofit/>
          </a:bodyPr>
          <a:lstStyle/>
          <a:p>
            <a:pPr marL="114300" indent="0">
              <a:buNone/>
            </a:pPr>
            <a:r>
              <a:rPr lang="en-US" sz="2000" dirty="0">
                <a:latin typeface="Times New Roman" panose="02020603050405020304" pitchFamily="18" charset="0"/>
                <a:cs typeface="Times New Roman" panose="02020603050405020304" pitchFamily="18" charset="0"/>
              </a:rPr>
              <a:t>Key Findings:</a:t>
            </a:r>
          </a:p>
          <a:p>
            <a:r>
              <a:rPr lang="en-US" sz="2000" dirty="0">
                <a:latin typeface="Times New Roman" panose="02020603050405020304" pitchFamily="18" charset="0"/>
                <a:cs typeface="Times New Roman" panose="02020603050405020304" pitchFamily="18" charset="0"/>
              </a:rPr>
              <a:t>City Impact: Bangalore dominates in terms of both job frequency and higher salaries.</a:t>
            </a:r>
          </a:p>
          <a:p>
            <a:r>
              <a:rPr lang="en-US" sz="2000" dirty="0">
                <a:latin typeface="Times New Roman" panose="02020603050405020304" pitchFamily="18" charset="0"/>
                <a:cs typeface="Times New Roman" panose="02020603050405020304" pitchFamily="18" charset="0"/>
              </a:rPr>
              <a:t>Designation Matters: Senior roles and more specialized positions offer better salary packages.</a:t>
            </a:r>
          </a:p>
          <a:p>
            <a:r>
              <a:rPr lang="en-US" sz="2000" dirty="0">
                <a:latin typeface="Times New Roman" panose="02020603050405020304" pitchFamily="18" charset="0"/>
                <a:cs typeface="Times New Roman" panose="02020603050405020304" pitchFamily="18" charset="0"/>
              </a:rPr>
              <a:t>Education &amp; Specialization: Higher degrees and specialized engineering fields (like electronics, computer science) are associated with better salaries.</a:t>
            </a:r>
          </a:p>
          <a:p>
            <a:r>
              <a:rPr lang="en-US" sz="2000" dirty="0">
                <a:latin typeface="Times New Roman" panose="02020603050405020304" pitchFamily="18" charset="0"/>
                <a:cs typeface="Times New Roman" panose="02020603050405020304" pitchFamily="18" charset="0"/>
              </a:rPr>
              <a:t>Skills: Academic scores and skill levels (English, Logical, Quant) show some correlation with salary, but they are not the sole determinants.</a:t>
            </a:r>
          </a:p>
          <a:p>
            <a:r>
              <a:rPr lang="en-US" sz="2000" dirty="0">
                <a:latin typeface="Times New Roman" panose="02020603050405020304" pitchFamily="18" charset="0"/>
                <a:cs typeface="Times New Roman" panose="02020603050405020304" pitchFamily="18" charset="0"/>
              </a:rPr>
              <a:t>Salary trends vary significantly by designation, gender, and degree.</a:t>
            </a:r>
          </a:p>
          <a:p>
            <a:r>
              <a:rPr lang="en-US" sz="2000" dirty="0">
                <a:latin typeface="Times New Roman" panose="02020603050405020304" pitchFamily="18" charset="0"/>
                <a:cs typeface="Times New Roman" panose="02020603050405020304" pitchFamily="18" charset="0"/>
              </a:rPr>
              <a:t>Computer Science graduates meet the salary expectations stated by the Times of India article.</a:t>
            </a:r>
          </a:p>
          <a:p>
            <a:r>
              <a:rPr lang="en-US" sz="2000" dirty="0">
                <a:latin typeface="Times New Roman" panose="02020603050405020304" pitchFamily="18" charset="0"/>
                <a:cs typeface="Times New Roman" panose="02020603050405020304" pitchFamily="18" charset="0"/>
              </a:rPr>
              <a:t>There is a relationship between gender and specialization preferences.</a:t>
            </a:r>
          </a:p>
          <a:p>
            <a:r>
              <a:rPr lang="en-US" sz="2000" dirty="0">
                <a:latin typeface="Times New Roman" panose="02020603050405020304" pitchFamily="18" charset="0"/>
                <a:cs typeface="Times New Roman" panose="02020603050405020304" pitchFamily="18" charset="0"/>
              </a:rPr>
              <a:t>Salary discrepancies exist between genders, with males earning higher in some designations.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1617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0877B-247F-A0F8-34FE-AAA1438D1C84}"/>
              </a:ext>
            </a:extLst>
          </p:cNvPr>
          <p:cNvSpPr>
            <a:spLocks noGrp="1"/>
          </p:cNvSpPr>
          <p:nvPr>
            <p:ph type="title"/>
          </p:nvPr>
        </p:nvSpPr>
        <p:spPr>
          <a:xfrm>
            <a:off x="838200" y="365126"/>
            <a:ext cx="10515600" cy="811742"/>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Challenges and Learnings</a:t>
            </a:r>
          </a:p>
        </p:txBody>
      </p:sp>
      <p:sp>
        <p:nvSpPr>
          <p:cNvPr id="3" name="Text Placeholder 2">
            <a:extLst>
              <a:ext uri="{FF2B5EF4-FFF2-40B4-BE49-F238E27FC236}">
                <a16:creationId xmlns:a16="http://schemas.microsoft.com/office/drawing/2014/main" id="{1CBDBF17-7CA0-9B0E-AAC4-3DFB0EE8AD29}"/>
              </a:ext>
            </a:extLst>
          </p:cNvPr>
          <p:cNvSpPr>
            <a:spLocks noGrp="1"/>
          </p:cNvSpPr>
          <p:nvPr>
            <p:ph type="body" idx="1"/>
          </p:nvPr>
        </p:nvSpPr>
        <p:spPr>
          <a:xfrm>
            <a:off x="838200" y="1363133"/>
            <a:ext cx="10083800" cy="4813830"/>
          </a:xfrm>
        </p:spPr>
        <p:txBody>
          <a:bodyPr>
            <a:normAutofit/>
          </a:bodyPr>
          <a:lstStyle/>
          <a:p>
            <a:pPr>
              <a:lnSpc>
                <a:spcPct val="150000"/>
              </a:lnSpc>
            </a:pPr>
            <a:r>
              <a:rPr lang="en-IN" sz="2000" dirty="0">
                <a:latin typeface="Times New Roman" panose="02020603050405020304" pitchFamily="18" charset="0"/>
                <a:cs typeface="Times New Roman" panose="02020603050405020304" pitchFamily="18" charset="0"/>
              </a:rPr>
              <a:t>Challenges Faced:</a:t>
            </a:r>
          </a:p>
          <a:p>
            <a:pPr lvl="1">
              <a:lnSpc>
                <a:spcPct val="150000"/>
              </a:lnSpc>
            </a:pPr>
            <a:r>
              <a:rPr lang="en-IN" sz="1800" dirty="0">
                <a:latin typeface="Times New Roman" panose="02020603050405020304" pitchFamily="18" charset="0"/>
                <a:cs typeface="Times New Roman" panose="02020603050405020304" pitchFamily="18" charset="0"/>
              </a:rPr>
              <a:t>Data Cleaning: Handling inconsistency, spelling mistakes and variations in Job City column.</a:t>
            </a:r>
          </a:p>
          <a:p>
            <a:pPr lvl="1">
              <a:lnSpc>
                <a:spcPct val="150000"/>
              </a:lnSpc>
            </a:pPr>
            <a:r>
              <a:rPr lang="en-IN" sz="1800" dirty="0">
                <a:latin typeface="Times New Roman" panose="02020603050405020304" pitchFamily="18" charset="0"/>
                <a:cs typeface="Times New Roman" panose="02020603050405020304" pitchFamily="18" charset="0"/>
              </a:rPr>
              <a:t>Data Manipulation: Grouping similar specializations and filtering relevant designations.</a:t>
            </a:r>
          </a:p>
          <a:p>
            <a:pPr lvl="1">
              <a:lnSpc>
                <a:spcPct val="150000"/>
              </a:lnSpc>
            </a:pPr>
            <a:r>
              <a:rPr lang="en-IN" sz="1800" dirty="0">
                <a:latin typeface="Times New Roman" panose="02020603050405020304" pitchFamily="18" charset="0"/>
                <a:cs typeface="Times New Roman" panose="02020603050405020304" pitchFamily="18" charset="0"/>
              </a:rPr>
              <a:t>Visualization: Handling cluttered plots due to the large number of designations and categories.</a:t>
            </a:r>
          </a:p>
          <a:p>
            <a:pPr>
              <a:lnSpc>
                <a:spcPct val="150000"/>
              </a:lnSpc>
            </a:pPr>
            <a:r>
              <a:rPr lang="en-IN" sz="2000" dirty="0">
                <a:latin typeface="Times New Roman" panose="02020603050405020304" pitchFamily="18" charset="0"/>
                <a:cs typeface="Times New Roman" panose="02020603050405020304" pitchFamily="18" charset="0"/>
              </a:rPr>
              <a:t>Learnings:</a:t>
            </a:r>
          </a:p>
          <a:p>
            <a:pPr lvl="1">
              <a:lnSpc>
                <a:spcPct val="150000"/>
              </a:lnSpc>
            </a:pPr>
            <a:r>
              <a:rPr lang="en-IN" sz="1800" dirty="0">
                <a:latin typeface="Times New Roman" panose="02020603050405020304" pitchFamily="18" charset="0"/>
                <a:cs typeface="Times New Roman" panose="02020603050405020304" pitchFamily="18" charset="0"/>
              </a:rPr>
              <a:t>Gained hands-on experience with pandas, seaborn and matplotlib.</a:t>
            </a:r>
          </a:p>
          <a:p>
            <a:pPr lvl="1">
              <a:lnSpc>
                <a:spcPct val="150000"/>
              </a:lnSpc>
            </a:pPr>
            <a:r>
              <a:rPr lang="en-IN" sz="1800" dirty="0">
                <a:latin typeface="Times New Roman" panose="02020603050405020304" pitchFamily="18" charset="0"/>
                <a:cs typeface="Times New Roman" panose="02020603050405020304" pitchFamily="18" charset="0"/>
              </a:rPr>
              <a:t>Enhanced skills in handling large datasets and deriving insights from them.</a:t>
            </a:r>
          </a:p>
        </p:txBody>
      </p:sp>
    </p:spTree>
    <p:extLst>
      <p:ext uri="{BB962C8B-B14F-4D97-AF65-F5344CB8AC3E}">
        <p14:creationId xmlns:p14="http://schemas.microsoft.com/office/powerpoint/2010/main" val="1278322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95A7-4690-F044-5039-2F2754224940}"/>
              </a:ext>
            </a:extLst>
          </p:cNvPr>
          <p:cNvSpPr>
            <a:spLocks noGrp="1"/>
          </p:cNvSpPr>
          <p:nvPr>
            <p:ph type="title"/>
          </p:nvPr>
        </p:nvSpPr>
        <p:spPr>
          <a:xfrm>
            <a:off x="838200" y="365126"/>
            <a:ext cx="10515600" cy="735542"/>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About Me</a:t>
            </a:r>
          </a:p>
        </p:txBody>
      </p:sp>
      <p:sp>
        <p:nvSpPr>
          <p:cNvPr id="3" name="Text Placeholder 2">
            <a:extLst>
              <a:ext uri="{FF2B5EF4-FFF2-40B4-BE49-F238E27FC236}">
                <a16:creationId xmlns:a16="http://schemas.microsoft.com/office/drawing/2014/main" id="{2CE40DAB-3817-4051-B62A-6A7D4173459B}"/>
              </a:ext>
            </a:extLst>
          </p:cNvPr>
          <p:cNvSpPr>
            <a:spLocks noGrp="1"/>
          </p:cNvSpPr>
          <p:nvPr>
            <p:ph type="body" idx="1"/>
          </p:nvPr>
        </p:nvSpPr>
        <p:spPr>
          <a:xfrm>
            <a:off x="838200" y="1193800"/>
            <a:ext cx="10515600" cy="4983163"/>
          </a:xfrm>
        </p:spPr>
        <p:txBody>
          <a:bodyPr>
            <a:normAutofit/>
          </a:bodyPr>
          <a:lstStyle/>
          <a:p>
            <a:pPr marL="114300" indent="0">
              <a:buNone/>
            </a:pPr>
            <a:r>
              <a:rPr lang="en-IN" sz="1800" dirty="0">
                <a:latin typeface="Times New Roman" panose="02020603050405020304" pitchFamily="18" charset="0"/>
                <a:cs typeface="Times New Roman" panose="02020603050405020304" pitchFamily="18" charset="0"/>
              </a:rPr>
              <a:t>Greetings to all !</a:t>
            </a:r>
          </a:p>
          <a:p>
            <a:pPr marL="114300" indent="0">
              <a:buNone/>
            </a:pPr>
            <a:r>
              <a:rPr lang="en-IN" sz="1800" dirty="0">
                <a:latin typeface="Times New Roman" panose="02020603050405020304" pitchFamily="18" charset="0"/>
                <a:cs typeface="Times New Roman" panose="02020603050405020304" pitchFamily="18" charset="0"/>
              </a:rPr>
              <a:t>	My Name is Sravani Duggu. I have done BSC in Computer Science from Krishna Chaitanya Degree 	College where I laid the groundwork for my passion for technology and problem-solving.</a:t>
            </a:r>
          </a:p>
          <a:p>
            <a:pPr marL="114300" indent="0">
              <a:buNone/>
            </a:pPr>
            <a:r>
              <a:rPr lang="en-IN" sz="1800" dirty="0">
                <a:latin typeface="Times New Roman" panose="02020603050405020304" pitchFamily="18" charset="0"/>
                <a:cs typeface="Times New Roman" panose="02020603050405020304" pitchFamily="18" charset="0"/>
              </a:rPr>
              <a:t>Why Data Science?</a:t>
            </a:r>
          </a:p>
          <a:p>
            <a:pPr marL="114300" indent="0">
              <a:buNone/>
            </a:pPr>
            <a:r>
              <a:rPr lang="en-IN" sz="1800" dirty="0">
                <a:latin typeface="Times New Roman" panose="02020603050405020304" pitchFamily="18" charset="0"/>
                <a:cs typeface="Times New Roman" panose="02020603050405020304" pitchFamily="18" charset="0"/>
              </a:rPr>
              <a:t>	My curiosity about the untapped potential of data drives my ambition to learn Data Science. I see it as 	the key to unlocking insights that can shape decisions and strategies across industries. With my 	programming and analytical background, I’m excited to delve into this field, harnessing data to create 	innovative solutions that can make a meaningful impact</a:t>
            </a:r>
          </a:p>
          <a:p>
            <a:pPr marL="114300" indent="0">
              <a:buNone/>
            </a:pPr>
            <a:r>
              <a:rPr lang="en-IN" sz="1800" dirty="0">
                <a:latin typeface="Times New Roman" panose="02020603050405020304" pitchFamily="18" charset="0"/>
                <a:cs typeface="Times New Roman" panose="02020603050405020304" pitchFamily="18" charset="0"/>
              </a:rPr>
              <a:t>Work Experience:</a:t>
            </a:r>
          </a:p>
          <a:p>
            <a:pPr marL="114300" indent="0">
              <a:buNone/>
            </a:pPr>
            <a:r>
              <a:rPr lang="en-IN" sz="1800" dirty="0">
                <a:latin typeface="Times New Roman" panose="02020603050405020304" pitchFamily="18" charset="0"/>
                <a:cs typeface="Times New Roman" panose="02020603050405020304" pitchFamily="18" charset="0"/>
              </a:rPr>
              <a:t>	While I may not have extensive professional experience yet, I’ve honed my skills through an 	internship focused on front-end development. This opportunity allowed me to immerse myself in web 	technologies and cultivate a solid foundation in programming. Additionally, I’ve worked on various 	projects where I utilized my skills in data manipulation and analysis, bringing concepts to life.</a:t>
            </a:r>
          </a:p>
          <a:p>
            <a:r>
              <a:rPr lang="en-IN" sz="1800" dirty="0">
                <a:latin typeface="Times New Roman" panose="02020603050405020304" pitchFamily="18" charset="0"/>
                <a:cs typeface="Times New Roman" panose="02020603050405020304" pitchFamily="18" charset="0"/>
              </a:rPr>
              <a:t>LinkedIn: https://www.linkedin.com/in/sravani-duggu/</a:t>
            </a:r>
          </a:p>
          <a:p>
            <a:r>
              <a:rPr lang="en-IN" sz="1800" dirty="0">
                <a:latin typeface="Times New Roman" panose="02020603050405020304" pitchFamily="18" charset="0"/>
                <a:cs typeface="Times New Roman" panose="02020603050405020304" pitchFamily="18" charset="0"/>
              </a:rPr>
              <a:t>GitHub: https://github.com/Sravani-Duggu</a:t>
            </a:r>
          </a:p>
        </p:txBody>
      </p:sp>
    </p:spTree>
    <p:extLst>
      <p:ext uri="{BB962C8B-B14F-4D97-AF65-F5344CB8AC3E}">
        <p14:creationId xmlns:p14="http://schemas.microsoft.com/office/powerpoint/2010/main" val="932593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8B96C-CA7C-871E-8364-43541A1DA663}"/>
              </a:ext>
            </a:extLst>
          </p:cNvPr>
          <p:cNvSpPr>
            <a:spLocks noGrp="1"/>
          </p:cNvSpPr>
          <p:nvPr>
            <p:ph type="title"/>
          </p:nvPr>
        </p:nvSpPr>
        <p:spPr>
          <a:xfrm>
            <a:off x="838200" y="365126"/>
            <a:ext cx="10515600" cy="820208"/>
          </a:xfrm>
        </p:spPr>
        <p:txBody>
          <a:bodyPr/>
          <a:lstStyle/>
          <a:p>
            <a:r>
              <a:rPr lang="en-IN" sz="3200" b="1" dirty="0">
                <a:solidFill>
                  <a:srgbClr val="FF0000"/>
                </a:solidFill>
                <a:latin typeface="Times New Roman" panose="02020603050405020304" pitchFamily="18" charset="0"/>
                <a:ea typeface="Lato Black"/>
                <a:cs typeface="Times New Roman" panose="02020603050405020304" pitchFamily="18" charset="0"/>
                <a:sym typeface="Lato Black"/>
              </a:rPr>
              <a:t>Problem Statement &amp; Use Case Domain Understanding</a:t>
            </a:r>
            <a:endParaRPr lang="en-IN" dirty="0"/>
          </a:p>
        </p:txBody>
      </p:sp>
      <p:sp>
        <p:nvSpPr>
          <p:cNvPr id="3" name="Text Placeholder 2">
            <a:extLst>
              <a:ext uri="{FF2B5EF4-FFF2-40B4-BE49-F238E27FC236}">
                <a16:creationId xmlns:a16="http://schemas.microsoft.com/office/drawing/2014/main" id="{D2F39323-9D24-815A-997E-A42A31D94E1A}"/>
              </a:ext>
            </a:extLst>
          </p:cNvPr>
          <p:cNvSpPr>
            <a:spLocks noGrp="1"/>
          </p:cNvSpPr>
          <p:nvPr>
            <p:ph type="body" idx="1"/>
          </p:nvPr>
        </p:nvSpPr>
        <p:spPr>
          <a:xfrm>
            <a:off x="677333" y="1270000"/>
            <a:ext cx="11049000" cy="4906964"/>
          </a:xfrm>
        </p:spPr>
        <p:txBody>
          <a:bodyPr>
            <a:normAutofit/>
          </a:bodyPr>
          <a:lstStyle/>
          <a:p>
            <a:pPr>
              <a:lnSpc>
                <a:spcPct val="150000"/>
              </a:lnSpc>
            </a:pPr>
            <a:r>
              <a:rPr lang="en-IN" sz="1800" dirty="0">
                <a:latin typeface="Times New Roman" panose="02020603050405020304" pitchFamily="18" charset="0"/>
                <a:cs typeface="Times New Roman" panose="02020603050405020304" pitchFamily="18" charset="0"/>
              </a:rPr>
              <a:t>Problem Statement:</a:t>
            </a:r>
          </a:p>
          <a:p>
            <a:pPr lvl="1">
              <a:lnSpc>
                <a:spcPct val="150000"/>
              </a:lnSpc>
            </a:pPr>
            <a:r>
              <a:rPr lang="en-IN" sz="1800" dirty="0">
                <a:latin typeface="Times New Roman" panose="02020603050405020304" pitchFamily="18" charset="0"/>
                <a:cs typeface="Times New Roman" panose="02020603050405020304" pitchFamily="18" charset="0"/>
              </a:rPr>
              <a:t>To perform Exploratory Data Analysis (EDA) on the AMCAT Dataset to understand salary trends. The objective is to consider salary as the target variable and </a:t>
            </a:r>
            <a:r>
              <a:rPr lang="en-IN" sz="1800" dirty="0" err="1">
                <a:latin typeface="Times New Roman" panose="02020603050405020304" pitchFamily="18" charset="0"/>
                <a:cs typeface="Times New Roman" panose="02020603050405020304" pitchFamily="18" charset="0"/>
              </a:rPr>
              <a:t>analyze</a:t>
            </a:r>
            <a:r>
              <a:rPr lang="en-IN" sz="1800" dirty="0">
                <a:latin typeface="Times New Roman" panose="02020603050405020304" pitchFamily="18" charset="0"/>
                <a:cs typeface="Times New Roman" panose="02020603050405020304" pitchFamily="18" charset="0"/>
              </a:rPr>
              <a:t> its relationship with other factors influencing salaries for graduates, such as specialization, job designation, and geographical location.</a:t>
            </a:r>
          </a:p>
          <a:p>
            <a:pPr>
              <a:lnSpc>
                <a:spcPct val="150000"/>
              </a:lnSpc>
            </a:pPr>
            <a:r>
              <a:rPr lang="en-IN" sz="1800" dirty="0">
                <a:latin typeface="Times New Roman" panose="02020603050405020304" pitchFamily="18" charset="0"/>
                <a:cs typeface="Times New Roman" panose="02020603050405020304" pitchFamily="18" charset="0"/>
              </a:rPr>
              <a:t>Use Case Domain:</a:t>
            </a:r>
          </a:p>
          <a:p>
            <a:pPr lvl="1">
              <a:lnSpc>
                <a:spcPct val="150000"/>
              </a:lnSpc>
            </a:pPr>
            <a:r>
              <a:rPr lang="en-IN" sz="1800" dirty="0">
                <a:latin typeface="Times New Roman" panose="02020603050405020304" pitchFamily="18" charset="0"/>
                <a:cs typeface="Times New Roman" panose="02020603050405020304" pitchFamily="18" charset="0"/>
              </a:rPr>
              <a:t>Educational and Employment Market</a:t>
            </a:r>
          </a:p>
          <a:p>
            <a:pPr lvl="1">
              <a:lnSpc>
                <a:spcPct val="150000"/>
              </a:lnSpc>
            </a:pPr>
            <a:r>
              <a:rPr lang="en-IN" sz="1800" dirty="0">
                <a:latin typeface="Times New Roman" panose="02020603050405020304" pitchFamily="18" charset="0"/>
                <a:cs typeface="Times New Roman" panose="02020603050405020304" pitchFamily="18" charset="0"/>
              </a:rPr>
              <a:t>Targeting salary predictions, specialization trends, and job designations for fresh graduates to provide actionable insights for job seeker, educational institutions, and employers.</a:t>
            </a:r>
          </a:p>
        </p:txBody>
      </p:sp>
    </p:spTree>
    <p:extLst>
      <p:ext uri="{BB962C8B-B14F-4D97-AF65-F5344CB8AC3E}">
        <p14:creationId xmlns:p14="http://schemas.microsoft.com/office/powerpoint/2010/main" val="2684789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84807-3ED6-9B50-00B2-AA93B4031D7F}"/>
              </a:ext>
            </a:extLst>
          </p:cNvPr>
          <p:cNvSpPr>
            <a:spLocks noGrp="1"/>
          </p:cNvSpPr>
          <p:nvPr>
            <p:ph type="title"/>
          </p:nvPr>
        </p:nvSpPr>
        <p:spPr>
          <a:xfrm>
            <a:off x="838200" y="365126"/>
            <a:ext cx="10515600" cy="760941"/>
          </a:xfrm>
        </p:spPr>
        <p:txBody>
          <a:bodyPr/>
          <a:lstStyle/>
          <a:p>
            <a:r>
              <a:rPr lang="en-IN" sz="3200" b="1" dirty="0">
                <a:solidFill>
                  <a:srgbClr val="FF0000"/>
                </a:solidFill>
                <a:latin typeface="Times New Roman" panose="02020603050405020304" pitchFamily="18" charset="0"/>
                <a:ea typeface="Lato Black"/>
                <a:cs typeface="Times New Roman" panose="02020603050405020304" pitchFamily="18" charset="0"/>
                <a:sym typeface="Lato Black"/>
              </a:rPr>
              <a:t>Objective of the Project</a:t>
            </a:r>
            <a:endParaRPr lang="en-IN" dirty="0"/>
          </a:p>
        </p:txBody>
      </p:sp>
      <p:sp>
        <p:nvSpPr>
          <p:cNvPr id="3" name="Text Placeholder 2">
            <a:extLst>
              <a:ext uri="{FF2B5EF4-FFF2-40B4-BE49-F238E27FC236}">
                <a16:creationId xmlns:a16="http://schemas.microsoft.com/office/drawing/2014/main" id="{282C089A-3F61-7439-39F2-EFA9C7A16B5F}"/>
              </a:ext>
            </a:extLst>
          </p:cNvPr>
          <p:cNvSpPr>
            <a:spLocks noGrp="1"/>
          </p:cNvSpPr>
          <p:nvPr>
            <p:ph type="body" idx="1"/>
          </p:nvPr>
        </p:nvSpPr>
        <p:spPr>
          <a:xfrm>
            <a:off x="838200" y="1295400"/>
            <a:ext cx="10515600" cy="4881563"/>
          </a:xfrm>
        </p:spPr>
        <p:txBody>
          <a:bodyPr>
            <a:normAutofit/>
          </a:bodyPr>
          <a:lstStyle/>
          <a:p>
            <a:pPr>
              <a:lnSpc>
                <a:spcPct val="150000"/>
              </a:lnSpc>
            </a:pPr>
            <a:r>
              <a:rPr lang="en-IN" sz="1800" dirty="0">
                <a:latin typeface="Times New Roman" panose="02020603050405020304" pitchFamily="18" charset="0"/>
                <a:cs typeface="Times New Roman" panose="02020603050405020304" pitchFamily="18" charset="0"/>
              </a:rPr>
              <a:t>Objective:</a:t>
            </a:r>
          </a:p>
          <a:p>
            <a:pPr lvl="1">
              <a:lnSpc>
                <a:spcPct val="150000"/>
              </a:lnSpc>
            </a:pPr>
            <a:r>
              <a:rPr lang="en-IN" sz="1800" b="1" dirty="0" err="1">
                <a:latin typeface="Times New Roman" panose="02020603050405020304" pitchFamily="18" charset="0"/>
                <a:cs typeface="Times New Roman" panose="02020603050405020304" pitchFamily="18" charset="0"/>
              </a:rPr>
              <a:t>Analyze</a:t>
            </a:r>
            <a:r>
              <a:rPr lang="en-IN" sz="1800" b="1" dirty="0">
                <a:latin typeface="Times New Roman" panose="02020603050405020304" pitchFamily="18" charset="0"/>
                <a:cs typeface="Times New Roman" panose="02020603050405020304" pitchFamily="18" charset="0"/>
              </a:rPr>
              <a:t> the Graduate Dataset: </a:t>
            </a:r>
            <a:r>
              <a:rPr lang="en-IN" sz="1800" dirty="0">
                <a:latin typeface="Times New Roman" panose="02020603050405020304" pitchFamily="18" charset="0"/>
                <a:cs typeface="Times New Roman" panose="02020603050405020304" pitchFamily="18" charset="0"/>
              </a:rPr>
              <a:t>Examine the dataset to uncover pattern in salary distribution, job roles, gender differences, and educational backgrounds of graduates.</a:t>
            </a:r>
          </a:p>
          <a:p>
            <a:pPr lvl="1">
              <a:lnSpc>
                <a:spcPct val="150000"/>
              </a:lnSpc>
            </a:pPr>
            <a:r>
              <a:rPr lang="en-IN" sz="1800" b="1" dirty="0">
                <a:latin typeface="Times New Roman" panose="02020603050405020304" pitchFamily="18" charset="0"/>
                <a:cs typeface="Times New Roman" panose="02020603050405020304" pitchFamily="18" charset="0"/>
              </a:rPr>
              <a:t>Identifying influential Factors: </a:t>
            </a:r>
            <a:r>
              <a:rPr lang="en-IN" sz="1800" dirty="0">
                <a:latin typeface="Times New Roman" panose="02020603050405020304" pitchFamily="18" charset="0"/>
                <a:cs typeface="Times New Roman" panose="02020603050405020304" pitchFamily="18" charset="0"/>
              </a:rPr>
              <a:t>Determine how education level, specialization, geographic location, and job designation affect salary.</a:t>
            </a:r>
          </a:p>
          <a:p>
            <a:pPr lvl="1">
              <a:lnSpc>
                <a:spcPct val="150000"/>
              </a:lnSpc>
            </a:pPr>
            <a:r>
              <a:rPr lang="en-IN" sz="1800" b="1" dirty="0">
                <a:latin typeface="Times New Roman" panose="02020603050405020304" pitchFamily="18" charset="0"/>
                <a:cs typeface="Times New Roman" panose="02020603050405020304" pitchFamily="18" charset="0"/>
              </a:rPr>
              <a:t>Provide Actionable Insights: </a:t>
            </a:r>
            <a:r>
              <a:rPr lang="en-IN" sz="1800" dirty="0">
                <a:latin typeface="Times New Roman" panose="02020603050405020304" pitchFamily="18" charset="0"/>
                <a:cs typeface="Times New Roman" panose="02020603050405020304" pitchFamily="18" charset="0"/>
              </a:rPr>
              <a:t>Equip stakeholders (graduates, institutions, employers) with data-driven information better decision-making in career planning and recruitment.</a:t>
            </a:r>
          </a:p>
        </p:txBody>
      </p:sp>
    </p:spTree>
    <p:extLst>
      <p:ext uri="{BB962C8B-B14F-4D97-AF65-F5344CB8AC3E}">
        <p14:creationId xmlns:p14="http://schemas.microsoft.com/office/powerpoint/2010/main" val="3300048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0A901-D3A7-9E74-A7C5-898C357BB279}"/>
              </a:ext>
            </a:extLst>
          </p:cNvPr>
          <p:cNvSpPr>
            <a:spLocks noGrp="1"/>
          </p:cNvSpPr>
          <p:nvPr>
            <p:ph type="title"/>
          </p:nvPr>
        </p:nvSpPr>
        <p:spPr>
          <a:xfrm>
            <a:off x="838200" y="365126"/>
            <a:ext cx="10515600" cy="828674"/>
          </a:xfrm>
        </p:spPr>
        <p:txBody>
          <a:bodyPr/>
          <a:lstStyle/>
          <a:p>
            <a:r>
              <a:rPr lang="en-IN" sz="3200" b="1" dirty="0">
                <a:solidFill>
                  <a:srgbClr val="FF0000"/>
                </a:solidFill>
                <a:latin typeface="Times New Roman" panose="02020603050405020304" pitchFamily="18" charset="0"/>
                <a:ea typeface="Lato Black"/>
                <a:cs typeface="Times New Roman" panose="02020603050405020304" pitchFamily="18" charset="0"/>
                <a:sym typeface="Lato Black"/>
              </a:rPr>
              <a:t>Summary of the Dataset</a:t>
            </a:r>
            <a:endParaRPr lang="en-IN" dirty="0"/>
          </a:p>
        </p:txBody>
      </p:sp>
      <p:sp>
        <p:nvSpPr>
          <p:cNvPr id="3" name="Text Placeholder 2">
            <a:extLst>
              <a:ext uri="{FF2B5EF4-FFF2-40B4-BE49-F238E27FC236}">
                <a16:creationId xmlns:a16="http://schemas.microsoft.com/office/drawing/2014/main" id="{2C1E5B26-2D59-E323-F99E-1B7A81E56812}"/>
              </a:ext>
            </a:extLst>
          </p:cNvPr>
          <p:cNvSpPr>
            <a:spLocks noGrp="1"/>
          </p:cNvSpPr>
          <p:nvPr>
            <p:ph type="body" idx="1"/>
          </p:nvPr>
        </p:nvSpPr>
        <p:spPr>
          <a:xfrm>
            <a:off x="838200" y="1286934"/>
            <a:ext cx="10515600" cy="4890029"/>
          </a:xfrm>
        </p:spPr>
        <p:txBody>
          <a:bodyPr/>
          <a:lstStyle/>
          <a:p>
            <a:pPr>
              <a:lnSpc>
                <a:spcPct val="150000"/>
              </a:lnSpc>
            </a:pPr>
            <a:r>
              <a:rPr lang="en-US" sz="1800" dirty="0">
                <a:latin typeface="Times New Roman" panose="02020603050405020304" pitchFamily="18" charset="0"/>
                <a:cs typeface="Times New Roman" panose="02020603050405020304" pitchFamily="18" charset="0"/>
              </a:rPr>
              <a:t>The dataset used for this exploratory data analysis (EDA) is the Aspiring Mind Employment Outcome 2015 (AMEO) Dataset. This study focuses exclusively on student from engineering disciplines, containing essential employment outcomes for engineering graduates, such as salary, job title, and job locations.</a:t>
            </a:r>
            <a:endParaRPr lang="en-IN" sz="1800" dirty="0">
              <a:latin typeface="Times New Roman" panose="02020603050405020304" pitchFamily="18" charset="0"/>
              <a:cs typeface="Times New Roman" panose="02020603050405020304" pitchFamily="18" charset="0"/>
            </a:endParaRPr>
          </a:p>
          <a:p>
            <a:pPr lvl="1">
              <a:lnSpc>
                <a:spcPct val="150000"/>
              </a:lnSpc>
            </a:pPr>
            <a:r>
              <a:rPr lang="en-IN" sz="1800" b="1" dirty="0">
                <a:latin typeface="Times New Roman" panose="02020603050405020304" pitchFamily="18" charset="0"/>
                <a:cs typeface="Times New Roman" panose="02020603050405020304" pitchFamily="18" charset="0"/>
              </a:rPr>
              <a:t>Data-Size:</a:t>
            </a:r>
            <a:r>
              <a:rPr lang="en-IN" sz="1800" dirty="0">
                <a:latin typeface="Times New Roman" panose="02020603050405020304" pitchFamily="18" charset="0"/>
                <a:cs typeface="Times New Roman" panose="02020603050405020304" pitchFamily="18" charset="0"/>
              </a:rPr>
              <a:t> The dataset contains a total of 3,998 records, providing a robust sample for analysis.</a:t>
            </a:r>
          </a:p>
          <a:p>
            <a:pPr lvl="1">
              <a:lnSpc>
                <a:spcPct val="150000"/>
              </a:lnSpc>
            </a:pPr>
            <a:r>
              <a:rPr lang="en-IN" sz="1800" b="1" dirty="0">
                <a:latin typeface="Times New Roman" panose="02020603050405020304" pitchFamily="18" charset="0"/>
                <a:cs typeface="Times New Roman" panose="02020603050405020304" pitchFamily="18" charset="0"/>
              </a:rPr>
              <a:t>Target Variable: </a:t>
            </a:r>
            <a:r>
              <a:rPr lang="en-IN" sz="1800" dirty="0">
                <a:latin typeface="Times New Roman" panose="02020603050405020304" pitchFamily="18" charset="0"/>
                <a:cs typeface="Times New Roman" panose="02020603050405020304" pitchFamily="18" charset="0"/>
              </a:rPr>
              <a:t>The primary focus of this analysis is the Salary of graduates, serving as the target variable.</a:t>
            </a:r>
          </a:p>
          <a:p>
            <a:pPr lvl="1">
              <a:lnSpc>
                <a:spcPct val="150000"/>
              </a:lnSpc>
            </a:pPr>
            <a:r>
              <a:rPr lang="en-IN" sz="1800" b="1" dirty="0">
                <a:latin typeface="Times New Roman" panose="02020603050405020304" pitchFamily="18" charset="0"/>
                <a:cs typeface="Times New Roman" panose="02020603050405020304" pitchFamily="18" charset="0"/>
              </a:rPr>
              <a:t>Numerical Columns: </a:t>
            </a:r>
            <a:r>
              <a:rPr lang="en-IN" sz="1800" dirty="0">
                <a:latin typeface="Times New Roman" panose="02020603050405020304" pitchFamily="18" charset="0"/>
                <a:cs typeface="Times New Roman" panose="02020603050405020304" pitchFamily="18" charset="0"/>
              </a:rPr>
              <a:t>10</a:t>
            </a:r>
            <a:r>
              <a:rPr lang="en-IN" sz="1800" baseline="30000" dirty="0">
                <a:latin typeface="Times New Roman" panose="02020603050405020304" pitchFamily="18" charset="0"/>
                <a:cs typeface="Times New Roman" panose="02020603050405020304" pitchFamily="18" charset="0"/>
              </a:rPr>
              <a:t>th</a:t>
            </a:r>
            <a:r>
              <a:rPr lang="en-IN" sz="1800" dirty="0">
                <a:latin typeface="Times New Roman" panose="02020603050405020304" pitchFamily="18" charset="0"/>
                <a:cs typeface="Times New Roman" panose="02020603050405020304" pitchFamily="18" charset="0"/>
              </a:rPr>
              <a:t> percentage, 12</a:t>
            </a:r>
            <a:r>
              <a:rPr lang="en-IN" sz="1800" baseline="30000" dirty="0">
                <a:latin typeface="Times New Roman" panose="02020603050405020304" pitchFamily="18" charset="0"/>
                <a:cs typeface="Times New Roman" panose="02020603050405020304" pitchFamily="18" charset="0"/>
              </a:rPr>
              <a:t>th</a:t>
            </a:r>
            <a:r>
              <a:rPr lang="en-IN" sz="1800" dirty="0">
                <a:latin typeface="Times New Roman" panose="02020603050405020304" pitchFamily="18" charset="0"/>
                <a:cs typeface="Times New Roman" panose="02020603050405020304" pitchFamily="18" charset="0"/>
              </a:rPr>
              <a:t> percentage, College GPA, English, Logical, Quant.</a:t>
            </a:r>
          </a:p>
          <a:p>
            <a:pPr lvl="1">
              <a:lnSpc>
                <a:spcPct val="150000"/>
              </a:lnSpc>
            </a:pPr>
            <a:r>
              <a:rPr lang="en-IN" sz="1800" b="1" dirty="0">
                <a:latin typeface="Times New Roman" panose="02020603050405020304" pitchFamily="18" charset="0"/>
                <a:cs typeface="Times New Roman" panose="02020603050405020304" pitchFamily="18" charset="0"/>
              </a:rPr>
              <a:t>Categorical Columns: </a:t>
            </a:r>
            <a:r>
              <a:rPr lang="en-IN" sz="1800" dirty="0">
                <a:latin typeface="Times New Roman" panose="02020603050405020304" pitchFamily="18" charset="0"/>
                <a:cs typeface="Times New Roman" panose="02020603050405020304" pitchFamily="18" charset="0"/>
              </a:rPr>
              <a:t>Designation, Job City, Gender, Degree, Specialization, College State.</a:t>
            </a:r>
          </a:p>
        </p:txBody>
      </p:sp>
    </p:spTree>
    <p:extLst>
      <p:ext uri="{BB962C8B-B14F-4D97-AF65-F5344CB8AC3E}">
        <p14:creationId xmlns:p14="http://schemas.microsoft.com/office/powerpoint/2010/main" val="901108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7E443-3D59-1927-E5FA-0E432267F378}"/>
              </a:ext>
            </a:extLst>
          </p:cNvPr>
          <p:cNvSpPr>
            <a:spLocks noGrp="1"/>
          </p:cNvSpPr>
          <p:nvPr>
            <p:ph type="title"/>
          </p:nvPr>
        </p:nvSpPr>
        <p:spPr>
          <a:xfrm>
            <a:off x="838200" y="365126"/>
            <a:ext cx="10515600" cy="879474"/>
          </a:xfrm>
        </p:spPr>
        <p:txBody>
          <a:bodyPr>
            <a:normAutofit/>
          </a:bodyPr>
          <a:lstStyle/>
          <a:p>
            <a:r>
              <a:rPr lang="en-IN" sz="3200" b="1" dirty="0">
                <a:solidFill>
                  <a:srgbClr val="FF0000"/>
                </a:solidFill>
                <a:latin typeface="Times New Roman" panose="02020603050405020304" pitchFamily="18" charset="0"/>
                <a:ea typeface="Lato Black"/>
                <a:cs typeface="Times New Roman" panose="02020603050405020304" pitchFamily="18" charset="0"/>
                <a:sym typeface="Lato Black"/>
              </a:rPr>
              <a:t>Data Cleaning Steps</a:t>
            </a:r>
            <a:endParaRPr lang="en-IN" sz="3200" dirty="0"/>
          </a:p>
        </p:txBody>
      </p:sp>
      <p:sp>
        <p:nvSpPr>
          <p:cNvPr id="3" name="Text Placeholder 2">
            <a:extLst>
              <a:ext uri="{FF2B5EF4-FFF2-40B4-BE49-F238E27FC236}">
                <a16:creationId xmlns:a16="http://schemas.microsoft.com/office/drawing/2014/main" id="{5F753228-622F-808A-437E-A5118C3D2F08}"/>
              </a:ext>
            </a:extLst>
          </p:cNvPr>
          <p:cNvSpPr>
            <a:spLocks noGrp="1"/>
          </p:cNvSpPr>
          <p:nvPr>
            <p:ph type="body" idx="1"/>
          </p:nvPr>
        </p:nvSpPr>
        <p:spPr>
          <a:xfrm>
            <a:off x="838200" y="1380067"/>
            <a:ext cx="9338733" cy="4796896"/>
          </a:xfrm>
        </p:spPr>
        <p:txBody>
          <a:bodyPr>
            <a:normAutofit/>
          </a:bodyPr>
          <a:lstStyle/>
          <a:p>
            <a:r>
              <a:rPr lang="en-US" sz="1800" b="1" dirty="0">
                <a:latin typeface="Times New Roman" panose="02020603050405020304" pitchFamily="18" charset="0"/>
                <a:cs typeface="Times New Roman" panose="02020603050405020304" pitchFamily="18" charset="0"/>
              </a:rPr>
              <a:t>Initial Data Inspection: </a:t>
            </a:r>
            <a:r>
              <a:rPr lang="en-US" sz="1800" dirty="0">
                <a:latin typeface="Times New Roman" panose="02020603050405020304" pitchFamily="18" charset="0"/>
                <a:cs typeface="Times New Roman" panose="02020603050405020304" pitchFamily="18" charset="0"/>
              </a:rPr>
              <a:t>Loaded the dataset and examined its structure using functions like head(), info( ), and describe( ) to understand the data types and identify any immediate issues.</a:t>
            </a:r>
          </a:p>
          <a:p>
            <a:r>
              <a:rPr lang="en-US" sz="1800" b="1" dirty="0">
                <a:latin typeface="Times New Roman" panose="02020603050405020304" pitchFamily="18" charset="0"/>
                <a:cs typeface="Times New Roman" panose="02020603050405020304" pitchFamily="18" charset="0"/>
              </a:rPr>
              <a:t>Removing Unnecessary Columns: </a:t>
            </a:r>
            <a:r>
              <a:rPr lang="en-US" sz="1800" dirty="0">
                <a:latin typeface="Times New Roman" panose="02020603050405020304" pitchFamily="18" charset="0"/>
                <a:cs typeface="Times New Roman" panose="02020603050405020304" pitchFamily="18" charset="0"/>
              </a:rPr>
              <a:t>Removed any unnecessary and unnamed columns that did not contribute to the analysis, streamlining the dataset for better focus.</a:t>
            </a:r>
          </a:p>
          <a:p>
            <a:r>
              <a:rPr lang="en-US" sz="1800" b="1" dirty="0">
                <a:latin typeface="Times New Roman" panose="02020603050405020304" pitchFamily="18" charset="0"/>
                <a:cs typeface="Times New Roman" panose="02020603050405020304" pitchFamily="18" charset="0"/>
              </a:rPr>
              <a:t>Handling Missing Values: </a:t>
            </a:r>
            <a:r>
              <a:rPr lang="en-US" sz="1800" dirty="0">
                <a:latin typeface="Times New Roman" panose="02020603050405020304" pitchFamily="18" charset="0"/>
                <a:cs typeface="Times New Roman" panose="02020603050405020304" pitchFamily="18" charset="0"/>
              </a:rPr>
              <a:t>Checked for missing/null values in the dataset using functions like </a:t>
            </a:r>
            <a:r>
              <a:rPr lang="en-US" sz="1800" dirty="0" err="1">
                <a:latin typeface="Times New Roman" panose="02020603050405020304" pitchFamily="18" charset="0"/>
                <a:cs typeface="Times New Roman" panose="02020603050405020304" pitchFamily="18" charset="0"/>
              </a:rPr>
              <a:t>isnull</a:t>
            </a:r>
            <a:r>
              <a:rPr lang="en-US" sz="1800" dirty="0">
                <a:latin typeface="Times New Roman" panose="02020603050405020304" pitchFamily="18" charset="0"/>
                <a:cs typeface="Times New Roman" panose="02020603050405020304" pitchFamily="18" charset="0"/>
              </a:rPr>
              <a:t>( ) or </a:t>
            </a:r>
            <a:r>
              <a:rPr lang="en-US" sz="1800" dirty="0" err="1">
                <a:latin typeface="Times New Roman" panose="02020603050405020304" pitchFamily="18" charset="0"/>
                <a:cs typeface="Times New Roman" panose="02020603050405020304" pitchFamily="18" charset="0"/>
              </a:rPr>
              <a:t>isna</a:t>
            </a:r>
            <a:r>
              <a:rPr lang="en-US" sz="1800" dirty="0">
                <a:latin typeface="Times New Roman" panose="02020603050405020304" pitchFamily="18" charset="0"/>
                <a:cs typeface="Times New Roman" panose="02020603050405020304" pitchFamily="18" charset="0"/>
              </a:rPr>
              <a:t>( ).</a:t>
            </a:r>
          </a:p>
          <a:p>
            <a:r>
              <a:rPr lang="en-US" sz="1800" b="1" dirty="0">
                <a:latin typeface="Times New Roman" panose="02020603050405020304" pitchFamily="18" charset="0"/>
                <a:cs typeface="Times New Roman" panose="02020603050405020304" pitchFamily="18" charset="0"/>
              </a:rPr>
              <a:t>Removing Duplicates: </a:t>
            </a:r>
            <a:r>
              <a:rPr lang="en-US" sz="1800" dirty="0">
                <a:latin typeface="Times New Roman" panose="02020603050405020304" pitchFamily="18" charset="0"/>
                <a:cs typeface="Times New Roman" panose="02020603050405020304" pitchFamily="18" charset="0"/>
              </a:rPr>
              <a:t>Checked for and removes duplicate records using </a:t>
            </a:r>
            <a:r>
              <a:rPr lang="en-US" sz="1800" dirty="0" err="1">
                <a:latin typeface="Times New Roman" panose="02020603050405020304" pitchFamily="18" charset="0"/>
                <a:cs typeface="Times New Roman" panose="02020603050405020304" pitchFamily="18" charset="0"/>
              </a:rPr>
              <a:t>drop_duplicates</a:t>
            </a:r>
            <a:r>
              <a:rPr lang="en-US" sz="1800" dirty="0">
                <a:latin typeface="Times New Roman" panose="02020603050405020304" pitchFamily="18" charset="0"/>
                <a:cs typeface="Times New Roman" panose="02020603050405020304" pitchFamily="18" charset="0"/>
              </a:rPr>
              <a:t>( ) to ensure each entry was unique.</a:t>
            </a:r>
          </a:p>
          <a:p>
            <a:r>
              <a:rPr lang="en-US" sz="1800" b="1" dirty="0">
                <a:latin typeface="Times New Roman" panose="02020603050405020304" pitchFamily="18" charset="0"/>
                <a:cs typeface="Times New Roman" panose="02020603050405020304" pitchFamily="18" charset="0"/>
              </a:rPr>
              <a:t>Outlier Detection: </a:t>
            </a:r>
            <a:r>
              <a:rPr lang="en-US" sz="1800" dirty="0">
                <a:latin typeface="Times New Roman" panose="02020603050405020304" pitchFamily="18" charset="0"/>
                <a:cs typeface="Times New Roman" panose="02020603050405020304" pitchFamily="18" charset="0"/>
              </a:rPr>
              <a:t>Identified outliers using visualization techniques or statistical methods and decided on an appropriate course of action.</a:t>
            </a:r>
          </a:p>
          <a:p>
            <a:r>
              <a:rPr lang="en-US" sz="1800" b="1" dirty="0">
                <a:latin typeface="Times New Roman" panose="02020603050405020304" pitchFamily="18" charset="0"/>
                <a:cs typeface="Times New Roman" panose="02020603050405020304" pitchFamily="18" charset="0"/>
              </a:rPr>
              <a:t>Final Data Inspection: </a:t>
            </a:r>
            <a:r>
              <a:rPr lang="en-US" sz="1800" dirty="0">
                <a:latin typeface="Times New Roman" panose="02020603050405020304" pitchFamily="18" charset="0"/>
                <a:cs typeface="Times New Roman" panose="02020603050405020304" pitchFamily="18" charset="0"/>
              </a:rPr>
              <a:t>Conducted a final inspection of the cleaned dataset using info( ) and describe( ) to ensure all cleaning steps were successful and the data was ready for analysis.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9972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24AEB-1870-0655-07C5-26DD4719F7ED}"/>
              </a:ext>
            </a:extLst>
          </p:cNvPr>
          <p:cNvSpPr>
            <a:spLocks noGrp="1"/>
          </p:cNvSpPr>
          <p:nvPr>
            <p:ph type="title"/>
          </p:nvPr>
        </p:nvSpPr>
        <p:spPr>
          <a:xfrm>
            <a:off x="838200" y="365126"/>
            <a:ext cx="10515600" cy="862542"/>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Data Manipulation Steps</a:t>
            </a:r>
          </a:p>
        </p:txBody>
      </p:sp>
      <p:sp>
        <p:nvSpPr>
          <p:cNvPr id="3" name="Text Placeholder 2">
            <a:extLst>
              <a:ext uri="{FF2B5EF4-FFF2-40B4-BE49-F238E27FC236}">
                <a16:creationId xmlns:a16="http://schemas.microsoft.com/office/drawing/2014/main" id="{20F1F2AC-CB00-92CC-21CA-56F856A586F9}"/>
              </a:ext>
            </a:extLst>
          </p:cNvPr>
          <p:cNvSpPr>
            <a:spLocks noGrp="1"/>
          </p:cNvSpPr>
          <p:nvPr>
            <p:ph type="body" idx="1"/>
          </p:nvPr>
        </p:nvSpPr>
        <p:spPr>
          <a:xfrm>
            <a:off x="838200" y="1312333"/>
            <a:ext cx="10244667" cy="4864630"/>
          </a:xfrm>
        </p:spPr>
        <p:txBody>
          <a:bodyPr>
            <a:normAutofit/>
          </a:bodyPr>
          <a:lstStyle/>
          <a:p>
            <a:pPr>
              <a:lnSpc>
                <a:spcPct val="150000"/>
              </a:lnSpc>
            </a:pPr>
            <a:r>
              <a:rPr lang="en-IN" sz="2000" dirty="0">
                <a:latin typeface="Times New Roman" panose="02020603050405020304" pitchFamily="18" charset="0"/>
                <a:cs typeface="Times New Roman" panose="02020603050405020304" pitchFamily="18" charset="0"/>
              </a:rPr>
              <a:t>Date Format Standardization:</a:t>
            </a:r>
          </a:p>
          <a:p>
            <a:pPr lvl="1">
              <a:lnSpc>
                <a:spcPct val="150000"/>
              </a:lnSpc>
            </a:pPr>
            <a:r>
              <a:rPr lang="en-IN" sz="1800" dirty="0">
                <a:latin typeface="Times New Roman" panose="02020603050405020304" pitchFamily="18" charset="0"/>
                <a:cs typeface="Times New Roman" panose="02020603050405020304" pitchFamily="18" charset="0"/>
              </a:rPr>
              <a:t>Converted the DOJ and DOB columns to consistent datetime format.</a:t>
            </a:r>
          </a:p>
          <a:p>
            <a:pPr>
              <a:lnSpc>
                <a:spcPct val="150000"/>
              </a:lnSpc>
            </a:pPr>
            <a:r>
              <a:rPr lang="en-IN" sz="2000" dirty="0">
                <a:latin typeface="Times New Roman" panose="02020603050405020304" pitchFamily="18" charset="0"/>
                <a:cs typeface="Times New Roman" panose="02020603050405020304" pitchFamily="18" charset="0"/>
              </a:rPr>
              <a:t>Handling Dynamic Entries in DOL:</a:t>
            </a:r>
          </a:p>
          <a:p>
            <a:pPr lvl="1">
              <a:lnSpc>
                <a:spcPct val="150000"/>
              </a:lnSpc>
            </a:pPr>
            <a:r>
              <a:rPr lang="en-IN" sz="1800" dirty="0">
                <a:latin typeface="Times New Roman" panose="02020603050405020304" pitchFamily="18" charset="0"/>
                <a:cs typeface="Times New Roman" panose="02020603050405020304" pitchFamily="18" charset="0"/>
              </a:rPr>
              <a:t>Converted DOL column to datetime where applicable, and left as ‘present’ for ongoing employment.</a:t>
            </a:r>
          </a:p>
          <a:p>
            <a:pPr>
              <a:lnSpc>
                <a:spcPct val="150000"/>
              </a:lnSpc>
            </a:pPr>
            <a:r>
              <a:rPr lang="en-IN" sz="2000" dirty="0">
                <a:latin typeface="Times New Roman" panose="02020603050405020304" pitchFamily="18" charset="0"/>
                <a:cs typeface="Times New Roman" panose="02020603050405020304" pitchFamily="18" charset="0"/>
              </a:rPr>
              <a:t>Capping Outliers in Salary:</a:t>
            </a:r>
          </a:p>
          <a:p>
            <a:pPr lvl="1">
              <a:lnSpc>
                <a:spcPct val="150000"/>
              </a:lnSpc>
            </a:pPr>
            <a:r>
              <a:rPr lang="en-IN" sz="1800" dirty="0">
                <a:latin typeface="Times New Roman" panose="02020603050405020304" pitchFamily="18" charset="0"/>
                <a:cs typeface="Times New Roman" panose="02020603050405020304" pitchFamily="18" charset="0"/>
              </a:rPr>
              <a:t>Calculated the 99</a:t>
            </a:r>
            <a:r>
              <a:rPr lang="en-IN" sz="1800" baseline="30000" dirty="0">
                <a:latin typeface="Times New Roman" panose="02020603050405020304" pitchFamily="18" charset="0"/>
                <a:cs typeface="Times New Roman" panose="02020603050405020304" pitchFamily="18" charset="0"/>
              </a:rPr>
              <a:t>th</a:t>
            </a:r>
            <a:r>
              <a:rPr lang="en-IN" sz="1800" dirty="0">
                <a:latin typeface="Times New Roman" panose="02020603050405020304" pitchFamily="18" charset="0"/>
                <a:cs typeface="Times New Roman" panose="02020603050405020304" pitchFamily="18" charset="0"/>
              </a:rPr>
              <a:t> percentile for the salary column to identify extreme outliers.</a:t>
            </a:r>
          </a:p>
          <a:p>
            <a:pPr lvl="1">
              <a:lnSpc>
                <a:spcPct val="150000"/>
              </a:lnSpc>
            </a:pPr>
            <a:r>
              <a:rPr lang="en-IN" sz="1800" dirty="0">
                <a:latin typeface="Times New Roman" panose="02020603050405020304" pitchFamily="18" charset="0"/>
                <a:cs typeface="Times New Roman" panose="02020603050405020304" pitchFamily="18" charset="0"/>
              </a:rPr>
              <a:t>Capped salaries above 99</a:t>
            </a:r>
            <a:r>
              <a:rPr lang="en-IN" sz="1800" baseline="30000" dirty="0">
                <a:latin typeface="Times New Roman" panose="02020603050405020304" pitchFamily="18" charset="0"/>
                <a:cs typeface="Times New Roman" panose="02020603050405020304" pitchFamily="18" charset="0"/>
              </a:rPr>
              <a:t>th</a:t>
            </a:r>
            <a:r>
              <a:rPr lang="en-IN" sz="1800" dirty="0">
                <a:latin typeface="Times New Roman" panose="02020603050405020304" pitchFamily="18" charset="0"/>
                <a:cs typeface="Times New Roman" panose="02020603050405020304" pitchFamily="18" charset="0"/>
              </a:rPr>
              <a:t> percentile at the calculated value to reduce the impact of outliers without removing data.</a:t>
            </a:r>
          </a:p>
          <a:p>
            <a:pPr marL="571500" lvl="1"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5987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9529D-52E9-FA0D-772A-755A8F4BD1EF}"/>
              </a:ext>
            </a:extLst>
          </p:cNvPr>
          <p:cNvSpPr>
            <a:spLocks noGrp="1"/>
          </p:cNvSpPr>
          <p:nvPr>
            <p:ph type="title"/>
          </p:nvPr>
        </p:nvSpPr>
        <p:spPr>
          <a:xfrm>
            <a:off x="838200" y="365125"/>
            <a:ext cx="10515600" cy="752475"/>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Non-Visual Analysis of Target Variable, Salary</a:t>
            </a:r>
          </a:p>
        </p:txBody>
      </p:sp>
      <p:sp>
        <p:nvSpPr>
          <p:cNvPr id="3" name="Text Placeholder 2">
            <a:extLst>
              <a:ext uri="{FF2B5EF4-FFF2-40B4-BE49-F238E27FC236}">
                <a16:creationId xmlns:a16="http://schemas.microsoft.com/office/drawing/2014/main" id="{04AA5E81-0174-8A53-FAB6-25B3E10C2EA8}"/>
              </a:ext>
            </a:extLst>
          </p:cNvPr>
          <p:cNvSpPr>
            <a:spLocks noGrp="1"/>
          </p:cNvSpPr>
          <p:nvPr>
            <p:ph type="body" idx="1"/>
          </p:nvPr>
        </p:nvSpPr>
        <p:spPr>
          <a:xfrm>
            <a:off x="838200" y="1346200"/>
            <a:ext cx="10515600" cy="4830763"/>
          </a:xfrm>
        </p:spPr>
        <p:txBody>
          <a:bodyPr>
            <a:noAutofit/>
          </a:bodyPr>
          <a:lstStyle/>
          <a:p>
            <a:pPr>
              <a:lnSpc>
                <a:spcPct val="100000"/>
              </a:lnSpc>
            </a:pPr>
            <a:r>
              <a:rPr lang="en-IN" sz="2000" dirty="0">
                <a:latin typeface="Times New Roman" panose="02020603050405020304" pitchFamily="18" charset="0"/>
                <a:cs typeface="Times New Roman" panose="02020603050405020304" pitchFamily="18" charset="0"/>
              </a:rPr>
              <a:t>Minimum Salary: 35000.0</a:t>
            </a:r>
          </a:p>
          <a:p>
            <a:pPr>
              <a:lnSpc>
                <a:spcPct val="100000"/>
              </a:lnSpc>
            </a:pPr>
            <a:r>
              <a:rPr lang="en-IN" sz="2000" dirty="0">
                <a:latin typeface="Times New Roman" panose="02020603050405020304" pitchFamily="18" charset="0"/>
                <a:cs typeface="Times New Roman" panose="02020603050405020304" pitchFamily="18" charset="0"/>
              </a:rPr>
              <a:t>Maximum Salary: 4000000.0</a:t>
            </a:r>
          </a:p>
          <a:p>
            <a:pPr>
              <a:lnSpc>
                <a:spcPct val="100000"/>
              </a:lnSpc>
            </a:pPr>
            <a:r>
              <a:rPr lang="en-IN" sz="2000" dirty="0">
                <a:latin typeface="Times New Roman" panose="02020603050405020304" pitchFamily="18" charset="0"/>
                <a:cs typeface="Times New Roman" panose="02020603050405020304" pitchFamily="18" charset="0"/>
              </a:rPr>
              <a:t>Mean: 307699.8499249625</a:t>
            </a:r>
          </a:p>
          <a:p>
            <a:pPr>
              <a:lnSpc>
                <a:spcPct val="100000"/>
              </a:lnSpc>
            </a:pPr>
            <a:r>
              <a:rPr lang="en-IN" sz="2000" dirty="0">
                <a:latin typeface="Times New Roman" panose="02020603050405020304" pitchFamily="18" charset="0"/>
                <a:cs typeface="Times New Roman" panose="02020603050405020304" pitchFamily="18" charset="0"/>
              </a:rPr>
              <a:t>Median: 300000.0</a:t>
            </a:r>
          </a:p>
          <a:p>
            <a:pPr>
              <a:lnSpc>
                <a:spcPct val="100000"/>
              </a:lnSpc>
            </a:pPr>
            <a:r>
              <a:rPr lang="en-IN" sz="2000" dirty="0">
                <a:latin typeface="Times New Roman" panose="02020603050405020304" pitchFamily="18" charset="0"/>
                <a:cs typeface="Times New Roman" panose="02020603050405020304" pitchFamily="18" charset="0"/>
              </a:rPr>
              <a:t>Range: 3965000.0</a:t>
            </a:r>
          </a:p>
          <a:p>
            <a:pPr>
              <a:lnSpc>
                <a:spcPct val="100000"/>
              </a:lnSpc>
            </a:pPr>
            <a:r>
              <a:rPr lang="en-IN" sz="2000" dirty="0">
                <a:latin typeface="Times New Roman" panose="02020603050405020304" pitchFamily="18" charset="0"/>
                <a:cs typeface="Times New Roman" panose="02020603050405020304" pitchFamily="18" charset="0"/>
              </a:rPr>
              <a:t>IQR: 190000.0</a:t>
            </a:r>
          </a:p>
          <a:p>
            <a:pPr>
              <a:lnSpc>
                <a:spcPct val="100000"/>
              </a:lnSpc>
            </a:pPr>
            <a:r>
              <a:rPr lang="en-IN" sz="2000" dirty="0">
                <a:latin typeface="Times New Roman" panose="02020603050405020304" pitchFamily="18" charset="0"/>
                <a:cs typeface="Times New Roman" panose="02020603050405020304" pitchFamily="18" charset="0"/>
              </a:rPr>
              <a:t>Standard Deviation: 212737.49995685622</a:t>
            </a:r>
          </a:p>
          <a:p>
            <a:pPr>
              <a:lnSpc>
                <a:spcPct val="100000"/>
              </a:lnSpc>
            </a:pPr>
            <a:r>
              <a:rPr lang="en-IN" sz="2000" dirty="0">
                <a:latin typeface="Times New Roman" panose="02020603050405020304" pitchFamily="18" charset="0"/>
                <a:cs typeface="Times New Roman" panose="02020603050405020304" pitchFamily="18" charset="0"/>
              </a:rPr>
              <a:t>Skewness: 6.451081166224832</a:t>
            </a:r>
          </a:p>
          <a:p>
            <a:pPr>
              <a:lnSpc>
                <a:spcPct val="100000"/>
              </a:lnSpc>
            </a:pPr>
            <a:r>
              <a:rPr lang="en-IN" sz="2000" dirty="0">
                <a:latin typeface="Times New Roman" panose="02020603050405020304" pitchFamily="18" charset="0"/>
                <a:cs typeface="Times New Roman" panose="02020603050405020304" pitchFamily="18" charset="0"/>
              </a:rPr>
              <a:t>Kurtosis: 80.92999627162538</a:t>
            </a:r>
          </a:p>
        </p:txBody>
      </p:sp>
    </p:spTree>
    <p:extLst>
      <p:ext uri="{BB962C8B-B14F-4D97-AF65-F5344CB8AC3E}">
        <p14:creationId xmlns:p14="http://schemas.microsoft.com/office/powerpoint/2010/main" val="2071758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6D60FF-7260-F98E-8151-29B87FFF2F43}"/>
              </a:ext>
            </a:extLst>
          </p:cNvPr>
          <p:cNvSpPr>
            <a:spLocks noGrp="1"/>
          </p:cNvSpPr>
          <p:nvPr>
            <p:ph type="title"/>
          </p:nvPr>
        </p:nvSpPr>
        <p:spPr>
          <a:xfrm>
            <a:off x="838200" y="287867"/>
            <a:ext cx="4724400" cy="734747"/>
          </a:xfrm>
        </p:spPr>
        <p:txBody>
          <a:bodyPr>
            <a:normAutofit fontScale="90000"/>
          </a:bodyPr>
          <a:lstStyle/>
          <a:p>
            <a:r>
              <a:rPr lang="en-IN" sz="3200" b="1" dirty="0">
                <a:solidFill>
                  <a:srgbClr val="FF0000"/>
                </a:solidFill>
                <a:latin typeface="Times New Roman" panose="02020603050405020304" pitchFamily="18" charset="0"/>
                <a:cs typeface="Times New Roman" panose="02020603050405020304" pitchFamily="18" charset="0"/>
              </a:rPr>
              <a:t>Visual Analysis of Target Variable, Salary</a:t>
            </a:r>
          </a:p>
        </p:txBody>
      </p:sp>
      <p:sp>
        <p:nvSpPr>
          <p:cNvPr id="5" name="Text Placeholder 4">
            <a:extLst>
              <a:ext uri="{FF2B5EF4-FFF2-40B4-BE49-F238E27FC236}">
                <a16:creationId xmlns:a16="http://schemas.microsoft.com/office/drawing/2014/main" id="{36A39F4C-0E29-162B-7A5B-057A3615E408}"/>
              </a:ext>
            </a:extLst>
          </p:cNvPr>
          <p:cNvSpPr>
            <a:spLocks noGrp="1"/>
          </p:cNvSpPr>
          <p:nvPr>
            <p:ph type="body" idx="1"/>
          </p:nvPr>
        </p:nvSpPr>
        <p:spPr>
          <a:xfrm>
            <a:off x="465667" y="1185333"/>
            <a:ext cx="4614333" cy="4991630"/>
          </a:xfrm>
        </p:spPr>
        <p:txBody>
          <a:bodyPr>
            <a:normAutofit/>
          </a:bodyPr>
          <a:lstStyle/>
          <a:p>
            <a:r>
              <a:rPr lang="en-US" sz="1800" dirty="0">
                <a:latin typeface="Times New Roman" panose="02020603050405020304" pitchFamily="18" charset="0"/>
                <a:cs typeface="Times New Roman" panose="02020603050405020304" pitchFamily="18" charset="0"/>
              </a:rPr>
              <a:t>The histogram shows a right-skewed distribution, indicating that most of the salary data points are concentrated in lower range, with a long tail on the right. </a:t>
            </a:r>
          </a:p>
          <a:p>
            <a:r>
              <a:rPr lang="en-US" sz="1800" dirty="0">
                <a:latin typeface="Times New Roman" panose="02020603050405020304" pitchFamily="18" charset="0"/>
                <a:cs typeface="Times New Roman" panose="02020603050405020304" pitchFamily="18" charset="0"/>
              </a:rPr>
              <a:t>Majority of the graduates and post graduates earn below-average salaries, while a few individuals with very high salaries pull the mean higher.</a:t>
            </a:r>
          </a:p>
          <a:p>
            <a:r>
              <a:rPr lang="en-US" sz="1800" dirty="0">
                <a:latin typeface="Times New Roman" panose="02020603050405020304" pitchFamily="18" charset="0"/>
                <a:cs typeface="Times New Roman" panose="02020603050405020304" pitchFamily="18" charset="0"/>
              </a:rPr>
              <a:t>The boxplot shows the salary data distribution, with a clear concentration of data within the lower quartiles. A large number of outliers are present, confirming that many data points are much higher than the majority.</a:t>
            </a:r>
          </a:p>
          <a:p>
            <a:r>
              <a:rPr lang="en-US" sz="1800" dirty="0">
                <a:latin typeface="Times New Roman" panose="02020603050405020304" pitchFamily="18" charset="0"/>
                <a:cs typeface="Times New Roman" panose="02020603050405020304" pitchFamily="18" charset="0"/>
              </a:rPr>
              <a:t>Outliers are visible far beyond the whiskers, representing individuals earning significantly higher salaries. </a:t>
            </a:r>
            <a:endParaRPr lang="en-IN" sz="1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A921CC79-5F35-A7D5-AEF6-48D953649D28}"/>
              </a:ext>
            </a:extLst>
          </p:cNvPr>
          <p:cNvPicPr>
            <a:picLocks noChangeAspect="1"/>
          </p:cNvPicPr>
          <p:nvPr/>
        </p:nvPicPr>
        <p:blipFill>
          <a:blip r:embed="rId2"/>
          <a:stretch>
            <a:fillRect/>
          </a:stretch>
        </p:blipFill>
        <p:spPr>
          <a:xfrm>
            <a:off x="5851716" y="3259665"/>
            <a:ext cx="5874617" cy="2785534"/>
          </a:xfrm>
          <a:prstGeom prst="rect">
            <a:avLst/>
          </a:prstGeom>
        </p:spPr>
      </p:pic>
      <p:pic>
        <p:nvPicPr>
          <p:cNvPr id="13" name="Picture 12">
            <a:extLst>
              <a:ext uri="{FF2B5EF4-FFF2-40B4-BE49-F238E27FC236}">
                <a16:creationId xmlns:a16="http://schemas.microsoft.com/office/drawing/2014/main" id="{FA447835-14F4-36BF-6BC5-4D0A9B84283A}"/>
              </a:ext>
            </a:extLst>
          </p:cNvPr>
          <p:cNvPicPr>
            <a:picLocks noChangeAspect="1"/>
          </p:cNvPicPr>
          <p:nvPr/>
        </p:nvPicPr>
        <p:blipFill>
          <a:blip r:embed="rId3"/>
          <a:stretch>
            <a:fillRect/>
          </a:stretch>
        </p:blipFill>
        <p:spPr>
          <a:xfrm>
            <a:off x="5671320" y="287867"/>
            <a:ext cx="5874617" cy="2861732"/>
          </a:xfrm>
          <a:prstGeom prst="rect">
            <a:avLst/>
          </a:prstGeom>
        </p:spPr>
      </p:pic>
    </p:spTree>
    <p:extLst>
      <p:ext uri="{BB962C8B-B14F-4D97-AF65-F5344CB8AC3E}">
        <p14:creationId xmlns:p14="http://schemas.microsoft.com/office/powerpoint/2010/main" val="214798525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TotalTime>
  <Words>1265</Words>
  <Application>Microsoft Office PowerPoint</Application>
  <PresentationFormat>Widescreen</PresentationFormat>
  <Paragraphs>88</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 Black</vt:lpstr>
      <vt:lpstr>Libre Baskerville</vt:lpstr>
      <vt:lpstr>Arial</vt:lpstr>
      <vt:lpstr>Calibri</vt:lpstr>
      <vt:lpstr>Times New Roman</vt:lpstr>
      <vt:lpstr>Office Theme</vt:lpstr>
      <vt:lpstr>PowerPoint Presentation</vt:lpstr>
      <vt:lpstr>About Me</vt:lpstr>
      <vt:lpstr>Problem Statement &amp; Use Case Domain Understanding</vt:lpstr>
      <vt:lpstr>Objective of the Project</vt:lpstr>
      <vt:lpstr>Summary of the Dataset</vt:lpstr>
      <vt:lpstr>Data Cleaning Steps</vt:lpstr>
      <vt:lpstr>Data Manipulation Steps</vt:lpstr>
      <vt:lpstr>Non-Visual Analysis of Target Variable, Salary</vt:lpstr>
      <vt:lpstr>Visual Analysis of Target Variable, Salary</vt:lpstr>
      <vt:lpstr>Univariate Analysis of Other Numerical Variables</vt:lpstr>
      <vt:lpstr>Univariate Analysis of Categorical Variables</vt:lpstr>
      <vt:lpstr>Bivariate Analysis, Salary vs Other Numerical Variables</vt:lpstr>
      <vt:lpstr>Bivariate Analysis, Salary vs Categorical Variables</vt:lpstr>
      <vt:lpstr>Research Question</vt:lpstr>
      <vt:lpstr>Conclusion</vt:lpstr>
      <vt:lpstr>Challenges and Learnings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Sravani Duggu</cp:lastModifiedBy>
  <cp:revision>5</cp:revision>
  <dcterms:created xsi:type="dcterms:W3CDTF">2021-02-16T05:19:01Z</dcterms:created>
  <dcterms:modified xsi:type="dcterms:W3CDTF">2024-10-06T18:03:54Z</dcterms:modified>
</cp:coreProperties>
</file>