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1.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57" r:id="rId12"/>
    <p:sldId id="258" r:id="rId13"/>
    <p:sldId id="269" r:id="rId14"/>
    <p:sldId id="270" r:id="rId15"/>
    <p:sldId id="268"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7"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Binary_file" TargetMode="External"/><Relationship Id="rId2" Type="http://schemas.openxmlformats.org/officeDocument/2006/relationships/hyperlink" Target="https://en.wikipedia.org/wiki/ASCII" TargetMode="Externa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5867399"/>
          </a:xfrm>
        </p:spPr>
        <p:txBody>
          <a:bodyPr>
            <a:noAutofit/>
          </a:bodyPr>
          <a:lstStyle/>
          <a:p>
            <a:pPr algn="l"/>
            <a:r>
              <a:rPr lang="en-US" sz="4000" dirty="0" smtClean="0">
                <a:solidFill>
                  <a:srgbClr val="FF0000"/>
                </a:solidFill>
              </a:rPr>
              <a:t>CONTENT</a:t>
            </a:r>
            <a:r>
              <a:rPr lang="en-US" sz="4000" dirty="0" smtClean="0"/>
              <a:t/>
            </a:r>
            <a:br>
              <a:rPr lang="en-US" sz="4000" dirty="0" smtClean="0"/>
            </a:br>
            <a:r>
              <a:rPr lang="en-US" sz="4000" dirty="0" smtClean="0"/>
              <a:t>1. Manufacturing process</a:t>
            </a:r>
            <a:br>
              <a:rPr lang="en-US" sz="4000" dirty="0" smtClean="0"/>
            </a:br>
            <a:r>
              <a:rPr lang="en-US" sz="4000" dirty="0" smtClean="0"/>
              <a:t>2.Additive manufacturing process</a:t>
            </a:r>
            <a:br>
              <a:rPr lang="en-US" sz="4000" dirty="0" smtClean="0"/>
            </a:br>
            <a:r>
              <a:rPr lang="en-US" sz="4000" dirty="0" smtClean="0"/>
              <a:t>3.Types of 3D printing technology</a:t>
            </a:r>
            <a:br>
              <a:rPr lang="en-US" sz="4000" dirty="0" smtClean="0"/>
            </a:br>
            <a:r>
              <a:rPr lang="en-US" sz="4000" dirty="0" smtClean="0"/>
              <a:t>4.Thermoplastic materials, properties and types.</a:t>
            </a:r>
            <a:br>
              <a:rPr lang="en-US" sz="4000" dirty="0" smtClean="0"/>
            </a:br>
            <a:r>
              <a:rPr lang="en-US" sz="4000" dirty="0" smtClean="0"/>
              <a:t>5. Process of </a:t>
            </a:r>
            <a:r>
              <a:rPr lang="en-US" sz="4000" smtClean="0"/>
              <a:t>3D printing.</a:t>
            </a:r>
            <a:r>
              <a:rPr lang="en-US" sz="4000" dirty="0" smtClean="0"/>
              <a:t/>
            </a:r>
            <a:br>
              <a:rPr lang="en-US" sz="4000" dirty="0" smtClean="0"/>
            </a:br>
            <a:r>
              <a:rPr lang="en-US" sz="4000" dirty="0" smtClean="0"/>
              <a:t>6.Block diagram of 3D printing.</a:t>
            </a:r>
            <a:endParaRPr lang="en-US" sz="4000" dirty="0"/>
          </a:p>
        </p:txBody>
      </p:sp>
    </p:spTree>
    <p:extLst>
      <p:ext uri="{BB962C8B-B14F-4D97-AF65-F5344CB8AC3E}">
        <p14:creationId xmlns:p14="http://schemas.microsoft.com/office/powerpoint/2010/main" val="3390434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b="1" dirty="0" smtClean="0">
                <a:solidFill>
                  <a:schemeClr val="tx2">
                    <a:lumMod val="60000"/>
                    <a:lumOff val="40000"/>
                  </a:schemeClr>
                </a:solidFill>
              </a:rPr>
              <a:t>And </a:t>
            </a:r>
            <a:r>
              <a:rPr lang="en-US" b="1" dirty="0">
                <a:solidFill>
                  <a:schemeClr val="tx2">
                    <a:lumMod val="60000"/>
                    <a:lumOff val="40000"/>
                  </a:schemeClr>
                </a:solidFill>
              </a:rPr>
              <a:t>Why not</a:t>
            </a:r>
            <a:r>
              <a:rPr lang="en-US" b="1" dirty="0" smtClean="0">
                <a:solidFill>
                  <a:schemeClr val="tx2">
                    <a:lumMod val="60000"/>
                    <a:lumOff val="40000"/>
                  </a:schemeClr>
                </a:solidFill>
              </a:rPr>
              <a:t>?</a:t>
            </a:r>
            <a:endParaRPr lang="en-US" b="1" dirty="0" smtClean="0">
              <a:solidFill>
                <a:srgbClr val="FF0000"/>
              </a:solidFill>
            </a:endParaRPr>
          </a:p>
          <a:p>
            <a:pPr marL="0" indent="0">
              <a:buNone/>
            </a:pPr>
            <a:r>
              <a:rPr lang="en-US" dirty="0" smtClean="0">
                <a:solidFill>
                  <a:srgbClr val="FF0000"/>
                </a:solidFill>
              </a:rPr>
              <a:t>X -  Unexpected Pre and post </a:t>
            </a:r>
          </a:p>
          <a:p>
            <a:pPr marL="0" indent="0">
              <a:buNone/>
            </a:pPr>
            <a:r>
              <a:rPr lang="en-US" dirty="0" smtClean="0">
                <a:solidFill>
                  <a:srgbClr val="FF0000"/>
                </a:solidFill>
              </a:rPr>
              <a:t>processing requirements</a:t>
            </a:r>
          </a:p>
          <a:p>
            <a:pPr marL="0" indent="0">
              <a:buNone/>
            </a:pPr>
            <a:r>
              <a:rPr lang="en-US" dirty="0" smtClean="0">
                <a:solidFill>
                  <a:srgbClr val="FF0000"/>
                </a:solidFill>
              </a:rPr>
              <a:t>X- High process cost</a:t>
            </a:r>
          </a:p>
          <a:p>
            <a:pPr marL="0" indent="0">
              <a:buNone/>
            </a:pPr>
            <a:r>
              <a:rPr lang="en-US" dirty="0" smtClean="0">
                <a:solidFill>
                  <a:srgbClr val="FF0000"/>
                </a:solidFill>
              </a:rPr>
              <a:t>X - lack of industry standard</a:t>
            </a:r>
          </a:p>
          <a:p>
            <a:pPr marL="0" indent="0">
              <a:buNone/>
            </a:pPr>
            <a:r>
              <a:rPr lang="en-US" dirty="0" smtClean="0">
                <a:solidFill>
                  <a:srgbClr val="FF0000"/>
                </a:solidFill>
              </a:rPr>
              <a:t>X- Low speed</a:t>
            </a:r>
          </a:p>
          <a:p>
            <a:pPr marL="0" indent="0">
              <a:buNone/>
            </a:pPr>
            <a:r>
              <a:rPr lang="en-US" dirty="0" smtClean="0">
                <a:solidFill>
                  <a:srgbClr val="FF0000"/>
                </a:solidFill>
              </a:rPr>
              <a:t>X- Inconsistent and limited materials</a:t>
            </a:r>
          </a:p>
          <a:p>
            <a:pPr marL="0" indent="0">
              <a:buNone/>
            </a:pPr>
            <a:r>
              <a:rPr lang="en-US" dirty="0" smtClean="0">
                <a:solidFill>
                  <a:srgbClr val="FF0000"/>
                </a:solidFill>
              </a:rPr>
              <a:t>X  - High equipment cost.</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875" y="4701020"/>
            <a:ext cx="2143125" cy="214312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3725" y="0"/>
            <a:ext cx="2200275" cy="2076450"/>
          </a:xfrm>
          <a:prstGeom prst="rect">
            <a:avLst/>
          </a:prstGeom>
        </p:spPr>
      </p:pic>
    </p:spTree>
    <p:extLst>
      <p:ext uri="{BB962C8B-B14F-4D97-AF65-F5344CB8AC3E}">
        <p14:creationId xmlns:p14="http://schemas.microsoft.com/office/powerpoint/2010/main" val="1078536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599" y="685800"/>
            <a:ext cx="8809291" cy="5601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38200" y="381000"/>
            <a:ext cx="7620000" cy="369332"/>
          </a:xfrm>
          <a:prstGeom prst="rect">
            <a:avLst/>
          </a:prstGeom>
          <a:noFill/>
        </p:spPr>
        <p:txBody>
          <a:bodyPr wrap="square" rtlCol="0">
            <a:spAutoFit/>
          </a:bodyPr>
          <a:lstStyle/>
          <a:p>
            <a:pPr algn="ctr"/>
            <a:r>
              <a:rPr lang="en-US" dirty="0" smtClean="0"/>
              <a:t>ADDITIVE MANUFACTURING PROCESS</a:t>
            </a:r>
            <a:endParaRPr lang="en-US" dirty="0"/>
          </a:p>
        </p:txBody>
      </p:sp>
    </p:spTree>
    <p:extLst>
      <p:ext uri="{BB962C8B-B14F-4D97-AF65-F5344CB8AC3E}">
        <p14:creationId xmlns:p14="http://schemas.microsoft.com/office/powerpoint/2010/main" val="27214512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990600"/>
            <a:ext cx="8371152" cy="4800600"/>
          </a:xfrm>
        </p:spPr>
      </p:pic>
      <p:sp>
        <p:nvSpPr>
          <p:cNvPr id="2" name="TextBox 1"/>
          <p:cNvSpPr txBox="1"/>
          <p:nvPr/>
        </p:nvSpPr>
        <p:spPr>
          <a:xfrm>
            <a:off x="990600" y="381000"/>
            <a:ext cx="7391400" cy="369332"/>
          </a:xfrm>
          <a:prstGeom prst="rect">
            <a:avLst/>
          </a:prstGeom>
          <a:noFill/>
        </p:spPr>
        <p:txBody>
          <a:bodyPr wrap="square" rtlCol="0">
            <a:spAutoFit/>
          </a:bodyPr>
          <a:lstStyle/>
          <a:p>
            <a:pPr algn="ctr"/>
            <a:r>
              <a:rPr lang="en-US" dirty="0" smtClean="0"/>
              <a:t>WORKING OF 3D PRINTING-BLOCK DIAGRAM</a:t>
            </a:r>
            <a:endParaRPr lang="en-US" dirty="0"/>
          </a:p>
        </p:txBody>
      </p:sp>
    </p:spTree>
    <p:extLst>
      <p:ext uri="{BB962C8B-B14F-4D97-AF65-F5344CB8AC3E}">
        <p14:creationId xmlns:p14="http://schemas.microsoft.com/office/powerpoint/2010/main" val="1863080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just"/>
            <a:r>
              <a:rPr lang="en-US" sz="2400" dirty="0">
                <a:latin typeface="Times New Roman" pitchFamily="18" charset="0"/>
                <a:cs typeface="Times New Roman" pitchFamily="18" charset="0"/>
              </a:rPr>
              <a:t>"Standard Triangle </a:t>
            </a:r>
            <a:r>
              <a:rPr lang="en-US" sz="2400" dirty="0" smtClean="0">
                <a:latin typeface="Times New Roman" pitchFamily="18" charset="0"/>
                <a:cs typeface="Times New Roman" pitchFamily="18" charset="0"/>
              </a:rPr>
              <a:t>Language“-</a:t>
            </a:r>
            <a:r>
              <a:rPr lang="en-US" sz="2400" dirty="0">
                <a:latin typeface="Times New Roman" pitchFamily="18" charset="0"/>
                <a:cs typeface="Times New Roman" pitchFamily="18" charset="0"/>
              </a:rPr>
              <a:t>This file format is supported by many other software packages; it is widely used </a:t>
            </a:r>
            <a:r>
              <a:rPr lang="en-US" sz="2400" dirty="0" smtClean="0">
                <a:latin typeface="Times New Roman" pitchFamily="18" charset="0"/>
                <a:cs typeface="Times New Roman" pitchFamily="18" charset="0"/>
              </a:rPr>
              <a:t>for rapid prototyping,</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3D PRINTING</a:t>
            </a:r>
            <a:r>
              <a:rPr lang="en-US" sz="2400" dirty="0">
                <a:latin typeface="Times New Roman" pitchFamily="18" charset="0"/>
                <a:cs typeface="Times New Roman" pitchFamily="18" charset="0"/>
              </a:rPr>
              <a:t> and </a:t>
            </a:r>
            <a:r>
              <a:rPr lang="en-US" sz="2400" dirty="0" smtClean="0">
                <a:latin typeface="Times New Roman" pitchFamily="18" charset="0"/>
                <a:cs typeface="Times New Roman" pitchFamily="18" charset="0"/>
              </a:rPr>
              <a:t>COMPUTER AIDED MANUFACTURING.</a:t>
            </a:r>
            <a:r>
              <a:rPr lang="en-US" sz="2400" baseline="300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STL files describe only the surface geometry of a three-dimensional object without any representation of color, texture or other common CAD model </a:t>
            </a:r>
            <a:r>
              <a:rPr lang="en-US" sz="2400" dirty="0" smtClean="0">
                <a:latin typeface="Times New Roman" pitchFamily="18" charset="0"/>
                <a:cs typeface="Times New Roman" pitchFamily="18" charset="0"/>
              </a:rPr>
              <a:t>attributes. </a:t>
            </a:r>
          </a:p>
          <a:p>
            <a:pPr marL="0" indent="0" algn="just">
              <a:buNone/>
            </a:pPr>
            <a:r>
              <a:rPr lang="en-US" sz="2400" dirty="0" smtClean="0">
                <a:latin typeface="Times New Roman" pitchFamily="18" charset="0"/>
                <a:cs typeface="Times New Roman" pitchFamily="18" charset="0"/>
              </a:rPr>
              <a:t>The STL format specifies both </a:t>
            </a:r>
            <a:r>
              <a:rPr lang="en-US" sz="2400" dirty="0" smtClean="0">
                <a:latin typeface="Times New Roman" pitchFamily="18" charset="0"/>
                <a:cs typeface="Times New Roman" pitchFamily="18" charset="0"/>
                <a:hlinkClick r:id="rId2" tooltip="ASCII"/>
              </a:rPr>
              <a:t>ASCII</a:t>
            </a:r>
            <a:r>
              <a:rPr lang="en-US" sz="2400" dirty="0" smtClean="0">
                <a:latin typeface="Times New Roman" pitchFamily="18" charset="0"/>
                <a:cs typeface="Times New Roman" pitchFamily="18" charset="0"/>
              </a:rPr>
              <a:t> and </a:t>
            </a:r>
            <a:r>
              <a:rPr lang="en-US" sz="2400" dirty="0" smtClean="0">
                <a:latin typeface="Times New Roman" pitchFamily="18" charset="0"/>
                <a:cs typeface="Times New Roman" pitchFamily="18" charset="0"/>
                <a:hlinkClick r:id="rId3" tooltip="Binary file"/>
              </a:rPr>
              <a:t>binary</a:t>
            </a:r>
            <a:r>
              <a:rPr lang="en-US" sz="2400" dirty="0" smtClean="0">
                <a:latin typeface="Times New Roman" pitchFamily="18" charset="0"/>
                <a:cs typeface="Times New Roman" pitchFamily="18" charset="0"/>
              </a:rPr>
              <a:t> representation</a:t>
            </a:r>
            <a:r>
              <a:rPr lang="en-US" dirty="0"/>
              <a:t>.</a:t>
            </a:r>
            <a:endParaRPr lang="en-US" dirty="0" smtClean="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4852" y="4404202"/>
            <a:ext cx="7261948" cy="2272823"/>
          </a:xfrm>
          <a:prstGeom prst="rect">
            <a:avLst/>
          </a:prstGeom>
        </p:spPr>
      </p:pic>
    </p:spTree>
    <p:extLst>
      <p:ext uri="{BB962C8B-B14F-4D97-AF65-F5344CB8AC3E}">
        <p14:creationId xmlns:p14="http://schemas.microsoft.com/office/powerpoint/2010/main" val="698360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lgn="just">
              <a:buNone/>
            </a:pPr>
            <a:r>
              <a:rPr lang="en-US" dirty="0">
                <a:latin typeface="Times New Roman" pitchFamily="18" charset="0"/>
                <a:cs typeface="Times New Roman" pitchFamily="18" charset="0"/>
              </a:rPr>
              <a:t>G code- Language used to control machine movement in 3 dimensions.</a:t>
            </a:r>
          </a:p>
          <a:p>
            <a:pPr marL="0" indent="0" algn="just">
              <a:buNone/>
            </a:pPr>
            <a:r>
              <a:rPr lang="en-US" dirty="0">
                <a:latin typeface="Times New Roman" pitchFamily="18" charset="0"/>
                <a:cs typeface="Times New Roman" pitchFamily="18" charset="0"/>
              </a:rPr>
              <a:t>(G and M codes are generally used to run CNC machines</a:t>
            </a:r>
            <a:r>
              <a:rPr lang="en-US" dirty="0" smtClean="0">
                <a:latin typeface="Times New Roman" pitchFamily="18" charset="0"/>
                <a:cs typeface="Times New Roman" pitchFamily="18" charset="0"/>
              </a:rPr>
              <a:t>.)</a:t>
            </a:r>
          </a:p>
          <a:p>
            <a:pPr marL="0" indent="0" algn="just">
              <a:buNone/>
            </a:pPr>
            <a:endParaRPr lang="en-US"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5875" y="2809875"/>
            <a:ext cx="4048125" cy="4048125"/>
          </a:xfrm>
          <a:prstGeom prst="rect">
            <a:avLst/>
          </a:prstGeom>
        </p:spPr>
      </p:pic>
    </p:spTree>
    <p:extLst>
      <p:ext uri="{BB962C8B-B14F-4D97-AF65-F5344CB8AC3E}">
        <p14:creationId xmlns:p14="http://schemas.microsoft.com/office/powerpoint/2010/main" val="837775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marL="0" indent="0" algn="ctr">
              <a:buNone/>
            </a:pPr>
            <a:r>
              <a:rPr lang="en-US" dirty="0" smtClean="0">
                <a:solidFill>
                  <a:schemeClr val="tx2">
                    <a:lumMod val="75000"/>
                  </a:schemeClr>
                </a:solidFill>
              </a:rPr>
              <a:t>TYPES OF 3D PRINTING TECHNOLOGY</a:t>
            </a:r>
          </a:p>
          <a:p>
            <a:pPr marL="0" indent="0" algn="just">
              <a:buNone/>
            </a:pPr>
            <a:r>
              <a:rPr lang="en-US" dirty="0"/>
              <a:t>There are various 3D printing methods which were developed to build 3D structures and objects. </a:t>
            </a:r>
            <a:endParaRPr lang="en-US" dirty="0" smtClean="0"/>
          </a:p>
          <a:p>
            <a:pPr>
              <a:buFont typeface="Wingdings" pitchFamily="2" charset="2"/>
              <a:buChar char="ü"/>
            </a:pPr>
            <a:r>
              <a:rPr lang="en-US" dirty="0">
                <a:solidFill>
                  <a:srgbClr val="00B0F0"/>
                </a:solidFill>
              </a:rPr>
              <a:t>Selective Laser Sintering (SLS</a:t>
            </a:r>
            <a:r>
              <a:rPr lang="en-US" dirty="0" smtClean="0">
                <a:solidFill>
                  <a:srgbClr val="00B0F0"/>
                </a:solidFill>
              </a:rPr>
              <a:t>)</a:t>
            </a:r>
          </a:p>
          <a:p>
            <a:pPr>
              <a:buFont typeface="Wingdings" pitchFamily="2" charset="2"/>
              <a:buChar char="ü"/>
            </a:pPr>
            <a:r>
              <a:rPr lang="en-US" dirty="0" smtClean="0">
                <a:solidFill>
                  <a:srgbClr val="00B0F0"/>
                </a:solidFill>
              </a:rPr>
              <a:t>Fused </a:t>
            </a:r>
            <a:r>
              <a:rPr lang="en-US" dirty="0">
                <a:solidFill>
                  <a:srgbClr val="00B0F0"/>
                </a:solidFill>
              </a:rPr>
              <a:t>deposition modeling (FDM)</a:t>
            </a:r>
          </a:p>
          <a:p>
            <a:pPr>
              <a:buFont typeface="Wingdings" pitchFamily="2" charset="2"/>
              <a:buChar char="ü"/>
            </a:pPr>
            <a:r>
              <a:rPr lang="en-US" dirty="0" smtClean="0">
                <a:solidFill>
                  <a:srgbClr val="00B0F0"/>
                </a:solidFill>
              </a:rPr>
              <a:t>Stereo lithography(SLA</a:t>
            </a:r>
            <a:r>
              <a:rPr lang="en-US" dirty="0">
                <a:solidFill>
                  <a:srgbClr val="00B0F0"/>
                </a:solidFill>
              </a:rPr>
              <a:t>)</a:t>
            </a:r>
          </a:p>
          <a:p>
            <a:r>
              <a:rPr lang="en-US" dirty="0"/>
              <a:t>Digital Light Processing(DLP)</a:t>
            </a:r>
          </a:p>
          <a:p>
            <a:r>
              <a:rPr lang="en-US" dirty="0" smtClean="0"/>
              <a:t>Selective </a:t>
            </a:r>
            <a:r>
              <a:rPr lang="en-US" dirty="0"/>
              <a:t>laser melting (SLM)</a:t>
            </a:r>
          </a:p>
          <a:p>
            <a:r>
              <a:rPr lang="en-US" dirty="0"/>
              <a:t>Laminated object manufacturing (LOM)</a:t>
            </a:r>
          </a:p>
          <a:p>
            <a:r>
              <a:rPr lang="en-US" dirty="0"/>
              <a:t>Digital Beam Melting (EBM)</a:t>
            </a:r>
          </a:p>
          <a:p>
            <a:pPr marL="0" indent="0" algn="just">
              <a:buNone/>
            </a:pPr>
            <a:endParaRPr lang="en-US" dirty="0"/>
          </a:p>
        </p:txBody>
      </p:sp>
    </p:spTree>
    <p:extLst>
      <p:ext uri="{BB962C8B-B14F-4D97-AF65-F5344CB8AC3E}">
        <p14:creationId xmlns:p14="http://schemas.microsoft.com/office/powerpoint/2010/main" val="596898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dirty="0">
                <a:solidFill>
                  <a:srgbClr val="00B0F0"/>
                </a:solidFill>
              </a:rPr>
              <a:t>Selective Laser Sintering (SLS)</a:t>
            </a:r>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04800" y="1524000"/>
            <a:ext cx="8915400" cy="4953000"/>
          </a:xfrm>
          <a:prstGeom prst="rect">
            <a:avLst/>
          </a:prstGeom>
          <a:ln w="228600" cap="sq" cmpd="thickThin">
            <a:noFill/>
            <a:prstDash val="solid"/>
            <a:miter lim="800000"/>
          </a:ln>
          <a:effectLst>
            <a:innerShdw blurRad="76200">
              <a:srgbClr val="000000"/>
            </a:innerShdw>
          </a:effectLst>
        </p:spPr>
      </p:pic>
    </p:spTree>
    <p:extLst>
      <p:ext uri="{BB962C8B-B14F-4D97-AF65-F5344CB8AC3E}">
        <p14:creationId xmlns:p14="http://schemas.microsoft.com/office/powerpoint/2010/main" val="1141324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a:bodyPr>
          <a:lstStyle/>
          <a:p>
            <a:pPr algn="just">
              <a:buFont typeface="Wingdings" pitchFamily="2" charset="2"/>
              <a:buChar char="Ø"/>
            </a:pPr>
            <a:r>
              <a:rPr lang="en-US" dirty="0"/>
              <a:t>This builds objects by using a laser to selectively fuse together successive layers of a cocktail of powdered wax, ceramic, metal, nylon or one of a range of other </a:t>
            </a:r>
            <a:r>
              <a:rPr lang="en-US" dirty="0" smtClean="0"/>
              <a:t>materials.</a:t>
            </a:r>
          </a:p>
          <a:p>
            <a:pPr algn="just">
              <a:buFont typeface="Wingdings" pitchFamily="2" charset="2"/>
              <a:buChar char="Ø"/>
            </a:pPr>
            <a:r>
              <a:rPr lang="en-US" dirty="0"/>
              <a:t>The laser fuses small particles of plastic, metal, ceramic or glass powders into a 3-dimensional mass.</a:t>
            </a:r>
          </a:p>
          <a:p>
            <a:pPr algn="just">
              <a:buFont typeface="Wingdings" pitchFamily="2" charset="2"/>
              <a:buChar char="Ø"/>
            </a:pPr>
            <a:r>
              <a:rPr lang="en-US" dirty="0"/>
              <a:t>Using SLS, parts with complex interior components can also be printed and there is no problem of removing supports and damaging the part. As a result, time is saved on assembly. </a:t>
            </a:r>
          </a:p>
          <a:p>
            <a:pPr algn="just"/>
            <a:endParaRPr lang="en-US" dirty="0"/>
          </a:p>
        </p:txBody>
      </p:sp>
    </p:spTree>
    <p:extLst>
      <p:ext uri="{BB962C8B-B14F-4D97-AF65-F5344CB8AC3E}">
        <p14:creationId xmlns:p14="http://schemas.microsoft.com/office/powerpoint/2010/main" val="2021671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buFont typeface="Wingdings" pitchFamily="2" charset="2"/>
              <a:buChar char="Ø"/>
            </a:pPr>
            <a:r>
              <a:rPr lang="en-US" dirty="0"/>
              <a:t>Parts printed by SLS are usually very durable and robust. This technology now rivals those produced in traditional methods like injection moulding and are already used in many end-use application like automotive and aerospace</a:t>
            </a:r>
            <a:r>
              <a:rPr lang="en-US" dirty="0" smtClean="0"/>
              <a:t>.</a:t>
            </a:r>
          </a:p>
          <a:p>
            <a:pPr algn="just">
              <a:buFont typeface="Wingdings" pitchFamily="2" charset="2"/>
              <a:buChar char="Ø"/>
            </a:pPr>
            <a:r>
              <a:rPr lang="en-US" dirty="0" smtClean="0"/>
              <a:t>Starting price -5500</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4223" y="3657600"/>
            <a:ext cx="3752850" cy="3017291"/>
          </a:xfrm>
          <a:prstGeom prst="rect">
            <a:avLst/>
          </a:prstGeom>
        </p:spPr>
      </p:pic>
    </p:spTree>
    <p:extLst>
      <p:ext uri="{BB962C8B-B14F-4D97-AF65-F5344CB8AC3E}">
        <p14:creationId xmlns:p14="http://schemas.microsoft.com/office/powerpoint/2010/main" val="1173842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buNone/>
            </a:pPr>
            <a:r>
              <a:rPr lang="en-US" dirty="0">
                <a:solidFill>
                  <a:srgbClr val="00B0F0"/>
                </a:solidFill>
              </a:rPr>
              <a:t>Fused deposition modeling (FDM</a:t>
            </a:r>
            <a:r>
              <a:rPr lang="en-US" dirty="0" smtClean="0">
                <a:solidFill>
                  <a:srgbClr val="00B0F0"/>
                </a:solidFill>
              </a:rPr>
              <a:t>)</a:t>
            </a:r>
          </a:p>
          <a:p>
            <a:pPr marL="0" indent="0">
              <a:buNone/>
            </a:pPr>
            <a:endParaRPr lang="en-US" dirty="0">
              <a:solidFill>
                <a:srgbClr val="00B0F0"/>
              </a:solidFill>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494237"/>
            <a:ext cx="6562725" cy="5049438"/>
          </a:xfrm>
          <a:prstGeom prst="rect">
            <a:avLst/>
          </a:prstGeom>
        </p:spPr>
      </p:pic>
    </p:spTree>
    <p:extLst>
      <p:ext uri="{BB962C8B-B14F-4D97-AF65-F5344CB8AC3E}">
        <p14:creationId xmlns:p14="http://schemas.microsoft.com/office/powerpoint/2010/main" val="2346934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b="1" dirty="0"/>
              <a:t>MANUFACTURING PROCESS </a:t>
            </a:r>
            <a:r>
              <a:rPr lang="en-US" dirty="0"/>
              <a:t>- Manufacturing is the application of physical and chemical processes to alter the geometry, properties and or appearance of a given starting material to make parts or product</a:t>
            </a:r>
            <a:r>
              <a:rPr lang="en-US" dirty="0" smtClean="0"/>
              <a:t>.</a:t>
            </a:r>
          </a:p>
          <a:p>
            <a:pPr marL="0" indent="0">
              <a:buNone/>
            </a:pP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3575736"/>
            <a:ext cx="5715000" cy="3282264"/>
          </a:xfrm>
          <a:prstGeom prst="rect">
            <a:avLst/>
          </a:prstGeom>
        </p:spPr>
      </p:pic>
    </p:spTree>
    <p:extLst>
      <p:ext uri="{BB962C8B-B14F-4D97-AF65-F5344CB8AC3E}">
        <p14:creationId xmlns:p14="http://schemas.microsoft.com/office/powerpoint/2010/main" val="1110487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buFont typeface="Wingdings" pitchFamily="2" charset="2"/>
              <a:buChar char="Ø"/>
            </a:pPr>
            <a:r>
              <a:rPr lang="en-US" dirty="0"/>
              <a:t>This method uses a plastic filament or metal wire as input material to an extrusion nozzle. The nozzle is heated to melt the material and can be moved in both horizontal and vertical directions by CAM</a:t>
            </a:r>
            <a:r>
              <a:rPr lang="en-US" dirty="0" smtClean="0"/>
              <a:t>.</a:t>
            </a:r>
          </a:p>
          <a:p>
            <a:pPr algn="just">
              <a:buFont typeface="Wingdings" pitchFamily="2" charset="2"/>
              <a:buChar char="Ø"/>
            </a:pPr>
            <a:r>
              <a:rPr lang="en-US" dirty="0"/>
              <a:t>The material hardens immediately after extrusion from the nozzle. FDM process is less accurate. The process can also be time consuming for some particular geometry. Moreover the material used in FDM is limited to thermos plastic.</a:t>
            </a:r>
          </a:p>
          <a:p>
            <a:pPr algn="just"/>
            <a:endParaRPr lang="en-US" dirty="0"/>
          </a:p>
        </p:txBody>
      </p:sp>
    </p:spTree>
    <p:extLst>
      <p:ext uri="{BB962C8B-B14F-4D97-AF65-F5344CB8AC3E}">
        <p14:creationId xmlns:p14="http://schemas.microsoft.com/office/powerpoint/2010/main" val="1421843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2545" y="2860964"/>
            <a:ext cx="3657600" cy="39624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7" y="3124200"/>
            <a:ext cx="4063764" cy="3733800"/>
          </a:xfrm>
          <a:prstGeom prst="rect">
            <a:avLst/>
          </a:prstGeom>
        </p:spPr>
      </p:pic>
      <p:sp>
        <p:nvSpPr>
          <p:cNvPr id="6" name="TextBox 5"/>
          <p:cNvSpPr txBox="1"/>
          <p:nvPr/>
        </p:nvSpPr>
        <p:spPr>
          <a:xfrm>
            <a:off x="228600" y="609600"/>
            <a:ext cx="9914708" cy="461665"/>
          </a:xfrm>
          <a:prstGeom prst="rect">
            <a:avLst/>
          </a:prstGeom>
          <a:noFill/>
        </p:spPr>
        <p:txBody>
          <a:bodyPr wrap="square" rtlCol="0">
            <a:spAutoFit/>
          </a:bodyPr>
          <a:lstStyle/>
          <a:p>
            <a:r>
              <a:rPr lang="en-US" sz="2400" dirty="0" smtClean="0"/>
              <a:t>INITIAL COST( BASIC MODEL-LIMITED CAM)- 20000 INDIAN RUPEES</a:t>
            </a:r>
            <a:endParaRPr lang="en-US" sz="2400" dirty="0"/>
          </a:p>
        </p:txBody>
      </p:sp>
    </p:spTree>
    <p:extLst>
      <p:ext uri="{BB962C8B-B14F-4D97-AF65-F5344CB8AC3E}">
        <p14:creationId xmlns:p14="http://schemas.microsoft.com/office/powerpoint/2010/main" val="57481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dirty="0">
                <a:solidFill>
                  <a:srgbClr val="00B0F0"/>
                </a:solidFill>
              </a:rPr>
              <a:t>Stereo lithography(SLA)</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1" y="1066800"/>
            <a:ext cx="7467600" cy="5457564"/>
          </a:xfrm>
          <a:prstGeom prst="rect">
            <a:avLst/>
          </a:prstGeom>
        </p:spPr>
      </p:pic>
    </p:spTree>
    <p:extLst>
      <p:ext uri="{BB962C8B-B14F-4D97-AF65-F5344CB8AC3E}">
        <p14:creationId xmlns:p14="http://schemas.microsoft.com/office/powerpoint/2010/main" val="1268777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buFont typeface="Wingdings" pitchFamily="2" charset="2"/>
              <a:buChar char="Ø"/>
            </a:pPr>
            <a:r>
              <a:rPr lang="en-US" dirty="0"/>
              <a:t>SLA is used mostly to create models, prototypes and patterns. Being a laser based process; it uses ultraviolet laser and a vat of resin to build parts. </a:t>
            </a:r>
            <a:endParaRPr lang="en-US" dirty="0" smtClean="0"/>
          </a:p>
          <a:p>
            <a:pPr algn="just">
              <a:buFont typeface="Wingdings" pitchFamily="2" charset="2"/>
              <a:buChar char="Ø"/>
            </a:pPr>
            <a:r>
              <a:rPr lang="en-US" dirty="0"/>
              <a:t>The laser beam marks the design onto the surface of the liquid polymer. Exposure to the ultraviolet laser causes the chains of atoms in the polymer gum to connect together.</a:t>
            </a:r>
          </a:p>
        </p:txBody>
      </p:sp>
    </p:spTree>
    <p:extLst>
      <p:ext uri="{BB962C8B-B14F-4D97-AF65-F5344CB8AC3E}">
        <p14:creationId xmlns:p14="http://schemas.microsoft.com/office/powerpoint/2010/main" val="472194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228600"/>
            <a:ext cx="8489004" cy="3352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9895" y="3616902"/>
            <a:ext cx="5810250" cy="3248025"/>
          </a:xfrm>
          <a:prstGeom prst="rect">
            <a:avLst/>
          </a:prstGeom>
        </p:spPr>
      </p:pic>
    </p:spTree>
    <p:extLst>
      <p:ext uri="{BB962C8B-B14F-4D97-AF65-F5344CB8AC3E}">
        <p14:creationId xmlns:p14="http://schemas.microsoft.com/office/powerpoint/2010/main" val="312951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35562"/>
          </a:xfrm>
        </p:spPr>
        <p:txBody>
          <a:bodyPr>
            <a:normAutofit/>
          </a:bodyPr>
          <a:lstStyle/>
          <a:p>
            <a:r>
              <a:rPr lang="en-US" sz="3600" b="1" dirty="0" smtClean="0">
                <a:solidFill>
                  <a:srgbClr val="00B050"/>
                </a:solidFill>
              </a:rPr>
              <a:t>A</a:t>
            </a:r>
            <a:r>
              <a:rPr lang="en-US" b="1" dirty="0" smtClean="0">
                <a:solidFill>
                  <a:srgbClr val="00B050"/>
                </a:solidFill>
              </a:rPr>
              <a:t>PPLICATIONS OF 3D PRINTING TECHNOLOGY</a:t>
            </a:r>
            <a:br>
              <a:rPr lang="en-US" b="1" dirty="0" smtClean="0">
                <a:solidFill>
                  <a:srgbClr val="00B050"/>
                </a:solidFill>
              </a:rPr>
            </a:br>
            <a:r>
              <a:rPr lang="en-US" b="1" dirty="0">
                <a:solidFill>
                  <a:srgbClr val="00B050"/>
                </a:solidFill>
              </a:rPr>
              <a:t/>
            </a:r>
            <a:br>
              <a:rPr lang="en-US" b="1" dirty="0">
                <a:solidFill>
                  <a:srgbClr val="00B050"/>
                </a:solidFill>
              </a:rPr>
            </a:br>
            <a:endParaRPr lang="en-US" b="1" dirty="0">
              <a:solidFill>
                <a:srgbClr val="00B05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3" y="3124200"/>
            <a:ext cx="5900057" cy="3304032"/>
          </a:xfrm>
          <a:prstGeom prst="rect">
            <a:avLst/>
          </a:prstGeom>
        </p:spPr>
      </p:pic>
    </p:spTree>
    <p:extLst>
      <p:ext uri="{BB962C8B-B14F-4D97-AF65-F5344CB8AC3E}">
        <p14:creationId xmlns:p14="http://schemas.microsoft.com/office/powerpoint/2010/main" val="3501213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5821363"/>
          </a:xfrm>
        </p:spPr>
        <p:txBody>
          <a:bodyPr/>
          <a:lstStyle/>
          <a:p>
            <a:pPr marL="0" indent="0">
              <a:buNone/>
            </a:pPr>
            <a:r>
              <a:rPr lang="en-US" dirty="0">
                <a:solidFill>
                  <a:schemeClr val="accent2">
                    <a:lumMod val="75000"/>
                  </a:schemeClr>
                </a:solidFill>
              </a:rPr>
              <a:t>3D printing applications in Architecture and </a:t>
            </a:r>
            <a:r>
              <a:rPr lang="en-US" dirty="0" smtClean="0">
                <a:solidFill>
                  <a:schemeClr val="accent2">
                    <a:lumMod val="75000"/>
                  </a:schemeClr>
                </a:solidFill>
              </a:rPr>
              <a:t>Con</a:t>
            </a:r>
            <a:r>
              <a:rPr lang="en-US" dirty="0">
                <a:solidFill>
                  <a:schemeClr val="accent2">
                    <a:lumMod val="75000"/>
                  </a:schemeClr>
                </a:solidFill>
              </a:rPr>
              <a:t>struction</a:t>
            </a:r>
          </a:p>
          <a:p>
            <a:pPr marL="0" indent="0">
              <a:buNone/>
            </a:pPr>
            <a:endParaRPr lang="en-US" dirty="0" smtClean="0"/>
          </a:p>
          <a:p>
            <a:pPr fontAlgn="base"/>
            <a:r>
              <a:rPr lang="en-US" dirty="0"/>
              <a:t>quickly materialize your </a:t>
            </a:r>
            <a:r>
              <a:rPr lang="en-US" dirty="0" smtClean="0"/>
              <a:t>ideas</a:t>
            </a:r>
          </a:p>
          <a:p>
            <a:pPr fontAlgn="base"/>
            <a:r>
              <a:rPr lang="en-US" dirty="0"/>
              <a:t>give your project the best chance of success</a:t>
            </a:r>
          </a:p>
          <a:p>
            <a:r>
              <a:rPr lang="en-US" dirty="0"/>
              <a:t>Make your clients visualize your imagination.</a:t>
            </a:r>
          </a:p>
          <a:p>
            <a:pPr marL="0" indent="0">
              <a:buNone/>
            </a:pP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3113" y="3873638"/>
            <a:ext cx="3290887" cy="2949726"/>
          </a:xfrm>
          <a:prstGeom prst="rect">
            <a:avLst/>
          </a:prstGeom>
        </p:spPr>
      </p:pic>
    </p:spTree>
    <p:extLst>
      <p:ext uri="{BB962C8B-B14F-4D97-AF65-F5344CB8AC3E}">
        <p14:creationId xmlns:p14="http://schemas.microsoft.com/office/powerpoint/2010/main" val="2303870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solidFill>
                  <a:schemeClr val="accent2">
                    <a:lumMod val="75000"/>
                  </a:schemeClr>
                </a:solidFill>
              </a:rPr>
              <a:t>3D printing applications in Maritime </a:t>
            </a:r>
            <a:r>
              <a:rPr lang="en-US" dirty="0" smtClean="0">
                <a:solidFill>
                  <a:schemeClr val="accent2">
                    <a:lumMod val="75000"/>
                  </a:schemeClr>
                </a:solidFill>
              </a:rPr>
              <a:t>Industry</a:t>
            </a:r>
          </a:p>
          <a:p>
            <a:pPr algn="just"/>
            <a:r>
              <a:rPr lang="en-US" dirty="0"/>
              <a:t>Innovate faster and cheaper</a:t>
            </a:r>
          </a:p>
          <a:p>
            <a:pPr algn="just"/>
            <a:r>
              <a:rPr lang="en-US" dirty="0"/>
              <a:t>Create </a:t>
            </a:r>
            <a:r>
              <a:rPr lang="en-US" b="1" dirty="0"/>
              <a:t>spare parts</a:t>
            </a:r>
            <a:r>
              <a:rPr lang="en-US" dirty="0"/>
              <a:t> on demand, without any </a:t>
            </a:r>
            <a:r>
              <a:rPr lang="en-US" dirty="0" smtClean="0"/>
              <a:t>stock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1074" y="4224109"/>
            <a:ext cx="2892926" cy="2626964"/>
          </a:xfrm>
          <a:prstGeom prst="rect">
            <a:avLst/>
          </a:prstGeom>
        </p:spPr>
      </p:pic>
    </p:spTree>
    <p:extLst>
      <p:ext uri="{BB962C8B-B14F-4D97-AF65-F5344CB8AC3E}">
        <p14:creationId xmlns:p14="http://schemas.microsoft.com/office/powerpoint/2010/main" val="2351137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buNone/>
            </a:pPr>
            <a:r>
              <a:rPr lang="en-US" dirty="0">
                <a:solidFill>
                  <a:schemeClr val="accent2">
                    <a:lumMod val="75000"/>
                  </a:schemeClr>
                </a:solidFill>
              </a:rPr>
              <a:t>3D printing applications in Healthcare and </a:t>
            </a:r>
            <a:r>
              <a:rPr lang="en-US" dirty="0" smtClean="0">
                <a:solidFill>
                  <a:schemeClr val="accent2">
                    <a:lumMod val="75000"/>
                  </a:schemeClr>
                </a:solidFill>
              </a:rPr>
              <a:t>Medical</a:t>
            </a:r>
          </a:p>
          <a:p>
            <a:pPr fontAlgn="base"/>
            <a:r>
              <a:rPr lang="en-US" dirty="0"/>
              <a:t>create custom-made products for your patients</a:t>
            </a:r>
          </a:p>
          <a:p>
            <a:r>
              <a:rPr lang="en-US" b="1" dirty="0"/>
              <a:t>Prosthesis, </a:t>
            </a:r>
            <a:r>
              <a:rPr lang="en-US" b="1" dirty="0" err="1"/>
              <a:t>orthosis</a:t>
            </a:r>
            <a:r>
              <a:rPr lang="en-US" b="1" dirty="0"/>
              <a:t> and medical tools</a:t>
            </a:r>
            <a:r>
              <a:rPr lang="en-US" dirty="0"/>
              <a:t>: a revolutionary offer for the medical market.</a:t>
            </a:r>
          </a:p>
          <a:p>
            <a:pPr marL="0" indent="0">
              <a:buNone/>
            </a:pPr>
            <a:r>
              <a:rPr lang="en-US" dirty="0"/>
              <a:t/>
            </a:r>
            <a:br>
              <a:rPr lang="en-US" dirty="0"/>
            </a:br>
            <a:endParaRPr lang="en-US" dirty="0">
              <a:solidFill>
                <a:schemeClr val="accent2">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768810"/>
            <a:ext cx="3429000" cy="308918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3700162"/>
            <a:ext cx="3505200" cy="3157838"/>
          </a:xfrm>
          <a:prstGeom prst="rect">
            <a:avLst/>
          </a:prstGeom>
        </p:spPr>
      </p:pic>
    </p:spTree>
    <p:extLst>
      <p:ext uri="{BB962C8B-B14F-4D97-AF65-F5344CB8AC3E}">
        <p14:creationId xmlns:p14="http://schemas.microsoft.com/office/powerpoint/2010/main" val="384387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0" indent="0">
              <a:buNone/>
            </a:pPr>
            <a:r>
              <a:rPr lang="en-US" dirty="0">
                <a:solidFill>
                  <a:schemeClr val="accent2">
                    <a:lumMod val="75000"/>
                  </a:schemeClr>
                </a:solidFill>
              </a:rPr>
              <a:t>3D printing applications in Chemical </a:t>
            </a:r>
            <a:r>
              <a:rPr lang="en-US" dirty="0" smtClean="0">
                <a:solidFill>
                  <a:schemeClr val="accent2">
                    <a:lumMod val="75000"/>
                  </a:schemeClr>
                </a:solidFill>
              </a:rPr>
              <a:t>Industry</a:t>
            </a:r>
          </a:p>
          <a:p>
            <a:pPr marL="0" indent="0">
              <a:buNone/>
            </a:pPr>
            <a:endParaRPr lang="en-US" dirty="0" smtClean="0"/>
          </a:p>
          <a:p>
            <a:pPr marL="0" indent="0">
              <a:buNone/>
            </a:pPr>
            <a:r>
              <a:rPr lang="en-US" dirty="0" smtClean="0"/>
              <a:t>3D </a:t>
            </a:r>
            <a:r>
              <a:rPr lang="en-US" dirty="0"/>
              <a:t>printing </a:t>
            </a:r>
            <a:r>
              <a:rPr lang="en-US" b="1" dirty="0"/>
              <a:t>molecular structures</a:t>
            </a:r>
            <a:endParaRPr lang="en-US" dirty="0"/>
          </a:p>
          <a:p>
            <a:pPr marL="0" indent="0">
              <a:buNone/>
            </a:pPr>
            <a:r>
              <a:rPr lang="en-US" dirty="0"/>
              <a:t>3D print parts of your machine</a:t>
            </a:r>
          </a:p>
          <a:p>
            <a:pPr marL="0" indent="0">
              <a:buNone/>
            </a:pPr>
            <a:endParaRPr lang="en-US" dirty="0">
              <a:solidFill>
                <a:schemeClr val="accent2">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6031" y="3054872"/>
            <a:ext cx="4187969" cy="3803128"/>
          </a:xfrm>
          <a:prstGeom prst="rect">
            <a:avLst/>
          </a:prstGeom>
        </p:spPr>
      </p:pic>
    </p:spTree>
    <p:extLst>
      <p:ext uri="{BB962C8B-B14F-4D97-AF65-F5344CB8AC3E}">
        <p14:creationId xmlns:p14="http://schemas.microsoft.com/office/powerpoint/2010/main" val="697499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lgn="just">
              <a:buNone/>
            </a:pPr>
            <a:r>
              <a:rPr lang="en-US" dirty="0">
                <a:solidFill>
                  <a:srgbClr val="00B0F0"/>
                </a:solidFill>
              </a:rPr>
              <a:t>Manufacturing is the transformation of materials into items of greater value by means of one or more process and or assembly operation.</a:t>
            </a:r>
          </a:p>
          <a:p>
            <a:pPr marL="0" indent="0">
              <a:buNone/>
            </a:pPr>
            <a:endParaRPr lang="en-US" dirty="0">
              <a:solidFill>
                <a:srgbClr val="00B0F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264" y="2438400"/>
            <a:ext cx="6299099" cy="4191000"/>
          </a:xfrm>
          <a:prstGeom prst="rect">
            <a:avLst/>
          </a:prstGeom>
        </p:spPr>
      </p:pic>
    </p:spTree>
    <p:extLst>
      <p:ext uri="{BB962C8B-B14F-4D97-AF65-F5344CB8AC3E}">
        <p14:creationId xmlns:p14="http://schemas.microsoft.com/office/powerpoint/2010/main" val="1551895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dirty="0">
                <a:solidFill>
                  <a:schemeClr val="accent2">
                    <a:lumMod val="75000"/>
                  </a:schemeClr>
                </a:solidFill>
              </a:rPr>
              <a:t>3D printing applications for Food </a:t>
            </a:r>
            <a:r>
              <a:rPr lang="en-US" dirty="0" smtClean="0">
                <a:solidFill>
                  <a:schemeClr val="accent2">
                    <a:lumMod val="75000"/>
                  </a:schemeClr>
                </a:solidFill>
              </a:rPr>
              <a:t>Industry</a:t>
            </a:r>
          </a:p>
          <a:p>
            <a:pPr marL="0" indent="0">
              <a:buNone/>
            </a:pPr>
            <a:r>
              <a:rPr lang="en-US" b="1" dirty="0"/>
              <a:t>Prototyping for tooling</a:t>
            </a:r>
            <a:r>
              <a:rPr lang="en-US" dirty="0"/>
              <a:t> in the food industry</a:t>
            </a:r>
          </a:p>
          <a:p>
            <a:pPr marL="0" indent="0">
              <a:buNone/>
            </a:pPr>
            <a:endParaRPr lang="en-US" dirty="0">
              <a:solidFill>
                <a:schemeClr val="accent2">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2182" y="1905000"/>
            <a:ext cx="5286375" cy="4800600"/>
          </a:xfrm>
          <a:prstGeom prst="rect">
            <a:avLst/>
          </a:prstGeom>
        </p:spPr>
      </p:pic>
    </p:spTree>
    <p:extLst>
      <p:ext uri="{BB962C8B-B14F-4D97-AF65-F5344CB8AC3E}">
        <p14:creationId xmlns:p14="http://schemas.microsoft.com/office/powerpoint/2010/main" val="3096113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dirty="0">
                <a:solidFill>
                  <a:schemeClr val="accent2">
                    <a:lumMod val="75000"/>
                  </a:schemeClr>
                </a:solidFill>
              </a:rPr>
              <a:t>3D printing applications for </a:t>
            </a:r>
            <a:r>
              <a:rPr lang="en-US" dirty="0" smtClean="0">
                <a:solidFill>
                  <a:schemeClr val="accent2">
                    <a:lumMod val="75000"/>
                  </a:schemeClr>
                </a:solidFill>
              </a:rPr>
              <a:t>Drones</a:t>
            </a:r>
          </a:p>
          <a:p>
            <a:pPr marL="0" indent="0">
              <a:buNone/>
            </a:pPr>
            <a:endParaRPr lang="en-US" dirty="0">
              <a:solidFill>
                <a:schemeClr val="accent2">
                  <a:lumMod val="75000"/>
                </a:schemeClr>
              </a:solidFill>
            </a:endParaRPr>
          </a:p>
          <a:p>
            <a:pPr marL="0" indent="0">
              <a:buNone/>
            </a:pPr>
            <a:r>
              <a:rPr lang="en-US" dirty="0" smtClean="0"/>
              <a:t>Design, size and cost optimization</a:t>
            </a:r>
          </a:p>
          <a:p>
            <a:pPr marL="0" indent="0">
              <a:buNone/>
            </a:pPr>
            <a:endParaRPr lang="en-US" dirty="0">
              <a:solidFill>
                <a:schemeClr val="accent2">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2901140"/>
            <a:ext cx="4357255" cy="3956859"/>
          </a:xfrm>
          <a:prstGeom prst="rect">
            <a:avLst/>
          </a:prstGeom>
        </p:spPr>
      </p:pic>
    </p:spTree>
    <p:extLst>
      <p:ext uri="{BB962C8B-B14F-4D97-AF65-F5344CB8AC3E}">
        <p14:creationId xmlns:p14="http://schemas.microsoft.com/office/powerpoint/2010/main" val="37355739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marL="0" indent="0">
              <a:buNone/>
            </a:pPr>
            <a:r>
              <a:rPr lang="en-US" dirty="0">
                <a:solidFill>
                  <a:schemeClr val="accent2">
                    <a:lumMod val="75000"/>
                  </a:schemeClr>
                </a:solidFill>
              </a:rPr>
              <a:t>3D </a:t>
            </a:r>
            <a:r>
              <a:rPr lang="en-US" dirty="0" smtClean="0">
                <a:solidFill>
                  <a:schemeClr val="accent2">
                    <a:lumMod val="75000"/>
                  </a:schemeClr>
                </a:solidFill>
              </a:rPr>
              <a:t>printing </a:t>
            </a:r>
            <a:r>
              <a:rPr lang="en-US" dirty="0">
                <a:solidFill>
                  <a:schemeClr val="accent2">
                    <a:lumMod val="75000"/>
                  </a:schemeClr>
                </a:solidFill>
              </a:rPr>
              <a:t>applications in </a:t>
            </a:r>
            <a:r>
              <a:rPr lang="en-US" dirty="0" smtClean="0">
                <a:solidFill>
                  <a:schemeClr val="accent2">
                    <a:lumMod val="75000"/>
                  </a:schemeClr>
                </a:solidFill>
              </a:rPr>
              <a:t>Education</a:t>
            </a:r>
          </a:p>
          <a:p>
            <a:pPr marL="0" indent="0">
              <a:buNone/>
            </a:pPr>
            <a:r>
              <a:rPr lang="en-US" b="1" dirty="0"/>
              <a:t>Technical, design or engineering curriculum</a:t>
            </a:r>
            <a:r>
              <a:rPr lang="en-US" dirty="0"/>
              <a:t>: bring the professional world to your students</a:t>
            </a:r>
          </a:p>
          <a:p>
            <a:pPr marL="0" indent="0">
              <a:buNone/>
            </a:pPr>
            <a:endParaRPr lang="en-US" dirty="0">
              <a:solidFill>
                <a:schemeClr val="accent2">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2936731"/>
            <a:ext cx="4330026" cy="3900487"/>
          </a:xfrm>
          <a:prstGeom prst="rect">
            <a:avLst/>
          </a:prstGeom>
        </p:spPr>
      </p:pic>
    </p:spTree>
    <p:extLst>
      <p:ext uri="{BB962C8B-B14F-4D97-AF65-F5344CB8AC3E}">
        <p14:creationId xmlns:p14="http://schemas.microsoft.com/office/powerpoint/2010/main" val="4292644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0" indent="0">
              <a:buNone/>
            </a:pPr>
            <a:r>
              <a:rPr lang="en-US" dirty="0">
                <a:solidFill>
                  <a:schemeClr val="accent2">
                    <a:lumMod val="75000"/>
                  </a:schemeClr>
                </a:solidFill>
              </a:rPr>
              <a:t>3D printing application in </a:t>
            </a:r>
            <a:r>
              <a:rPr lang="en-US" dirty="0" smtClean="0">
                <a:solidFill>
                  <a:schemeClr val="accent2">
                    <a:lumMod val="75000"/>
                  </a:schemeClr>
                </a:solidFill>
              </a:rPr>
              <a:t>Energy</a:t>
            </a:r>
          </a:p>
          <a:p>
            <a:pPr marL="0" indent="0">
              <a:buNone/>
            </a:pPr>
            <a:r>
              <a:rPr lang="en-US" dirty="0"/>
              <a:t>Fast and easy </a:t>
            </a:r>
            <a:r>
              <a:rPr lang="en-US" b="1" dirty="0"/>
              <a:t>prototyping and testing</a:t>
            </a:r>
            <a:endParaRPr lang="en-US" dirty="0"/>
          </a:p>
          <a:p>
            <a:pPr marL="0" indent="0">
              <a:buNone/>
            </a:pPr>
            <a:endParaRPr lang="en-US" dirty="0">
              <a:solidFill>
                <a:schemeClr val="accent2">
                  <a:lumMod val="7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3913909"/>
            <a:ext cx="2978727" cy="297872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64000"/>
            <a:ext cx="4191000" cy="2794000"/>
          </a:xfrm>
          <a:prstGeom prst="rect">
            <a:avLst/>
          </a:prstGeom>
        </p:spPr>
      </p:pic>
    </p:spTree>
    <p:extLst>
      <p:ext uri="{BB962C8B-B14F-4D97-AF65-F5344CB8AC3E}">
        <p14:creationId xmlns:p14="http://schemas.microsoft.com/office/powerpoint/2010/main" val="2991094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dirty="0">
                <a:solidFill>
                  <a:schemeClr val="accent2">
                    <a:lumMod val="75000"/>
                  </a:schemeClr>
                </a:solidFill>
              </a:rPr>
              <a:t>3D printing applications in </a:t>
            </a:r>
            <a:r>
              <a:rPr lang="en-US" dirty="0" smtClean="0">
                <a:solidFill>
                  <a:schemeClr val="accent2">
                    <a:lumMod val="75000"/>
                  </a:schemeClr>
                </a:solidFill>
              </a:rPr>
              <a:t>Automotive</a:t>
            </a:r>
          </a:p>
          <a:p>
            <a:pPr marL="0" indent="0">
              <a:buNone/>
            </a:pPr>
            <a:endParaRPr lang="en-US" b="1" dirty="0" smtClean="0"/>
          </a:p>
          <a:p>
            <a:pPr marL="0" indent="0">
              <a:buNone/>
            </a:pPr>
            <a:r>
              <a:rPr lang="en-US" b="1" dirty="0" smtClean="0"/>
              <a:t>Demonstration </a:t>
            </a:r>
            <a:r>
              <a:rPr lang="en-US" b="1" dirty="0"/>
              <a:t>models </a:t>
            </a:r>
            <a:r>
              <a:rPr lang="en-US" dirty="0"/>
              <a:t>to sell your products</a:t>
            </a:r>
          </a:p>
          <a:p>
            <a:pPr marL="0" indent="0">
              <a:buNone/>
            </a:pPr>
            <a:endParaRPr lang="en-US" dirty="0">
              <a:solidFill>
                <a:schemeClr val="accent2">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0650" y="3277184"/>
            <a:ext cx="3943350" cy="3580816"/>
          </a:xfrm>
          <a:prstGeom prst="rect">
            <a:avLst/>
          </a:prstGeom>
        </p:spPr>
      </p:pic>
    </p:spTree>
    <p:extLst>
      <p:ext uri="{BB962C8B-B14F-4D97-AF65-F5344CB8AC3E}">
        <p14:creationId xmlns:p14="http://schemas.microsoft.com/office/powerpoint/2010/main" val="3246961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dirty="0">
                <a:solidFill>
                  <a:schemeClr val="accent2">
                    <a:lumMod val="75000"/>
                  </a:schemeClr>
                </a:solidFill>
              </a:rPr>
              <a:t>3D printing applications in Textile and </a:t>
            </a:r>
            <a:r>
              <a:rPr lang="en-US" dirty="0" smtClean="0">
                <a:solidFill>
                  <a:schemeClr val="accent2">
                    <a:lumMod val="75000"/>
                  </a:schemeClr>
                </a:solidFill>
              </a:rPr>
              <a:t>Fashion</a:t>
            </a:r>
          </a:p>
          <a:p>
            <a:pPr marL="0" indent="0">
              <a:buNone/>
            </a:pPr>
            <a:r>
              <a:rPr lang="en-US" dirty="0"/>
              <a:t>N</a:t>
            </a:r>
            <a:r>
              <a:rPr lang="en-US" dirty="0" smtClean="0"/>
              <a:t>ew </a:t>
            </a:r>
            <a:r>
              <a:rPr lang="en-US" dirty="0"/>
              <a:t>structures within </a:t>
            </a:r>
            <a:r>
              <a:rPr lang="en-US" dirty="0" smtClean="0"/>
              <a:t>the </a:t>
            </a:r>
            <a:r>
              <a:rPr lang="en-US" b="1" dirty="0" smtClean="0"/>
              <a:t>textile </a:t>
            </a:r>
            <a:r>
              <a:rPr lang="en-US" b="1" dirty="0"/>
              <a:t>industry</a:t>
            </a:r>
            <a:endParaRPr lang="en-US" dirty="0"/>
          </a:p>
          <a:p>
            <a:pPr marL="0" indent="0">
              <a:buNone/>
            </a:pPr>
            <a:r>
              <a:rPr lang="en-US" dirty="0"/>
              <a:t>N</a:t>
            </a:r>
            <a:r>
              <a:rPr lang="en-US" dirty="0" smtClean="0"/>
              <a:t>ew </a:t>
            </a:r>
            <a:r>
              <a:rPr lang="en-US" dirty="0"/>
              <a:t>material to the textile </a:t>
            </a:r>
            <a:r>
              <a:rPr lang="en-US" dirty="0" smtClean="0"/>
              <a:t>industry</a:t>
            </a:r>
          </a:p>
          <a:p>
            <a:pPr marL="0" indent="0">
              <a:buNone/>
            </a:pPr>
            <a:endParaRPr lang="en-US" dirty="0"/>
          </a:p>
          <a:p>
            <a:pPr marL="0" indent="0">
              <a:buNone/>
            </a:pPr>
            <a:endParaRPr lang="en-US" dirty="0">
              <a:solidFill>
                <a:schemeClr val="accent2">
                  <a:lumMod val="7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7944" y="3810001"/>
            <a:ext cx="4386031" cy="2918704"/>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17" y="4419600"/>
            <a:ext cx="4354286" cy="2438400"/>
          </a:xfrm>
          <a:prstGeom prst="rect">
            <a:avLst/>
          </a:prstGeom>
        </p:spPr>
      </p:pic>
    </p:spTree>
    <p:extLst>
      <p:ext uri="{BB962C8B-B14F-4D97-AF65-F5344CB8AC3E}">
        <p14:creationId xmlns:p14="http://schemas.microsoft.com/office/powerpoint/2010/main" val="6472621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dirty="0">
                <a:solidFill>
                  <a:schemeClr val="accent2">
                    <a:lumMod val="75000"/>
                  </a:schemeClr>
                </a:solidFill>
              </a:rPr>
              <a:t>3D  printing </a:t>
            </a:r>
            <a:r>
              <a:rPr lang="en-US" dirty="0" smtClean="0">
                <a:solidFill>
                  <a:schemeClr val="accent2">
                    <a:lumMod val="75000"/>
                  </a:schemeClr>
                </a:solidFill>
              </a:rPr>
              <a:t>applications </a:t>
            </a:r>
            <a:r>
              <a:rPr lang="en-US" dirty="0">
                <a:solidFill>
                  <a:schemeClr val="accent2">
                    <a:lumMod val="75000"/>
                  </a:schemeClr>
                </a:solidFill>
              </a:rPr>
              <a:t>in </a:t>
            </a:r>
            <a:r>
              <a:rPr lang="en-US" dirty="0" smtClean="0">
                <a:solidFill>
                  <a:schemeClr val="accent2">
                    <a:lumMod val="75000"/>
                  </a:schemeClr>
                </a:solidFill>
              </a:rPr>
              <a:t>Robotics</a:t>
            </a:r>
          </a:p>
          <a:p>
            <a:pPr marL="0" indent="0">
              <a:buNone/>
            </a:pPr>
            <a:r>
              <a:rPr lang="en-US" dirty="0"/>
              <a:t>Rapid prototype parts that fit your robot</a:t>
            </a:r>
          </a:p>
          <a:p>
            <a:pPr marL="0" indent="0">
              <a:buNone/>
            </a:pPr>
            <a:r>
              <a:rPr lang="en-US" dirty="0"/>
              <a:t>Work without constraints to achieve the perfect design</a:t>
            </a:r>
          </a:p>
          <a:p>
            <a:pPr marL="0" indent="0">
              <a:buNone/>
            </a:pPr>
            <a:endParaRPr lang="en-US" dirty="0">
              <a:solidFill>
                <a:schemeClr val="accent2">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2924175"/>
            <a:ext cx="5905500" cy="3933825"/>
          </a:xfrm>
          <a:prstGeom prst="rect">
            <a:avLst/>
          </a:prstGeom>
        </p:spPr>
      </p:pic>
    </p:spTree>
    <p:extLst>
      <p:ext uri="{BB962C8B-B14F-4D97-AF65-F5344CB8AC3E}">
        <p14:creationId xmlns:p14="http://schemas.microsoft.com/office/powerpoint/2010/main" val="31145300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dirty="0">
                <a:solidFill>
                  <a:schemeClr val="accent2">
                    <a:lumMod val="75000"/>
                  </a:schemeClr>
                </a:solidFill>
              </a:rPr>
              <a:t>3D printing applications in Entertainment &amp; </a:t>
            </a:r>
            <a:r>
              <a:rPr lang="en-US" dirty="0" smtClean="0">
                <a:solidFill>
                  <a:schemeClr val="accent2">
                    <a:lumMod val="75000"/>
                  </a:schemeClr>
                </a:solidFill>
              </a:rPr>
              <a:t>Broadcasting</a:t>
            </a:r>
          </a:p>
          <a:p>
            <a:pPr marL="0" indent="0">
              <a:buNone/>
            </a:pPr>
            <a:r>
              <a:rPr lang="en-US" dirty="0"/>
              <a:t>Create perfect objects for using in a TV </a:t>
            </a:r>
            <a:r>
              <a:rPr lang="en-US" dirty="0" smtClean="0"/>
              <a:t>show</a:t>
            </a:r>
          </a:p>
          <a:p>
            <a:pPr marL="0" indent="0">
              <a:buNone/>
            </a:pPr>
            <a:r>
              <a:rPr lang="en-US" dirty="0" smtClean="0"/>
              <a:t>Create sculptures, buildings, beasts etc..</a:t>
            </a:r>
          </a:p>
          <a:p>
            <a:pPr marL="0" indent="0">
              <a:buNone/>
            </a:pPr>
            <a:r>
              <a:rPr lang="en-US" dirty="0"/>
              <a:t>Invent accessories to make your shooting easier</a:t>
            </a:r>
          </a:p>
          <a:p>
            <a:pPr marL="0" indent="0">
              <a:buNone/>
            </a:pPr>
            <a:endParaRPr lang="en-US" dirty="0"/>
          </a:p>
          <a:p>
            <a:pPr marL="0" indent="0">
              <a:buNone/>
            </a:pPr>
            <a:endParaRPr lang="en-US" dirty="0">
              <a:solidFill>
                <a:schemeClr val="accent2">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0272" y="4191000"/>
            <a:ext cx="4003728" cy="2667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90016"/>
            <a:ext cx="4114800" cy="2667984"/>
          </a:xfrm>
          <a:prstGeom prst="rect">
            <a:avLst/>
          </a:prstGeom>
        </p:spPr>
      </p:pic>
    </p:spTree>
    <p:extLst>
      <p:ext uri="{BB962C8B-B14F-4D97-AF65-F5344CB8AC3E}">
        <p14:creationId xmlns:p14="http://schemas.microsoft.com/office/powerpoint/2010/main" val="18488588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dirty="0">
                <a:solidFill>
                  <a:schemeClr val="accent2">
                    <a:lumMod val="75000"/>
                  </a:schemeClr>
                </a:solidFill>
              </a:rPr>
              <a:t>3D printing applications in Aeronautics and </a:t>
            </a:r>
            <a:r>
              <a:rPr lang="en-US" dirty="0" smtClean="0">
                <a:solidFill>
                  <a:schemeClr val="accent2">
                    <a:lumMod val="75000"/>
                  </a:schemeClr>
                </a:solidFill>
              </a:rPr>
              <a:t>Space</a:t>
            </a:r>
          </a:p>
          <a:p>
            <a:pPr marL="0" indent="0">
              <a:buNone/>
            </a:pPr>
            <a:r>
              <a:rPr lang="en-US" dirty="0" smtClean="0">
                <a:solidFill>
                  <a:schemeClr val="accent2">
                    <a:lumMod val="75000"/>
                  </a:schemeClr>
                </a:solidFill>
              </a:rPr>
              <a:t> </a:t>
            </a:r>
            <a:r>
              <a:rPr lang="en-US" dirty="0" smtClean="0"/>
              <a:t>Quick models to perform analysis.</a:t>
            </a:r>
          </a:p>
          <a:p>
            <a:pPr marL="0" indent="0">
              <a:buNone/>
            </a:pPr>
            <a:r>
              <a:rPr lang="en-US" dirty="0" smtClean="0"/>
              <a:t>Innovative designs.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4473633"/>
            <a:ext cx="3962400" cy="237744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473633"/>
            <a:ext cx="3583065" cy="2384367"/>
          </a:xfrm>
          <a:prstGeom prst="rect">
            <a:avLst/>
          </a:prstGeom>
        </p:spPr>
      </p:pic>
    </p:spTree>
    <p:extLst>
      <p:ext uri="{BB962C8B-B14F-4D97-AF65-F5344CB8AC3E}">
        <p14:creationId xmlns:p14="http://schemas.microsoft.com/office/powerpoint/2010/main" val="35331603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lgn="ctr">
              <a:buNone/>
            </a:pPr>
            <a:r>
              <a:rPr lang="en-US" b="1" dirty="0" smtClean="0">
                <a:solidFill>
                  <a:srgbClr val="FF0000"/>
                </a:solidFill>
              </a:rPr>
              <a:t>3D PRINTING MATERIAL</a:t>
            </a:r>
          </a:p>
          <a:p>
            <a:pPr marL="0" indent="0" algn="ctr">
              <a:buNone/>
            </a:pPr>
            <a:endParaRPr lang="en-US"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670" y="4016625"/>
            <a:ext cx="4242330" cy="28413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16625"/>
            <a:ext cx="4622083" cy="2834448"/>
          </a:xfrm>
          <a:prstGeom prst="rect">
            <a:avLst/>
          </a:prstGeom>
        </p:spPr>
      </p:pic>
    </p:spTree>
    <p:extLst>
      <p:ext uri="{BB962C8B-B14F-4D97-AF65-F5344CB8AC3E}">
        <p14:creationId xmlns:p14="http://schemas.microsoft.com/office/powerpoint/2010/main" val="3745518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pPr algn="just"/>
            <a:r>
              <a:rPr lang="en-US" dirty="0"/>
              <a:t>Manufacturing processes can be classified as </a:t>
            </a:r>
            <a:r>
              <a:rPr lang="en-US" b="1" dirty="0">
                <a:solidFill>
                  <a:srgbClr val="FF0000"/>
                </a:solidFill>
              </a:rPr>
              <a:t>processing operation </a:t>
            </a:r>
            <a:r>
              <a:rPr lang="en-US" dirty="0"/>
              <a:t>and </a:t>
            </a:r>
            <a:r>
              <a:rPr lang="en-US" b="1" dirty="0">
                <a:solidFill>
                  <a:srgbClr val="FF0000"/>
                </a:solidFill>
              </a:rPr>
              <a:t>assembly opera</a:t>
            </a:r>
            <a:r>
              <a:rPr lang="en-US" dirty="0">
                <a:solidFill>
                  <a:srgbClr val="FF0000"/>
                </a:solidFill>
              </a:rPr>
              <a:t>tion</a:t>
            </a:r>
            <a:r>
              <a:rPr lang="en-US" dirty="0"/>
              <a:t>.</a:t>
            </a:r>
          </a:p>
          <a:p>
            <a:pPr algn="just"/>
            <a:r>
              <a:rPr lang="en-US" dirty="0"/>
              <a:t>In </a:t>
            </a:r>
            <a:r>
              <a:rPr lang="en-US" b="1" dirty="0"/>
              <a:t>processing operation</a:t>
            </a:r>
            <a:r>
              <a:rPr lang="en-US" dirty="0"/>
              <a:t> the work material is transformed from one state to other advanced state. Through this operation value is added to the work material by changing the geometry; shape properties, appearance etc. of the starting work material. Usually processing operations are performed on individual component.</a:t>
            </a:r>
          </a:p>
          <a:p>
            <a:pPr algn="just"/>
            <a:r>
              <a:rPr lang="en-US" dirty="0"/>
              <a:t>In </a:t>
            </a:r>
            <a:r>
              <a:rPr lang="en-US" b="1" dirty="0"/>
              <a:t>assembly</a:t>
            </a:r>
            <a:r>
              <a:rPr lang="en-US" dirty="0"/>
              <a:t> operation two or more components are joined to create a new entity. The new entity is called assembly.</a:t>
            </a:r>
          </a:p>
          <a:p>
            <a:endParaRPr lang="en-US" dirty="0"/>
          </a:p>
        </p:txBody>
      </p:sp>
    </p:spTree>
    <p:extLst>
      <p:ext uri="{BB962C8B-B14F-4D97-AF65-F5344CB8AC3E}">
        <p14:creationId xmlns:p14="http://schemas.microsoft.com/office/powerpoint/2010/main" val="31973502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r>
              <a:rPr lang="en-US" b="1" dirty="0" smtClean="0">
                <a:solidFill>
                  <a:schemeClr val="accent6">
                    <a:lumMod val="50000"/>
                  </a:schemeClr>
                </a:solidFill>
              </a:rPr>
              <a:t>THERMOPLASTICS</a:t>
            </a:r>
          </a:p>
          <a:p>
            <a:pPr algn="just"/>
            <a:r>
              <a:rPr lang="en-US" sz="3600" dirty="0"/>
              <a:t>The material that softens when heated above the glass transition temperature or melting temperature and becomes hard after cooling is called </a:t>
            </a:r>
            <a:r>
              <a:rPr lang="en-US" sz="3600" dirty="0" smtClean="0"/>
              <a:t>thermoplastics.</a:t>
            </a:r>
          </a:p>
          <a:p>
            <a:pPr algn="just"/>
            <a:r>
              <a:rPr lang="en-US" sz="3600" dirty="0"/>
              <a:t>Thermoplastics can be reversibly melted by heating and solidified by cooling in limited number of cycles without affecting the mechanical properties.</a:t>
            </a:r>
            <a:endParaRPr lang="en-US" sz="3600" b="1" dirty="0">
              <a:solidFill>
                <a:schemeClr val="accent6">
                  <a:lumMod val="50000"/>
                </a:schemeClr>
              </a:solidFill>
            </a:endParaRPr>
          </a:p>
        </p:txBody>
      </p:sp>
    </p:spTree>
    <p:extLst>
      <p:ext uri="{BB962C8B-B14F-4D97-AF65-F5344CB8AC3E}">
        <p14:creationId xmlns:p14="http://schemas.microsoft.com/office/powerpoint/2010/main" val="32461070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00800"/>
          </a:xfrm>
        </p:spPr>
        <p:txBody>
          <a:bodyPr>
            <a:normAutofit/>
          </a:bodyPr>
          <a:lstStyle/>
          <a:p>
            <a:pPr marL="0" indent="0">
              <a:buNone/>
            </a:pPr>
            <a:r>
              <a:rPr lang="en-US" b="1" dirty="0" smtClean="0">
                <a:solidFill>
                  <a:schemeClr val="accent6">
                    <a:lumMod val="50000"/>
                  </a:schemeClr>
                </a:solidFill>
              </a:rPr>
              <a:t>PROPERTIES OF THERMOPLASTICS</a:t>
            </a:r>
          </a:p>
          <a:p>
            <a:r>
              <a:rPr lang="en-US" dirty="0" smtClean="0"/>
              <a:t>High Strength And Toughness</a:t>
            </a:r>
          </a:p>
          <a:p>
            <a:r>
              <a:rPr lang="en-US" dirty="0" smtClean="0"/>
              <a:t>Better Hardness</a:t>
            </a:r>
          </a:p>
          <a:p>
            <a:r>
              <a:rPr lang="en-US" dirty="0" smtClean="0"/>
              <a:t>Chemical Resistance</a:t>
            </a:r>
          </a:p>
          <a:p>
            <a:r>
              <a:rPr lang="en-US" dirty="0" smtClean="0"/>
              <a:t>Durability</a:t>
            </a:r>
          </a:p>
          <a:p>
            <a:r>
              <a:rPr lang="en-US" dirty="0" smtClean="0"/>
              <a:t>Self-lubrication</a:t>
            </a:r>
          </a:p>
          <a:p>
            <a:r>
              <a:rPr lang="en-US" dirty="0" smtClean="0"/>
              <a:t>Transparency and Water Proofing</a:t>
            </a:r>
          </a:p>
          <a:p>
            <a:endParaRPr lang="en-US" b="1" dirty="0">
              <a:solidFill>
                <a:schemeClr val="accent6">
                  <a:lumMod val="50000"/>
                </a:schemeClr>
              </a:solidFill>
            </a:endParaRPr>
          </a:p>
          <a:p>
            <a:pPr marL="0" indent="0">
              <a:buNone/>
            </a:pPr>
            <a:r>
              <a:rPr lang="en-US" b="1" dirty="0" smtClean="0">
                <a:solidFill>
                  <a:schemeClr val="accent1">
                    <a:lumMod val="50000"/>
                  </a:schemeClr>
                </a:solidFill>
              </a:rPr>
              <a:t>(**List out advantages and disadvantages of thermoplastics)</a:t>
            </a:r>
            <a:endParaRPr lang="en-US" b="1" dirty="0">
              <a:solidFill>
                <a:schemeClr val="accent1">
                  <a:lumMod val="50000"/>
                </a:schemeClr>
              </a:solidFill>
            </a:endParaRPr>
          </a:p>
        </p:txBody>
      </p:sp>
    </p:spTree>
    <p:extLst>
      <p:ext uri="{BB962C8B-B14F-4D97-AF65-F5344CB8AC3E}">
        <p14:creationId xmlns:p14="http://schemas.microsoft.com/office/powerpoint/2010/main" val="38751020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01483914"/>
              </p:ext>
            </p:extLst>
          </p:nvPr>
        </p:nvGraphicFramePr>
        <p:xfrm>
          <a:off x="304800" y="457200"/>
          <a:ext cx="8534400" cy="6246734"/>
        </p:xfrm>
        <a:graphic>
          <a:graphicData uri="http://schemas.openxmlformats.org/drawingml/2006/table">
            <a:tbl>
              <a:tblPr firstRow="1" firstCol="1" bandRow="1">
                <a:tableStyleId>{5C22544A-7EE6-4342-B048-85BDC9FD1C3A}</a:tableStyleId>
              </a:tblPr>
              <a:tblGrid>
                <a:gridCol w="4267200"/>
                <a:gridCol w="4267200"/>
              </a:tblGrid>
              <a:tr h="406215">
                <a:tc>
                  <a:txBody>
                    <a:bodyPr/>
                    <a:lstStyle/>
                    <a:p>
                      <a:pPr marL="0" marR="0" algn="just">
                        <a:lnSpc>
                          <a:spcPct val="115000"/>
                        </a:lnSpc>
                        <a:spcBef>
                          <a:spcPts val="0"/>
                        </a:spcBef>
                        <a:spcAft>
                          <a:spcPts val="0"/>
                        </a:spcAft>
                      </a:pPr>
                      <a:r>
                        <a:rPr lang="en-US" sz="2000" dirty="0">
                          <a:effectLst/>
                        </a:rPr>
                        <a:t>MATERIAL</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smtClean="0">
                          <a:effectLst/>
                        </a:rPr>
                        <a:t>MELTING</a:t>
                      </a:r>
                      <a:r>
                        <a:rPr lang="en-US" sz="2000" baseline="0" dirty="0" smtClean="0">
                          <a:effectLst/>
                        </a:rPr>
                        <a:t> </a:t>
                      </a:r>
                      <a:r>
                        <a:rPr lang="en-US" sz="2000" dirty="0" smtClean="0">
                          <a:effectLst/>
                        </a:rPr>
                        <a:t>TEMPERATURE </a:t>
                      </a:r>
                      <a:r>
                        <a:rPr lang="en-US" sz="2000" dirty="0">
                          <a:effectLst/>
                        </a:rPr>
                        <a:t>(IN </a:t>
                      </a:r>
                      <a:r>
                        <a:rPr lang="en-US" sz="2000" baseline="30000" dirty="0">
                          <a:effectLst/>
                        </a:rPr>
                        <a:t>O</a:t>
                      </a:r>
                      <a:r>
                        <a:rPr lang="en-US" sz="2000" dirty="0">
                          <a:effectLst/>
                        </a:rPr>
                        <a:t>C)</a:t>
                      </a:r>
                      <a:endParaRPr lang="en-US" sz="2000" dirty="0">
                        <a:effectLst/>
                        <a:latin typeface="Calibri"/>
                        <a:ea typeface="Calibri"/>
                        <a:cs typeface="Times New Roman"/>
                      </a:endParaRPr>
                    </a:p>
                  </a:txBody>
                  <a:tcPr marL="68580" marR="68580" marT="0" marB="0"/>
                </a:tc>
              </a:tr>
              <a:tr h="2184584">
                <a:tc>
                  <a:txBody>
                    <a:bodyPr/>
                    <a:lstStyle/>
                    <a:p>
                      <a:pPr marL="0" marR="0" algn="just">
                        <a:lnSpc>
                          <a:spcPct val="115000"/>
                        </a:lnSpc>
                        <a:spcBef>
                          <a:spcPts val="0"/>
                        </a:spcBef>
                        <a:spcAft>
                          <a:spcPts val="0"/>
                        </a:spcAft>
                      </a:pPr>
                      <a:r>
                        <a:rPr lang="en-US" sz="2000" dirty="0">
                          <a:effectLst/>
                        </a:rPr>
                        <a:t>Acrylonitrile Butadiene Styrene (ABS)</a:t>
                      </a:r>
                      <a:endParaRPr lang="en-US" sz="2000" dirty="0">
                        <a:effectLst/>
                        <a:latin typeface="Calibri"/>
                        <a:ea typeface="Calibri"/>
                        <a:cs typeface="Times New Roman"/>
                      </a:endParaRPr>
                    </a:p>
                  </a:txBody>
                  <a:tcPr marL="68580" marR="68580" marT="0" marB="0"/>
                </a:tc>
                <a:tc>
                  <a:txBody>
                    <a:bodyPr/>
                    <a:lstStyle/>
                    <a:p>
                      <a:pPr marL="243840" marR="0">
                        <a:lnSpc>
                          <a:spcPct val="115000"/>
                        </a:lnSpc>
                        <a:spcBef>
                          <a:spcPts val="0"/>
                        </a:spcBef>
                        <a:spcAft>
                          <a:spcPts val="120"/>
                        </a:spcAft>
                      </a:pPr>
                      <a:r>
                        <a:rPr lang="en-US" sz="2000">
                          <a:effectLst/>
                        </a:rPr>
                        <a:t>Its glass transition temperature is ~105 °C. ABS is amorphous and therefore has no true melting point; however 230°C is the standard for printing.</a:t>
                      </a:r>
                    </a:p>
                    <a:p>
                      <a:pPr marL="0" marR="0">
                        <a:lnSpc>
                          <a:spcPct val="115000"/>
                        </a:lnSpc>
                        <a:spcBef>
                          <a:spcPts val="360"/>
                        </a:spcBef>
                        <a:spcAft>
                          <a:spcPts val="0"/>
                        </a:spcAft>
                      </a:pPr>
                      <a:r>
                        <a:rPr lang="en-US" sz="2000">
                          <a:effectLst/>
                        </a:rPr>
                        <a:t> </a:t>
                      </a:r>
                      <a:endParaRPr lang="en-US" sz="2000" b="1">
                        <a:solidFill>
                          <a:srgbClr val="4F81BD"/>
                        </a:solidFill>
                        <a:effectLst/>
                        <a:latin typeface="Calibri"/>
                        <a:ea typeface="Times New Roman"/>
                        <a:cs typeface="Times New Roman"/>
                      </a:endParaRPr>
                    </a:p>
                  </a:txBody>
                  <a:tcPr marL="68580" marR="68580" marT="0" marB="0"/>
                </a:tc>
              </a:tr>
              <a:tr h="406215">
                <a:tc>
                  <a:txBody>
                    <a:bodyPr/>
                    <a:lstStyle/>
                    <a:p>
                      <a:pPr marL="0" marR="0" algn="just">
                        <a:lnSpc>
                          <a:spcPct val="115000"/>
                        </a:lnSpc>
                        <a:spcBef>
                          <a:spcPts val="0"/>
                        </a:spcBef>
                        <a:spcAft>
                          <a:spcPts val="0"/>
                        </a:spcAft>
                      </a:pPr>
                      <a:r>
                        <a:rPr lang="en-US" sz="2000" dirty="0" err="1">
                          <a:effectLst/>
                        </a:rPr>
                        <a:t>Acetals</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175</a:t>
                      </a:r>
                      <a:endParaRPr lang="en-US" sz="2000">
                        <a:effectLst/>
                        <a:latin typeface="Calibri"/>
                        <a:ea typeface="Calibri"/>
                        <a:cs typeface="Times New Roman"/>
                      </a:endParaRPr>
                    </a:p>
                  </a:txBody>
                  <a:tcPr marL="68580" marR="68580" marT="0" marB="0"/>
                </a:tc>
              </a:tr>
              <a:tr h="406215">
                <a:tc>
                  <a:txBody>
                    <a:bodyPr/>
                    <a:lstStyle/>
                    <a:p>
                      <a:pPr marL="0" marR="0" algn="just">
                        <a:lnSpc>
                          <a:spcPct val="115000"/>
                        </a:lnSpc>
                        <a:spcBef>
                          <a:spcPts val="0"/>
                        </a:spcBef>
                        <a:spcAft>
                          <a:spcPts val="0"/>
                        </a:spcAft>
                      </a:pPr>
                      <a:r>
                        <a:rPr lang="en-US" sz="2000" dirty="0">
                          <a:effectLst/>
                        </a:rPr>
                        <a:t>Acrylics</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160</a:t>
                      </a:r>
                      <a:endParaRPr lang="en-US" sz="2000">
                        <a:effectLst/>
                        <a:latin typeface="Calibri"/>
                        <a:ea typeface="Calibri"/>
                        <a:cs typeface="Times New Roman"/>
                      </a:endParaRPr>
                    </a:p>
                  </a:txBody>
                  <a:tcPr marL="68580" marR="68580" marT="0" marB="0"/>
                </a:tc>
              </a:tr>
              <a:tr h="406215">
                <a:tc>
                  <a:txBody>
                    <a:bodyPr/>
                    <a:lstStyle/>
                    <a:p>
                      <a:pPr marL="0" marR="0" algn="just">
                        <a:lnSpc>
                          <a:spcPct val="115000"/>
                        </a:lnSpc>
                        <a:spcBef>
                          <a:spcPts val="0"/>
                        </a:spcBef>
                        <a:spcAft>
                          <a:spcPts val="0"/>
                        </a:spcAft>
                      </a:pPr>
                      <a:r>
                        <a:rPr lang="en-US" sz="2000" dirty="0" err="1">
                          <a:effectLst/>
                        </a:rPr>
                        <a:t>Cellulosics</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260-270</a:t>
                      </a:r>
                      <a:endParaRPr lang="en-US" sz="2000">
                        <a:effectLst/>
                        <a:latin typeface="Calibri"/>
                        <a:ea typeface="Calibri"/>
                        <a:cs typeface="Times New Roman"/>
                      </a:endParaRPr>
                    </a:p>
                  </a:txBody>
                  <a:tcPr marL="68580" marR="68580" marT="0" marB="0"/>
                </a:tc>
              </a:tr>
              <a:tr h="406215">
                <a:tc>
                  <a:txBody>
                    <a:bodyPr/>
                    <a:lstStyle/>
                    <a:p>
                      <a:pPr marL="0" marR="0" algn="just">
                        <a:lnSpc>
                          <a:spcPct val="115000"/>
                        </a:lnSpc>
                        <a:spcBef>
                          <a:spcPts val="0"/>
                        </a:spcBef>
                        <a:spcAft>
                          <a:spcPts val="0"/>
                        </a:spcAft>
                      </a:pPr>
                      <a:r>
                        <a:rPr lang="en-US" sz="2000" dirty="0">
                          <a:effectLst/>
                        </a:rPr>
                        <a:t>Polyamides</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250-260</a:t>
                      </a:r>
                      <a:endParaRPr lang="en-US" sz="2000">
                        <a:effectLst/>
                        <a:latin typeface="Calibri"/>
                        <a:ea typeface="Calibri"/>
                        <a:cs typeface="Times New Roman"/>
                      </a:endParaRPr>
                    </a:p>
                  </a:txBody>
                  <a:tcPr marL="68580" marR="68580" marT="0" marB="0"/>
                </a:tc>
              </a:tr>
              <a:tr h="406215">
                <a:tc>
                  <a:txBody>
                    <a:bodyPr/>
                    <a:lstStyle/>
                    <a:p>
                      <a:pPr marL="0" marR="0" algn="just">
                        <a:lnSpc>
                          <a:spcPct val="115000"/>
                        </a:lnSpc>
                        <a:spcBef>
                          <a:spcPts val="0"/>
                        </a:spcBef>
                        <a:spcAft>
                          <a:spcPts val="0"/>
                        </a:spcAft>
                      </a:pPr>
                      <a:r>
                        <a:rPr lang="en-US" sz="2000" dirty="0">
                          <a:effectLst/>
                        </a:rPr>
                        <a:t>Polycarbonates</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155</a:t>
                      </a:r>
                      <a:endParaRPr lang="en-US" sz="2000">
                        <a:effectLst/>
                        <a:latin typeface="Calibri"/>
                        <a:ea typeface="Calibri"/>
                        <a:cs typeface="Times New Roman"/>
                      </a:endParaRPr>
                    </a:p>
                  </a:txBody>
                  <a:tcPr marL="68580" marR="68580" marT="0" marB="0"/>
                </a:tc>
              </a:tr>
              <a:tr h="406215">
                <a:tc>
                  <a:txBody>
                    <a:bodyPr/>
                    <a:lstStyle/>
                    <a:p>
                      <a:pPr marL="0" marR="0" algn="just">
                        <a:lnSpc>
                          <a:spcPct val="115000"/>
                        </a:lnSpc>
                        <a:spcBef>
                          <a:spcPts val="0"/>
                        </a:spcBef>
                        <a:spcAft>
                          <a:spcPts val="0"/>
                        </a:spcAft>
                      </a:pPr>
                      <a:r>
                        <a:rPr lang="en-US" sz="2000" dirty="0">
                          <a:effectLst/>
                        </a:rPr>
                        <a:t>Polyethylene</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240</a:t>
                      </a:r>
                      <a:endParaRPr lang="en-US" sz="2000" dirty="0">
                        <a:effectLst/>
                        <a:latin typeface="Calibri"/>
                        <a:ea typeface="Calibri"/>
                        <a:cs typeface="Times New Roman"/>
                      </a:endParaRPr>
                    </a:p>
                  </a:txBody>
                  <a:tcPr marL="68580" marR="68580" marT="0" marB="0"/>
                </a:tc>
              </a:tr>
              <a:tr h="406215">
                <a:tc>
                  <a:txBody>
                    <a:bodyPr/>
                    <a:lstStyle/>
                    <a:p>
                      <a:pPr marL="0" marR="0" algn="just">
                        <a:lnSpc>
                          <a:spcPct val="115000"/>
                        </a:lnSpc>
                        <a:spcBef>
                          <a:spcPts val="0"/>
                        </a:spcBef>
                        <a:spcAft>
                          <a:spcPts val="0"/>
                        </a:spcAft>
                      </a:pPr>
                      <a:r>
                        <a:rPr lang="en-US" sz="2000" dirty="0">
                          <a:effectLst/>
                        </a:rPr>
                        <a:t>Polystyrenes</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240</a:t>
                      </a:r>
                      <a:endParaRPr lang="en-US" sz="2000" dirty="0">
                        <a:effectLst/>
                        <a:latin typeface="Calibri"/>
                        <a:ea typeface="Calibri"/>
                        <a:cs typeface="Times New Roman"/>
                      </a:endParaRPr>
                    </a:p>
                  </a:txBody>
                  <a:tcPr marL="68580" marR="68580" marT="0" marB="0"/>
                </a:tc>
              </a:tr>
              <a:tr h="406215">
                <a:tc>
                  <a:txBody>
                    <a:bodyPr/>
                    <a:lstStyle/>
                    <a:p>
                      <a:pPr marL="0" marR="0" algn="just">
                        <a:lnSpc>
                          <a:spcPct val="115000"/>
                        </a:lnSpc>
                        <a:spcBef>
                          <a:spcPts val="0"/>
                        </a:spcBef>
                        <a:spcAft>
                          <a:spcPts val="0"/>
                        </a:spcAft>
                      </a:pPr>
                      <a:r>
                        <a:rPr lang="en-US" sz="2000">
                          <a:effectLst/>
                        </a:rPr>
                        <a:t>Polyvinyl Chloride (PVC)</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110-260</a:t>
                      </a:r>
                      <a:endParaRPr lang="en-US" sz="2000" dirty="0">
                        <a:effectLst/>
                        <a:latin typeface="Calibri"/>
                        <a:ea typeface="Calibri"/>
                        <a:cs typeface="Times New Roman"/>
                      </a:endParaRPr>
                    </a:p>
                  </a:txBody>
                  <a:tcPr marL="68580" marR="68580" marT="0" marB="0"/>
                </a:tc>
              </a:tr>
              <a:tr h="406215">
                <a:tc>
                  <a:txBody>
                    <a:bodyPr/>
                    <a:lstStyle/>
                    <a:p>
                      <a:pPr marL="0" marR="0" algn="just">
                        <a:lnSpc>
                          <a:spcPct val="115000"/>
                        </a:lnSpc>
                        <a:spcBef>
                          <a:spcPts val="0"/>
                        </a:spcBef>
                        <a:spcAft>
                          <a:spcPts val="0"/>
                        </a:spcAft>
                      </a:pPr>
                      <a:r>
                        <a:rPr lang="en-US" sz="2000">
                          <a:effectLst/>
                        </a:rPr>
                        <a:t>Liquid Crystal Polymers (LCP)</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280-300</a:t>
                      </a:r>
                      <a:endParaRPr lang="en-US" sz="20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382904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dirty="0" smtClean="0"/>
              <a:t>Processing operations</a:t>
            </a:r>
          </a:p>
          <a:p>
            <a:pPr>
              <a:buFont typeface="Wingdings" pitchFamily="2" charset="2"/>
              <a:buChar char="§"/>
            </a:pPr>
            <a:r>
              <a:rPr lang="en-US" dirty="0" smtClean="0"/>
              <a:t>Machining</a:t>
            </a:r>
          </a:p>
          <a:p>
            <a:pPr>
              <a:buFont typeface="Wingdings" pitchFamily="2" charset="2"/>
              <a:buChar char="§"/>
            </a:pPr>
            <a:r>
              <a:rPr lang="en-US" dirty="0" smtClean="0"/>
              <a:t>Casting</a:t>
            </a:r>
          </a:p>
          <a:p>
            <a:pPr>
              <a:buFont typeface="Wingdings" pitchFamily="2" charset="2"/>
              <a:buChar char="§"/>
            </a:pPr>
            <a:r>
              <a:rPr lang="en-US" dirty="0" smtClean="0"/>
              <a:t>Forging etc….</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0299" y="6927"/>
            <a:ext cx="3693701" cy="19240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33950"/>
            <a:ext cx="3069833" cy="19240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0" y="5257800"/>
            <a:ext cx="2857500" cy="1600200"/>
          </a:xfrm>
          <a:prstGeom prst="rect">
            <a:avLst/>
          </a:prstGeom>
        </p:spPr>
      </p:pic>
    </p:spTree>
    <p:extLst>
      <p:ext uri="{BB962C8B-B14F-4D97-AF65-F5344CB8AC3E}">
        <p14:creationId xmlns:p14="http://schemas.microsoft.com/office/powerpoint/2010/main" val="2286233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indent="0">
              <a:buNone/>
            </a:pPr>
            <a:r>
              <a:rPr lang="en-US" dirty="0"/>
              <a:t>Assembly Operations</a:t>
            </a:r>
          </a:p>
          <a:p>
            <a:r>
              <a:rPr lang="en-US" dirty="0"/>
              <a:t>Welding</a:t>
            </a:r>
          </a:p>
          <a:p>
            <a:r>
              <a:rPr lang="en-US" dirty="0"/>
              <a:t>Brazing, soldering</a:t>
            </a:r>
          </a:p>
          <a:p>
            <a:r>
              <a:rPr lang="en-US" dirty="0"/>
              <a:t>fastener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1" y="4267201"/>
            <a:ext cx="4568393" cy="2590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4257525"/>
            <a:ext cx="3276600" cy="2600476"/>
          </a:xfrm>
          <a:prstGeom prst="rect">
            <a:avLst/>
          </a:prstGeom>
        </p:spPr>
      </p:pic>
    </p:spTree>
    <p:extLst>
      <p:ext uri="{BB962C8B-B14F-4D97-AF65-F5344CB8AC3E}">
        <p14:creationId xmlns:p14="http://schemas.microsoft.com/office/powerpoint/2010/main" val="4209665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buNone/>
            </a:pPr>
            <a:r>
              <a:rPr lang="en-US" sz="4000" dirty="0" smtClean="0">
                <a:solidFill>
                  <a:srgbClr val="FFC000"/>
                </a:solidFill>
              </a:rPr>
              <a:t>Additive Manufacturing</a:t>
            </a:r>
          </a:p>
          <a:p>
            <a:pPr marL="0" indent="0" algn="just">
              <a:buNone/>
            </a:pPr>
            <a:r>
              <a:rPr lang="en-US" sz="4000" dirty="0" smtClean="0"/>
              <a:t>	Additive </a:t>
            </a:r>
            <a:r>
              <a:rPr lang="en-US" sz="4000" dirty="0"/>
              <a:t>Manufacturing (AM) refers to a process by which digital 3D design data is used to build up a component in layers by depositing material.</a:t>
            </a:r>
          </a:p>
          <a:p>
            <a:pPr marL="0" indent="0" algn="just">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842039"/>
            <a:ext cx="2981325" cy="2981325"/>
          </a:xfrm>
          <a:prstGeom prst="rect">
            <a:avLst/>
          </a:prstGeom>
        </p:spPr>
      </p:pic>
    </p:spTree>
    <p:extLst>
      <p:ext uri="{BB962C8B-B14F-4D97-AF65-F5344CB8AC3E}">
        <p14:creationId xmlns:p14="http://schemas.microsoft.com/office/powerpoint/2010/main" val="1596351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dirty="0" smtClean="0">
                <a:solidFill>
                  <a:srgbClr val="FF0000"/>
                </a:solidFill>
              </a:rPr>
              <a:t>Parameters to choose AM technique</a:t>
            </a:r>
          </a:p>
          <a:p>
            <a:pPr lvl="0"/>
            <a:r>
              <a:rPr lang="en-US" dirty="0"/>
              <a:t>Techniques used for creating layers</a:t>
            </a:r>
          </a:p>
          <a:p>
            <a:pPr lvl="0"/>
            <a:r>
              <a:rPr lang="en-US" dirty="0"/>
              <a:t>Techniques of bonding the layers together</a:t>
            </a:r>
          </a:p>
          <a:p>
            <a:pPr lvl="0"/>
            <a:r>
              <a:rPr lang="en-US" dirty="0"/>
              <a:t>Speed</a:t>
            </a:r>
          </a:p>
          <a:p>
            <a:pPr lvl="0"/>
            <a:r>
              <a:rPr lang="en-US" dirty="0"/>
              <a:t>Layer thickness</a:t>
            </a:r>
          </a:p>
          <a:p>
            <a:pPr lvl="0"/>
            <a:r>
              <a:rPr lang="en-US" dirty="0"/>
              <a:t>Range of materials</a:t>
            </a:r>
          </a:p>
          <a:p>
            <a:pPr lvl="0"/>
            <a:r>
              <a:rPr lang="en-US" dirty="0"/>
              <a:t>Accuracy</a:t>
            </a:r>
          </a:p>
          <a:p>
            <a:pPr lvl="0"/>
            <a:r>
              <a:rPr lang="en-US" dirty="0"/>
              <a:t>Cost</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1" y="3352801"/>
            <a:ext cx="3505200" cy="3505200"/>
          </a:xfrm>
          <a:prstGeom prst="rect">
            <a:avLst/>
          </a:prstGeom>
        </p:spPr>
      </p:pic>
    </p:spTree>
    <p:extLst>
      <p:ext uri="{BB962C8B-B14F-4D97-AF65-F5344CB8AC3E}">
        <p14:creationId xmlns:p14="http://schemas.microsoft.com/office/powerpoint/2010/main" val="859328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0" indent="0">
              <a:buNone/>
            </a:pPr>
            <a:r>
              <a:rPr lang="en-US" b="1" dirty="0" smtClean="0">
                <a:solidFill>
                  <a:schemeClr val="tx2">
                    <a:lumMod val="60000"/>
                    <a:lumOff val="40000"/>
                  </a:schemeClr>
                </a:solidFill>
              </a:rPr>
              <a:t>Why AM ? 	</a:t>
            </a:r>
            <a:r>
              <a:rPr lang="en-US" dirty="0" smtClean="0">
                <a:solidFill>
                  <a:schemeClr val="tx2">
                    <a:lumMod val="60000"/>
                    <a:lumOff val="40000"/>
                  </a:schemeClr>
                </a:solidFill>
              </a:rPr>
              <a:t>				</a:t>
            </a:r>
          </a:p>
          <a:p>
            <a:pPr marL="0" indent="0">
              <a:buNone/>
            </a:pPr>
            <a:endParaRPr lang="en-US" dirty="0">
              <a:solidFill>
                <a:schemeClr val="tx2">
                  <a:lumMod val="60000"/>
                  <a:lumOff val="40000"/>
                </a:schemeClr>
              </a:solidFill>
            </a:endParaRPr>
          </a:p>
          <a:p>
            <a:pPr>
              <a:buFont typeface="Wingdings" pitchFamily="2" charset="2"/>
              <a:buChar char="ü"/>
            </a:pPr>
            <a:r>
              <a:rPr lang="en-US" dirty="0" smtClean="0">
                <a:solidFill>
                  <a:srgbClr val="92D050"/>
                </a:solidFill>
              </a:rPr>
              <a:t>Freedom to design innovative ideas.</a:t>
            </a:r>
          </a:p>
          <a:p>
            <a:pPr>
              <a:buFont typeface="Wingdings" pitchFamily="2" charset="2"/>
              <a:buChar char="ü"/>
            </a:pPr>
            <a:r>
              <a:rPr lang="en-US" dirty="0" smtClean="0">
                <a:solidFill>
                  <a:srgbClr val="92D050"/>
                </a:solidFill>
              </a:rPr>
              <a:t>Encourages rapid iteration</a:t>
            </a:r>
          </a:p>
          <a:p>
            <a:pPr>
              <a:buFont typeface="Wingdings" pitchFamily="2" charset="2"/>
              <a:buChar char="ü"/>
            </a:pPr>
            <a:r>
              <a:rPr lang="en-US" dirty="0" smtClean="0">
                <a:solidFill>
                  <a:srgbClr val="92D050"/>
                </a:solidFill>
              </a:rPr>
              <a:t>Elimination of tooling</a:t>
            </a:r>
          </a:p>
          <a:p>
            <a:pPr>
              <a:buFont typeface="Wingdings" pitchFamily="2" charset="2"/>
              <a:buChar char="ü"/>
            </a:pPr>
            <a:r>
              <a:rPr lang="en-US" dirty="0" smtClean="0">
                <a:solidFill>
                  <a:srgbClr val="92D050"/>
                </a:solidFill>
              </a:rPr>
              <a:t>Green manufacturing</a:t>
            </a:r>
          </a:p>
          <a:p>
            <a:pPr>
              <a:buFont typeface="Wingdings" pitchFamily="2" charset="2"/>
              <a:buChar char="ü"/>
            </a:pPr>
            <a:r>
              <a:rPr lang="en-US" dirty="0" smtClean="0">
                <a:solidFill>
                  <a:srgbClr val="92D050"/>
                </a:solidFill>
              </a:rPr>
              <a:t>Minimal material wastage</a:t>
            </a:r>
          </a:p>
          <a:p>
            <a:pPr>
              <a:buFont typeface="Wingdings" pitchFamily="2" charset="2"/>
              <a:buChar char="ü"/>
            </a:pPr>
            <a:r>
              <a:rPr lang="en-US" dirty="0" smtClean="0">
                <a:solidFill>
                  <a:srgbClr val="92D050"/>
                </a:solidFill>
              </a:rPr>
              <a:t>Enables personalized manufacturing</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800" y="152400"/>
            <a:ext cx="2143125" cy="2133600"/>
          </a:xfrm>
          <a:prstGeom prst="rect">
            <a:avLst/>
          </a:prstGeom>
        </p:spPr>
      </p:pic>
    </p:spTree>
    <p:extLst>
      <p:ext uri="{BB962C8B-B14F-4D97-AF65-F5344CB8AC3E}">
        <p14:creationId xmlns:p14="http://schemas.microsoft.com/office/powerpoint/2010/main" val="3641685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TotalTime>
  <Words>994</Words>
  <Application>Microsoft Office PowerPoint</Application>
  <PresentationFormat>On-screen Show (4:3)</PresentationFormat>
  <Paragraphs>147</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CONTENT 1. Manufacturing process 2.Additive manufacturing process 3.Types of 3D printing technology 4.Thermoplastic materials, properties and types. 5. Process of 3D printing. 6.Block diagram of 3D printing.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 OF 3D PRINTING TECHNOLOGY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1. Manufacturing process 2.Additive manufacturing process 3.Types of 3D printing technology 4.Thermoplastic materials, properties and types. 5. Process of 3D printing. 6.Block diagram of 3D printing.</dc:title>
  <dc:creator>NEW</dc:creator>
  <cp:lastModifiedBy>NEW</cp:lastModifiedBy>
  <cp:revision>40</cp:revision>
  <dcterms:created xsi:type="dcterms:W3CDTF">2006-08-16T00:00:00Z</dcterms:created>
  <dcterms:modified xsi:type="dcterms:W3CDTF">2019-08-22T03:28:33Z</dcterms:modified>
</cp:coreProperties>
</file>