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31"/>
  </p:notesMasterIdLst>
  <p:sldIdLst>
    <p:sldId id="280" r:id="rId2"/>
    <p:sldId id="286" r:id="rId3"/>
    <p:sldId id="310" r:id="rId4"/>
    <p:sldId id="311" r:id="rId5"/>
    <p:sldId id="288" r:id="rId6"/>
    <p:sldId id="289" r:id="rId7"/>
    <p:sldId id="290" r:id="rId8"/>
    <p:sldId id="291" r:id="rId9"/>
    <p:sldId id="282" r:id="rId10"/>
    <p:sldId id="292" r:id="rId11"/>
    <p:sldId id="294" r:id="rId12"/>
    <p:sldId id="295" r:id="rId13"/>
    <p:sldId id="296" r:id="rId14"/>
    <p:sldId id="297" r:id="rId15"/>
    <p:sldId id="298" r:id="rId16"/>
    <p:sldId id="301" r:id="rId17"/>
    <p:sldId id="300" r:id="rId18"/>
    <p:sldId id="299" r:id="rId19"/>
    <p:sldId id="302" r:id="rId20"/>
    <p:sldId id="303" r:id="rId21"/>
    <p:sldId id="304" r:id="rId22"/>
    <p:sldId id="305" r:id="rId23"/>
    <p:sldId id="287" r:id="rId24"/>
    <p:sldId id="307" r:id="rId25"/>
    <p:sldId id="308" r:id="rId26"/>
    <p:sldId id="283" r:id="rId27"/>
    <p:sldId id="306" r:id="rId28"/>
    <p:sldId id="309" r:id="rId29"/>
    <p:sldId id="284"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564"/>
  </p:normalViewPr>
  <p:slideViewPr>
    <p:cSldViewPr snapToGrid="0" snapToObjects="1">
      <p:cViewPr varScale="1">
        <p:scale>
          <a:sx n="129" d="100"/>
          <a:sy n="129" d="100"/>
        </p:scale>
        <p:origin x="200" y="5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C07D-BD0E-954E-9398-A888F151B1B8}" type="datetimeFigureOut">
              <a:rPr lang="en-US" smtClean="0"/>
              <a:t>11/14/24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35049-0641-2D40-85E1-3F6B1A21AB24}" type="slidenum">
              <a:rPr lang="en-US" smtClean="0"/>
              <a:t>‹#›</a:t>
            </a:fld>
            <a:endParaRPr lang="en-US"/>
          </a:p>
        </p:txBody>
      </p:sp>
    </p:spTree>
    <p:extLst>
      <p:ext uri="{BB962C8B-B14F-4D97-AF65-F5344CB8AC3E}">
        <p14:creationId xmlns:p14="http://schemas.microsoft.com/office/powerpoint/2010/main" val="327092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rPr>
              <a:t>What specific problems or questions the project addressed using big data platforms?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rPr>
              <a:t>MAKE SURE TO EXPLAIN</a:t>
            </a:r>
          </a:p>
          <a:p>
            <a:endParaRPr lang="en-US" dirty="0"/>
          </a:p>
        </p:txBody>
      </p:sp>
      <p:sp>
        <p:nvSpPr>
          <p:cNvPr id="4" name="Slide Number Placeholder 3"/>
          <p:cNvSpPr>
            <a:spLocks noGrp="1"/>
          </p:cNvSpPr>
          <p:nvPr>
            <p:ph type="sldNum" sz="quarter" idx="5"/>
          </p:nvPr>
        </p:nvSpPr>
        <p:spPr/>
        <p:txBody>
          <a:bodyPr/>
          <a:lstStyle/>
          <a:p>
            <a:fld id="{57835049-0641-2D40-85E1-3F6B1A21AB24}" type="slidenum">
              <a:rPr lang="en-US" smtClean="0"/>
              <a:t>23</a:t>
            </a:fld>
            <a:endParaRPr lang="en-US"/>
          </a:p>
        </p:txBody>
      </p:sp>
    </p:spTree>
    <p:extLst>
      <p:ext uri="{BB962C8B-B14F-4D97-AF65-F5344CB8AC3E}">
        <p14:creationId xmlns:p14="http://schemas.microsoft.com/office/powerpoint/2010/main" val="1689772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835049-0641-2D40-85E1-3F6B1A21AB24}" type="slidenum">
              <a:rPr lang="en-US" smtClean="0"/>
              <a:t>26</a:t>
            </a:fld>
            <a:endParaRPr lang="en-US"/>
          </a:p>
        </p:txBody>
      </p:sp>
    </p:spTree>
    <p:extLst>
      <p:ext uri="{BB962C8B-B14F-4D97-AF65-F5344CB8AC3E}">
        <p14:creationId xmlns:p14="http://schemas.microsoft.com/office/powerpoint/2010/main" val="198459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63C41C-A487-0C45-A261-16903102544D}" type="datetimeFigureOut">
              <a:rPr lang="en-US" smtClean="0"/>
              <a:t>11/14/24</a:t>
            </a:fld>
            <a:endParaRPr lang="en-US"/>
          </a:p>
        </p:txBody>
      </p:sp>
      <p:sp>
        <p:nvSpPr>
          <p:cNvPr id="5" name="Footer Placeholder 4"/>
          <p:cNvSpPr>
            <a:spLocks noGrp="1"/>
          </p:cNvSpPr>
          <p:nvPr>
            <p:ph type="ftr" sz="quarter" idx="11"/>
          </p:nvPr>
        </p:nvSpPr>
        <p:spPr/>
        <p:txBody>
          <a:bodyPr/>
          <a:lstStyle/>
          <a:p>
            <a:r>
              <a:rPr lang="en-US"/>
              <a:t>URL</a:t>
            </a:r>
            <a:endParaRPr lang="en-US" dirty="0"/>
          </a:p>
        </p:txBody>
      </p:sp>
      <p:sp>
        <p:nvSpPr>
          <p:cNvPr id="6" name="Slide Number Placeholder 5"/>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269865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41C-A487-0C45-A261-16903102544D}" type="datetimeFigureOut">
              <a:rPr lang="en-US" smtClean="0"/>
              <a:t>11/14/24</a:t>
            </a:fld>
            <a:endParaRPr lang="en-US"/>
          </a:p>
        </p:txBody>
      </p:sp>
      <p:sp>
        <p:nvSpPr>
          <p:cNvPr id="5" name="Footer Placeholder 4"/>
          <p:cNvSpPr>
            <a:spLocks noGrp="1"/>
          </p:cNvSpPr>
          <p:nvPr>
            <p:ph type="ftr" sz="quarter" idx="11"/>
          </p:nvPr>
        </p:nvSpPr>
        <p:spPr/>
        <p:txBody>
          <a:bodyPr/>
          <a:lstStyle/>
          <a:p>
            <a:r>
              <a:rPr lang="en-US"/>
              <a:t>URL</a:t>
            </a:r>
            <a:endParaRPr lang="en-US" dirty="0"/>
          </a:p>
        </p:txBody>
      </p:sp>
      <p:sp>
        <p:nvSpPr>
          <p:cNvPr id="6" name="Slide Number Placeholder 5"/>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355408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41C-A487-0C45-A261-16903102544D}" type="datetimeFigureOut">
              <a:rPr lang="en-US" smtClean="0"/>
              <a:t>11/14/24</a:t>
            </a:fld>
            <a:endParaRPr lang="en-US"/>
          </a:p>
        </p:txBody>
      </p:sp>
      <p:sp>
        <p:nvSpPr>
          <p:cNvPr id="5" name="Footer Placeholder 4"/>
          <p:cNvSpPr>
            <a:spLocks noGrp="1"/>
          </p:cNvSpPr>
          <p:nvPr>
            <p:ph type="ftr" sz="quarter" idx="11"/>
          </p:nvPr>
        </p:nvSpPr>
        <p:spPr/>
        <p:txBody>
          <a:bodyPr/>
          <a:lstStyle/>
          <a:p>
            <a:r>
              <a:rPr lang="en-US"/>
              <a:t>URL</a:t>
            </a:r>
            <a:endParaRPr lang="en-US" dirty="0"/>
          </a:p>
        </p:txBody>
      </p:sp>
      <p:sp>
        <p:nvSpPr>
          <p:cNvPr id="6" name="Slide Number Placeholder 5"/>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130673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41C-A487-0C45-A261-16903102544D}" type="datetimeFigureOut">
              <a:rPr lang="en-US" smtClean="0"/>
              <a:t>11/14/24</a:t>
            </a:fld>
            <a:endParaRPr lang="en-US"/>
          </a:p>
        </p:txBody>
      </p:sp>
      <p:sp>
        <p:nvSpPr>
          <p:cNvPr id="5" name="Footer Placeholder 4"/>
          <p:cNvSpPr>
            <a:spLocks noGrp="1"/>
          </p:cNvSpPr>
          <p:nvPr>
            <p:ph type="ftr" sz="quarter" idx="11"/>
          </p:nvPr>
        </p:nvSpPr>
        <p:spPr/>
        <p:txBody>
          <a:bodyPr/>
          <a:lstStyle/>
          <a:p>
            <a:r>
              <a:rPr lang="en-US"/>
              <a:t>URL</a:t>
            </a:r>
            <a:endParaRPr lang="en-US" dirty="0"/>
          </a:p>
        </p:txBody>
      </p:sp>
      <p:sp>
        <p:nvSpPr>
          <p:cNvPr id="6" name="Slide Number Placeholder 5"/>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197147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11/14/24</a:t>
            </a:fld>
            <a:endParaRPr lang="en-US"/>
          </a:p>
        </p:txBody>
      </p:sp>
      <p:sp>
        <p:nvSpPr>
          <p:cNvPr id="5" name="Footer Placeholder 4"/>
          <p:cNvSpPr>
            <a:spLocks noGrp="1"/>
          </p:cNvSpPr>
          <p:nvPr>
            <p:ph type="ftr" sz="quarter" idx="11"/>
          </p:nvPr>
        </p:nvSpPr>
        <p:spPr/>
        <p:txBody>
          <a:bodyPr/>
          <a:lstStyle/>
          <a:p>
            <a:r>
              <a:rPr lang="en-US"/>
              <a:t>URL</a:t>
            </a:r>
            <a:endParaRPr lang="en-US" dirty="0"/>
          </a:p>
        </p:txBody>
      </p:sp>
      <p:sp>
        <p:nvSpPr>
          <p:cNvPr id="6" name="Slide Number Placeholder 5"/>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350997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63C41C-A487-0C45-A261-16903102544D}" type="datetimeFigureOut">
              <a:rPr lang="en-US" smtClean="0"/>
              <a:t>11/14/24</a:t>
            </a:fld>
            <a:endParaRPr lang="en-US"/>
          </a:p>
        </p:txBody>
      </p:sp>
      <p:sp>
        <p:nvSpPr>
          <p:cNvPr id="6" name="Footer Placeholder 5"/>
          <p:cNvSpPr>
            <a:spLocks noGrp="1"/>
          </p:cNvSpPr>
          <p:nvPr>
            <p:ph type="ftr" sz="quarter" idx="11"/>
          </p:nvPr>
        </p:nvSpPr>
        <p:spPr/>
        <p:txBody>
          <a:bodyPr/>
          <a:lstStyle/>
          <a:p>
            <a:r>
              <a:rPr lang="en-US"/>
              <a:t>URL</a:t>
            </a:r>
            <a:endParaRPr lang="en-US" dirty="0"/>
          </a:p>
        </p:txBody>
      </p:sp>
      <p:sp>
        <p:nvSpPr>
          <p:cNvPr id="7" name="Slide Number Placeholder 6"/>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283903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63C41C-A487-0C45-A261-16903102544D}" type="datetimeFigureOut">
              <a:rPr lang="en-US" smtClean="0"/>
              <a:t>11/14/24</a:t>
            </a:fld>
            <a:endParaRPr lang="en-US"/>
          </a:p>
        </p:txBody>
      </p:sp>
      <p:sp>
        <p:nvSpPr>
          <p:cNvPr id="8" name="Footer Placeholder 7"/>
          <p:cNvSpPr>
            <a:spLocks noGrp="1"/>
          </p:cNvSpPr>
          <p:nvPr>
            <p:ph type="ftr" sz="quarter" idx="11"/>
          </p:nvPr>
        </p:nvSpPr>
        <p:spPr/>
        <p:txBody>
          <a:bodyPr/>
          <a:lstStyle/>
          <a:p>
            <a:r>
              <a:rPr lang="en-US"/>
              <a:t>URL</a:t>
            </a:r>
            <a:endParaRPr lang="en-US" dirty="0"/>
          </a:p>
        </p:txBody>
      </p:sp>
      <p:sp>
        <p:nvSpPr>
          <p:cNvPr id="9" name="Slide Number Placeholder 8"/>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393334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63C41C-A487-0C45-A261-16903102544D}" type="datetimeFigureOut">
              <a:rPr lang="en-US" smtClean="0"/>
              <a:t>11/14/24</a:t>
            </a:fld>
            <a:endParaRPr lang="en-US"/>
          </a:p>
        </p:txBody>
      </p:sp>
      <p:sp>
        <p:nvSpPr>
          <p:cNvPr id="4" name="Footer Placeholder 3"/>
          <p:cNvSpPr>
            <a:spLocks noGrp="1"/>
          </p:cNvSpPr>
          <p:nvPr>
            <p:ph type="ftr" sz="quarter" idx="11"/>
          </p:nvPr>
        </p:nvSpPr>
        <p:spPr/>
        <p:txBody>
          <a:bodyPr/>
          <a:lstStyle/>
          <a:p>
            <a:r>
              <a:rPr lang="en-US"/>
              <a:t>URL</a:t>
            </a:r>
            <a:endParaRPr lang="en-US" dirty="0"/>
          </a:p>
        </p:txBody>
      </p:sp>
      <p:sp>
        <p:nvSpPr>
          <p:cNvPr id="5" name="Slide Number Placeholder 4"/>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407574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11/14/24</a:t>
            </a:fld>
            <a:endParaRPr lang="en-US"/>
          </a:p>
        </p:txBody>
      </p:sp>
      <p:sp>
        <p:nvSpPr>
          <p:cNvPr id="3" name="Footer Placeholder 2"/>
          <p:cNvSpPr>
            <a:spLocks noGrp="1"/>
          </p:cNvSpPr>
          <p:nvPr>
            <p:ph type="ftr" sz="quarter" idx="11"/>
          </p:nvPr>
        </p:nvSpPr>
        <p:spPr/>
        <p:txBody>
          <a:bodyPr/>
          <a:lstStyle/>
          <a:p>
            <a:r>
              <a:rPr lang="en-US"/>
              <a:t>URL</a:t>
            </a:r>
            <a:endParaRPr lang="en-US" dirty="0"/>
          </a:p>
        </p:txBody>
      </p:sp>
      <p:sp>
        <p:nvSpPr>
          <p:cNvPr id="4" name="Slide Number Placeholder 3"/>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107369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11/14/24</a:t>
            </a:fld>
            <a:endParaRPr lang="en-US"/>
          </a:p>
        </p:txBody>
      </p:sp>
      <p:sp>
        <p:nvSpPr>
          <p:cNvPr id="6" name="Footer Placeholder 5"/>
          <p:cNvSpPr>
            <a:spLocks noGrp="1"/>
          </p:cNvSpPr>
          <p:nvPr>
            <p:ph type="ftr" sz="quarter" idx="11"/>
          </p:nvPr>
        </p:nvSpPr>
        <p:spPr/>
        <p:txBody>
          <a:bodyPr/>
          <a:lstStyle/>
          <a:p>
            <a:r>
              <a:rPr lang="en-US"/>
              <a:t>URL</a:t>
            </a:r>
            <a:endParaRPr lang="en-US" dirty="0"/>
          </a:p>
        </p:txBody>
      </p:sp>
      <p:sp>
        <p:nvSpPr>
          <p:cNvPr id="7" name="Slide Number Placeholder 6"/>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15654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58B10C6-D887-F548-9ABC-7BF26A1A1CA6}"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8DE06-F2E4-BC48-8529-FDABD5766F25}" type="slidenum">
              <a:rPr lang="en-US" smtClean="0"/>
              <a:t>‹#›</a:t>
            </a:fld>
            <a:endParaRPr lang="en-US"/>
          </a:p>
        </p:txBody>
      </p:sp>
    </p:spTree>
    <p:extLst>
      <p:ext uri="{BB962C8B-B14F-4D97-AF65-F5344CB8AC3E}">
        <p14:creationId xmlns:p14="http://schemas.microsoft.com/office/powerpoint/2010/main" val="425185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463C41C-A487-0C45-A261-16903102544D}" type="datetimeFigureOut">
              <a:rPr lang="en-US" smtClean="0"/>
              <a:t>11/14/24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URL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638DE06-F2E4-BC48-8529-FDABD5766F25}" type="slidenum">
              <a:rPr lang="en-US" smtClean="0"/>
              <a:t>‹#›</a:t>
            </a:fld>
            <a:endParaRPr lang="en-US"/>
          </a:p>
        </p:txBody>
      </p:sp>
      <p:pic>
        <p:nvPicPr>
          <p:cNvPr id="7" name="Picture 6" descr="MD-flag-background-ppt.png">
            <a:extLst>
              <a:ext uri="{FF2B5EF4-FFF2-40B4-BE49-F238E27FC236}">
                <a16:creationId xmlns:a16="http://schemas.microsoft.com/office/drawing/2014/main" id="{066511AB-30D9-71A5-D268-76FCDC9E69C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a:extLst>
              <a:ext uri="{FF2B5EF4-FFF2-40B4-BE49-F238E27FC236}">
                <a16:creationId xmlns:a16="http://schemas.microsoft.com/office/drawing/2014/main" id="{1FE7191C-6FF8-9D5F-31F2-19311EE3806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a:extLst>
              <a:ext uri="{FF2B5EF4-FFF2-40B4-BE49-F238E27FC236}">
                <a16:creationId xmlns:a16="http://schemas.microsoft.com/office/drawing/2014/main" id="{488A2991-17F4-A264-A7F1-222FCB90A82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180044612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technofaq.org/posts/2021/03/things-to-keep-in-mind-when-converting-customers-as-an-e-commerce-store/"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07/s12525-016-0219-0" TargetMode="External"/><Relationship Id="rId2" Type="http://schemas.openxmlformats.org/officeDocument/2006/relationships/hyperlink" Target="https://www.kaggle.com/datasets/mkechinov/ecommerce-behavior-data-from-multi-category-store?select=2019-Oct.csv"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499711"/>
            <a:ext cx="6858000" cy="2073021"/>
          </a:xfrm>
        </p:spPr>
        <p:txBody>
          <a:bodyPr anchor="ctr">
            <a:normAutofit/>
          </a:bodyPr>
          <a:lstStyle/>
          <a:p>
            <a:r>
              <a:rPr lang="en-US" sz="3400" b="1" i="0" u="none" strike="noStrike">
                <a:effectLst/>
                <a:latin typeface="Times New Roman" panose="02020603050405020304" pitchFamily="18" charset="0"/>
                <a:cs typeface="Times New Roman" panose="02020603050405020304" pitchFamily="18" charset="0"/>
              </a:rPr>
              <a:t>Leveraging Exploratory Data Analysis for Enhanced Customer Segmentation and Product Recommendations in E-Commerce</a:t>
            </a:r>
            <a:endParaRPr lang="en-US" sz="3400" b="1">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77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CB1AF-1DD3-36F4-600B-A7779FBA354F}"/>
              </a:ext>
            </a:extLst>
          </p:cNvPr>
          <p:cNvSpPr>
            <a:spLocks noGrp="1"/>
          </p:cNvSpPr>
          <p:nvPr>
            <p:ph type="title"/>
          </p:nvPr>
        </p:nvSpPr>
        <p:spPr>
          <a:xfrm>
            <a:off x="429369" y="178904"/>
            <a:ext cx="8263890" cy="1075811"/>
          </a:xfrm>
        </p:spPr>
        <p:txBody>
          <a:bodyPr vert="horz" lIns="91440" tIns="45720" rIns="91440" bIns="45720" rtlCol="0" anchor="b">
            <a:normAutofit fontScale="90000"/>
          </a:bodyPr>
          <a:lstStyle/>
          <a:p>
            <a:pPr defTabSz="914400"/>
            <a:r>
              <a:rPr lang="en-US" sz="3800" b="1" i="0" u="none" strike="noStrike">
                <a:effectLst/>
              </a:rPr>
              <a:t>Reports, Insights, and Recommendations</a:t>
            </a:r>
            <a:endParaRPr lang="en-US" sz="3800"/>
          </a:p>
        </p:txBody>
      </p:sp>
      <p:sp>
        <p:nvSpPr>
          <p:cNvPr id="104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Content Placeholder 3">
            <a:extLst>
              <a:ext uri="{FF2B5EF4-FFF2-40B4-BE49-F238E27FC236}">
                <a16:creationId xmlns:a16="http://schemas.microsoft.com/office/drawing/2014/main" id="{87097BA3-B0CD-34AC-1475-D132FE64AA05}"/>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Event Type Distribution:</a:t>
            </a:r>
          </a:p>
          <a:p>
            <a:pPr marL="0" indent="-228600" defTabSz="914400"/>
            <a:endParaRPr lang="en-US" sz="1700" b="1" u="sng"/>
          </a:p>
          <a:p>
            <a:pPr indent="-228600" defTabSz="914400"/>
            <a:r>
              <a:rPr lang="en-US" sz="1700"/>
              <a:t>Predominant user interactions are views, with purchases forming a small fraction.</a:t>
            </a:r>
          </a:p>
          <a:p>
            <a:pPr indent="-228600" defTabSz="914400"/>
            <a:endParaRPr lang="en-US" sz="1700"/>
          </a:p>
          <a:p>
            <a:pPr indent="-228600" defTabSz="914400"/>
            <a:r>
              <a:rPr lang="en-US" sz="1700" b="1"/>
              <a:t>Recommendation: </a:t>
            </a:r>
            <a:r>
              <a:rPr lang="en-US" sz="1700"/>
              <a:t>Focus on conversion rate optimization to turn views into sales.</a:t>
            </a:r>
          </a:p>
          <a:p>
            <a:pPr indent="-228600" defTabSz="914400"/>
            <a:endParaRPr lang="en-US" sz="1700"/>
          </a:p>
        </p:txBody>
      </p:sp>
      <p:pic>
        <p:nvPicPr>
          <p:cNvPr id="1026" name="Picture 2">
            <a:extLst>
              <a:ext uri="{FF2B5EF4-FFF2-40B4-BE49-F238E27FC236}">
                <a16:creationId xmlns:a16="http://schemas.microsoft.com/office/drawing/2014/main" id="{1BAE58C9-1854-2466-6F99-E1217E883F3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25" r="4382" b="-4"/>
          <a:stretch/>
        </p:blipFill>
        <p:spPr bwMode="auto">
          <a:xfrm>
            <a:off x="5756743" y="1570482"/>
            <a:ext cx="2955798" cy="3072384"/>
          </a:xfrm>
          <a:prstGeom prst="rect">
            <a:avLst/>
          </a:prstGeom>
          <a:solidFill>
            <a:srgbClr val="FFFFFF"/>
          </a:solidFill>
        </p:spPr>
      </p:pic>
    </p:spTree>
    <p:extLst>
      <p:ext uri="{BB962C8B-B14F-4D97-AF65-F5344CB8AC3E}">
        <p14:creationId xmlns:p14="http://schemas.microsoft.com/office/powerpoint/2010/main" val="387093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C0B2978-B3A3-07C4-0DD9-6928C44DCA3E}"/>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Number of Transactions per Hour</a:t>
            </a:r>
          </a:p>
          <a:p>
            <a:pPr marL="0" indent="-228600" defTabSz="914400"/>
            <a:endParaRPr lang="en-US" sz="1700" b="1" u="sng"/>
          </a:p>
          <a:p>
            <a:pPr indent="-228600" defTabSz="914400"/>
            <a:r>
              <a:rPr lang="en-US" sz="1700"/>
              <a:t>Peak transaction hours are midday, showing customer activity patterns.</a:t>
            </a:r>
          </a:p>
          <a:p>
            <a:pPr marL="0" indent="-228600" defTabSz="914400"/>
            <a:endParaRPr lang="en-US" sz="1700"/>
          </a:p>
          <a:p>
            <a:pPr indent="-228600" defTabSz="914400"/>
            <a:r>
              <a:rPr lang="en-US" sz="1700" b="1"/>
              <a:t>Recommendation</a:t>
            </a:r>
            <a:r>
              <a:rPr lang="en-US" sz="1700"/>
              <a:t>: Allocate more resources to server bandwidth and customer service during these peak times.</a:t>
            </a:r>
          </a:p>
          <a:p>
            <a:pPr indent="-228600" defTabSz="914400"/>
            <a:endParaRPr lang="en-US" sz="1700"/>
          </a:p>
        </p:txBody>
      </p:sp>
      <p:pic>
        <p:nvPicPr>
          <p:cNvPr id="2050" name="Picture 2">
            <a:extLst>
              <a:ext uri="{FF2B5EF4-FFF2-40B4-BE49-F238E27FC236}">
                <a16:creationId xmlns:a16="http://schemas.microsoft.com/office/drawing/2014/main" id="{91A13224-1347-4311-C717-EF7C5F06B23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18791" r="30138"/>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50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3CC33B7-C963-1F98-05B2-D0505E2FA0FB}"/>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Price Distribution Histogram</a:t>
            </a:r>
            <a:r>
              <a:rPr lang="en-US" sz="1700" u="sng"/>
              <a:t>:</a:t>
            </a:r>
          </a:p>
          <a:p>
            <a:pPr marL="0" indent="-228600" defTabSz="914400"/>
            <a:endParaRPr lang="en-US" sz="1700" u="sng"/>
          </a:p>
          <a:p>
            <a:pPr indent="-228600" defTabSz="914400"/>
            <a:r>
              <a:rPr lang="en-US" sz="1700"/>
              <a:t>Most products fall within the lower price range, suggesting a budget-conscious customer base.</a:t>
            </a:r>
          </a:p>
          <a:p>
            <a:pPr indent="-228600" defTabSz="914400"/>
            <a:endParaRPr lang="en-US" sz="1700"/>
          </a:p>
          <a:p>
            <a:pPr indent="-228600" defTabSz="914400"/>
            <a:r>
              <a:rPr lang="en-US" sz="1700" b="1"/>
              <a:t>Recommendation</a:t>
            </a:r>
            <a:r>
              <a:rPr lang="en-US" sz="1700"/>
              <a:t>: Consider promoting higher-end products to increase average order value.</a:t>
            </a:r>
          </a:p>
          <a:p>
            <a:pPr indent="-228600" defTabSz="914400"/>
            <a:endParaRPr lang="en-US" sz="1700"/>
          </a:p>
        </p:txBody>
      </p:sp>
      <p:pic>
        <p:nvPicPr>
          <p:cNvPr id="3074" name="Picture 2">
            <a:extLst>
              <a:ext uri="{FF2B5EF4-FFF2-40B4-BE49-F238E27FC236}">
                <a16:creationId xmlns:a16="http://schemas.microsoft.com/office/drawing/2014/main" id="{6F30E993-91F3-BF45-9989-0E264D05A01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4918" r="34240" b="1"/>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74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FBE9A99-C096-C9CD-6553-54947328BBBA}"/>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Number of Unique Visitors Per Day:</a:t>
            </a:r>
          </a:p>
          <a:p>
            <a:pPr marL="0" indent="-228600" defTabSz="914400"/>
            <a:endParaRPr lang="en-US" sz="1700" b="1" u="sng"/>
          </a:p>
          <a:p>
            <a:pPr indent="-228600" defTabSz="914400"/>
            <a:r>
              <a:rPr lang="en-US" sz="1700"/>
              <a:t>Visitor numbers are relatively stable, with occasional spikes.</a:t>
            </a:r>
          </a:p>
          <a:p>
            <a:pPr marL="0" indent="-228600" defTabSz="914400"/>
            <a:endParaRPr lang="en-US" sz="1700"/>
          </a:p>
          <a:p>
            <a:pPr indent="-228600" defTabSz="914400"/>
            <a:r>
              <a:rPr lang="en-US" sz="1700" b="1"/>
              <a:t>Recommendation</a:t>
            </a:r>
            <a:r>
              <a:rPr lang="en-US" sz="1700"/>
              <a:t>: Investigate causes of spikes for targeted marketing campaigns.</a:t>
            </a:r>
          </a:p>
          <a:p>
            <a:pPr indent="-228600" defTabSz="914400"/>
            <a:endParaRPr lang="en-US" sz="1700"/>
          </a:p>
        </p:txBody>
      </p:sp>
      <p:pic>
        <p:nvPicPr>
          <p:cNvPr id="4098" name="Picture 2">
            <a:extLst>
              <a:ext uri="{FF2B5EF4-FFF2-40B4-BE49-F238E27FC236}">
                <a16:creationId xmlns:a16="http://schemas.microsoft.com/office/drawing/2014/main" id="{6E48A67F-7E49-D784-AFCA-78B99E324C1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28034" r="24104" b="-1"/>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13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E0C27B1-AB2A-B08A-EB9D-6FAE0C29D35B}"/>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Top 10 Users by Number of Purchases</a:t>
            </a:r>
          </a:p>
          <a:p>
            <a:pPr marL="0" indent="-228600" defTabSz="914400"/>
            <a:endParaRPr lang="en-US" sz="1700" b="1" u="sng"/>
          </a:p>
          <a:p>
            <a:pPr indent="-228600" defTabSz="914400"/>
            <a:r>
              <a:rPr lang="en-US" sz="1700"/>
              <a:t>A small group of users contributes to a significant portion of purchases.</a:t>
            </a:r>
          </a:p>
          <a:p>
            <a:pPr indent="-228600" defTabSz="914400"/>
            <a:endParaRPr lang="en-US" sz="1700"/>
          </a:p>
          <a:p>
            <a:pPr indent="-228600" defTabSz="914400"/>
            <a:r>
              <a:rPr lang="en-US" sz="1700" b="1"/>
              <a:t>Recommendation: </a:t>
            </a:r>
            <a:r>
              <a:rPr lang="en-US" sz="1700"/>
              <a:t>Develop loyalty programs to reward these top buyers and encourage more frequent purchases</a:t>
            </a:r>
          </a:p>
        </p:txBody>
      </p:sp>
      <p:pic>
        <p:nvPicPr>
          <p:cNvPr id="5122" name="Picture 2">
            <a:extLst>
              <a:ext uri="{FF2B5EF4-FFF2-40B4-BE49-F238E27FC236}">
                <a16:creationId xmlns:a16="http://schemas.microsoft.com/office/drawing/2014/main" id="{6BF8D26E-3AC6-4497-A53E-42F6448E7B8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15367" r="22000" b="2"/>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92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FD59631-3F78-6A09-12D8-4258E6EB1DA9}"/>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Distribution of Main Categories:</a:t>
            </a:r>
          </a:p>
          <a:p>
            <a:pPr marL="0" indent="-228600" defTabSz="914400"/>
            <a:endParaRPr lang="en-US" sz="1700" b="1" u="sng"/>
          </a:p>
          <a:p>
            <a:pPr indent="-228600" defTabSz="914400"/>
            <a:r>
              <a:rPr lang="en-US" sz="1700"/>
              <a:t>Electronics dominate the sales, indicating customer interest and market demand.</a:t>
            </a:r>
          </a:p>
          <a:p>
            <a:pPr marL="0" indent="-228600" defTabSz="914400"/>
            <a:endParaRPr lang="en-US" sz="1700"/>
          </a:p>
          <a:p>
            <a:pPr indent="-228600" defTabSz="914400"/>
            <a:r>
              <a:rPr lang="en-US" sz="1700" b="1"/>
              <a:t>Recommendation:</a:t>
            </a:r>
            <a:r>
              <a:rPr lang="en-US" sz="1700"/>
              <a:t> Expand inventory in electronics to capture more market share.</a:t>
            </a:r>
          </a:p>
          <a:p>
            <a:pPr indent="-228600" defTabSz="914400"/>
            <a:endParaRPr lang="en-US" sz="1700"/>
          </a:p>
        </p:txBody>
      </p:sp>
      <p:pic>
        <p:nvPicPr>
          <p:cNvPr id="6146" name="Picture 2">
            <a:extLst>
              <a:ext uri="{FF2B5EF4-FFF2-40B4-BE49-F238E27FC236}">
                <a16:creationId xmlns:a16="http://schemas.microsoft.com/office/drawing/2014/main" id="{290DD988-107B-9179-DB3A-C66BDFDA102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864" r="6798" b="8"/>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041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4C2B065-938A-245B-7D6D-D7129CCF0A3F}"/>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Distribution of Purchases from Main Categories</a:t>
            </a:r>
          </a:p>
          <a:p>
            <a:pPr marL="0" indent="-228600" defTabSz="914400"/>
            <a:endParaRPr lang="en-US" sz="1700" b="1" u="sng"/>
          </a:p>
          <a:p>
            <a:pPr indent="-228600" defTabSz="914400"/>
            <a:r>
              <a:rPr lang="en-US" sz="1700"/>
              <a:t>Electronics also lead in purchase distribution, confirming their sales dominance.</a:t>
            </a:r>
          </a:p>
          <a:p>
            <a:pPr marL="0" indent="-228600" defTabSz="914400"/>
            <a:endParaRPr lang="en-US" sz="1700"/>
          </a:p>
          <a:p>
            <a:pPr indent="-228600" defTabSz="914400"/>
            <a:r>
              <a:rPr lang="en-US" sz="1700" b="1"/>
              <a:t>Recommendation:</a:t>
            </a:r>
            <a:r>
              <a:rPr lang="en-US" sz="1700"/>
              <a:t> Explore upselling opportunities within the electronics category to increase sales.</a:t>
            </a:r>
          </a:p>
          <a:p>
            <a:pPr indent="-228600" defTabSz="914400"/>
            <a:endParaRPr lang="en-US" sz="1700"/>
          </a:p>
          <a:p>
            <a:pPr indent="-228600" defTabSz="914400"/>
            <a:endParaRPr lang="en-US" sz="1700"/>
          </a:p>
        </p:txBody>
      </p:sp>
      <p:pic>
        <p:nvPicPr>
          <p:cNvPr id="9218" name="Picture 2">
            <a:extLst>
              <a:ext uri="{FF2B5EF4-FFF2-40B4-BE49-F238E27FC236}">
                <a16:creationId xmlns:a16="http://schemas.microsoft.com/office/drawing/2014/main" id="{5B14E7DD-DB6A-0A6C-3649-E66A9675001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3628" r="6661" b="1"/>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26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467517F-6E6B-4A36-A2FB-72EB6A05ECA2}"/>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Subcategory Distribution Across All Main Categories</a:t>
            </a:r>
          </a:p>
          <a:p>
            <a:pPr marL="0" indent="-228600" defTabSz="914400"/>
            <a:endParaRPr lang="en-US" sz="1700" b="1" u="sng"/>
          </a:p>
          <a:p>
            <a:pPr indent="-228600" defTabSz="914400"/>
            <a:r>
              <a:rPr lang="en-US" sz="1700"/>
              <a:t> Smartphones and audio devices are the most popular subcategories.</a:t>
            </a:r>
          </a:p>
          <a:p>
            <a:pPr indent="-228600" defTabSz="914400"/>
            <a:endParaRPr lang="en-US" sz="1700"/>
          </a:p>
          <a:p>
            <a:pPr indent="-228600" defTabSz="914400"/>
            <a:r>
              <a:rPr lang="en-US" sz="1700" b="1"/>
              <a:t>Recommendation:</a:t>
            </a:r>
            <a:r>
              <a:rPr lang="en-US" sz="1700"/>
              <a:t> Partner with smartphone and audio device brands for exclusive deals to drive traffic and sales.</a:t>
            </a:r>
          </a:p>
          <a:p>
            <a:pPr indent="-228600" defTabSz="914400"/>
            <a:endParaRPr lang="en-US" sz="1700"/>
          </a:p>
        </p:txBody>
      </p:sp>
      <p:pic>
        <p:nvPicPr>
          <p:cNvPr id="8194" name="Picture 2">
            <a:extLst>
              <a:ext uri="{FF2B5EF4-FFF2-40B4-BE49-F238E27FC236}">
                <a16:creationId xmlns:a16="http://schemas.microsoft.com/office/drawing/2014/main" id="{FD89656D-BF3F-A210-416B-7D146C180A6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3703" r="21496"/>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768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BACE07D-1D58-D1F0-EAE2-39C6D7D48306}"/>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Treemap of Top 20 Categories</a:t>
            </a:r>
          </a:p>
          <a:p>
            <a:pPr marL="0" indent="-228600" defTabSz="914400"/>
            <a:endParaRPr lang="en-US" sz="1700" b="1" u="sng"/>
          </a:p>
          <a:p>
            <a:pPr indent="-228600" defTabSz="914400"/>
            <a:r>
              <a:rPr lang="en-US" sz="1700"/>
              <a:t> Certain subcategories within electronics and appliances show high transaction counts.</a:t>
            </a:r>
          </a:p>
          <a:p>
            <a:pPr marL="0" indent="-228600" defTabSz="914400"/>
            <a:endParaRPr lang="en-US" sz="1700"/>
          </a:p>
          <a:p>
            <a:pPr indent="-228600" defTabSz="914400"/>
            <a:r>
              <a:rPr lang="en-US" sz="1700" b="1"/>
              <a:t>Recommendation</a:t>
            </a:r>
            <a:r>
              <a:rPr lang="en-US" sz="1700"/>
              <a:t>: Enhance marketing efforts in these high-performing subcategories.</a:t>
            </a:r>
          </a:p>
          <a:p>
            <a:pPr indent="-228600" defTabSz="914400"/>
            <a:endParaRPr lang="en-US" sz="1700"/>
          </a:p>
        </p:txBody>
      </p:sp>
      <p:pic>
        <p:nvPicPr>
          <p:cNvPr id="7170" name="Picture 2">
            <a:extLst>
              <a:ext uri="{FF2B5EF4-FFF2-40B4-BE49-F238E27FC236}">
                <a16:creationId xmlns:a16="http://schemas.microsoft.com/office/drawing/2014/main" id="{4D462334-F682-3801-500F-AD871453CB5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42275" r="3" b="3"/>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493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3CCD1A9-6533-BF69-02EC-5C2FDB800539}"/>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Treemap of Top 20 Brands:</a:t>
            </a:r>
          </a:p>
          <a:p>
            <a:pPr indent="-228600" defTabSz="914400"/>
            <a:endParaRPr lang="en-US" sz="1700"/>
          </a:p>
          <a:p>
            <a:pPr indent="-228600" defTabSz="914400"/>
            <a:r>
              <a:rPr lang="en-US" sz="1700"/>
              <a:t>Dominance of brands like Samsung and Apple in transactions.</a:t>
            </a:r>
          </a:p>
          <a:p>
            <a:pPr marL="0" indent="-228600" defTabSz="914400"/>
            <a:endParaRPr lang="en-US" sz="1700"/>
          </a:p>
          <a:p>
            <a:pPr indent="-228600" defTabSz="914400"/>
            <a:r>
              <a:rPr lang="en-US" sz="1700"/>
              <a:t>Recommend strategic partnerships with top brands to capitalize on their market appeal.</a:t>
            </a:r>
          </a:p>
        </p:txBody>
      </p:sp>
      <p:pic>
        <p:nvPicPr>
          <p:cNvPr id="10242" name="Picture 2">
            <a:extLst>
              <a:ext uri="{FF2B5EF4-FFF2-40B4-BE49-F238E27FC236}">
                <a16:creationId xmlns:a16="http://schemas.microsoft.com/office/drawing/2014/main" id="{B4AC6539-3961-1338-F961-A6B4BE4F203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40408" r="1626" b="-4"/>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44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25D656B-A9DF-E34D-DDD6-4004985FED8E}"/>
              </a:ext>
            </a:extLst>
          </p:cNvPr>
          <p:cNvSpPr>
            <a:spLocks noGrp="1"/>
          </p:cNvSpPr>
          <p:nvPr>
            <p:ph type="title"/>
          </p:nvPr>
        </p:nvSpPr>
        <p:spPr>
          <a:xfrm>
            <a:off x="429369" y="178904"/>
            <a:ext cx="8263890" cy="1075811"/>
          </a:xfrm>
        </p:spPr>
        <p:txBody>
          <a:bodyPr vert="horz" lIns="91440" tIns="45720" rIns="91440" bIns="45720" rtlCol="0" anchor="b">
            <a:normAutofit/>
          </a:bodyPr>
          <a:lstStyle/>
          <a:p>
            <a:pPr defTabSz="914400"/>
            <a:r>
              <a:rPr lang="en-US" sz="4100" b="1"/>
              <a:t>Introduction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BFE1E4-BBCB-1686-AA68-53CA0EEC9A89}"/>
              </a:ext>
            </a:extLst>
          </p:cNvPr>
          <p:cNvSpPr>
            <a:spLocks noGrp="1"/>
          </p:cNvSpPr>
          <p:nvPr>
            <p:ph sz="half" idx="1"/>
          </p:nvPr>
        </p:nvSpPr>
        <p:spPr>
          <a:xfrm>
            <a:off x="429369" y="1553487"/>
            <a:ext cx="5035164" cy="3089379"/>
          </a:xfrm>
        </p:spPr>
        <p:txBody>
          <a:bodyPr vert="horz" lIns="91440" tIns="45720" rIns="91440" bIns="45720" rtlCol="0" anchor="t">
            <a:normAutofit/>
          </a:bodyPr>
          <a:lstStyle/>
          <a:p>
            <a:pPr indent="-228600" defTabSz="914400"/>
            <a:r>
              <a:rPr lang="en-US" sz="1400">
                <a:effectLst/>
              </a:rPr>
              <a:t>Online E-commerce is booming and generating vast data.</a:t>
            </a:r>
          </a:p>
          <a:p>
            <a:pPr indent="-228600" defTabSz="914400"/>
            <a:r>
              <a:rPr lang="en-US" sz="1400">
                <a:effectLst/>
              </a:rPr>
              <a:t>Companies are increasingly leveraging big data analysis to gain valuable insights into customer behavior and market trends.</a:t>
            </a:r>
          </a:p>
          <a:p>
            <a:pPr indent="-228600" defTabSz="914400"/>
            <a:r>
              <a:rPr lang="en-US" sz="1400">
                <a:effectLst/>
              </a:rPr>
              <a:t>Our project centers on the comprehensive analysis of e-commerce shopping data, delving deep into customer purchase patterns.</a:t>
            </a:r>
          </a:p>
          <a:p>
            <a:pPr indent="-228600" defTabSz="914400"/>
            <a:r>
              <a:rPr lang="en-US" sz="1400">
                <a:effectLst/>
              </a:rPr>
              <a:t>We aim to uncover hidden patterns, correlations, and trends within the extensive dataset.</a:t>
            </a:r>
          </a:p>
          <a:p>
            <a:pPr indent="-228600" defTabSz="914400"/>
            <a:r>
              <a:rPr lang="en-US" sz="1400">
                <a:effectLst/>
              </a:rPr>
              <a:t>By meticulously analyzing data, we will provide actionable insights to enhance product recommendations</a:t>
            </a:r>
          </a:p>
          <a:p>
            <a:pPr indent="-228600" defTabSz="914400"/>
            <a:endParaRPr lang="en-US" sz="1400"/>
          </a:p>
        </p:txBody>
      </p:sp>
      <p:pic>
        <p:nvPicPr>
          <p:cNvPr id="5" name="Picture 4" descr="A computer and shopping cart with icons around it&#10;&#10;Description automatically generated">
            <a:extLst>
              <a:ext uri="{FF2B5EF4-FFF2-40B4-BE49-F238E27FC236}">
                <a16:creationId xmlns:a16="http://schemas.microsoft.com/office/drawing/2014/main" id="{D8632E68-AF09-28E7-7537-9AF98406FC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017" r="24234"/>
          <a:stretch/>
        </p:blipFill>
        <p:spPr>
          <a:xfrm>
            <a:off x="5756743" y="1570482"/>
            <a:ext cx="2955798" cy="3072384"/>
          </a:xfrm>
          <a:prstGeom prst="rect">
            <a:avLst/>
          </a:prstGeom>
        </p:spPr>
      </p:pic>
    </p:spTree>
    <p:extLst>
      <p:ext uri="{BB962C8B-B14F-4D97-AF65-F5344CB8AC3E}">
        <p14:creationId xmlns:p14="http://schemas.microsoft.com/office/powerpoint/2010/main" val="1247771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2E15836-F914-7432-7FFD-0FFEDD56A3F8}"/>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Top Products by Purchase Count:</a:t>
            </a:r>
          </a:p>
          <a:p>
            <a:pPr marL="0" indent="-228600" defTabSz="914400"/>
            <a:endParaRPr lang="en-US" sz="1700"/>
          </a:p>
          <a:p>
            <a:pPr indent="-228600" defTabSz="914400"/>
            <a:r>
              <a:rPr lang="en-US" sz="1700"/>
              <a:t>Samsung and Apple smartphones lead in sales, indicating strong brand loyalty.</a:t>
            </a:r>
          </a:p>
          <a:p>
            <a:pPr indent="-228600" defTabSz="914400"/>
            <a:endParaRPr lang="en-US" sz="1700"/>
          </a:p>
          <a:p>
            <a:pPr indent="-228600" defTabSz="914400"/>
            <a:r>
              <a:rPr lang="en-US" sz="1700"/>
              <a:t>Advise increased marketing for top-selling smartphones and related accessories for better cross-selling.</a:t>
            </a:r>
          </a:p>
        </p:txBody>
      </p:sp>
      <p:pic>
        <p:nvPicPr>
          <p:cNvPr id="5" name="Content Placeholder 4">
            <a:extLst>
              <a:ext uri="{FF2B5EF4-FFF2-40B4-BE49-F238E27FC236}">
                <a16:creationId xmlns:a16="http://schemas.microsoft.com/office/drawing/2014/main" id="{C3AA32E2-0D59-4CF7-162F-75AB9ABD0DB8}"/>
              </a:ext>
            </a:extLst>
          </p:cNvPr>
          <p:cNvPicPr>
            <a:picLocks noGrp="1" noChangeAspect="1"/>
          </p:cNvPicPr>
          <p:nvPr>
            <p:ph sz="half" idx="1"/>
          </p:nvPr>
        </p:nvPicPr>
        <p:blipFill>
          <a:blip r:embed="rId2"/>
          <a:srcRect l="18184" r="31067"/>
          <a:stretch/>
        </p:blipFill>
        <p:spPr>
          <a:xfrm>
            <a:off x="5756743" y="1570482"/>
            <a:ext cx="2955798" cy="3072384"/>
          </a:xfrm>
          <a:prstGeom prst="rect">
            <a:avLst/>
          </a:prstGeom>
        </p:spPr>
      </p:pic>
    </p:spTree>
    <p:extLst>
      <p:ext uri="{BB962C8B-B14F-4D97-AF65-F5344CB8AC3E}">
        <p14:creationId xmlns:p14="http://schemas.microsoft.com/office/powerpoint/2010/main" val="1283705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D334970-91B8-A2C0-403F-3C78A20870CA}"/>
              </a:ext>
            </a:extLst>
          </p:cNvPr>
          <p:cNvSpPr>
            <a:spLocks noGrp="1"/>
          </p:cNvSpPr>
          <p:nvPr>
            <p:ph sz="half" idx="2"/>
          </p:nvPr>
        </p:nvSpPr>
        <p:spPr>
          <a:xfrm>
            <a:off x="429369" y="1553487"/>
            <a:ext cx="5035164" cy="3089379"/>
          </a:xfrm>
        </p:spPr>
        <p:txBody>
          <a:bodyPr vert="horz" lIns="91440" tIns="45720" rIns="91440" bIns="45720" rtlCol="0" anchor="t">
            <a:normAutofit/>
          </a:bodyPr>
          <a:lstStyle/>
          <a:p>
            <a:pPr marL="0" indent="-228600" defTabSz="914400"/>
            <a:r>
              <a:rPr lang="en-US" sz="1700" b="1" u="sng"/>
              <a:t>Products with least Purchase Counts:</a:t>
            </a:r>
          </a:p>
          <a:p>
            <a:pPr marL="0" indent="-228600" defTabSz="914400"/>
            <a:endParaRPr lang="en-US" sz="1700"/>
          </a:p>
          <a:p>
            <a:pPr indent="-228600" defTabSz="914400"/>
            <a:r>
              <a:rPr lang="en-US" sz="1700"/>
              <a:t>A diverse range of products have single purchases, from electronics to apparel.</a:t>
            </a:r>
          </a:p>
          <a:p>
            <a:pPr indent="-228600" defTabSz="914400"/>
            <a:endParaRPr lang="en-US" sz="1700"/>
          </a:p>
          <a:p>
            <a:pPr indent="-228600" defTabSz="914400"/>
            <a:r>
              <a:rPr lang="en-US" sz="1700"/>
              <a:t>Suggest a review of long-tail inventory to optimize stock levels and minimize holding costs.</a:t>
            </a:r>
          </a:p>
        </p:txBody>
      </p:sp>
      <p:pic>
        <p:nvPicPr>
          <p:cNvPr id="5" name="Content Placeholder 4">
            <a:extLst>
              <a:ext uri="{FF2B5EF4-FFF2-40B4-BE49-F238E27FC236}">
                <a16:creationId xmlns:a16="http://schemas.microsoft.com/office/drawing/2014/main" id="{D9A91300-EAA1-3575-E99D-C107BAC7BB89}"/>
              </a:ext>
            </a:extLst>
          </p:cNvPr>
          <p:cNvPicPr>
            <a:picLocks noGrp="1" noChangeAspect="1"/>
          </p:cNvPicPr>
          <p:nvPr>
            <p:ph sz="half" idx="1"/>
          </p:nvPr>
        </p:nvPicPr>
        <p:blipFill>
          <a:blip r:embed="rId2"/>
          <a:srcRect l="6929" r="24287" b="4"/>
          <a:stretch/>
        </p:blipFill>
        <p:spPr>
          <a:xfrm>
            <a:off x="5756743" y="1570482"/>
            <a:ext cx="2955798" cy="3072384"/>
          </a:xfrm>
          <a:prstGeom prst="rect">
            <a:avLst/>
          </a:prstGeom>
        </p:spPr>
      </p:pic>
    </p:spTree>
    <p:extLst>
      <p:ext uri="{BB962C8B-B14F-4D97-AF65-F5344CB8AC3E}">
        <p14:creationId xmlns:p14="http://schemas.microsoft.com/office/powerpoint/2010/main" val="811546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BE9E3-644D-AC99-4A88-CD151DCF55C3}"/>
              </a:ext>
            </a:extLst>
          </p:cNvPr>
          <p:cNvSpPr>
            <a:spLocks noGrp="1"/>
          </p:cNvSpPr>
          <p:nvPr>
            <p:ph type="title"/>
          </p:nvPr>
        </p:nvSpPr>
        <p:spPr>
          <a:xfrm>
            <a:off x="429369" y="178904"/>
            <a:ext cx="8263890" cy="1075811"/>
          </a:xfrm>
        </p:spPr>
        <p:txBody>
          <a:bodyPr anchor="b">
            <a:normAutofit/>
          </a:bodyPr>
          <a:lstStyle/>
          <a:p>
            <a:r>
              <a:rPr lang="en-US" sz="4100" b="1">
                <a:latin typeface="Times New Roman" panose="02020603050405020304" pitchFamily="18" charset="0"/>
                <a:cs typeface="Times New Roman" panose="02020603050405020304" pitchFamily="18" charset="0"/>
              </a:rPr>
              <a:t>Customer Segmentation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435A8F-1D08-5428-5ED2-A49101B5D097}"/>
              </a:ext>
            </a:extLst>
          </p:cNvPr>
          <p:cNvSpPr>
            <a:spLocks noGrp="1"/>
          </p:cNvSpPr>
          <p:nvPr>
            <p:ph idx="1"/>
          </p:nvPr>
        </p:nvSpPr>
        <p:spPr>
          <a:xfrm>
            <a:off x="429369" y="1553487"/>
            <a:ext cx="5035164" cy="3089379"/>
          </a:xfrm>
        </p:spPr>
        <p:txBody>
          <a:bodyPr anchor="t">
            <a:normAutofit/>
          </a:bodyPr>
          <a:lstStyle/>
          <a:p>
            <a:r>
              <a:rPr lang="en-US" sz="1700" b="1">
                <a:latin typeface="Times New Roman" panose="02020603050405020304" pitchFamily="18" charset="0"/>
                <a:cs typeface="Times New Roman" panose="02020603050405020304" pitchFamily="18" charset="0"/>
              </a:rPr>
              <a:t>Valued Customer</a:t>
            </a:r>
            <a:r>
              <a:rPr lang="en-US" sz="1700">
                <a:latin typeface="Times New Roman" panose="02020603050405020304" pitchFamily="18" charset="0"/>
                <a:cs typeface="Times New Roman" panose="02020603050405020304" pitchFamily="18" charset="0"/>
              </a:rPr>
              <a:t>: Assigned to those with high monetary value from purchases.</a:t>
            </a:r>
          </a:p>
          <a:p>
            <a:r>
              <a:rPr lang="en-US" sz="1700" b="1">
                <a:latin typeface="Times New Roman" panose="02020603050405020304" pitchFamily="18" charset="0"/>
                <a:cs typeface="Times New Roman" panose="02020603050405020304" pitchFamily="18" charset="0"/>
              </a:rPr>
              <a:t>Loyal Customer</a:t>
            </a:r>
            <a:r>
              <a:rPr lang="en-US" sz="1700">
                <a:latin typeface="Times New Roman" panose="02020603050405020304" pitchFamily="18" charset="0"/>
                <a:cs typeface="Times New Roman" panose="02020603050405020304" pitchFamily="18" charset="0"/>
              </a:rPr>
              <a:t>: For those with frequent purchases yet not classified as 'Valued’.</a:t>
            </a:r>
          </a:p>
          <a:p>
            <a:r>
              <a:rPr lang="en-US" sz="1700" b="1">
                <a:latin typeface="Times New Roman" panose="02020603050405020304" pitchFamily="18" charset="0"/>
                <a:cs typeface="Times New Roman" panose="02020603050405020304" pitchFamily="18" charset="0"/>
              </a:rPr>
              <a:t>New Customer</a:t>
            </a:r>
            <a:r>
              <a:rPr lang="en-US" sz="1700">
                <a:latin typeface="Times New Roman" panose="02020603050405020304" pitchFamily="18" charset="0"/>
                <a:cs typeface="Times New Roman" panose="02020603050405020304" pitchFamily="18" charset="0"/>
              </a:rPr>
              <a:t>: Recent shoppers who are neither 'Valued' nor 'Loyal'.</a:t>
            </a:r>
          </a:p>
          <a:p>
            <a:r>
              <a:rPr lang="en-US" sz="1700" b="1">
                <a:latin typeface="Times New Roman" panose="02020603050405020304" pitchFamily="18" charset="0"/>
                <a:cs typeface="Times New Roman" panose="02020603050405020304" pitchFamily="18" charset="0"/>
              </a:rPr>
              <a:t>Lost Customer</a:t>
            </a:r>
            <a:r>
              <a:rPr lang="en-US" sz="1700">
                <a:latin typeface="Times New Roman" panose="02020603050405020304" pitchFamily="18" charset="0"/>
                <a:cs typeface="Times New Roman" panose="02020603050405020304" pitchFamily="18" charset="0"/>
              </a:rPr>
              <a:t>: Individuals with high recency, indicating a lapse in engagement.</a:t>
            </a:r>
          </a:p>
          <a:p>
            <a:r>
              <a:rPr lang="en-US" sz="1700" b="1">
                <a:latin typeface="Times New Roman" panose="02020603050405020304" pitchFamily="18" charset="0"/>
                <a:cs typeface="Times New Roman" panose="02020603050405020304" pitchFamily="18" charset="0"/>
              </a:rPr>
              <a:t>Regular Customer</a:t>
            </a:r>
            <a:r>
              <a:rPr lang="en-US" sz="1700">
                <a:latin typeface="Times New Roman" panose="02020603050405020304" pitchFamily="18" charset="0"/>
                <a:cs typeface="Times New Roman" panose="02020603050405020304" pitchFamily="18" charset="0"/>
              </a:rPr>
              <a:t>: Customers who don't specifically fit into the above categories.</a:t>
            </a:r>
          </a:p>
        </p:txBody>
      </p:sp>
      <p:pic>
        <p:nvPicPr>
          <p:cNvPr id="5" name="Picture 4">
            <a:extLst>
              <a:ext uri="{FF2B5EF4-FFF2-40B4-BE49-F238E27FC236}">
                <a16:creationId xmlns:a16="http://schemas.microsoft.com/office/drawing/2014/main" id="{64ED9A06-4FD0-9281-6764-EF5F0ED528CA}"/>
              </a:ext>
            </a:extLst>
          </p:cNvPr>
          <p:cNvPicPr>
            <a:picLocks noChangeAspect="1"/>
          </p:cNvPicPr>
          <p:nvPr/>
        </p:nvPicPr>
        <p:blipFill>
          <a:blip r:embed="rId2"/>
          <a:srcRect l="36380" r="21770" b="-2"/>
          <a:stretch/>
        </p:blipFill>
        <p:spPr>
          <a:xfrm>
            <a:off x="5756743" y="1570482"/>
            <a:ext cx="2955798" cy="3072384"/>
          </a:xfrm>
          <a:prstGeom prst="rect">
            <a:avLst/>
          </a:prstGeom>
        </p:spPr>
      </p:pic>
    </p:spTree>
    <p:extLst>
      <p:ext uri="{BB962C8B-B14F-4D97-AF65-F5344CB8AC3E}">
        <p14:creationId xmlns:p14="http://schemas.microsoft.com/office/powerpoint/2010/main" val="3389700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ED56DD-9CD5-EC69-FFE3-1E00B98C70B2}"/>
              </a:ext>
            </a:extLst>
          </p:cNvPr>
          <p:cNvSpPr>
            <a:spLocks noGrp="1"/>
          </p:cNvSpPr>
          <p:nvPr>
            <p:ph type="title"/>
          </p:nvPr>
        </p:nvSpPr>
        <p:spPr>
          <a:xfrm>
            <a:off x="479160" y="342900"/>
            <a:ext cx="8182230" cy="1374491"/>
          </a:xfrm>
        </p:spPr>
        <p:txBody>
          <a:bodyPr vert="horz" lIns="91440" tIns="45720" rIns="91440" bIns="45720" rtlCol="0" anchor="b">
            <a:normAutofit/>
          </a:bodyPr>
          <a:lstStyle/>
          <a:p>
            <a:pPr algn="ctr" defTabSz="914400"/>
            <a:r>
              <a:rPr lang="en-US" sz="4600" b="1" kern="1200">
                <a:solidFill>
                  <a:schemeClr val="tx1"/>
                </a:solidFill>
                <a:latin typeface="+mj-lt"/>
                <a:ea typeface="+mj-ea"/>
                <a:cs typeface="+mj-cs"/>
              </a:rPr>
              <a:t>Product Recommendation System</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57934"/>
            <a:ext cx="3429000" cy="13716"/>
          </a:xfrm>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214" y="4075"/>
                  <a:pt x="3429316" y="9784"/>
                  <a:pt x="3429000" y="13716"/>
                </a:cubicBezTo>
                <a:cubicBezTo>
                  <a:pt x="3221081" y="44036"/>
                  <a:pt x="3088001" y="3494"/>
                  <a:pt x="2811780" y="13716"/>
                </a:cubicBezTo>
                <a:cubicBezTo>
                  <a:pt x="2535559" y="23938"/>
                  <a:pt x="2481355" y="20326"/>
                  <a:pt x="2228850" y="13716"/>
                </a:cubicBezTo>
                <a:cubicBezTo>
                  <a:pt x="1976345" y="7107"/>
                  <a:pt x="1807520" y="43784"/>
                  <a:pt x="1543050" y="13716"/>
                </a:cubicBezTo>
                <a:cubicBezTo>
                  <a:pt x="1278580" y="-16352"/>
                  <a:pt x="1181944" y="551"/>
                  <a:pt x="925830" y="13716"/>
                </a:cubicBezTo>
                <a:cubicBezTo>
                  <a:pt x="669716" y="26881"/>
                  <a:pt x="410304" y="30243"/>
                  <a:pt x="0" y="13716"/>
                </a:cubicBezTo>
                <a:cubicBezTo>
                  <a:pt x="-535" y="8247"/>
                  <a:pt x="-201" y="2959"/>
                  <a:pt x="0" y="0"/>
                </a:cubicBezTo>
                <a:close/>
              </a:path>
              <a:path w="3429000" h="13716"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8434" y="5320"/>
                  <a:pt x="3428676" y="9001"/>
                  <a:pt x="3429000" y="13716"/>
                </a:cubicBezTo>
                <a:cubicBezTo>
                  <a:pt x="3103464" y="-3979"/>
                  <a:pt x="2887909" y="18368"/>
                  <a:pt x="2743200" y="13716"/>
                </a:cubicBezTo>
                <a:cubicBezTo>
                  <a:pt x="2598491" y="9064"/>
                  <a:pt x="2362615" y="6084"/>
                  <a:pt x="1988820" y="13716"/>
                </a:cubicBezTo>
                <a:cubicBezTo>
                  <a:pt x="1615025" y="21348"/>
                  <a:pt x="1580494" y="-880"/>
                  <a:pt x="1405890" y="13716"/>
                </a:cubicBezTo>
                <a:cubicBezTo>
                  <a:pt x="1231286" y="28312"/>
                  <a:pt x="885259" y="-20857"/>
                  <a:pt x="651510" y="13716"/>
                </a:cubicBezTo>
                <a:cubicBezTo>
                  <a:pt x="417761" y="48289"/>
                  <a:pt x="138362" y="-18428"/>
                  <a:pt x="0" y="13716"/>
                </a:cubicBezTo>
                <a:cubicBezTo>
                  <a:pt x="58" y="7834"/>
                  <a:pt x="453" y="58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92B7FB6-17A7-3130-EA3A-3762A00FBA61}"/>
              </a:ext>
            </a:extLst>
          </p:cNvPr>
          <p:cNvPicPr>
            <a:picLocks noChangeAspect="1"/>
          </p:cNvPicPr>
          <p:nvPr/>
        </p:nvPicPr>
        <p:blipFill>
          <a:blip r:embed="rId3"/>
          <a:stretch>
            <a:fillRect/>
          </a:stretch>
        </p:blipFill>
        <p:spPr>
          <a:xfrm>
            <a:off x="1956083" y="2343150"/>
            <a:ext cx="5229547" cy="2327148"/>
          </a:xfrm>
          <a:prstGeom prst="rect">
            <a:avLst/>
          </a:prstGeom>
        </p:spPr>
      </p:pic>
    </p:spTree>
    <p:extLst>
      <p:ext uri="{BB962C8B-B14F-4D97-AF65-F5344CB8AC3E}">
        <p14:creationId xmlns:p14="http://schemas.microsoft.com/office/powerpoint/2010/main" val="2353761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35DC7-AC96-579C-1E09-79339741335B}"/>
              </a:ext>
            </a:extLst>
          </p:cNvPr>
          <p:cNvSpPr>
            <a:spLocks noGrp="1"/>
          </p:cNvSpPr>
          <p:nvPr>
            <p:ph type="title"/>
          </p:nvPr>
        </p:nvSpPr>
        <p:spPr>
          <a:xfrm>
            <a:off x="479160" y="342900"/>
            <a:ext cx="8182230" cy="1026460"/>
          </a:xfrm>
        </p:spPr>
        <p:txBody>
          <a:bodyPr vert="horz" lIns="91440" tIns="45720" rIns="91440" bIns="45720" rtlCol="0" anchor="ctr">
            <a:normAutofit/>
          </a:bodyPr>
          <a:lstStyle/>
          <a:p>
            <a:pPr algn="ctr" defTabSz="914400"/>
            <a:r>
              <a:rPr lang="en-US" sz="5000" b="1"/>
              <a:t>Tableau Visualizations</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388012"/>
            <a:ext cx="2468880" cy="13716"/>
          </a:xfrm>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530" y="5728"/>
                  <a:pt x="2468490" y="7624"/>
                  <a:pt x="2468880" y="13716"/>
                </a:cubicBezTo>
                <a:cubicBezTo>
                  <a:pt x="2229297" y="-19231"/>
                  <a:pt x="2066775" y="25681"/>
                  <a:pt x="1802282" y="13716"/>
                </a:cubicBezTo>
                <a:cubicBezTo>
                  <a:pt x="1537789" y="1751"/>
                  <a:pt x="1379930" y="17694"/>
                  <a:pt x="1209751" y="13716"/>
                </a:cubicBezTo>
                <a:cubicBezTo>
                  <a:pt x="1039572" y="9738"/>
                  <a:pt x="837025" y="8278"/>
                  <a:pt x="641909" y="13716"/>
                </a:cubicBezTo>
                <a:cubicBezTo>
                  <a:pt x="446793" y="19154"/>
                  <a:pt x="170561" y="13900"/>
                  <a:pt x="0" y="13716"/>
                </a:cubicBezTo>
                <a:cubicBezTo>
                  <a:pt x="-302" y="10335"/>
                  <a:pt x="417" y="4724"/>
                  <a:pt x="0" y="0"/>
                </a:cubicBezTo>
                <a:close/>
              </a:path>
              <a:path w="2468880" h="13716"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9409" y="5071"/>
                  <a:pt x="2469155" y="7437"/>
                  <a:pt x="2468880" y="13716"/>
                </a:cubicBezTo>
                <a:cubicBezTo>
                  <a:pt x="2271330" y="32027"/>
                  <a:pt x="2001027" y="26982"/>
                  <a:pt x="1876349" y="13716"/>
                </a:cubicBezTo>
                <a:cubicBezTo>
                  <a:pt x="1751671" y="450"/>
                  <a:pt x="1364652" y="10491"/>
                  <a:pt x="1209751" y="13716"/>
                </a:cubicBezTo>
                <a:cubicBezTo>
                  <a:pt x="1054850" y="16941"/>
                  <a:pt x="748438" y="15502"/>
                  <a:pt x="617220" y="13716"/>
                </a:cubicBezTo>
                <a:cubicBezTo>
                  <a:pt x="486002" y="11930"/>
                  <a:pt x="237432" y="22628"/>
                  <a:pt x="0" y="13716"/>
                </a:cubicBezTo>
                <a:cubicBezTo>
                  <a:pt x="198" y="8947"/>
                  <a:pt x="304" y="52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D110EA-520E-B015-1C8A-59F21BA8F59C}"/>
              </a:ext>
            </a:extLst>
          </p:cNvPr>
          <p:cNvPicPr>
            <a:picLocks noChangeAspect="1"/>
          </p:cNvPicPr>
          <p:nvPr/>
        </p:nvPicPr>
        <p:blipFill>
          <a:blip r:embed="rId2"/>
          <a:stretch>
            <a:fillRect/>
          </a:stretch>
        </p:blipFill>
        <p:spPr>
          <a:xfrm>
            <a:off x="644594" y="1981962"/>
            <a:ext cx="3401683" cy="2704338"/>
          </a:xfrm>
          <a:prstGeom prst="rect">
            <a:avLst/>
          </a:prstGeom>
        </p:spPr>
      </p:pic>
      <p:pic>
        <p:nvPicPr>
          <p:cNvPr id="4" name="Content Placeholder 3">
            <a:extLst>
              <a:ext uri="{FF2B5EF4-FFF2-40B4-BE49-F238E27FC236}">
                <a16:creationId xmlns:a16="http://schemas.microsoft.com/office/drawing/2014/main" id="{CFF4204E-B7A8-B4F4-D5BF-0FB95C944654}"/>
              </a:ext>
            </a:extLst>
          </p:cNvPr>
          <p:cNvPicPr>
            <a:picLocks noGrp="1" noChangeAspect="1"/>
          </p:cNvPicPr>
          <p:nvPr>
            <p:ph idx="1"/>
          </p:nvPr>
        </p:nvPicPr>
        <p:blipFill>
          <a:blip r:embed="rId3"/>
          <a:stretch>
            <a:fillRect/>
          </a:stretch>
        </p:blipFill>
        <p:spPr>
          <a:xfrm>
            <a:off x="5095436" y="1981962"/>
            <a:ext cx="3401683" cy="2704338"/>
          </a:xfrm>
          <a:prstGeom prst="rect">
            <a:avLst/>
          </a:prstGeom>
        </p:spPr>
      </p:pic>
    </p:spTree>
    <p:extLst>
      <p:ext uri="{BB962C8B-B14F-4D97-AF65-F5344CB8AC3E}">
        <p14:creationId xmlns:p14="http://schemas.microsoft.com/office/powerpoint/2010/main" val="1650399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032" y="135006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743CEA3-E99D-FA71-F51E-C6C4B7C2EC3B}"/>
              </a:ext>
            </a:extLst>
          </p:cNvPr>
          <p:cNvPicPr>
            <a:picLocks noGrp="1" noChangeAspect="1"/>
          </p:cNvPicPr>
          <p:nvPr>
            <p:ph idx="1"/>
          </p:nvPr>
        </p:nvPicPr>
        <p:blipFill>
          <a:blip r:embed="rId2"/>
          <a:stretch>
            <a:fillRect/>
          </a:stretch>
        </p:blipFill>
        <p:spPr>
          <a:xfrm>
            <a:off x="219456" y="2176828"/>
            <a:ext cx="2818638" cy="2276049"/>
          </a:xfrm>
          <a:prstGeom prst="rect">
            <a:avLst/>
          </a:prstGeom>
        </p:spPr>
      </p:pic>
      <p:pic>
        <p:nvPicPr>
          <p:cNvPr id="6" name="Picture 5">
            <a:extLst>
              <a:ext uri="{FF2B5EF4-FFF2-40B4-BE49-F238E27FC236}">
                <a16:creationId xmlns:a16="http://schemas.microsoft.com/office/drawing/2014/main" id="{6FC68292-BEF6-8494-CFA4-4D4941E82F08}"/>
              </a:ext>
            </a:extLst>
          </p:cNvPr>
          <p:cNvPicPr>
            <a:picLocks noChangeAspect="1"/>
          </p:cNvPicPr>
          <p:nvPr/>
        </p:nvPicPr>
        <p:blipFill>
          <a:blip r:embed="rId3"/>
          <a:stretch>
            <a:fillRect/>
          </a:stretch>
        </p:blipFill>
        <p:spPr>
          <a:xfrm>
            <a:off x="3162681" y="2240247"/>
            <a:ext cx="2818638" cy="2149211"/>
          </a:xfrm>
          <a:prstGeom prst="rect">
            <a:avLst/>
          </a:prstGeom>
        </p:spPr>
      </p:pic>
      <p:pic>
        <p:nvPicPr>
          <p:cNvPr id="5" name="Picture 4">
            <a:extLst>
              <a:ext uri="{FF2B5EF4-FFF2-40B4-BE49-F238E27FC236}">
                <a16:creationId xmlns:a16="http://schemas.microsoft.com/office/drawing/2014/main" id="{40D9D5C1-9E0D-7796-3131-C37CDB62D2C2}"/>
              </a:ext>
            </a:extLst>
          </p:cNvPr>
          <p:cNvPicPr>
            <a:picLocks noChangeAspect="1"/>
          </p:cNvPicPr>
          <p:nvPr/>
        </p:nvPicPr>
        <p:blipFill>
          <a:blip r:embed="rId4"/>
          <a:stretch>
            <a:fillRect/>
          </a:stretch>
        </p:blipFill>
        <p:spPr>
          <a:xfrm>
            <a:off x="6105906" y="2352993"/>
            <a:ext cx="2818638" cy="1923719"/>
          </a:xfrm>
          <a:prstGeom prst="rect">
            <a:avLst/>
          </a:prstGeom>
        </p:spPr>
      </p:pic>
    </p:spTree>
    <p:extLst>
      <p:ext uri="{BB962C8B-B14F-4D97-AF65-F5344CB8AC3E}">
        <p14:creationId xmlns:p14="http://schemas.microsoft.com/office/powerpoint/2010/main" val="1539452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1D9D95-FD67-4E99-ADB5-CE0F3178DB7D}"/>
              </a:ext>
            </a:extLst>
          </p:cNvPr>
          <p:cNvSpPr>
            <a:spLocks noGrp="1"/>
          </p:cNvSpPr>
          <p:nvPr>
            <p:ph type="title"/>
          </p:nvPr>
        </p:nvSpPr>
        <p:spPr>
          <a:xfrm>
            <a:off x="628650" y="273843"/>
            <a:ext cx="7886700" cy="994173"/>
          </a:xfrm>
        </p:spPr>
        <p:txBody>
          <a:bodyPr>
            <a:normAutofit/>
          </a:bodyPr>
          <a:lstStyle/>
          <a:p>
            <a:r>
              <a:rPr lang="en-US" sz="4100" b="1">
                <a:latin typeface="Times New Roman" panose="02020603050405020304" pitchFamily="18" charset="0"/>
                <a:cs typeface="Times New Roman" panose="02020603050405020304" pitchFamily="18" charset="0"/>
              </a:rPr>
              <a:t>Challenges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C9B612-CA91-4511-ACAF-31386D1E169B}"/>
              </a:ext>
            </a:extLst>
          </p:cNvPr>
          <p:cNvSpPr>
            <a:spLocks noGrp="1"/>
          </p:cNvSpPr>
          <p:nvPr>
            <p:ph idx="1"/>
          </p:nvPr>
        </p:nvSpPr>
        <p:spPr>
          <a:xfrm>
            <a:off x="628650" y="1447038"/>
            <a:ext cx="7886700" cy="3188970"/>
          </a:xfrm>
        </p:spPr>
        <p:txBody>
          <a:bodyPr>
            <a:normAutofit/>
          </a:bodyPr>
          <a:lstStyle/>
          <a:p>
            <a:pP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Handling and processing large-scale e-commerce data </a:t>
            </a:r>
          </a:p>
          <a:p>
            <a:pP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Data Sparsity and Missing Values: The dataset primarily consists of user interactions without explicit ratings or preferences, leading to sparse data. Additionally, key columns like 'category_code' and 'brand' have missing values, which can hinder the accuracy of recommendation systems.</a:t>
            </a:r>
          </a:p>
          <a:p>
            <a:pP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Limited Behavioral Insights and Categorical Features: The dataset may lack in-depth user behavioral data, such as session duration or page interaction details, limiting insight depth. Furthermore, non-numeric features like 'event_type' and 'category_code' need to be preprocessed for effective use in predictive models.</a:t>
            </a:r>
          </a:p>
          <a:p>
            <a:pP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Feature Selection and Engineering</a:t>
            </a:r>
          </a:p>
          <a:p>
            <a:pP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Scalability and Performance</a:t>
            </a:r>
            <a:r>
              <a:rPr lang="en-US" sz="1600">
                <a:latin typeface="Times New Roman" panose="02020603050405020304" pitchFamily="18" charset="0"/>
                <a:cs typeface="Times New Roman" panose="02020603050405020304" pitchFamily="18" charset="0"/>
                <a:sym typeface="Wingdings" pitchFamily="2" charset="2"/>
              </a:rPr>
              <a:t> (</a:t>
            </a:r>
            <a:r>
              <a:rPr lang="en-US" sz="1600">
                <a:latin typeface="Times New Roman" panose="02020603050405020304" pitchFamily="18" charset="0"/>
                <a:cs typeface="Times New Roman" panose="02020603050405020304" pitchFamily="18" charset="0"/>
              </a:rPr>
              <a:t>Ensuring that the segmentation and recommendation system can handle large datasets efficiently.</a:t>
            </a:r>
            <a:r>
              <a:rPr lang="en-US" sz="1600">
                <a:latin typeface="Times New Roman" panose="02020603050405020304" pitchFamily="18" charset="0"/>
                <a:cs typeface="Times New Roman" panose="02020603050405020304" pitchFamily="18" charset="0"/>
                <a:sym typeface="Wingdings" pitchFamily="2" charset="2"/>
              </a:rPr>
              <a:t>)</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163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75396-1757-542D-4E56-7F30774CDFB4}"/>
              </a:ext>
            </a:extLst>
          </p:cNvPr>
          <p:cNvSpPr>
            <a:spLocks noGrp="1"/>
          </p:cNvSpPr>
          <p:nvPr>
            <p:ph type="title"/>
          </p:nvPr>
        </p:nvSpPr>
        <p:spPr>
          <a:xfrm>
            <a:off x="628650" y="273843"/>
            <a:ext cx="7886700" cy="994173"/>
          </a:xfrm>
        </p:spPr>
        <p:txBody>
          <a:bodyPr>
            <a:normAutofit/>
          </a:bodyPr>
          <a:lstStyle/>
          <a:p>
            <a:r>
              <a:rPr lang="en-US" sz="4100" b="1">
                <a:latin typeface="Times New Roman" panose="02020603050405020304" pitchFamily="18" charset="0"/>
                <a:cs typeface="Times New Roman" panose="02020603050405020304" pitchFamily="18" charset="0"/>
              </a:rPr>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39EC3C-4A54-A69F-8B9B-A3777222EC24}"/>
              </a:ext>
            </a:extLst>
          </p:cNvPr>
          <p:cNvSpPr>
            <a:spLocks noGrp="1"/>
          </p:cNvSpPr>
          <p:nvPr>
            <p:ph idx="1"/>
          </p:nvPr>
        </p:nvSpPr>
        <p:spPr>
          <a:xfrm>
            <a:off x="628650" y="1447038"/>
            <a:ext cx="7886700" cy="3188970"/>
          </a:xfrm>
        </p:spPr>
        <p:txBody>
          <a:bodyPr>
            <a:normAutofit/>
          </a:bodyPr>
          <a:lstStyle/>
          <a:p>
            <a:endParaRPr lang="en-US" sz="140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project effectively used exploratory data analysis (EDA) to analyze large e-commerce datasets, uncovering vital customer behavior patterns and trends. This emphasized the role of EDA in turning raw data into valuable insights.</a:t>
            </a:r>
            <a:endParaRPr lang="en-US" sz="140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Through RFM analysis, the project successfully segmented customers based on their buying patterns. This led to more personalized marketing strategies, thereby boosting customer engagement and satisfaction, and highlighted the importance of customizing approaches in e-commerce.</a:t>
            </a:r>
            <a:endParaRPr lang="en-US" sz="140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Utilizing Apache Spark, the project developed a sophisticated product recommendation system that tailored suggestions to various customer segments, enhancing user experience and indicating potential for higher sales and loyalty. This illustrated the significant impact of big data analytics in e-commerce.</a:t>
            </a:r>
            <a:endParaRPr lang="en-US" sz="140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Future enhancements for this project could focus on embracing real-time data processing, leveraging sophisticated AI techniques, and harnessing multi-channel and sentiment data, all while prioritizing user experience and ethical considerations, to significantly refine and expand the scope of e-commerce personalization and global market engagement.</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793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834D3-297E-7F63-1D35-38CF1F3B934C}"/>
              </a:ext>
            </a:extLst>
          </p:cNvPr>
          <p:cNvSpPr>
            <a:spLocks noGrp="1"/>
          </p:cNvSpPr>
          <p:nvPr>
            <p:ph type="title"/>
          </p:nvPr>
        </p:nvSpPr>
        <p:spPr>
          <a:xfrm>
            <a:off x="628650" y="273843"/>
            <a:ext cx="7886700" cy="994173"/>
          </a:xfrm>
        </p:spPr>
        <p:txBody>
          <a:bodyPr>
            <a:normAutofit/>
          </a:bodyPr>
          <a:lstStyle/>
          <a:p>
            <a:r>
              <a:rPr lang="en-US" sz="4100" b="1">
                <a:latin typeface="Times New Roman" panose="02020603050405020304" pitchFamily="18" charset="0"/>
                <a:cs typeface="Times New Roman" panose="02020603050405020304" pitchFamily="18" charset="0"/>
              </a:rPr>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989011-4B7D-B5EC-CF9C-15C82901B341}"/>
              </a:ext>
            </a:extLst>
          </p:cNvPr>
          <p:cNvSpPr>
            <a:spLocks noGrp="1"/>
          </p:cNvSpPr>
          <p:nvPr>
            <p:ph idx="1"/>
          </p:nvPr>
        </p:nvSpPr>
        <p:spPr>
          <a:xfrm>
            <a:off x="628650" y="1447038"/>
            <a:ext cx="7886700" cy="3188970"/>
          </a:xfrm>
        </p:spPr>
        <p:txBody>
          <a:bodyPr>
            <a:normAutofit/>
          </a:bodyPr>
          <a:lstStyle/>
          <a:p>
            <a:r>
              <a:rPr lang="en-US" sz="1600" b="0" i="0">
                <a:effectLst/>
                <a:latin typeface="Times New Roman" panose="02020603050405020304" pitchFamily="18" charset="0"/>
                <a:cs typeface="Times New Roman" panose="02020603050405020304" pitchFamily="18" charset="0"/>
              </a:rPr>
              <a:t>Kaggle. (n.d.). E-commerce behavior data from a multi-category store [Data set]. Retrieved [Today's Date], from </a:t>
            </a:r>
            <a:r>
              <a:rPr lang="en-US" sz="1600" b="0" i="0" u="none" strike="noStrike">
                <a:effectLst/>
                <a:latin typeface="Times New Roman" panose="02020603050405020304" pitchFamily="18" charset="0"/>
                <a:cs typeface="Times New Roman" panose="02020603050405020304" pitchFamily="18" charset="0"/>
                <a:hlinkClick r:id="rId2"/>
              </a:rPr>
              <a:t>https://www.kaggle.com/datasets/mkechinov/ecommerce-behavior-data-from-multi-category-store?select=2019-Oct.csv</a:t>
            </a:r>
            <a:endParaRPr lang="en-US" sz="1600" b="0" i="0">
              <a:effectLst/>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b="0" i="0">
                <a:effectLst/>
                <a:latin typeface="Times New Roman" panose="02020603050405020304" pitchFamily="18" charset="0"/>
                <a:cs typeface="Times New Roman" panose="02020603050405020304" pitchFamily="18" charset="0"/>
              </a:rPr>
              <a:t>A. Katal, M. Wazid and R. H. Goudar, "Big data: Issues, challenges, tools and Good practices," 2013 Sixth International Conference on Contemporary Computing (IC3), Noida, India, 2013, pp. 404-409, doi: 10.1109/IC3.2013.6612229.</a:t>
            </a:r>
          </a:p>
          <a:p>
            <a:endParaRPr lang="en-US" sz="1600">
              <a:latin typeface="Times New Roman" panose="02020603050405020304" pitchFamily="18" charset="0"/>
              <a:cs typeface="Times New Roman" panose="02020603050405020304" pitchFamily="18" charset="0"/>
            </a:endParaRPr>
          </a:p>
          <a:p>
            <a:r>
              <a:rPr lang="en-US" sz="1600" b="0" i="0">
                <a:effectLst/>
                <a:latin typeface="Times New Roman" panose="02020603050405020304" pitchFamily="18" charset="0"/>
                <a:cs typeface="Times New Roman" panose="02020603050405020304" pitchFamily="18" charset="0"/>
              </a:rPr>
              <a:t>Akter, S., Wamba, S.F. Big data analytics in E-commerce: a systematic review and agenda for future research. </a:t>
            </a:r>
            <a:r>
              <a:rPr lang="en-US" sz="1600" b="0" i="1">
                <a:effectLst/>
                <a:latin typeface="Times New Roman" panose="02020603050405020304" pitchFamily="18" charset="0"/>
                <a:cs typeface="Times New Roman" panose="02020603050405020304" pitchFamily="18" charset="0"/>
              </a:rPr>
              <a:t>Electron Markets</a:t>
            </a:r>
            <a:r>
              <a:rPr lang="en-US" sz="1600" b="0" i="0">
                <a:effectLst/>
                <a:latin typeface="Times New Roman" panose="02020603050405020304" pitchFamily="18" charset="0"/>
                <a:cs typeface="Times New Roman" panose="02020603050405020304" pitchFamily="18" charset="0"/>
              </a:rPr>
              <a:t> </a:t>
            </a:r>
            <a:r>
              <a:rPr lang="en-US" sz="1600" b="1" i="0">
                <a:effectLst/>
                <a:latin typeface="Times New Roman" panose="02020603050405020304" pitchFamily="18" charset="0"/>
                <a:cs typeface="Times New Roman" panose="02020603050405020304" pitchFamily="18" charset="0"/>
              </a:rPr>
              <a:t>26</a:t>
            </a:r>
            <a:r>
              <a:rPr lang="en-US" sz="1600" b="0" i="0">
                <a:effectLst/>
                <a:latin typeface="Times New Roman" panose="02020603050405020304" pitchFamily="18" charset="0"/>
                <a:cs typeface="Times New Roman" panose="02020603050405020304" pitchFamily="18" charset="0"/>
              </a:rPr>
              <a:t>, 173–194 (2016). </a:t>
            </a:r>
            <a:r>
              <a:rPr lang="en-US" sz="1600" b="0" i="0">
                <a:effectLst/>
                <a:latin typeface="Times New Roman" panose="02020603050405020304" pitchFamily="18" charset="0"/>
                <a:cs typeface="Times New Roman" panose="02020603050405020304" pitchFamily="18" charset="0"/>
                <a:hlinkClick r:id="rId3"/>
              </a:rPr>
              <a:t>https://doi.org/10.1007/s12525-016-0219-0</a:t>
            </a:r>
            <a:endParaRPr lang="en-US" sz="1600" b="0" i="0">
              <a:effectLst/>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129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15DB-D399-ECCE-176E-55FA7B35AB5D}"/>
              </a:ext>
            </a:extLst>
          </p:cNvPr>
          <p:cNvSpPr>
            <a:spLocks noGrp="1"/>
          </p:cNvSpPr>
          <p:nvPr>
            <p:ph type="title"/>
          </p:nvPr>
        </p:nvSpPr>
        <p:spPr>
          <a:xfrm>
            <a:off x="457200" y="702644"/>
            <a:ext cx="8229600" cy="4189396"/>
          </a:xfrm>
        </p:spPr>
        <p:txBody>
          <a:bodyPr>
            <a:normAutofit/>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8202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5309B-48F3-4018-6346-4DDE13F717E7}"/>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r>
              <a:rPr lang="en-US" sz="4100" b="1" kern="1200">
                <a:solidFill>
                  <a:schemeClr val="tx1"/>
                </a:solidFill>
                <a:latin typeface="+mj-lt"/>
                <a:ea typeface="+mj-ea"/>
                <a:cs typeface="+mj-cs"/>
              </a:rPr>
              <a:t>Objectives</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17C0A4-5430-B9A5-3BCA-DFD666D9BDBF}"/>
              </a:ext>
            </a:extLst>
          </p:cNvPr>
          <p:cNvSpPr>
            <a:spLocks noGrp="1"/>
          </p:cNvSpPr>
          <p:nvPr>
            <p:ph sz="half" idx="1"/>
          </p:nvPr>
        </p:nvSpPr>
        <p:spPr>
          <a:xfrm>
            <a:off x="628650" y="1447038"/>
            <a:ext cx="7886700" cy="3188970"/>
          </a:xfrm>
        </p:spPr>
        <p:txBody>
          <a:bodyPr vert="horz" lIns="91440" tIns="45720" rIns="91440" bIns="45720" rtlCol="0">
            <a:normAutofit/>
          </a:bodyPr>
          <a:lstStyle/>
          <a:p>
            <a:pPr indent="-228600" defTabSz="914400"/>
            <a:r>
              <a:rPr lang="en-US" sz="1200" b="1">
                <a:effectLst/>
              </a:rPr>
              <a:t>Performing Exploratory Data Analysis (EDA):</a:t>
            </a:r>
          </a:p>
          <a:p>
            <a:pPr marL="0" indent="-228600" defTabSz="914400"/>
            <a:r>
              <a:rPr lang="en-US" sz="1200"/>
              <a:t>	</a:t>
            </a:r>
            <a:r>
              <a:rPr lang="en-US" sz="1200">
                <a:effectLst/>
              </a:rPr>
              <a:t>Goal: Understand key aspects of the dataset through statistical evaluation and visual insights.</a:t>
            </a:r>
          </a:p>
          <a:p>
            <a:pPr marL="0" indent="-228600" defTabSz="914400"/>
            <a:r>
              <a:rPr lang="en-US" sz="1200">
                <a:effectLst/>
              </a:rPr>
              <a:t>	Approach: Employ descriptive statistics and visualization techniques for pattern recognition.</a:t>
            </a:r>
          </a:p>
          <a:p>
            <a:pPr marL="0" indent="-228600" defTabSz="914400"/>
            <a:r>
              <a:rPr lang="en-US" sz="1200">
                <a:effectLst/>
              </a:rPr>
              <a:t>	Outcome: Detailed insights that inform data preparation and modeling strategies.</a:t>
            </a:r>
          </a:p>
          <a:p>
            <a:pPr indent="-228600" defTabSz="914400"/>
            <a:r>
              <a:rPr lang="en-US" sz="1200" b="1">
                <a:effectLst/>
              </a:rPr>
              <a:t>Customer Segmentation using RFM Analysis:</a:t>
            </a:r>
          </a:p>
          <a:p>
            <a:pPr marL="0" indent="-228600" defTabSz="914400"/>
            <a:r>
              <a:rPr lang="en-US" sz="1200">
                <a:effectLst/>
              </a:rPr>
              <a:t>	Goal: Identify distinct customer groups based on purchasing behavior.</a:t>
            </a:r>
          </a:p>
          <a:p>
            <a:pPr marL="0" indent="-228600" defTabSz="914400"/>
            <a:r>
              <a:rPr lang="en-US" sz="1200">
                <a:effectLst/>
              </a:rPr>
              <a:t>	Approach: Conduct RFM analysis to segment customers based on their Recency, Frequency, and 	Monetary value.</a:t>
            </a:r>
          </a:p>
          <a:p>
            <a:pPr marL="0" indent="-228600" defTabSz="914400"/>
            <a:r>
              <a:rPr lang="en-US" sz="1200">
                <a:effectLst/>
              </a:rPr>
              <a:t>	Outcome: Clearly defined customer segments for tailored marketing and service approaches.</a:t>
            </a:r>
          </a:p>
          <a:p>
            <a:pPr indent="-228600" defTabSz="914400"/>
            <a:r>
              <a:rPr lang="en-US" sz="1200" b="1">
                <a:effectLst/>
              </a:rPr>
              <a:t>Product Recommendation System Development:</a:t>
            </a:r>
          </a:p>
          <a:p>
            <a:pPr marL="0" indent="-228600" defTabSz="914400"/>
            <a:r>
              <a:rPr lang="en-US" sz="1200">
                <a:effectLst/>
              </a:rPr>
              <a:t>	Goal: Create a personalized shopping experience through product suggestions.</a:t>
            </a:r>
          </a:p>
          <a:p>
            <a:pPr marL="0" indent="-228600" defTabSz="914400"/>
            <a:r>
              <a:rPr lang="en-US" sz="1200">
                <a:effectLst/>
              </a:rPr>
              <a:t>	Outcome: A robust recommendation system enhancing customer engagement and potential sales</a:t>
            </a:r>
          </a:p>
          <a:p>
            <a:pPr indent="-228600" defTabSz="914400"/>
            <a:endParaRPr lang="en-US" sz="1200"/>
          </a:p>
        </p:txBody>
      </p:sp>
    </p:spTree>
    <p:extLst>
      <p:ext uri="{BB962C8B-B14F-4D97-AF65-F5344CB8AC3E}">
        <p14:creationId xmlns:p14="http://schemas.microsoft.com/office/powerpoint/2010/main" val="173923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63BED-1349-8BE4-CEA9-9A209E1DB55A}"/>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r>
              <a:rPr lang="en-US" sz="3200" b="1" kern="1200">
                <a:solidFill>
                  <a:schemeClr val="tx1"/>
                </a:solidFill>
                <a:latin typeface="+mj-lt"/>
                <a:ea typeface="+mj-ea"/>
                <a:cs typeface="+mj-cs"/>
              </a:rPr>
              <a:t>What questions the project addressed using Big Data??</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504D38-2743-1ADF-BB67-B16E95842CDA}"/>
              </a:ext>
            </a:extLst>
          </p:cNvPr>
          <p:cNvSpPr>
            <a:spLocks noGrp="1"/>
          </p:cNvSpPr>
          <p:nvPr>
            <p:ph sz="half" idx="1"/>
          </p:nvPr>
        </p:nvSpPr>
        <p:spPr>
          <a:xfrm>
            <a:off x="628650" y="1447038"/>
            <a:ext cx="7886700" cy="3188970"/>
          </a:xfrm>
        </p:spPr>
        <p:txBody>
          <a:bodyPr vert="horz" lIns="91440" tIns="45720" rIns="91440" bIns="45720" rtlCol="0">
            <a:normAutofit/>
          </a:bodyPr>
          <a:lstStyle/>
          <a:p>
            <a:pPr indent="-228600" defTabSz="914400"/>
            <a:r>
              <a:rPr lang="en-US" sz="1400" b="0" i="0">
                <a:effectLst/>
              </a:rPr>
              <a:t>How can big data platforms help in analyzing and understanding diverse customer behaviors and preferences in the e-commerce sector?</a:t>
            </a:r>
          </a:p>
          <a:p>
            <a:pPr indent="-228600" defTabSz="914400"/>
            <a:r>
              <a:rPr lang="en-US" sz="1400" b="0" i="0">
                <a:effectLst/>
              </a:rPr>
              <a:t>What are the challenges in creating accurate, personalized product recommendations, and how can big data assist in overcoming these?</a:t>
            </a:r>
          </a:p>
          <a:p>
            <a:pPr indent="-228600" defTabSz="914400"/>
            <a:r>
              <a:rPr lang="en-US" sz="1400" b="0" i="0">
                <a:effectLst/>
              </a:rPr>
              <a:t>How can we effectively segment customers based on their purchasing patterns and preferences using big data analysis?</a:t>
            </a:r>
          </a:p>
          <a:p>
            <a:pPr indent="-228600" defTabSz="914400"/>
            <a:r>
              <a:rPr lang="en-US" sz="1400" b="0" i="0">
                <a:effectLst/>
              </a:rPr>
              <a:t>What are the key market trends in e-commerce, and how can we utilize big data to identify and adapt to these trends?</a:t>
            </a:r>
          </a:p>
          <a:p>
            <a:pPr indent="-228600" defTabSz="914400"/>
            <a:r>
              <a:rPr lang="en-US" sz="1400" b="0" i="0">
                <a:effectLst/>
              </a:rPr>
              <a:t>How can big data platforms be leveraged to enhance the user experience on e-commerce platforms, particularly in terms of navigation, product discovery, and overall satisfaction?</a:t>
            </a:r>
          </a:p>
          <a:p>
            <a:pPr indent="-228600" defTabSz="914400"/>
            <a:r>
              <a:rPr lang="en-US" sz="1400"/>
              <a:t>How can e-commerce companies utilize big data to make more informed and strategic business decisions?</a:t>
            </a:r>
          </a:p>
        </p:txBody>
      </p:sp>
    </p:spTree>
    <p:extLst>
      <p:ext uri="{BB962C8B-B14F-4D97-AF65-F5344CB8AC3E}">
        <p14:creationId xmlns:p14="http://schemas.microsoft.com/office/powerpoint/2010/main" val="101791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A77CD-A18C-0614-527C-9D52CD6F3BD2}"/>
              </a:ext>
            </a:extLst>
          </p:cNvPr>
          <p:cNvSpPr>
            <a:spLocks noGrp="1"/>
          </p:cNvSpPr>
          <p:nvPr>
            <p:ph type="title"/>
          </p:nvPr>
        </p:nvSpPr>
        <p:spPr>
          <a:xfrm>
            <a:off x="628650" y="273843"/>
            <a:ext cx="7886700" cy="994173"/>
          </a:xfrm>
        </p:spPr>
        <p:txBody>
          <a:bodyPr>
            <a:normAutofit/>
          </a:bodyPr>
          <a:lstStyle/>
          <a:p>
            <a:r>
              <a:rPr lang="en-US" sz="4100" b="1" i="0" u="none" strike="noStrike">
                <a:effectLst/>
                <a:latin typeface="Times New Roman" panose="02020603050405020304" pitchFamily="18" charset="0"/>
                <a:cs typeface="Times New Roman" panose="02020603050405020304" pitchFamily="18" charset="0"/>
              </a:rPr>
              <a:t>Data Sources and Collection</a:t>
            </a:r>
            <a:endParaRPr lang="en-US" sz="4100">
              <a:latin typeface="Times New Roman" panose="02020603050405020304" pitchFamily="18" charset="0"/>
              <a:cs typeface="Times New Roman" panose="02020603050405020304" pitchFamily="18" charset="0"/>
            </a:endParaRPr>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2DD42B-7A6B-EFCC-8250-2D2C11BADA30}"/>
              </a:ext>
            </a:extLst>
          </p:cNvPr>
          <p:cNvSpPr>
            <a:spLocks noGrp="1"/>
          </p:cNvSpPr>
          <p:nvPr>
            <p:ph idx="1"/>
          </p:nvPr>
        </p:nvSpPr>
        <p:spPr>
          <a:xfrm>
            <a:off x="628650" y="1447038"/>
            <a:ext cx="7886700" cy="3188970"/>
          </a:xfrm>
        </p:spPr>
        <p:txBody>
          <a:bodyPr>
            <a:normAutofit/>
          </a:bodyPr>
          <a:lstStyle/>
          <a:p>
            <a:pPr marL="0" indent="0">
              <a:buNone/>
            </a:pPr>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The</a:t>
            </a:r>
            <a:r>
              <a:rPr lang="en-US" sz="1700" spc="32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dataset</a:t>
            </a:r>
            <a:r>
              <a:rPr lang="en-US" sz="1700" spc="32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is</a:t>
            </a:r>
            <a:r>
              <a:rPr lang="en-US" sz="1700" spc="31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sourced</a:t>
            </a:r>
            <a:r>
              <a:rPr lang="en-US" sz="1700" spc="31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from</a:t>
            </a:r>
            <a:r>
              <a:rPr lang="en-US" sz="1700" spc="32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a</a:t>
            </a:r>
            <a:r>
              <a:rPr lang="en-US" sz="1700" spc="31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multi</a:t>
            </a:r>
            <a:r>
              <a:rPr lang="en-US" sz="1700" spc="32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category</a:t>
            </a:r>
            <a:r>
              <a:rPr lang="en-US" sz="1700" spc="325">
                <a:latin typeface="Times New Roman" panose="02020603050405020304" pitchFamily="18" charset="0"/>
                <a:cs typeface="Times New Roman" panose="02020603050405020304" pitchFamily="18" charset="0"/>
              </a:rPr>
              <a:t> </a:t>
            </a:r>
            <a:r>
              <a:rPr lang="en-US" sz="1700" spc="-20">
                <a:latin typeface="Times New Roman" panose="02020603050405020304" pitchFamily="18" charset="0"/>
                <a:cs typeface="Times New Roman" panose="02020603050405020304" pitchFamily="18" charset="0"/>
              </a:rPr>
              <a:t>e-</a:t>
            </a:r>
            <a:r>
              <a:rPr lang="en-US" sz="1700">
                <a:latin typeface="Times New Roman" panose="02020603050405020304" pitchFamily="18" charset="0"/>
                <a:cs typeface="Times New Roman" panose="02020603050405020304" pitchFamily="18" charset="0"/>
              </a:rPr>
              <a:t>commerce</a:t>
            </a:r>
            <a:r>
              <a:rPr lang="en-US" sz="1700" spc="32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platform,</a:t>
            </a:r>
            <a:r>
              <a:rPr lang="en-US" sz="1700" spc="31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contains</a:t>
            </a:r>
            <a:r>
              <a:rPr lang="en-US" sz="1700" spc="31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records</a:t>
            </a:r>
            <a:r>
              <a:rPr lang="en-US" sz="1700" spc="32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of</a:t>
            </a:r>
            <a:r>
              <a:rPr lang="en-US" sz="1700" spc="320">
                <a:latin typeface="Times New Roman" panose="02020603050405020304" pitchFamily="18" charset="0"/>
                <a:cs typeface="Times New Roman" panose="02020603050405020304" pitchFamily="18" charset="0"/>
              </a:rPr>
              <a:t> </a:t>
            </a:r>
            <a:r>
              <a:rPr lang="en-US" sz="1700" spc="-20">
                <a:latin typeface="Times New Roman" panose="02020603050405020304" pitchFamily="18" charset="0"/>
                <a:cs typeface="Times New Roman" panose="02020603050405020304" pitchFamily="18" charset="0"/>
              </a:rPr>
              <a:t>user </a:t>
            </a:r>
            <a:r>
              <a:rPr lang="en-US" sz="1700">
                <a:latin typeface="Times New Roman" panose="02020603050405020304" pitchFamily="18" charset="0"/>
                <a:cs typeface="Times New Roman" panose="02020603050405020304" pitchFamily="18" charset="0"/>
              </a:rPr>
              <a:t>interactions</a:t>
            </a:r>
            <a:r>
              <a:rPr lang="en-US" sz="1700" spc="38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with</a:t>
            </a:r>
            <a:r>
              <a:rPr lang="en-US" sz="1700" spc="39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products.</a:t>
            </a:r>
            <a:r>
              <a:rPr lang="en-US" sz="1700" spc="39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It</a:t>
            </a:r>
            <a:r>
              <a:rPr lang="en-US" sz="1700" spc="40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includes</a:t>
            </a:r>
            <a:r>
              <a:rPr lang="en-US" sz="1700" spc="39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information</a:t>
            </a:r>
            <a:r>
              <a:rPr lang="en-US" sz="1700" spc="39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on</a:t>
            </a:r>
            <a:r>
              <a:rPr lang="en-US" sz="1700" spc="39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user</a:t>
            </a:r>
            <a:r>
              <a:rPr lang="en-US" sz="1700" spc="39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behavior,</a:t>
            </a:r>
            <a:r>
              <a:rPr lang="en-US" sz="1700" spc="39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such</a:t>
            </a:r>
            <a:r>
              <a:rPr lang="en-US" sz="1700" spc="39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as</a:t>
            </a:r>
            <a:r>
              <a:rPr lang="en-US" sz="1700" spc="40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product</a:t>
            </a:r>
            <a:r>
              <a:rPr lang="en-US" sz="1700" spc="395">
                <a:latin typeface="Times New Roman" panose="02020603050405020304" pitchFamily="18" charset="0"/>
                <a:cs typeface="Times New Roman" panose="02020603050405020304" pitchFamily="18" charset="0"/>
              </a:rPr>
              <a:t> </a:t>
            </a:r>
            <a:r>
              <a:rPr lang="en-US" sz="1700" spc="-10">
                <a:latin typeface="Times New Roman" panose="02020603050405020304" pitchFamily="18" charset="0"/>
                <a:cs typeface="Times New Roman" panose="02020603050405020304" pitchFamily="18" charset="0"/>
              </a:rPr>
              <a:t>views, </a:t>
            </a:r>
            <a:r>
              <a:rPr lang="en-US" sz="1700">
                <a:latin typeface="Times New Roman" panose="02020603050405020304" pitchFamily="18" charset="0"/>
                <a:cs typeface="Times New Roman" panose="02020603050405020304" pitchFamily="18" charset="0"/>
              </a:rPr>
              <a:t>purchases,</a:t>
            </a:r>
            <a:r>
              <a:rPr lang="en-US" sz="1700" spc="8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and</a:t>
            </a:r>
            <a:r>
              <a:rPr lang="en-US" sz="1700" spc="8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sessions,</a:t>
            </a:r>
            <a:r>
              <a:rPr lang="en-US" sz="1700" spc="8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enabling</a:t>
            </a:r>
            <a:r>
              <a:rPr lang="en-US" sz="1700" spc="8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analysis</a:t>
            </a:r>
            <a:r>
              <a:rPr lang="en-US" sz="1700" spc="8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for</a:t>
            </a:r>
            <a:r>
              <a:rPr lang="en-US" sz="1700" spc="8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customer</a:t>
            </a:r>
            <a:r>
              <a:rPr lang="en-US" sz="1700" spc="8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segmentation</a:t>
            </a:r>
            <a:r>
              <a:rPr lang="en-US" sz="1700" spc="9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and</a:t>
            </a:r>
            <a:r>
              <a:rPr lang="en-US" sz="1700" spc="8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tailored</a:t>
            </a:r>
            <a:r>
              <a:rPr lang="en-US" sz="1700" spc="90">
                <a:latin typeface="Times New Roman" panose="02020603050405020304" pitchFamily="18" charset="0"/>
                <a:cs typeface="Times New Roman" panose="02020603050405020304" pitchFamily="18" charset="0"/>
              </a:rPr>
              <a:t>  </a:t>
            </a:r>
            <a:r>
              <a:rPr lang="en-US" sz="1700" spc="-10">
                <a:latin typeface="Times New Roman" panose="02020603050405020304" pitchFamily="18" charset="0"/>
                <a:cs typeface="Times New Roman" panose="02020603050405020304" pitchFamily="18" charset="0"/>
              </a:rPr>
              <a:t>product recommendations.</a:t>
            </a:r>
            <a:endParaRPr lang="en-US" sz="1700">
              <a:latin typeface="Times New Roman" panose="02020603050405020304" pitchFamily="18" charset="0"/>
              <a:cs typeface="Times New Roman" panose="02020603050405020304" pitchFamily="18" charset="0"/>
            </a:endParaRPr>
          </a:p>
          <a:p>
            <a:r>
              <a:rPr lang="en-US" sz="1700" spc="-10">
                <a:latin typeface="Times New Roman" panose="02020603050405020304" pitchFamily="18" charset="0"/>
                <a:cs typeface="Times New Roman" panose="02020603050405020304" pitchFamily="18" charset="0"/>
              </a:rPr>
              <a:t>Format:</a:t>
            </a:r>
            <a:r>
              <a:rPr lang="en-US" sz="1700" spc="-45">
                <a:latin typeface="Times New Roman" panose="02020603050405020304" pitchFamily="18" charset="0"/>
                <a:cs typeface="Times New Roman" panose="02020603050405020304" pitchFamily="18" charset="0"/>
              </a:rPr>
              <a:t> </a:t>
            </a:r>
            <a:r>
              <a:rPr lang="en-US" sz="1700" spc="-25">
                <a:latin typeface="Times New Roman" panose="02020603050405020304" pitchFamily="18" charset="0"/>
                <a:cs typeface="Times New Roman" panose="02020603050405020304" pitchFamily="18" charset="0"/>
              </a:rPr>
              <a:t>CSV</a:t>
            </a:r>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The</a:t>
            </a:r>
            <a:r>
              <a:rPr lang="en-US" sz="1700" spc="-40">
                <a:latin typeface="Times New Roman" panose="02020603050405020304" pitchFamily="18" charset="0"/>
                <a:cs typeface="Times New Roman" panose="02020603050405020304" pitchFamily="18" charset="0"/>
              </a:rPr>
              <a:t> </a:t>
            </a:r>
            <a:r>
              <a:rPr lang="en-US" sz="1700" spc="-10">
                <a:latin typeface="Times New Roman" panose="02020603050405020304" pitchFamily="18" charset="0"/>
                <a:cs typeface="Times New Roman" panose="02020603050405020304" pitchFamily="18" charset="0"/>
              </a:rPr>
              <a:t>size</a:t>
            </a:r>
            <a:r>
              <a:rPr lang="en-US" sz="1700" spc="-4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of</a:t>
            </a:r>
            <a:r>
              <a:rPr lang="en-US" sz="1700" spc="-4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the</a:t>
            </a:r>
            <a:r>
              <a:rPr lang="en-US" sz="1700" spc="-40">
                <a:latin typeface="Times New Roman" panose="02020603050405020304" pitchFamily="18" charset="0"/>
                <a:cs typeface="Times New Roman" panose="02020603050405020304" pitchFamily="18" charset="0"/>
              </a:rPr>
              <a:t> </a:t>
            </a:r>
            <a:r>
              <a:rPr lang="en-US" sz="1700" spc="-10">
                <a:latin typeface="Times New Roman" panose="02020603050405020304" pitchFamily="18" charset="0"/>
                <a:cs typeface="Times New Roman" panose="02020603050405020304" pitchFamily="18" charset="0"/>
              </a:rPr>
              <a:t>dataset</a:t>
            </a:r>
            <a:r>
              <a:rPr lang="en-US" sz="1700" spc="-40">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is</a:t>
            </a:r>
            <a:r>
              <a:rPr lang="en-US" sz="1700" spc="-4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5</a:t>
            </a:r>
            <a:r>
              <a:rPr lang="en-US" sz="1700" spc="-4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GB</a:t>
            </a:r>
            <a:r>
              <a:rPr lang="en-US" sz="1700" spc="-4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with</a:t>
            </a:r>
            <a:r>
              <a:rPr lang="en-US" sz="1700" spc="-50">
                <a:latin typeface="Times New Roman" panose="02020603050405020304" pitchFamily="18" charset="0"/>
                <a:cs typeface="Times New Roman" panose="02020603050405020304" pitchFamily="18" charset="0"/>
              </a:rPr>
              <a:t> </a:t>
            </a:r>
            <a:r>
              <a:rPr lang="en-US" sz="1700" spc="-10">
                <a:latin typeface="Times New Roman" panose="02020603050405020304" pitchFamily="18" charset="0"/>
                <a:cs typeface="Times New Roman" panose="02020603050405020304" pitchFamily="18" charset="0"/>
              </a:rPr>
              <a:t>around</a:t>
            </a:r>
            <a:r>
              <a:rPr lang="en-US" sz="1700" spc="-35">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42</a:t>
            </a:r>
            <a:r>
              <a:rPr lang="en-US" sz="1700" spc="-35">
                <a:latin typeface="Times New Roman" panose="02020603050405020304" pitchFamily="18" charset="0"/>
                <a:cs typeface="Times New Roman" panose="02020603050405020304" pitchFamily="18" charset="0"/>
              </a:rPr>
              <a:t> </a:t>
            </a:r>
            <a:r>
              <a:rPr lang="en-US" sz="1700" spc="-10">
                <a:latin typeface="Times New Roman" panose="02020603050405020304" pitchFamily="18" charset="0"/>
                <a:cs typeface="Times New Roman" panose="02020603050405020304" pitchFamily="18" charset="0"/>
              </a:rPr>
              <a:t>Million</a:t>
            </a:r>
            <a:r>
              <a:rPr lang="en-US" sz="1700" spc="-40">
                <a:latin typeface="Times New Roman" panose="02020603050405020304" pitchFamily="18" charset="0"/>
                <a:cs typeface="Times New Roman" panose="02020603050405020304" pitchFamily="18" charset="0"/>
              </a:rPr>
              <a:t> </a:t>
            </a:r>
            <a:r>
              <a:rPr lang="en-US" sz="1700" spc="-10">
                <a:latin typeface="Times New Roman" panose="02020603050405020304" pitchFamily="18" charset="0"/>
                <a:cs typeface="Times New Roman" panose="02020603050405020304" pitchFamily="18" charset="0"/>
              </a:rPr>
              <a:t>records.</a:t>
            </a:r>
          </a:p>
          <a:p>
            <a:pPr marL="0" indent="0">
              <a:buNone/>
            </a:pPr>
            <a:endParaRPr lang="en-US" sz="1700">
              <a:latin typeface="Times New Roman" panose="02020603050405020304" pitchFamily="18" charset="0"/>
              <a:cs typeface="Times New Roman" panose="02020603050405020304" pitchFamily="18" charset="0"/>
            </a:endParaRPr>
          </a:p>
          <a:p>
            <a:pPr marL="12700">
              <a:spcBef>
                <a:spcPts val="90"/>
              </a:spcBef>
            </a:pPr>
            <a:r>
              <a:rPr lang="en-US" sz="1700" spc="-10">
                <a:latin typeface="Times New Roman" panose="02020603050405020304" pitchFamily="18" charset="0"/>
                <a:cs typeface="Times New Roman" panose="02020603050405020304" pitchFamily="18" charset="0"/>
              </a:rPr>
              <a:t>Dataset: </a:t>
            </a:r>
            <a:r>
              <a:rPr lang="en-US" sz="1700" u="sng" spc="-20">
                <a:latin typeface="Times New Roman" panose="02020603050405020304" pitchFamily="18" charset="0"/>
                <a:cs typeface="Times New Roman" panose="02020603050405020304" pitchFamily="18" charset="0"/>
              </a:rPr>
              <a:t>https://www.kaggle.com/datasets/mkechinov/ecommerce-behavior-data-from-multi-category-store?select=2019-Oct.csv</a:t>
            </a:r>
          </a:p>
        </p:txBody>
      </p:sp>
    </p:spTree>
    <p:extLst>
      <p:ext uri="{BB962C8B-B14F-4D97-AF65-F5344CB8AC3E}">
        <p14:creationId xmlns:p14="http://schemas.microsoft.com/office/powerpoint/2010/main" val="127018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A77CD-A18C-0614-527C-9D52CD6F3BD2}"/>
              </a:ext>
            </a:extLst>
          </p:cNvPr>
          <p:cNvSpPr>
            <a:spLocks noGrp="1"/>
          </p:cNvSpPr>
          <p:nvPr>
            <p:ph type="title"/>
          </p:nvPr>
        </p:nvSpPr>
        <p:spPr>
          <a:xfrm>
            <a:off x="473188" y="482598"/>
            <a:ext cx="2921519" cy="1384962"/>
          </a:xfrm>
        </p:spPr>
        <p:txBody>
          <a:bodyPr anchor="b">
            <a:normAutofit/>
          </a:bodyPr>
          <a:lstStyle/>
          <a:p>
            <a:r>
              <a:rPr lang="en-US" sz="3800" b="1" i="0" u="none" strike="noStrike">
                <a:effectLst/>
                <a:latin typeface="Times New Roman" panose="02020603050405020304" pitchFamily="18" charset="0"/>
                <a:cs typeface="Times New Roman" panose="02020603050405020304" pitchFamily="18" charset="0"/>
              </a:rPr>
              <a:t>Tools and Technologies</a:t>
            </a:r>
            <a:endParaRPr lang="en-US" sz="3800">
              <a:latin typeface="Times New Roman" panose="02020603050405020304" pitchFamily="18" charset="0"/>
              <a:cs typeface="Times New Roman" panose="02020603050405020304" pitchFamily="18" charset="0"/>
            </a:endParaRPr>
          </a:p>
        </p:txBody>
      </p:sp>
      <p:sp>
        <p:nvSpPr>
          <p:cNvPr id="14"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94358"/>
            <a:ext cx="2674620" cy="13716"/>
          </a:xfrm>
          <a:custGeom>
            <a:avLst/>
            <a:gdLst>
              <a:gd name="connsiteX0" fmla="*/ 0 w 2674620"/>
              <a:gd name="connsiteY0" fmla="*/ 0 h 13716"/>
              <a:gd name="connsiteX1" fmla="*/ 641909 w 2674620"/>
              <a:gd name="connsiteY1" fmla="*/ 0 h 13716"/>
              <a:gd name="connsiteX2" fmla="*/ 1337310 w 2674620"/>
              <a:gd name="connsiteY2" fmla="*/ 0 h 13716"/>
              <a:gd name="connsiteX3" fmla="*/ 1979219 w 2674620"/>
              <a:gd name="connsiteY3" fmla="*/ 0 h 13716"/>
              <a:gd name="connsiteX4" fmla="*/ 2674620 w 2674620"/>
              <a:gd name="connsiteY4" fmla="*/ 0 h 13716"/>
              <a:gd name="connsiteX5" fmla="*/ 2674620 w 2674620"/>
              <a:gd name="connsiteY5" fmla="*/ 13716 h 13716"/>
              <a:gd name="connsiteX6" fmla="*/ 1952473 w 2674620"/>
              <a:gd name="connsiteY6" fmla="*/ 13716 h 13716"/>
              <a:gd name="connsiteX7" fmla="*/ 1257071 w 2674620"/>
              <a:gd name="connsiteY7" fmla="*/ 13716 h 13716"/>
              <a:gd name="connsiteX8" fmla="*/ 615163 w 2674620"/>
              <a:gd name="connsiteY8" fmla="*/ 13716 h 13716"/>
              <a:gd name="connsiteX9" fmla="*/ 0 w 2674620"/>
              <a:gd name="connsiteY9" fmla="*/ 13716 h 13716"/>
              <a:gd name="connsiteX10" fmla="*/ 0 w 267462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4620" h="13716" fill="none" extrusionOk="0">
                <a:moveTo>
                  <a:pt x="0" y="0"/>
                </a:moveTo>
                <a:cubicBezTo>
                  <a:pt x="223686" y="-27283"/>
                  <a:pt x="416037" y="8041"/>
                  <a:pt x="641909" y="0"/>
                </a:cubicBezTo>
                <a:cubicBezTo>
                  <a:pt x="867781" y="-8041"/>
                  <a:pt x="1125885" y="15252"/>
                  <a:pt x="1337310" y="0"/>
                </a:cubicBezTo>
                <a:cubicBezTo>
                  <a:pt x="1548735" y="-15252"/>
                  <a:pt x="1809020" y="-2338"/>
                  <a:pt x="1979219" y="0"/>
                </a:cubicBezTo>
                <a:cubicBezTo>
                  <a:pt x="2149418" y="2338"/>
                  <a:pt x="2403746" y="-23101"/>
                  <a:pt x="2674620" y="0"/>
                </a:cubicBezTo>
                <a:cubicBezTo>
                  <a:pt x="2675102" y="5583"/>
                  <a:pt x="2674550" y="8268"/>
                  <a:pt x="2674620" y="13716"/>
                </a:cubicBezTo>
                <a:cubicBezTo>
                  <a:pt x="2384204" y="34835"/>
                  <a:pt x="2124794" y="4805"/>
                  <a:pt x="1952473" y="13716"/>
                </a:cubicBezTo>
                <a:cubicBezTo>
                  <a:pt x="1780152" y="22627"/>
                  <a:pt x="1469502" y="4591"/>
                  <a:pt x="1257071" y="13716"/>
                </a:cubicBezTo>
                <a:cubicBezTo>
                  <a:pt x="1044640" y="22841"/>
                  <a:pt x="886842" y="45425"/>
                  <a:pt x="615163" y="13716"/>
                </a:cubicBezTo>
                <a:cubicBezTo>
                  <a:pt x="343484" y="-17993"/>
                  <a:pt x="280198" y="5574"/>
                  <a:pt x="0" y="13716"/>
                </a:cubicBezTo>
                <a:cubicBezTo>
                  <a:pt x="-117" y="8555"/>
                  <a:pt x="-542" y="6030"/>
                  <a:pt x="0" y="0"/>
                </a:cubicBezTo>
                <a:close/>
              </a:path>
              <a:path w="2674620" h="13716" stroke="0" extrusionOk="0">
                <a:moveTo>
                  <a:pt x="0" y="0"/>
                </a:moveTo>
                <a:cubicBezTo>
                  <a:pt x="231855" y="-1293"/>
                  <a:pt x="402066" y="-28662"/>
                  <a:pt x="668655" y="0"/>
                </a:cubicBezTo>
                <a:cubicBezTo>
                  <a:pt x="935244" y="28662"/>
                  <a:pt x="1178759" y="24409"/>
                  <a:pt x="1364056" y="0"/>
                </a:cubicBezTo>
                <a:cubicBezTo>
                  <a:pt x="1549353" y="-24409"/>
                  <a:pt x="1706883" y="-9273"/>
                  <a:pt x="2005965" y="0"/>
                </a:cubicBezTo>
                <a:cubicBezTo>
                  <a:pt x="2305047" y="9273"/>
                  <a:pt x="2446507" y="-22114"/>
                  <a:pt x="2674620" y="0"/>
                </a:cubicBezTo>
                <a:cubicBezTo>
                  <a:pt x="2674976" y="3179"/>
                  <a:pt x="2674592" y="8354"/>
                  <a:pt x="2674620" y="13716"/>
                </a:cubicBezTo>
                <a:cubicBezTo>
                  <a:pt x="2376619" y="3697"/>
                  <a:pt x="2249009" y="42883"/>
                  <a:pt x="1979219" y="13716"/>
                </a:cubicBezTo>
                <a:cubicBezTo>
                  <a:pt x="1709429" y="-15451"/>
                  <a:pt x="1513733" y="31468"/>
                  <a:pt x="1364056" y="13716"/>
                </a:cubicBezTo>
                <a:cubicBezTo>
                  <a:pt x="1214379" y="-4036"/>
                  <a:pt x="982991" y="14417"/>
                  <a:pt x="748894" y="13716"/>
                </a:cubicBezTo>
                <a:cubicBezTo>
                  <a:pt x="514797" y="13015"/>
                  <a:pt x="177151" y="-10383"/>
                  <a:pt x="0" y="13716"/>
                </a:cubicBezTo>
                <a:cubicBezTo>
                  <a:pt x="-522" y="9329"/>
                  <a:pt x="225" y="358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2DD42B-7A6B-EFCC-8250-2D2C11BADA30}"/>
              </a:ext>
            </a:extLst>
          </p:cNvPr>
          <p:cNvSpPr>
            <a:spLocks noGrp="1"/>
          </p:cNvSpPr>
          <p:nvPr>
            <p:ph idx="1"/>
          </p:nvPr>
        </p:nvSpPr>
        <p:spPr>
          <a:xfrm>
            <a:off x="473202" y="2105375"/>
            <a:ext cx="2921641" cy="2539799"/>
          </a:xfrm>
        </p:spPr>
        <p:txBody>
          <a:bodyPr>
            <a:normAutofit/>
          </a:bodyPr>
          <a:lstStyle/>
          <a:p>
            <a:r>
              <a:rPr lang="en-US" sz="700" spc="-20">
                <a:latin typeface="Times New Roman" panose="02020603050405020304" pitchFamily="18" charset="0"/>
                <a:cs typeface="Times New Roman" panose="02020603050405020304" pitchFamily="18" charset="0"/>
              </a:rPr>
              <a:t>Mongo DB										</a:t>
            </a:r>
          </a:p>
          <a:p>
            <a:r>
              <a:rPr lang="en-US" sz="700" spc="-20">
                <a:latin typeface="Times New Roman" panose="02020603050405020304" pitchFamily="18" charset="0"/>
                <a:cs typeface="Times New Roman" panose="02020603050405020304" pitchFamily="18" charset="0"/>
              </a:rPr>
              <a:t>Python	</a:t>
            </a:r>
          </a:p>
          <a:p>
            <a:r>
              <a:rPr lang="en-US" sz="700" spc="-20">
                <a:latin typeface="Times New Roman" panose="02020603050405020304" pitchFamily="18" charset="0"/>
                <a:cs typeface="Times New Roman" panose="02020603050405020304" pitchFamily="18" charset="0"/>
              </a:rPr>
              <a:t>Jupyter Notebook											</a:t>
            </a:r>
          </a:p>
          <a:p>
            <a:r>
              <a:rPr lang="en-US" sz="700" spc="-20">
                <a:latin typeface="Times New Roman" panose="02020603050405020304" pitchFamily="18" charset="0"/>
                <a:cs typeface="Times New Roman" panose="02020603050405020304" pitchFamily="18" charset="0"/>
              </a:rPr>
              <a:t>Apache Spark												</a:t>
            </a:r>
          </a:p>
          <a:p>
            <a:r>
              <a:rPr lang="en-US" sz="700" spc="-20">
                <a:latin typeface="Times New Roman" panose="02020603050405020304" pitchFamily="18" charset="0"/>
                <a:cs typeface="Times New Roman" panose="02020603050405020304" pitchFamily="18" charset="0"/>
              </a:rPr>
              <a:t>Tableau													</a:t>
            </a:r>
          </a:p>
        </p:txBody>
      </p:sp>
      <p:pic>
        <p:nvPicPr>
          <p:cNvPr id="7" name="object 2">
            <a:extLst>
              <a:ext uri="{FF2B5EF4-FFF2-40B4-BE49-F238E27FC236}">
                <a16:creationId xmlns:a16="http://schemas.microsoft.com/office/drawing/2014/main" id="{136DB9CF-D50B-B8BA-66CE-29AF9CA19ACF}"/>
              </a:ext>
            </a:extLst>
          </p:cNvPr>
          <p:cNvPicPr/>
          <p:nvPr/>
        </p:nvPicPr>
        <p:blipFill>
          <a:blip r:embed="rId2" cstate="print"/>
          <a:stretch>
            <a:fillRect/>
          </a:stretch>
        </p:blipFill>
        <p:spPr>
          <a:xfrm>
            <a:off x="3744468" y="257175"/>
            <a:ext cx="2324862" cy="2324862"/>
          </a:xfrm>
          <a:prstGeom prst="rect">
            <a:avLst/>
          </a:prstGeom>
        </p:spPr>
      </p:pic>
      <p:pic>
        <p:nvPicPr>
          <p:cNvPr id="5" name="object 10">
            <a:extLst>
              <a:ext uri="{FF2B5EF4-FFF2-40B4-BE49-F238E27FC236}">
                <a16:creationId xmlns:a16="http://schemas.microsoft.com/office/drawing/2014/main" id="{651DB97E-E3DD-379E-DAF3-F4265834B0F8}"/>
              </a:ext>
            </a:extLst>
          </p:cNvPr>
          <p:cNvPicPr/>
          <p:nvPr/>
        </p:nvPicPr>
        <p:blipFill>
          <a:blip r:embed="rId3" cstate="print"/>
          <a:stretch>
            <a:fillRect/>
          </a:stretch>
        </p:blipFill>
        <p:spPr>
          <a:xfrm>
            <a:off x="6185916" y="731116"/>
            <a:ext cx="2839212" cy="766586"/>
          </a:xfrm>
          <a:prstGeom prst="rect">
            <a:avLst/>
          </a:prstGeom>
        </p:spPr>
      </p:pic>
      <p:pic>
        <p:nvPicPr>
          <p:cNvPr id="4" name="object 9">
            <a:extLst>
              <a:ext uri="{FF2B5EF4-FFF2-40B4-BE49-F238E27FC236}">
                <a16:creationId xmlns:a16="http://schemas.microsoft.com/office/drawing/2014/main" id="{AAECA95C-5E50-4764-67C8-CA4A79C90D7E}"/>
              </a:ext>
            </a:extLst>
          </p:cNvPr>
          <p:cNvPicPr/>
          <p:nvPr/>
        </p:nvPicPr>
        <p:blipFill>
          <a:blip r:embed="rId4" cstate="print"/>
          <a:stretch>
            <a:fillRect/>
          </a:stretch>
        </p:blipFill>
        <p:spPr>
          <a:xfrm>
            <a:off x="3744468" y="3358430"/>
            <a:ext cx="2324862" cy="774954"/>
          </a:xfrm>
          <a:prstGeom prst="rect">
            <a:avLst/>
          </a:prstGeom>
        </p:spPr>
      </p:pic>
      <p:pic>
        <p:nvPicPr>
          <p:cNvPr id="6" name="object 11">
            <a:extLst>
              <a:ext uri="{FF2B5EF4-FFF2-40B4-BE49-F238E27FC236}">
                <a16:creationId xmlns:a16="http://schemas.microsoft.com/office/drawing/2014/main" id="{0C8986DB-9DAB-BB28-B635-35929C14A8F5}"/>
              </a:ext>
            </a:extLst>
          </p:cNvPr>
          <p:cNvPicPr/>
          <p:nvPr/>
        </p:nvPicPr>
        <p:blipFill>
          <a:blip r:embed="rId5" cstate="print"/>
          <a:stretch>
            <a:fillRect/>
          </a:stretch>
        </p:blipFill>
        <p:spPr>
          <a:xfrm>
            <a:off x="6185916" y="2702350"/>
            <a:ext cx="2839212" cy="1469292"/>
          </a:xfrm>
          <a:prstGeom prst="rect">
            <a:avLst/>
          </a:prstGeom>
        </p:spPr>
      </p:pic>
    </p:spTree>
    <p:extLst>
      <p:ext uri="{BB962C8B-B14F-4D97-AF65-F5344CB8AC3E}">
        <p14:creationId xmlns:p14="http://schemas.microsoft.com/office/powerpoint/2010/main" val="206912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2DD42B-7A6B-EFCC-8250-2D2C11BADA30}"/>
              </a:ext>
            </a:extLst>
          </p:cNvPr>
          <p:cNvSpPr>
            <a:spLocks noGrp="1"/>
          </p:cNvSpPr>
          <p:nvPr>
            <p:ph idx="1"/>
          </p:nvPr>
        </p:nvSpPr>
        <p:spPr>
          <a:xfrm>
            <a:off x="628650" y="1447038"/>
            <a:ext cx="7886700" cy="3188970"/>
          </a:xfrm>
        </p:spPr>
        <p:txBody>
          <a:bodyPr>
            <a:normAutofit/>
          </a:bodyPr>
          <a:lstStyle/>
          <a:p>
            <a:pPr marL="0" indent="0">
              <a:buNone/>
            </a:pPr>
            <a:r>
              <a:rPr lang="en-US" sz="1200" b="1" i="0" u="none" strike="noStrike" dirty="0">
                <a:effectLst/>
                <a:latin typeface="Times New Roman" panose="02020603050405020304" pitchFamily="18" charset="0"/>
                <a:cs typeface="Times New Roman" panose="02020603050405020304" pitchFamily="18" charset="0"/>
              </a:rPr>
              <a:t>Apache Spark</a:t>
            </a:r>
            <a:r>
              <a:rPr lang="en-US" sz="1200" b="0" i="0" u="none" strike="noStrike" dirty="0">
                <a:effectLst/>
                <a:latin typeface="Times New Roman" panose="02020603050405020304" pitchFamily="18" charset="0"/>
                <a:cs typeface="Times New Roman" panose="02020603050405020304" pitchFamily="18" charset="0"/>
              </a:rPr>
              <a:t>:</a:t>
            </a:r>
            <a:endParaRPr lang="en-US" sz="1200" b="0" i="0" u="none" strike="noStrike">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200" b="0" i="0" u="none" strike="noStrike" dirty="0">
                <a:effectLst/>
                <a:latin typeface="Times New Roman" panose="02020603050405020304" pitchFamily="18" charset="0"/>
                <a:cs typeface="Times New Roman" panose="02020603050405020304" pitchFamily="18" charset="0"/>
              </a:rPr>
              <a:t>We selected Apache Spark for its robust capabilities in swiftly processing extensive e-commerce datasets. This choice enables rapid insights and effective management of substantial customer behavior data volumes.</a:t>
            </a:r>
            <a:endParaRPr lang="en-US" sz="1200" b="0" i="0" u="none" strike="noStrike">
              <a:effectLst/>
              <a:latin typeface="Times New Roman" panose="02020603050405020304" pitchFamily="18" charset="0"/>
              <a:cs typeface="Times New Roman" panose="02020603050405020304" pitchFamily="18" charset="0"/>
            </a:endParaRPr>
          </a:p>
          <a:p>
            <a:pPr marL="0" indent="0">
              <a:buNone/>
            </a:pPr>
            <a:r>
              <a:rPr lang="en-US" sz="1200" b="1" i="0" u="none" strike="noStrike" dirty="0">
                <a:effectLst/>
                <a:latin typeface="Times New Roman" panose="02020603050405020304" pitchFamily="18" charset="0"/>
                <a:cs typeface="Times New Roman" panose="02020603050405020304" pitchFamily="18" charset="0"/>
              </a:rPr>
              <a:t>MongoDB</a:t>
            </a:r>
            <a:r>
              <a:rPr lang="en-US" sz="1200" b="0" i="0" u="none" strike="noStrike" dirty="0">
                <a:effectLst/>
                <a:latin typeface="Times New Roman" panose="02020603050405020304" pitchFamily="18" charset="0"/>
                <a:cs typeface="Times New Roman" panose="02020603050405020304" pitchFamily="18" charset="0"/>
              </a:rPr>
              <a:t>:</a:t>
            </a:r>
            <a:endParaRPr lang="en-US" sz="1200" b="0" i="0" u="none" strike="noStrike">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200" b="0" i="0" u="none" strike="noStrike" dirty="0">
                <a:effectLst/>
                <a:latin typeface="Times New Roman" panose="02020603050405020304" pitchFamily="18" charset="0"/>
                <a:cs typeface="Times New Roman" panose="02020603050405020304" pitchFamily="18" charset="0"/>
              </a:rPr>
              <a:t>MongoDB is our preferred database for its user-friendly nature and smooth integration with Apache Spark. Although our current dataset is static, this technology pairing equips us to efficiently manage any future needs for dynamic data handling.</a:t>
            </a:r>
            <a:endParaRPr lang="en-US" sz="1200" b="0" i="0" u="none" strike="noStrike">
              <a:effectLst/>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rPr>
              <a:t>Python:</a:t>
            </a:r>
            <a:endParaRPr lang="en-US" sz="1200" b="1">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utilize Python as our primary programming language due to its extensive selection of data-related libraries. These libraries streamline processes such as data manipulation and analysis, enabling us to concentrate on extracting valuable insights.</a:t>
            </a:r>
            <a:endParaRPr lang="en-US" sz="1200">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rPr>
              <a:t>Tableau</a:t>
            </a:r>
            <a:r>
              <a:rPr lang="en-US" sz="1200" dirty="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Tableau is our chosen tool for data visualization. Its user-friendly design allows for the effortless creation of engaging and informative visual representations, facilitating clear communication of our results to stakeholders with varying levels of technical expertise.</a:t>
            </a:r>
            <a:endParaRPr lang="en-US" sz="1200">
              <a:latin typeface="Times New Roman" panose="02020603050405020304" pitchFamily="18" charset="0"/>
              <a:cs typeface="Times New Roman" panose="02020603050405020304" pitchFamily="18" charset="0"/>
            </a:endParaRPr>
          </a:p>
          <a:p>
            <a:pPr marL="0" indent="0">
              <a:buNone/>
            </a:pPr>
            <a:endParaRPr lang="en-US" sz="1200" u="sng" spc="-2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43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A77CD-A18C-0614-527C-9D52CD6F3BD2}"/>
              </a:ext>
            </a:extLst>
          </p:cNvPr>
          <p:cNvSpPr>
            <a:spLocks noGrp="1"/>
          </p:cNvSpPr>
          <p:nvPr>
            <p:ph type="title"/>
          </p:nvPr>
        </p:nvSpPr>
        <p:spPr>
          <a:xfrm>
            <a:off x="479161" y="479394"/>
            <a:ext cx="2678858" cy="2680137"/>
          </a:xfrm>
        </p:spPr>
        <p:txBody>
          <a:bodyPr vert="horz" lIns="91440" tIns="45720" rIns="91440" bIns="45720" rtlCol="0" anchor="b">
            <a:normAutofit/>
          </a:bodyPr>
          <a:lstStyle/>
          <a:p>
            <a:pPr defTabSz="914400"/>
            <a:r>
              <a:rPr lang="en-US" sz="5000" b="1" kern="1200">
                <a:solidFill>
                  <a:schemeClr val="tx1"/>
                </a:solidFill>
                <a:latin typeface="+mj-lt"/>
                <a:ea typeface="+mj-ea"/>
                <a:cs typeface="+mj-cs"/>
              </a:rPr>
              <a:t>Data Stack Diagram</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17FA6391-624A-D956-139C-2FA89B533F34}"/>
              </a:ext>
            </a:extLst>
          </p:cNvPr>
          <p:cNvPicPr>
            <a:picLocks noGrp="1" noChangeAspect="1"/>
          </p:cNvPicPr>
          <p:nvPr>
            <p:ph idx="1"/>
          </p:nvPr>
        </p:nvPicPr>
        <p:blipFill>
          <a:blip r:embed="rId2"/>
          <a:stretch>
            <a:fillRect/>
          </a:stretch>
        </p:blipFill>
        <p:spPr>
          <a:xfrm>
            <a:off x="3987817" y="480060"/>
            <a:ext cx="4416771" cy="4162806"/>
          </a:xfrm>
          <a:prstGeom prst="rect">
            <a:avLst/>
          </a:prstGeom>
        </p:spPr>
      </p:pic>
    </p:spTree>
    <p:extLst>
      <p:ext uri="{BB962C8B-B14F-4D97-AF65-F5344CB8AC3E}">
        <p14:creationId xmlns:p14="http://schemas.microsoft.com/office/powerpoint/2010/main" val="336781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996C0-4A9F-4C64-A06C-57D08E31C614}"/>
              </a:ext>
            </a:extLst>
          </p:cNvPr>
          <p:cNvSpPr>
            <a:spLocks noGrp="1"/>
          </p:cNvSpPr>
          <p:nvPr>
            <p:ph type="title"/>
          </p:nvPr>
        </p:nvSpPr>
        <p:spPr>
          <a:xfrm>
            <a:off x="479161" y="479394"/>
            <a:ext cx="2678858" cy="2680137"/>
          </a:xfrm>
        </p:spPr>
        <p:txBody>
          <a:bodyPr vert="horz" lIns="91440" tIns="45720" rIns="91440" bIns="45720" rtlCol="0" anchor="b">
            <a:normAutofit/>
          </a:bodyPr>
          <a:lstStyle/>
          <a:p>
            <a:pPr defTabSz="914400"/>
            <a:r>
              <a:rPr lang="en-US" sz="5000" b="1" kern="1200">
                <a:solidFill>
                  <a:schemeClr val="tx1"/>
                </a:solidFill>
                <a:latin typeface="+mj-lt"/>
                <a:ea typeface="+mj-ea"/>
                <a:cs typeface="+mj-cs"/>
              </a:rPr>
              <a:t>Sample Data in Database</a:t>
            </a:r>
          </a:p>
        </p:txBody>
      </p:sp>
      <p:sp>
        <p:nvSpPr>
          <p:cNvPr id="3" name="Content Placeholder 2">
            <a:extLst>
              <a:ext uri="{FF2B5EF4-FFF2-40B4-BE49-F238E27FC236}">
                <a16:creationId xmlns:a16="http://schemas.microsoft.com/office/drawing/2014/main" id="{836BF22D-924B-4CBF-9E89-6C4B899F1C30}"/>
              </a:ext>
            </a:extLst>
          </p:cNvPr>
          <p:cNvSpPr>
            <a:spLocks noGrp="1"/>
          </p:cNvSpPr>
          <p:nvPr>
            <p:ph idx="1"/>
          </p:nvPr>
        </p:nvSpPr>
        <p:spPr>
          <a:xfrm>
            <a:off x="479161" y="3473370"/>
            <a:ext cx="2678858" cy="1169496"/>
          </a:xfrm>
        </p:spPr>
        <p:txBody>
          <a:bodyPr vert="horz" lIns="91440" tIns="45720" rIns="91440" bIns="45720" rtlCol="0">
            <a:normAutofit/>
          </a:bodyPr>
          <a:lstStyle/>
          <a:p>
            <a:pPr marL="0" indent="0" defTabSz="914400">
              <a:spcBef>
                <a:spcPts val="1000"/>
              </a:spcBef>
              <a:buNone/>
            </a:pPr>
            <a:r>
              <a:rPr lang="en-US" sz="2400" kern="1200">
                <a:solidFill>
                  <a:schemeClr val="tx1"/>
                </a:solidFill>
                <a:latin typeface="+mn-lt"/>
                <a:ea typeface="+mn-ea"/>
                <a:cs typeface="+mn-cs"/>
              </a:rPr>
              <a:t>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AF19664F-D3D9-4BD9-C4AC-3BBD0704362B}"/>
              </a:ext>
            </a:extLst>
          </p:cNvPr>
          <p:cNvPicPr>
            <a:picLocks noChangeAspect="1"/>
          </p:cNvPicPr>
          <p:nvPr/>
        </p:nvPicPr>
        <p:blipFill>
          <a:blip r:embed="rId2"/>
          <a:stretch>
            <a:fillRect/>
          </a:stretch>
        </p:blipFill>
        <p:spPr>
          <a:xfrm>
            <a:off x="3490722" y="735264"/>
            <a:ext cx="5410962" cy="3652398"/>
          </a:xfrm>
          <a:prstGeom prst="rect">
            <a:avLst/>
          </a:prstGeom>
        </p:spPr>
      </p:pic>
    </p:spTree>
    <p:extLst>
      <p:ext uri="{BB962C8B-B14F-4D97-AF65-F5344CB8AC3E}">
        <p14:creationId xmlns:p14="http://schemas.microsoft.com/office/powerpoint/2010/main" val="96567100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3324</TotalTime>
  <Words>1587</Words>
  <Application>Microsoft Macintosh PowerPoint</Application>
  <PresentationFormat>On-screen Show (16:9)</PresentationFormat>
  <Paragraphs>142</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vt:lpstr>
      <vt:lpstr>Calibri</vt:lpstr>
      <vt:lpstr>Calibri Light</vt:lpstr>
      <vt:lpstr>Times New Roman</vt:lpstr>
      <vt:lpstr>Office 2013 - 2022 Theme</vt:lpstr>
      <vt:lpstr>Leveraging Exploratory Data Analysis for Enhanced Customer Segmentation and Product Recommendations in E-Commerce</vt:lpstr>
      <vt:lpstr>Introduction</vt:lpstr>
      <vt:lpstr>Objectives</vt:lpstr>
      <vt:lpstr>What questions the project addressed using Big Data??</vt:lpstr>
      <vt:lpstr>Data Sources and Collection</vt:lpstr>
      <vt:lpstr>Tools and Technologies</vt:lpstr>
      <vt:lpstr>PowerPoint Presentation</vt:lpstr>
      <vt:lpstr>Data Stack Diagram</vt:lpstr>
      <vt:lpstr>Sample Data in Database</vt:lpstr>
      <vt:lpstr>Reports, Insights, and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Segmentation</vt:lpstr>
      <vt:lpstr>Product Recommendation System</vt:lpstr>
      <vt:lpstr>Tableau Visualizations</vt:lpstr>
      <vt:lpstr>PowerPoint Presentation</vt:lpstr>
      <vt:lpstr>Challenges</vt:lpstr>
      <vt:lpstr>Conclusion</vt:lpstr>
      <vt:lpstr>References</vt:lpstr>
      <vt:lpstr>THANK YOU!</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Sravani Pilla</cp:lastModifiedBy>
  <cp:revision>98</cp:revision>
  <dcterms:created xsi:type="dcterms:W3CDTF">2019-02-27T15:38:32Z</dcterms:created>
  <dcterms:modified xsi:type="dcterms:W3CDTF">2024-11-15T04:21:31Z</dcterms:modified>
</cp:coreProperties>
</file>