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4"/>
  </p:sldMasterIdLst>
  <p:notesMasterIdLst>
    <p:notesMasterId r:id="rId19"/>
  </p:notesMasterIdLst>
  <p:sldIdLst>
    <p:sldId id="256" r:id="rId5"/>
    <p:sldId id="262" r:id="rId6"/>
    <p:sldId id="266" r:id="rId7"/>
    <p:sldId id="267" r:id="rId8"/>
    <p:sldId id="257" r:id="rId9"/>
    <p:sldId id="258" r:id="rId10"/>
    <p:sldId id="259" r:id="rId11"/>
    <p:sldId id="260" r:id="rId12"/>
    <p:sldId id="261" r:id="rId13"/>
    <p:sldId id="263" r:id="rId14"/>
    <p:sldId id="264" r:id="rId15"/>
    <p:sldId id="265" r:id="rId16"/>
    <p:sldId id="268"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498"/>
  </p:normalViewPr>
  <p:slideViewPr>
    <p:cSldViewPr snapToGrid="0">
      <p:cViewPr varScale="1">
        <p:scale>
          <a:sx n="129" d="100"/>
          <a:sy n="129" d="100"/>
        </p:scale>
        <p:origin x="200" y="10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8AE8-A317-95FD-F356-5A095D93BEB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7B4EC2B-A8E2-A8EF-E78C-610966E5461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2921323-77B9-0201-164A-0A75AA223E55}"/>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5" name="Footer Placeholder 4">
            <a:extLst>
              <a:ext uri="{FF2B5EF4-FFF2-40B4-BE49-F238E27FC236}">
                <a16:creationId xmlns:a16="http://schemas.microsoft.com/office/drawing/2014/main" id="{AD772129-0AC1-6366-4675-AB0881224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9F3FA-7D61-C401-48BD-E5146F26FD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2736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78E1-9935-F07A-7067-BE892E4315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C5E812-B3BE-2F84-2F0C-EA661FB329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C5C7A-2CC5-A8A7-48CD-43861F3CA1A1}"/>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5" name="Footer Placeholder 4">
            <a:extLst>
              <a:ext uri="{FF2B5EF4-FFF2-40B4-BE49-F238E27FC236}">
                <a16:creationId xmlns:a16="http://schemas.microsoft.com/office/drawing/2014/main" id="{B54D5A6D-44AC-BB8D-76EE-C4A991618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7B56C-8C8B-1733-7437-F8DAE0A072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7781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9B1F69-B608-3435-860C-119FEF96A194}"/>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30DD67-82DC-2303-6D0A-C6B225A871FD}"/>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FBBC-CC65-4C5F-5F3C-35B8F16753A9}"/>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5" name="Footer Placeholder 4">
            <a:extLst>
              <a:ext uri="{FF2B5EF4-FFF2-40B4-BE49-F238E27FC236}">
                <a16:creationId xmlns:a16="http://schemas.microsoft.com/office/drawing/2014/main" id="{D3727AA6-61E0-8DF6-4AFA-D45238A74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56F4B-06FB-22B0-BC63-B727CA6B73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83160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7862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8B1F-0B51-E474-80DF-2DBFC6FC2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9B716-D4B9-394A-0A25-3B6D6ADB9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5F5A5-21BD-5AE3-CF24-817A3B02919E}"/>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5" name="Footer Placeholder 4">
            <a:extLst>
              <a:ext uri="{FF2B5EF4-FFF2-40B4-BE49-F238E27FC236}">
                <a16:creationId xmlns:a16="http://schemas.microsoft.com/office/drawing/2014/main" id="{E6ECD8B8-AAB9-6A03-D492-51EC0E06B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D4CD3-7CD1-2EEA-BDC5-2607512863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89151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45DC-2F40-6F49-319F-F417ACC20E70}"/>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7CEB434-4AFC-6190-0A40-845D83223861}"/>
              </a:ext>
            </a:extLst>
          </p:cNvPr>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38BE7-8061-993E-ABB8-7ECB8641FC9C}"/>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5" name="Footer Placeholder 4">
            <a:extLst>
              <a:ext uri="{FF2B5EF4-FFF2-40B4-BE49-F238E27FC236}">
                <a16:creationId xmlns:a16="http://schemas.microsoft.com/office/drawing/2014/main" id="{CE627949-FA7E-1341-692D-6B0831DCF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9DC60-0908-CF01-A15B-5612020559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15861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7751-6685-8516-14CF-0E3007BB4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F8F74-D034-5744-F552-B0BE7F5724BC}"/>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A49163-63F2-D8DC-5841-2D55CF588E60}"/>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4CA070-BABC-C7C1-CD2C-D1EC108DB061}"/>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6" name="Footer Placeholder 5">
            <a:extLst>
              <a:ext uri="{FF2B5EF4-FFF2-40B4-BE49-F238E27FC236}">
                <a16:creationId xmlns:a16="http://schemas.microsoft.com/office/drawing/2014/main" id="{2A98B8FF-DC16-7B3D-15D5-45991A3BF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940CE-B766-F2DA-AC51-22C1A1BB91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86546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C857-41EA-414D-E15F-2116F8F7B56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FF3EB9-6558-E2A2-2609-D2A52593DEB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7F458-9D91-870B-ABA4-BAB97C5047E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60E04-C297-9231-F6B9-EA12978353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8BFE5-E1A4-C6CD-6B15-0145A28708F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3BB1DB-8F04-9ECB-9A5B-92F95C8224F7}"/>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8" name="Footer Placeholder 7">
            <a:extLst>
              <a:ext uri="{FF2B5EF4-FFF2-40B4-BE49-F238E27FC236}">
                <a16:creationId xmlns:a16="http://schemas.microsoft.com/office/drawing/2014/main" id="{B2B9C911-4105-94BE-5874-97D0D90582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050677-5FC9-824D-32A5-FD04A4E090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56279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E664-902A-CE85-2F2F-A80950EC31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AB3C33-E431-D89C-8093-05E4413941CD}"/>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4" name="Footer Placeholder 3">
            <a:extLst>
              <a:ext uri="{FF2B5EF4-FFF2-40B4-BE49-F238E27FC236}">
                <a16:creationId xmlns:a16="http://schemas.microsoft.com/office/drawing/2014/main" id="{E1FD48EB-9A36-4773-4D01-84FC3649C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E3DCCA-515D-DD2C-38DE-00713605BD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54533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13A2E-51BE-4101-4006-F9E66DC6FECA}"/>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3" name="Footer Placeholder 2">
            <a:extLst>
              <a:ext uri="{FF2B5EF4-FFF2-40B4-BE49-F238E27FC236}">
                <a16:creationId xmlns:a16="http://schemas.microsoft.com/office/drawing/2014/main" id="{018F736D-F129-A085-0D92-13C64381E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443BD-5C8D-3BC1-0B9B-45FA02891B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7396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A87-E401-AB06-0C7C-9329861D866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EB4F287-8E3C-565E-1110-50601863F78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35508-9961-C9E5-607B-D7E4C3774D1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CD935F-4BE5-8B06-674F-F0F68880E904}"/>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6" name="Footer Placeholder 5">
            <a:extLst>
              <a:ext uri="{FF2B5EF4-FFF2-40B4-BE49-F238E27FC236}">
                <a16:creationId xmlns:a16="http://schemas.microsoft.com/office/drawing/2014/main" id="{BCF7F92D-B6EF-D5E6-44B8-6601BFC91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EE5D1-6AAE-8465-7145-3CCB38463E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61868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05CD-9F1C-9C53-E369-36E7751B0D1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53D271F-309F-9579-6468-7A91947D88D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BB622A5-5B34-0558-4BCC-23617CEB2ED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6A863F2-C4EE-521F-634E-405C2AAD3ABB}"/>
              </a:ext>
            </a:extLst>
          </p:cNvPr>
          <p:cNvSpPr>
            <a:spLocks noGrp="1"/>
          </p:cNvSpPr>
          <p:nvPr>
            <p:ph type="dt" sz="half" idx="10"/>
          </p:nvPr>
        </p:nvSpPr>
        <p:spPr/>
        <p:txBody>
          <a:bodyPr/>
          <a:lstStyle/>
          <a:p>
            <a:fld id="{7B11043F-7A9B-A94E-98D1-A28DE34EB6E4}" type="datetimeFigureOut">
              <a:rPr lang="en-US" smtClean="0"/>
              <a:t>11/14/24</a:t>
            </a:fld>
            <a:endParaRPr lang="en-US"/>
          </a:p>
        </p:txBody>
      </p:sp>
      <p:sp>
        <p:nvSpPr>
          <p:cNvPr id="6" name="Footer Placeholder 5">
            <a:extLst>
              <a:ext uri="{FF2B5EF4-FFF2-40B4-BE49-F238E27FC236}">
                <a16:creationId xmlns:a16="http://schemas.microsoft.com/office/drawing/2014/main" id="{F9F5DA67-8E21-92DA-97A7-3DFAA86A0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D0C01-7771-67D0-EE4F-3B33C238DE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82050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186B78-169A-F539-02BA-A84EB323A3B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65B3A0-84DD-BCE7-EE6E-3787CEF9A78E}"/>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C4012-FFDA-6CAA-15C7-902DB47E980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7B11043F-7A9B-A94E-98D1-A28DE34EB6E4}" type="datetimeFigureOut">
              <a:rPr lang="en-US" smtClean="0"/>
              <a:t>11/14/24</a:t>
            </a:fld>
            <a:endParaRPr lang="en-US"/>
          </a:p>
        </p:txBody>
      </p:sp>
      <p:sp>
        <p:nvSpPr>
          <p:cNvPr id="5" name="Footer Placeholder 4">
            <a:extLst>
              <a:ext uri="{FF2B5EF4-FFF2-40B4-BE49-F238E27FC236}">
                <a16:creationId xmlns:a16="http://schemas.microsoft.com/office/drawing/2014/main" id="{14CDE011-FBBF-D6F1-B0E1-77C4F766404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1E7B83-D5AC-2915-151F-48ADFDC7000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5592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603504" y="3200874"/>
            <a:ext cx="3604497" cy="972836"/>
          </a:xfrm>
        </p:spPr>
        <p:txBody>
          <a:bodyPr anchor="t">
            <a:normAutofit/>
          </a:bodyPr>
          <a:lstStyle/>
          <a:p>
            <a:pPr algn="l"/>
            <a:r>
              <a:rPr lang="en-US" sz="2100" b="1">
                <a:solidFill>
                  <a:schemeClr val="tx2"/>
                </a:solidFill>
              </a:rPr>
              <a:t>Food Demand Forecasting</a:t>
            </a:r>
            <a:br>
              <a:rPr lang="en-US" sz="2100" b="1">
                <a:solidFill>
                  <a:schemeClr val="tx2"/>
                </a:solidFill>
              </a:rPr>
            </a:br>
            <a:r>
              <a:rPr lang="en-US" sz="2100" b="1">
                <a:solidFill>
                  <a:schemeClr val="tx2"/>
                </a:solidFill>
              </a:rPr>
              <a:t> For </a:t>
            </a:r>
            <a:br>
              <a:rPr lang="en-US" sz="2100" b="1">
                <a:solidFill>
                  <a:schemeClr val="tx2"/>
                </a:solidFill>
              </a:rPr>
            </a:br>
            <a:r>
              <a:rPr lang="en-US" sz="2100" b="1">
                <a:solidFill>
                  <a:schemeClr val="tx2"/>
                </a:solidFill>
              </a:rPr>
              <a:t>Restaurants</a:t>
            </a:r>
          </a:p>
        </p:txBody>
      </p:sp>
      <p:grpSp>
        <p:nvGrpSpPr>
          <p:cNvPr id="16" name="Group 1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767" y="39747"/>
            <a:ext cx="4570022" cy="5103753"/>
            <a:chOff x="6101023" y="52996"/>
            <a:chExt cx="6093363" cy="6805005"/>
          </a:xfrm>
        </p:grpSpPr>
        <p:sp>
          <p:nvSpPr>
            <p:cNvPr id="17" name="Freeform: Shape 16">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Fork and knife">
            <a:extLst>
              <a:ext uri="{FF2B5EF4-FFF2-40B4-BE49-F238E27FC236}">
                <a16:creationId xmlns:a16="http://schemas.microsoft.com/office/drawing/2014/main" id="{195EBD76-8C88-8A9C-6B4A-00B4F294B4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7238" y="1394308"/>
            <a:ext cx="2865827" cy="2865827"/>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2E09-949E-8456-3C55-785859C8A3AD}"/>
              </a:ext>
            </a:extLst>
          </p:cNvPr>
          <p:cNvSpPr>
            <a:spLocks noGrp="1"/>
          </p:cNvSpPr>
          <p:nvPr>
            <p:ph type="title"/>
          </p:nvPr>
        </p:nvSpPr>
        <p:spPr/>
        <p:txBody>
          <a:bodyPr/>
          <a:lstStyle/>
          <a:p>
            <a:r>
              <a:rPr lang="en-US" b="1" dirty="0"/>
              <a:t>Results: Predictions Vs Actual results</a:t>
            </a:r>
          </a:p>
        </p:txBody>
      </p:sp>
      <p:pic>
        <p:nvPicPr>
          <p:cNvPr id="4" name="Picture 3">
            <a:extLst>
              <a:ext uri="{FF2B5EF4-FFF2-40B4-BE49-F238E27FC236}">
                <a16:creationId xmlns:a16="http://schemas.microsoft.com/office/drawing/2014/main" id="{0ADFA083-358B-2D11-45F0-ABB4F535B607}"/>
              </a:ext>
            </a:extLst>
          </p:cNvPr>
          <p:cNvPicPr>
            <a:picLocks noChangeAspect="1"/>
          </p:cNvPicPr>
          <p:nvPr/>
        </p:nvPicPr>
        <p:blipFill>
          <a:blip r:embed="rId2"/>
          <a:stretch>
            <a:fillRect/>
          </a:stretch>
        </p:blipFill>
        <p:spPr>
          <a:xfrm>
            <a:off x="311699" y="1222450"/>
            <a:ext cx="2118177" cy="3452420"/>
          </a:xfrm>
          <a:prstGeom prst="rect">
            <a:avLst/>
          </a:prstGeom>
        </p:spPr>
      </p:pic>
      <p:pic>
        <p:nvPicPr>
          <p:cNvPr id="5" name="Picture 4">
            <a:extLst>
              <a:ext uri="{FF2B5EF4-FFF2-40B4-BE49-F238E27FC236}">
                <a16:creationId xmlns:a16="http://schemas.microsoft.com/office/drawing/2014/main" id="{E4F4583C-31B1-7620-72DF-BCA5A65C5AE2}"/>
              </a:ext>
            </a:extLst>
          </p:cNvPr>
          <p:cNvPicPr>
            <a:picLocks noChangeAspect="1"/>
          </p:cNvPicPr>
          <p:nvPr/>
        </p:nvPicPr>
        <p:blipFill>
          <a:blip r:embed="rId3"/>
          <a:stretch>
            <a:fillRect/>
          </a:stretch>
        </p:blipFill>
        <p:spPr>
          <a:xfrm>
            <a:off x="2835619" y="1222450"/>
            <a:ext cx="2045928" cy="3348990"/>
          </a:xfrm>
          <a:prstGeom prst="rect">
            <a:avLst/>
          </a:prstGeom>
        </p:spPr>
      </p:pic>
      <p:pic>
        <p:nvPicPr>
          <p:cNvPr id="6" name="Picture 5">
            <a:extLst>
              <a:ext uri="{FF2B5EF4-FFF2-40B4-BE49-F238E27FC236}">
                <a16:creationId xmlns:a16="http://schemas.microsoft.com/office/drawing/2014/main" id="{E7497667-C2F7-92D3-C292-76B296B9F494}"/>
              </a:ext>
            </a:extLst>
          </p:cNvPr>
          <p:cNvPicPr>
            <a:picLocks noChangeAspect="1"/>
          </p:cNvPicPr>
          <p:nvPr/>
        </p:nvPicPr>
        <p:blipFill>
          <a:blip r:embed="rId4"/>
          <a:stretch>
            <a:fillRect/>
          </a:stretch>
        </p:blipFill>
        <p:spPr>
          <a:xfrm>
            <a:off x="5285418" y="1170735"/>
            <a:ext cx="1812612" cy="3452420"/>
          </a:xfrm>
          <a:prstGeom prst="rect">
            <a:avLst/>
          </a:prstGeom>
        </p:spPr>
      </p:pic>
    </p:spTree>
    <p:extLst>
      <p:ext uri="{BB962C8B-B14F-4D97-AF65-F5344CB8AC3E}">
        <p14:creationId xmlns:p14="http://schemas.microsoft.com/office/powerpoint/2010/main" val="22067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9FE8299-FB40-3329-1899-12A604C70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 y="628651"/>
            <a:ext cx="4494530" cy="35053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2E39D5-ADF8-90CD-0968-04FCB1A073F1}"/>
              </a:ext>
            </a:extLst>
          </p:cNvPr>
          <p:cNvPicPr>
            <a:picLocks noChangeAspect="1"/>
          </p:cNvPicPr>
          <p:nvPr/>
        </p:nvPicPr>
        <p:blipFill>
          <a:blip r:embed="rId3"/>
          <a:stretch>
            <a:fillRect/>
          </a:stretch>
        </p:blipFill>
        <p:spPr>
          <a:xfrm>
            <a:off x="4823460" y="1863090"/>
            <a:ext cx="3531870" cy="2022476"/>
          </a:xfrm>
          <a:prstGeom prst="rect">
            <a:avLst/>
          </a:prstGeom>
        </p:spPr>
      </p:pic>
      <p:sp>
        <p:nvSpPr>
          <p:cNvPr id="5" name="TextBox 4">
            <a:extLst>
              <a:ext uri="{FF2B5EF4-FFF2-40B4-BE49-F238E27FC236}">
                <a16:creationId xmlns:a16="http://schemas.microsoft.com/office/drawing/2014/main" id="{E89172C7-407A-FC89-48EF-EDD31B803719}"/>
              </a:ext>
            </a:extLst>
          </p:cNvPr>
          <p:cNvSpPr txBox="1"/>
          <p:nvPr/>
        </p:nvSpPr>
        <p:spPr>
          <a:xfrm>
            <a:off x="765810" y="4309110"/>
            <a:ext cx="7292340" cy="276999"/>
          </a:xfrm>
          <a:prstGeom prst="rect">
            <a:avLst/>
          </a:prstGeom>
          <a:noFill/>
        </p:spPr>
        <p:txBody>
          <a:bodyPr wrap="square" rtlCol="0">
            <a:spAutoFit/>
          </a:bodyPr>
          <a:lstStyle/>
          <a:p>
            <a:r>
              <a:rPr lang="en-US" sz="1200" b="1" dirty="0"/>
              <a:t>Best Model:   Random Forest Regressor with RMSE: 149.34</a:t>
            </a:r>
          </a:p>
        </p:txBody>
      </p:sp>
    </p:spTree>
    <p:extLst>
      <p:ext uri="{BB962C8B-B14F-4D97-AF65-F5344CB8AC3E}">
        <p14:creationId xmlns:p14="http://schemas.microsoft.com/office/powerpoint/2010/main" val="253526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C51C-5124-37CB-A372-09DCDCAA47E8}"/>
              </a:ext>
            </a:extLst>
          </p:cNvPr>
          <p:cNvSpPr>
            <a:spLocks noGrp="1"/>
          </p:cNvSpPr>
          <p:nvPr>
            <p:ph type="title"/>
          </p:nvPr>
        </p:nvSpPr>
        <p:spPr/>
        <p:txBody>
          <a:bodyPr/>
          <a:lstStyle/>
          <a:p>
            <a:r>
              <a:rPr lang="en-US" b="1" dirty="0"/>
              <a:t>Summary:</a:t>
            </a:r>
          </a:p>
        </p:txBody>
      </p:sp>
      <p:sp>
        <p:nvSpPr>
          <p:cNvPr id="3" name="Text Placeholder 2">
            <a:extLst>
              <a:ext uri="{FF2B5EF4-FFF2-40B4-BE49-F238E27FC236}">
                <a16:creationId xmlns:a16="http://schemas.microsoft.com/office/drawing/2014/main" id="{ED021784-160E-EAFB-A129-E99D9952BB61}"/>
              </a:ext>
            </a:extLst>
          </p:cNvPr>
          <p:cNvSpPr>
            <a:spLocks noGrp="1"/>
          </p:cNvSpPr>
          <p:nvPr>
            <p:ph type="body" idx="1"/>
          </p:nvPr>
        </p:nvSpPr>
        <p:spPr/>
        <p:txBody>
          <a:bodyPr/>
          <a:lstStyle/>
          <a:p>
            <a:r>
              <a:rPr lang="en-US" sz="1200" dirty="0">
                <a:solidFill>
                  <a:srgbClr val="0E101A"/>
                </a:solidFill>
                <a:effectLst/>
              </a:rPr>
              <a:t>The dataset was examined for duplicate columns, duplicate rows, and missing values. The numerical, temporal, discrete, continuous, and categorical features were identified.</a:t>
            </a:r>
          </a:p>
          <a:p>
            <a:r>
              <a:rPr lang="en-US" sz="1200" dirty="0">
                <a:solidFill>
                  <a:srgbClr val="0E101A"/>
                </a:solidFill>
                <a:effectLst/>
              </a:rPr>
              <a:t>Various visualizations were created to understand the patterns and relationships in the data. These visualizations included scatter plots, bar plots, histograms, box plots, joint plots, and correlation heatmaps. Key insights were gained from the analysis of different features such as center type, region, cuisine, category, meal ID, city, and week.</a:t>
            </a:r>
          </a:p>
          <a:p>
            <a:r>
              <a:rPr lang="en-US" sz="1200" dirty="0">
                <a:solidFill>
                  <a:srgbClr val="0E101A"/>
                </a:solidFill>
                <a:effectLst/>
              </a:rPr>
              <a:t>Several regression models were trained and evaluated using the processed data. The models included Decision Tree, K-Neighbors, Random Forest, Bagging, AdaBoost, Gradient Boosting, and </a:t>
            </a:r>
            <a:r>
              <a:rPr lang="en-US" sz="1200" dirty="0" err="1">
                <a:solidFill>
                  <a:srgbClr val="0E101A"/>
                </a:solidFill>
                <a:effectLst/>
              </a:rPr>
              <a:t>XGBoost</a:t>
            </a:r>
            <a:r>
              <a:rPr lang="en-US" sz="1200" dirty="0">
                <a:solidFill>
                  <a:srgbClr val="0E101A"/>
                </a:solidFill>
                <a:effectLst/>
              </a:rPr>
              <a:t> regressors. The performance of each model was assessed using metrics such as RMSE, MAE, R^2, and explained variance score.</a:t>
            </a:r>
          </a:p>
          <a:p>
            <a:r>
              <a:rPr lang="en-US" sz="1200" dirty="0">
                <a:solidFill>
                  <a:srgbClr val="0E101A"/>
                </a:solidFill>
                <a:effectLst/>
              </a:rPr>
              <a:t>The model with the lowest RMSE was selected as the best model for forecasting food demand. This model can be further utilized for predicting the number of orders based on the given features.</a:t>
            </a:r>
          </a:p>
          <a:p>
            <a:pPr marL="114300" indent="0">
              <a:buNone/>
            </a:pPr>
            <a:endParaRPr lang="en-US" sz="1200" dirty="0">
              <a:solidFill>
                <a:srgbClr val="0E101A"/>
              </a:solidFill>
              <a:effectLst/>
            </a:endParaRPr>
          </a:p>
          <a:p>
            <a:pPr>
              <a:spcBef>
                <a:spcPts val="0"/>
              </a:spcBef>
              <a:spcAft>
                <a:spcPts val="0"/>
              </a:spcAft>
            </a:pPr>
            <a:r>
              <a:rPr lang="en-US" sz="1200" dirty="0">
                <a:solidFill>
                  <a:srgbClr val="0E101A"/>
                </a:solidFill>
                <a:effectLst/>
              </a:rPr>
              <a:t>Overall, the project aimed to analyze the food demand dataset and develop a predictive model to forecast the number of orders. The analysis provided valuable insights into the factors affecting food demand, and the trained model can be used to make accurate predictions in real-world scenarios. The results can help businesses optimize their operations and ensure efficient inventory management.</a:t>
            </a:r>
            <a:br>
              <a:rPr lang="en-US" sz="1200" dirty="0">
                <a:solidFill>
                  <a:srgbClr val="0E101A"/>
                </a:solidFill>
                <a:effectLst/>
              </a:rPr>
            </a:br>
            <a:endParaRPr lang="en-US" sz="1200" dirty="0">
              <a:solidFill>
                <a:srgbClr val="0E101A"/>
              </a:solidFill>
              <a:effectLst/>
            </a:endParaRPr>
          </a:p>
          <a:p>
            <a:endParaRPr lang="en-US" sz="1200" dirty="0"/>
          </a:p>
        </p:txBody>
      </p:sp>
    </p:spTree>
    <p:extLst>
      <p:ext uri="{BB962C8B-B14F-4D97-AF65-F5344CB8AC3E}">
        <p14:creationId xmlns:p14="http://schemas.microsoft.com/office/powerpoint/2010/main" val="428916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8394-0B4B-87A5-665B-45650104D0E1}"/>
              </a:ext>
            </a:extLst>
          </p:cNvPr>
          <p:cNvSpPr>
            <a:spLocks noGrp="1"/>
          </p:cNvSpPr>
          <p:nvPr>
            <p:ph type="title"/>
          </p:nvPr>
        </p:nvSpPr>
        <p:spPr/>
        <p:txBody>
          <a:bodyPr/>
          <a:lstStyle/>
          <a:p>
            <a:r>
              <a:rPr lang="en-US" b="1" dirty="0"/>
              <a:t>Enhancements</a:t>
            </a:r>
            <a:r>
              <a:rPr lang="en-US" dirty="0"/>
              <a:t> :</a:t>
            </a:r>
          </a:p>
        </p:txBody>
      </p:sp>
      <p:sp>
        <p:nvSpPr>
          <p:cNvPr id="3" name="Text Placeholder 2">
            <a:extLst>
              <a:ext uri="{FF2B5EF4-FFF2-40B4-BE49-F238E27FC236}">
                <a16:creationId xmlns:a16="http://schemas.microsoft.com/office/drawing/2014/main" id="{BB5A04B4-5DD9-79EE-6478-336D51C741BB}"/>
              </a:ext>
            </a:extLst>
          </p:cNvPr>
          <p:cNvSpPr>
            <a:spLocks noGrp="1"/>
          </p:cNvSpPr>
          <p:nvPr>
            <p:ph type="body" idx="1"/>
          </p:nvPr>
        </p:nvSpPr>
        <p:spPr>
          <a:xfrm>
            <a:off x="311700" y="1222450"/>
            <a:ext cx="8520600" cy="3601010"/>
          </a:xfrm>
        </p:spPr>
        <p:txBody>
          <a:bodyPr/>
          <a:lstStyle/>
          <a:p>
            <a:pPr algn="just"/>
            <a:r>
              <a:rPr lang="en-US" sz="1200" dirty="0">
                <a:solidFill>
                  <a:schemeClr val="tx1"/>
                </a:solidFill>
              </a:rPr>
              <a:t>In this final project, several enhancements were made compared to the midterm project. The code now incorporates data profiling techniques to identify duplicate columns, duplicate rows, and null values within the dataset. It also performs variable identification by distinguishing between numerical, temporal, discrete, continuous, and categorical features.</a:t>
            </a:r>
          </a:p>
          <a:p>
            <a:pPr algn="just"/>
            <a:r>
              <a:rPr lang="en-US" sz="1200" dirty="0">
                <a:solidFill>
                  <a:schemeClr val="tx1"/>
                </a:solidFill>
              </a:rPr>
              <a:t>To gain insights into the data, Exploratory Data Analysis (EDA) techniques such as scatter plots, bar plots, histograms, and heatmaps are employed to visualize relationships and patterns. Additionally, outlier analysis is conducted using box plots and joint plots to identify any anomalies present in the data.</a:t>
            </a:r>
          </a:p>
          <a:p>
            <a:pPr algn="just"/>
            <a:r>
              <a:rPr lang="en-US" sz="1200" dirty="0">
                <a:solidFill>
                  <a:schemeClr val="tx1"/>
                </a:solidFill>
              </a:rPr>
              <a:t>To facilitate further analysis, categorical variables are label encoded. The data is then split into training and validation sets, allowing for the training and evaluation of multiple regression models. These models are assessed based on their root mean squared error (RMSE), with the objective of selecting the model with the lowest RMSE as the best fit for the data.</a:t>
            </a:r>
          </a:p>
          <a:p>
            <a:pPr algn="just"/>
            <a:r>
              <a:rPr lang="en-US" sz="1200" dirty="0">
                <a:solidFill>
                  <a:schemeClr val="tx1"/>
                </a:solidFill>
              </a:rPr>
              <a:t>Moreover, in addition to the KNN and Random Forest models (which gave good accuracy) used in the midterm project, several new regression models have been included and tested with the data. This expanded range of models provides a more comprehensive evaluation and allows for a better understanding of the data.</a:t>
            </a:r>
          </a:p>
          <a:p>
            <a:pPr algn="just"/>
            <a:r>
              <a:rPr lang="en-US" sz="1200" dirty="0">
                <a:solidFill>
                  <a:schemeClr val="tx1"/>
                </a:solidFill>
              </a:rPr>
              <a:t>Lastly, the code incorporates various visualizations to aid in the interpretation of the results, enhancing the overall analysis and presentation of the project.</a:t>
            </a:r>
          </a:p>
        </p:txBody>
      </p:sp>
    </p:spTree>
    <p:extLst>
      <p:ext uri="{BB962C8B-B14F-4D97-AF65-F5344CB8AC3E}">
        <p14:creationId xmlns:p14="http://schemas.microsoft.com/office/powerpoint/2010/main" val="123618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97E8-2804-5A38-7336-026E046108CC}"/>
              </a:ext>
            </a:extLst>
          </p:cNvPr>
          <p:cNvSpPr>
            <a:spLocks noGrp="1"/>
          </p:cNvSpPr>
          <p:nvPr>
            <p:ph type="title"/>
          </p:nvPr>
        </p:nvSpPr>
        <p:spPr/>
        <p:txBody>
          <a:bodyPr/>
          <a:lstStyle/>
          <a:p>
            <a:r>
              <a:rPr lang="en-US" b="1" dirty="0"/>
              <a:t>References:</a:t>
            </a:r>
          </a:p>
        </p:txBody>
      </p:sp>
      <p:sp>
        <p:nvSpPr>
          <p:cNvPr id="3" name="Text Placeholder 2">
            <a:extLst>
              <a:ext uri="{FF2B5EF4-FFF2-40B4-BE49-F238E27FC236}">
                <a16:creationId xmlns:a16="http://schemas.microsoft.com/office/drawing/2014/main" id="{6369D829-55D7-2E91-4359-BDF74590A2ED}"/>
              </a:ext>
            </a:extLst>
          </p:cNvPr>
          <p:cNvSpPr>
            <a:spLocks noGrp="1"/>
          </p:cNvSpPr>
          <p:nvPr>
            <p:ph type="body" idx="1"/>
          </p:nvPr>
        </p:nvSpPr>
        <p:spPr/>
        <p:txBody>
          <a:bodyPr/>
          <a:lstStyle/>
          <a:p>
            <a:pPr marL="114300" indent="0">
              <a:buNone/>
            </a:pPr>
            <a:endParaRPr lang="en-US" dirty="0">
              <a:solidFill>
                <a:schemeClr val="tx1"/>
              </a:solidFill>
            </a:endParaRPr>
          </a:p>
          <a:p>
            <a:r>
              <a:rPr lang="en-US" dirty="0">
                <a:solidFill>
                  <a:schemeClr val="tx1"/>
                </a:solidFill>
              </a:rPr>
              <a:t>https://</a:t>
            </a:r>
            <a:r>
              <a:rPr lang="en-US" dirty="0" err="1">
                <a:solidFill>
                  <a:schemeClr val="tx1"/>
                </a:solidFill>
              </a:rPr>
              <a:t>www.kaggle.com</a:t>
            </a:r>
            <a:r>
              <a:rPr lang="en-US" dirty="0">
                <a:solidFill>
                  <a:schemeClr val="tx1"/>
                </a:solidFill>
              </a:rPr>
              <a:t>/code/</a:t>
            </a:r>
            <a:r>
              <a:rPr lang="en-US" dirty="0" err="1">
                <a:solidFill>
                  <a:schemeClr val="tx1"/>
                </a:solidFill>
              </a:rPr>
              <a:t>tevintemu</a:t>
            </a:r>
            <a:r>
              <a:rPr lang="en-US" dirty="0">
                <a:solidFill>
                  <a:schemeClr val="tx1"/>
                </a:solidFill>
              </a:rPr>
              <a:t>/food-demand-forecasting</a:t>
            </a:r>
          </a:p>
          <a:p>
            <a:endParaRPr lang="en-US" dirty="0">
              <a:solidFill>
                <a:schemeClr val="tx1"/>
              </a:solidFill>
            </a:endParaRPr>
          </a:p>
          <a:p>
            <a:r>
              <a:rPr lang="en-US" dirty="0">
                <a:solidFill>
                  <a:schemeClr val="tx1"/>
                </a:solidFill>
              </a:rPr>
              <a:t>https://</a:t>
            </a:r>
            <a:r>
              <a:rPr lang="en-US" dirty="0" err="1">
                <a:solidFill>
                  <a:schemeClr val="tx1"/>
                </a:solidFill>
              </a:rPr>
              <a:t>www.kaggle.com</a:t>
            </a:r>
            <a:r>
              <a:rPr lang="en-US" dirty="0">
                <a:solidFill>
                  <a:schemeClr val="tx1"/>
                </a:solidFill>
              </a:rPr>
              <a:t>/code/anasvp1599/food-demand-forecasting-rmsle-48-72</a:t>
            </a:r>
          </a:p>
          <a:p>
            <a:endParaRPr lang="en-US" dirty="0">
              <a:solidFill>
                <a:schemeClr val="tx1"/>
              </a:solidFill>
            </a:endParaRPr>
          </a:p>
          <a:p>
            <a:r>
              <a:rPr lang="en-US" dirty="0">
                <a:solidFill>
                  <a:schemeClr val="tx1"/>
                </a:solidFill>
              </a:rPr>
              <a:t>https://</a:t>
            </a:r>
            <a:r>
              <a:rPr lang="en-US" dirty="0" err="1">
                <a:solidFill>
                  <a:schemeClr val="tx1"/>
                </a:solidFill>
              </a:rPr>
              <a:t>www.kaggle.com</a:t>
            </a:r>
            <a:r>
              <a:rPr lang="en-US" dirty="0">
                <a:solidFill>
                  <a:schemeClr val="tx1"/>
                </a:solidFill>
              </a:rPr>
              <a:t>/code/</a:t>
            </a:r>
            <a:r>
              <a:rPr lang="en-US" dirty="0" err="1">
                <a:solidFill>
                  <a:schemeClr val="tx1"/>
                </a:solidFill>
              </a:rPr>
              <a:t>darshanbhavsar</a:t>
            </a:r>
            <a:r>
              <a:rPr lang="en-US" dirty="0">
                <a:solidFill>
                  <a:schemeClr val="tx1"/>
                </a:solidFill>
              </a:rPr>
              <a:t>/food-demand-forecasting</a:t>
            </a:r>
          </a:p>
        </p:txBody>
      </p:sp>
    </p:spTree>
    <p:extLst>
      <p:ext uri="{BB962C8B-B14F-4D97-AF65-F5344CB8AC3E}">
        <p14:creationId xmlns:p14="http://schemas.microsoft.com/office/powerpoint/2010/main" val="220811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F93F-41B5-D15D-944D-04F9CDA1623E}"/>
              </a:ext>
            </a:extLst>
          </p:cNvPr>
          <p:cNvSpPr>
            <a:spLocks noGrp="1"/>
          </p:cNvSpPr>
          <p:nvPr>
            <p:ph type="title"/>
          </p:nvPr>
        </p:nvSpPr>
        <p:spPr/>
        <p:txBody>
          <a:bodyPr/>
          <a:lstStyle/>
          <a:p>
            <a:r>
              <a:rPr lang="en-US" b="1" dirty="0">
                <a:solidFill>
                  <a:srgbClr val="0E101A"/>
                </a:solidFill>
                <a:effectLst/>
              </a:rPr>
              <a:t>Objective:</a:t>
            </a:r>
            <a:r>
              <a:rPr lang="en-US" dirty="0"/>
              <a:t> </a:t>
            </a:r>
          </a:p>
        </p:txBody>
      </p:sp>
      <p:sp>
        <p:nvSpPr>
          <p:cNvPr id="3" name="Text Placeholder 2">
            <a:extLst>
              <a:ext uri="{FF2B5EF4-FFF2-40B4-BE49-F238E27FC236}">
                <a16:creationId xmlns:a16="http://schemas.microsoft.com/office/drawing/2014/main" id="{FF65AC4F-CCBF-FFD3-81AE-C72BB4E969C0}"/>
              </a:ext>
            </a:extLst>
          </p:cNvPr>
          <p:cNvSpPr>
            <a:spLocks noGrp="1"/>
          </p:cNvSpPr>
          <p:nvPr>
            <p:ph type="body" idx="1"/>
          </p:nvPr>
        </p:nvSpPr>
        <p:spPr/>
        <p:txBody>
          <a:bodyPr/>
          <a:lstStyle/>
          <a:p>
            <a:r>
              <a:rPr lang="en-US" dirty="0"/>
              <a:t>The objective of this project is to forecast the demand for food in a delivery system. </a:t>
            </a:r>
          </a:p>
          <a:p>
            <a:r>
              <a:rPr lang="en-US" dirty="0"/>
              <a:t>The goal is to build a model that accurately predicts the number of orders for different meals in various fulfillment centers. </a:t>
            </a:r>
          </a:p>
          <a:p>
            <a:r>
              <a:rPr lang="en-US" dirty="0"/>
              <a:t>By understanding the demand patterns, the delivery system can optimize its operations and ensure efficient inventory management.</a:t>
            </a:r>
          </a:p>
        </p:txBody>
      </p:sp>
    </p:spTree>
    <p:extLst>
      <p:ext uri="{BB962C8B-B14F-4D97-AF65-F5344CB8AC3E}">
        <p14:creationId xmlns:p14="http://schemas.microsoft.com/office/powerpoint/2010/main" val="26934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F7BE-1F0C-EBED-2E56-3DCB519C8DC6}"/>
              </a:ext>
            </a:extLst>
          </p:cNvPr>
          <p:cNvSpPr>
            <a:spLocks noGrp="1"/>
          </p:cNvSpPr>
          <p:nvPr>
            <p:ph type="title"/>
          </p:nvPr>
        </p:nvSpPr>
        <p:spPr/>
        <p:txBody>
          <a:bodyPr/>
          <a:lstStyle/>
          <a:p>
            <a:r>
              <a:rPr lang="en-US" b="1" dirty="0"/>
              <a:t>Data Set</a:t>
            </a:r>
          </a:p>
        </p:txBody>
      </p:sp>
      <p:pic>
        <p:nvPicPr>
          <p:cNvPr id="4" name="Picture 3">
            <a:extLst>
              <a:ext uri="{FF2B5EF4-FFF2-40B4-BE49-F238E27FC236}">
                <a16:creationId xmlns:a16="http://schemas.microsoft.com/office/drawing/2014/main" id="{2389EAC9-374B-98D8-3722-2431C7789F6D}"/>
              </a:ext>
            </a:extLst>
          </p:cNvPr>
          <p:cNvPicPr>
            <a:picLocks noChangeAspect="1"/>
          </p:cNvPicPr>
          <p:nvPr/>
        </p:nvPicPr>
        <p:blipFill>
          <a:blip r:embed="rId2"/>
          <a:stretch>
            <a:fillRect/>
          </a:stretch>
        </p:blipFill>
        <p:spPr>
          <a:xfrm>
            <a:off x="136863" y="1354174"/>
            <a:ext cx="4741620" cy="2435150"/>
          </a:xfrm>
          <a:prstGeom prst="rect">
            <a:avLst/>
          </a:prstGeom>
        </p:spPr>
      </p:pic>
      <p:pic>
        <p:nvPicPr>
          <p:cNvPr id="5" name="Picture 4">
            <a:extLst>
              <a:ext uri="{FF2B5EF4-FFF2-40B4-BE49-F238E27FC236}">
                <a16:creationId xmlns:a16="http://schemas.microsoft.com/office/drawing/2014/main" id="{9F30209B-BD3A-36A8-BC86-A79DA451842E}"/>
              </a:ext>
            </a:extLst>
          </p:cNvPr>
          <p:cNvPicPr>
            <a:picLocks noChangeAspect="1"/>
          </p:cNvPicPr>
          <p:nvPr/>
        </p:nvPicPr>
        <p:blipFill>
          <a:blip r:embed="rId3"/>
          <a:stretch>
            <a:fillRect/>
          </a:stretch>
        </p:blipFill>
        <p:spPr>
          <a:xfrm>
            <a:off x="5154930" y="1193603"/>
            <a:ext cx="3852207" cy="2756293"/>
          </a:xfrm>
          <a:prstGeom prst="rect">
            <a:avLst/>
          </a:prstGeom>
        </p:spPr>
      </p:pic>
    </p:spTree>
    <p:extLst>
      <p:ext uri="{BB962C8B-B14F-4D97-AF65-F5344CB8AC3E}">
        <p14:creationId xmlns:p14="http://schemas.microsoft.com/office/powerpoint/2010/main" val="269916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20A-6AC1-42A6-73AD-7448F9C223CD}"/>
              </a:ext>
            </a:extLst>
          </p:cNvPr>
          <p:cNvSpPr>
            <a:spLocks noGrp="1"/>
          </p:cNvSpPr>
          <p:nvPr>
            <p:ph type="title"/>
          </p:nvPr>
        </p:nvSpPr>
        <p:spPr/>
        <p:txBody>
          <a:bodyPr/>
          <a:lstStyle/>
          <a:p>
            <a:r>
              <a:rPr lang="en-US" b="1" dirty="0"/>
              <a:t>Steps Performed</a:t>
            </a:r>
          </a:p>
        </p:txBody>
      </p:sp>
      <p:sp>
        <p:nvSpPr>
          <p:cNvPr id="3" name="Text Placeholder 2">
            <a:extLst>
              <a:ext uri="{FF2B5EF4-FFF2-40B4-BE49-F238E27FC236}">
                <a16:creationId xmlns:a16="http://schemas.microsoft.com/office/drawing/2014/main" id="{E66B483F-7B51-C449-DEE0-45A6E523590E}"/>
              </a:ext>
            </a:extLst>
          </p:cNvPr>
          <p:cNvSpPr>
            <a:spLocks noGrp="1"/>
          </p:cNvSpPr>
          <p:nvPr>
            <p:ph type="body" idx="1"/>
          </p:nvPr>
        </p:nvSpPr>
        <p:spPr>
          <a:xfrm>
            <a:off x="311700" y="1337310"/>
            <a:ext cx="8520600" cy="3301540"/>
          </a:xfrm>
        </p:spPr>
        <p:txBody>
          <a:bodyPr/>
          <a:lstStyle/>
          <a:p>
            <a:r>
              <a:rPr lang="en-US" sz="1200" b="0" i="0" dirty="0">
                <a:solidFill>
                  <a:srgbClr val="374151"/>
                </a:solidFill>
                <a:effectLst/>
                <a:latin typeface="Söhne"/>
              </a:rPr>
              <a:t>Data Import</a:t>
            </a:r>
          </a:p>
          <a:p>
            <a:r>
              <a:rPr lang="en-US" sz="1200" b="0" i="0" dirty="0">
                <a:solidFill>
                  <a:srgbClr val="374151"/>
                </a:solidFill>
                <a:effectLst/>
                <a:latin typeface="Söhne"/>
              </a:rPr>
              <a:t>Data Loading</a:t>
            </a:r>
            <a:endParaRPr lang="en-US" sz="1200" dirty="0">
              <a:solidFill>
                <a:srgbClr val="374151"/>
              </a:solidFill>
              <a:latin typeface="Söhne"/>
            </a:endParaRPr>
          </a:p>
          <a:p>
            <a:r>
              <a:rPr lang="en-US" sz="1200" b="0" i="0" dirty="0">
                <a:solidFill>
                  <a:srgbClr val="374151"/>
                </a:solidFill>
                <a:effectLst/>
                <a:latin typeface="Söhne"/>
              </a:rPr>
              <a:t>Data Merging</a:t>
            </a:r>
          </a:p>
          <a:p>
            <a:r>
              <a:rPr lang="en-US" sz="1200" b="0" i="0" dirty="0">
                <a:solidFill>
                  <a:srgbClr val="374151"/>
                </a:solidFill>
                <a:effectLst/>
                <a:latin typeface="Söhne"/>
              </a:rPr>
              <a:t>Data Profiling</a:t>
            </a:r>
            <a:endParaRPr lang="en-US" sz="1200" dirty="0">
              <a:solidFill>
                <a:srgbClr val="374151"/>
              </a:solidFill>
              <a:latin typeface="Söhne"/>
            </a:endParaRPr>
          </a:p>
          <a:p>
            <a:r>
              <a:rPr lang="en-US" sz="1200" b="0" i="0" dirty="0">
                <a:solidFill>
                  <a:srgbClr val="374151"/>
                </a:solidFill>
                <a:effectLst/>
                <a:latin typeface="Söhne"/>
              </a:rPr>
              <a:t>Data Preprocessing</a:t>
            </a:r>
          </a:p>
          <a:p>
            <a:r>
              <a:rPr lang="en-US" sz="1200" b="0" i="0" dirty="0">
                <a:solidFill>
                  <a:srgbClr val="374151"/>
                </a:solidFill>
                <a:effectLst/>
                <a:latin typeface="Söhne"/>
              </a:rPr>
              <a:t>Variable Identification</a:t>
            </a:r>
          </a:p>
          <a:p>
            <a:r>
              <a:rPr lang="en-US" sz="1200" b="0" i="0" dirty="0">
                <a:solidFill>
                  <a:srgbClr val="374151"/>
                </a:solidFill>
                <a:effectLst/>
                <a:latin typeface="Söhne"/>
              </a:rPr>
              <a:t>Exploratory Data Analysis (EDA)</a:t>
            </a:r>
            <a:endParaRPr lang="en-US" sz="1200" dirty="0">
              <a:solidFill>
                <a:srgbClr val="374151"/>
              </a:solidFill>
              <a:latin typeface="Söhne"/>
            </a:endParaRPr>
          </a:p>
          <a:p>
            <a:r>
              <a:rPr lang="en-US" sz="1200" b="0" i="0" dirty="0">
                <a:solidFill>
                  <a:srgbClr val="374151"/>
                </a:solidFill>
                <a:effectLst/>
                <a:latin typeface="Söhne"/>
              </a:rPr>
              <a:t>Outlier Analysis</a:t>
            </a:r>
          </a:p>
          <a:p>
            <a:r>
              <a:rPr lang="en-US" sz="1200" b="0" i="0" dirty="0">
                <a:solidFill>
                  <a:srgbClr val="374151"/>
                </a:solidFill>
                <a:effectLst/>
                <a:latin typeface="Söhne"/>
              </a:rPr>
              <a:t>Correlation Analysis</a:t>
            </a:r>
          </a:p>
          <a:p>
            <a:r>
              <a:rPr lang="en-US" sz="1200" b="0" i="0" dirty="0">
                <a:solidFill>
                  <a:srgbClr val="374151"/>
                </a:solidFill>
                <a:effectLst/>
                <a:latin typeface="Söhne"/>
              </a:rPr>
              <a:t>Label Encoding</a:t>
            </a:r>
            <a:endParaRPr lang="en-US" sz="1200" dirty="0">
              <a:solidFill>
                <a:srgbClr val="374151"/>
              </a:solidFill>
              <a:latin typeface="Söhne"/>
            </a:endParaRPr>
          </a:p>
          <a:p>
            <a:r>
              <a:rPr lang="en-US" sz="1200" b="0" i="0" dirty="0">
                <a:solidFill>
                  <a:srgbClr val="374151"/>
                </a:solidFill>
                <a:effectLst/>
                <a:latin typeface="Söhne"/>
              </a:rPr>
              <a:t>Train and Test Data Split</a:t>
            </a:r>
          </a:p>
          <a:p>
            <a:r>
              <a:rPr lang="en-US" sz="1200" b="0" i="0" dirty="0">
                <a:solidFill>
                  <a:srgbClr val="374151"/>
                </a:solidFill>
                <a:effectLst/>
                <a:latin typeface="Söhne"/>
              </a:rPr>
              <a:t>Model Training and Evaluation</a:t>
            </a:r>
          </a:p>
          <a:p>
            <a:r>
              <a:rPr lang="en-US" sz="1200" b="0" i="0" dirty="0">
                <a:solidFill>
                  <a:srgbClr val="374151"/>
                </a:solidFill>
                <a:effectLst/>
                <a:latin typeface="Söhne"/>
              </a:rPr>
              <a:t>Best Model Selection</a:t>
            </a:r>
          </a:p>
          <a:p>
            <a:r>
              <a:rPr lang="en-US" sz="1200" b="0" i="0" dirty="0">
                <a:solidFill>
                  <a:srgbClr val="374151"/>
                </a:solidFill>
                <a:effectLst/>
                <a:latin typeface="Söhne"/>
              </a:rPr>
              <a:t>Prediction Visualization</a:t>
            </a:r>
            <a:endParaRPr lang="en-US" sz="1200" dirty="0"/>
          </a:p>
        </p:txBody>
      </p:sp>
    </p:spTree>
    <p:extLst>
      <p:ext uri="{BB962C8B-B14F-4D97-AF65-F5344CB8AC3E}">
        <p14:creationId xmlns:p14="http://schemas.microsoft.com/office/powerpoint/2010/main" val="73362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C510-C345-7805-B4DE-F7C8C40385A0}"/>
              </a:ext>
            </a:extLst>
          </p:cNvPr>
          <p:cNvSpPr>
            <a:spLocks noGrp="1"/>
          </p:cNvSpPr>
          <p:nvPr>
            <p:ph type="title"/>
          </p:nvPr>
        </p:nvSpPr>
        <p:spPr>
          <a:xfrm>
            <a:off x="311700" y="607460"/>
            <a:ext cx="8520600" cy="572700"/>
          </a:xfrm>
        </p:spPr>
        <p:txBody>
          <a:bodyPr/>
          <a:lstStyle/>
          <a:p>
            <a:r>
              <a:rPr lang="en-US" sz="2400" b="1" dirty="0"/>
              <a:t>Exploratory Data Analysis (EDA)</a:t>
            </a:r>
          </a:p>
        </p:txBody>
      </p:sp>
      <p:pic>
        <p:nvPicPr>
          <p:cNvPr id="1030" name="Picture 6">
            <a:extLst>
              <a:ext uri="{FF2B5EF4-FFF2-40B4-BE49-F238E27FC236}">
                <a16:creationId xmlns:a16="http://schemas.microsoft.com/office/drawing/2014/main" id="{BFA548AE-29E9-FD7E-BB26-F37EDFE96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119716"/>
            <a:ext cx="1529672" cy="9969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682D556-0B07-F256-1926-BBAEC331D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872" y="1085568"/>
            <a:ext cx="1449916" cy="10652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0195183-9D86-A394-C76F-B5B5C02D4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601" y="1092600"/>
            <a:ext cx="1449917" cy="109392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E5C994D-0E2F-52A7-D84B-D08EDE17F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7960" y="1127282"/>
            <a:ext cx="1528593" cy="108455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566183B-D8EF-5E9E-B138-21F9BB7B3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699" y="1085568"/>
            <a:ext cx="1529672" cy="108532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27E70304-B229-A754-DEA6-1AADA2412C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27" y="2080961"/>
            <a:ext cx="1449918" cy="106797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5E411DFA-6300-FE19-20BC-73FC82E6FB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1373" y="2074343"/>
            <a:ext cx="1576526" cy="114288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F4E0FDF-1FDA-AFB9-C52A-C4573FC776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1378" y="2108422"/>
            <a:ext cx="1486582" cy="108532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DE28BF6B-116B-1B11-91AE-3E6472D1C3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2257" y="2116667"/>
            <a:ext cx="1704296" cy="117859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FA0824DA-BDBA-C2E2-639F-0401D08A7C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6553" y="2116667"/>
            <a:ext cx="1704297" cy="118283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8B6641D9-CD69-E648-B434-50F40E2DD7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978" y="3148931"/>
            <a:ext cx="1675406" cy="1142881"/>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D8F76A35-9C36-6D72-454B-CD6FE0F40C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6238" y="3160264"/>
            <a:ext cx="1674300" cy="112021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99C8B9FB-7599-0335-FA4D-CD1B684A236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9526" y="3160264"/>
            <a:ext cx="1365330" cy="1175798"/>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6473D49A-FCC8-EF38-A94C-5EBC522BA5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6547" y="3178924"/>
            <a:ext cx="1470006" cy="123193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903551E9-841E-26E7-536F-1D72A1752B9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35140" y="3143687"/>
            <a:ext cx="1661100" cy="130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49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ED75-6BE5-F56B-CB4A-19DD6AD516F0}"/>
              </a:ext>
            </a:extLst>
          </p:cNvPr>
          <p:cNvSpPr>
            <a:spLocks noGrp="1"/>
          </p:cNvSpPr>
          <p:nvPr>
            <p:ph type="title"/>
          </p:nvPr>
        </p:nvSpPr>
        <p:spPr/>
        <p:txBody>
          <a:bodyPr/>
          <a:lstStyle/>
          <a:p>
            <a:r>
              <a:rPr lang="en-US" b="1" dirty="0"/>
              <a:t>Outlier Analysis</a:t>
            </a:r>
          </a:p>
        </p:txBody>
      </p:sp>
      <p:pic>
        <p:nvPicPr>
          <p:cNvPr id="2052" name="Picture 4">
            <a:extLst>
              <a:ext uri="{FF2B5EF4-FFF2-40B4-BE49-F238E27FC236}">
                <a16:creationId xmlns:a16="http://schemas.microsoft.com/office/drawing/2014/main" id="{FF2A8A12-07F9-7DE5-0234-0E35F1D89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4" y="1153583"/>
            <a:ext cx="1905000" cy="15045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CF93957-DD6F-A6E4-5C46-3010BD55E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00" y="1153582"/>
            <a:ext cx="1898172" cy="15045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BF63B04-405D-93C1-CF84-B429FAA6A1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72" y="1144197"/>
            <a:ext cx="1947995" cy="151390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ED1983FC-3CA2-51F3-E761-8AE9789157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1440" y="1079014"/>
            <a:ext cx="2072765" cy="159751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4E720433-1139-DEFF-9473-2990EDD77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534" y="2777066"/>
            <a:ext cx="2090943" cy="201506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49475CB6-B7A8-73A7-0582-81F56A7CE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8154" y="2571750"/>
            <a:ext cx="2403359" cy="222038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8B3185B7-ED5B-5A34-1780-68DA6B4DA2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3445" y="2611431"/>
            <a:ext cx="2252036" cy="214102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7566F5B3-0CAA-9E3A-732F-9C8CC3BF63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2867" y="2618426"/>
            <a:ext cx="2267235" cy="214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42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FDC-2FF4-AE55-18C5-54588F48A07E}"/>
              </a:ext>
            </a:extLst>
          </p:cNvPr>
          <p:cNvSpPr>
            <a:spLocks noGrp="1"/>
          </p:cNvSpPr>
          <p:nvPr>
            <p:ph type="title"/>
          </p:nvPr>
        </p:nvSpPr>
        <p:spPr/>
        <p:txBody>
          <a:bodyPr/>
          <a:lstStyle/>
          <a:p>
            <a:r>
              <a:rPr lang="en-US" b="1" dirty="0"/>
              <a:t>Visualizations:</a:t>
            </a:r>
          </a:p>
        </p:txBody>
      </p:sp>
      <p:pic>
        <p:nvPicPr>
          <p:cNvPr id="3074" name="Picture 2">
            <a:extLst>
              <a:ext uri="{FF2B5EF4-FFF2-40B4-BE49-F238E27FC236}">
                <a16:creationId xmlns:a16="http://schemas.microsoft.com/office/drawing/2014/main" id="{093DCD52-2D2C-5CDC-692C-26C54C03D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632017"/>
            <a:ext cx="3371788" cy="30669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CBE0F3-DADB-F71B-6B3D-5C7ED339F0A3}"/>
              </a:ext>
            </a:extLst>
          </p:cNvPr>
          <p:cNvSpPr txBox="1"/>
          <p:nvPr/>
        </p:nvSpPr>
        <p:spPr>
          <a:xfrm>
            <a:off x="736600" y="1346200"/>
            <a:ext cx="2540000" cy="307777"/>
          </a:xfrm>
          <a:prstGeom prst="rect">
            <a:avLst/>
          </a:prstGeom>
          <a:noFill/>
        </p:spPr>
        <p:txBody>
          <a:bodyPr wrap="square" rtlCol="0">
            <a:spAutoFit/>
          </a:bodyPr>
          <a:lstStyle/>
          <a:p>
            <a:r>
              <a:rPr lang="en-US" dirty="0"/>
              <a:t>Correlation heat map</a:t>
            </a:r>
          </a:p>
        </p:txBody>
      </p:sp>
      <p:pic>
        <p:nvPicPr>
          <p:cNvPr id="3076" name="Picture 4">
            <a:extLst>
              <a:ext uri="{FF2B5EF4-FFF2-40B4-BE49-F238E27FC236}">
                <a16:creationId xmlns:a16="http://schemas.microsoft.com/office/drawing/2014/main" id="{B921AEEA-6AE3-AA6C-DC85-D64B757C2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582" y="1494502"/>
            <a:ext cx="1868766" cy="290816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68A023-134D-B9F0-FE5F-507C8041D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525" y="1494502"/>
            <a:ext cx="1902246" cy="276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3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577B784-F31C-5992-1C2B-FF0A54A2E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1933"/>
            <a:ext cx="2607733" cy="216586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1B104BC-0219-3396-654B-9BFA14768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297" y="651933"/>
            <a:ext cx="2306250" cy="216586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61C37F5-2DFD-881D-39FD-3C0624C81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444" y="651933"/>
            <a:ext cx="2550245" cy="216587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A7A2E61-A4A2-2C99-88DB-550C85D851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6" y="2965980"/>
            <a:ext cx="4380051" cy="203946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B2EB5327-A2F3-563B-A4A1-0E7D1CF723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0627" y="2817802"/>
            <a:ext cx="2053939" cy="203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B80859C-F82F-9823-2740-D6ABE161C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66" y="646643"/>
            <a:ext cx="3615267" cy="19118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A58DC59-D7A1-E17C-D3C3-9A26EEAE8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599" y="728134"/>
            <a:ext cx="1714668" cy="175696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B0A8988-70DF-F589-AC0F-068F819B9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67" y="2658401"/>
            <a:ext cx="4461934" cy="231153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ED80DA2-9076-7C24-6FAD-814F4C46A6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485099"/>
            <a:ext cx="4534907" cy="25463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232211-C5CB-19EE-A381-C6E8838B9BCD}"/>
              </a:ext>
            </a:extLst>
          </p:cNvPr>
          <p:cNvPicPr>
            <a:picLocks noChangeAspect="1"/>
          </p:cNvPicPr>
          <p:nvPr/>
        </p:nvPicPr>
        <p:blipFill>
          <a:blip r:embed="rId6"/>
          <a:stretch>
            <a:fillRect/>
          </a:stretch>
        </p:blipFill>
        <p:spPr>
          <a:xfrm>
            <a:off x="5946011" y="728134"/>
            <a:ext cx="2992332" cy="1490133"/>
          </a:xfrm>
          <a:prstGeom prst="rect">
            <a:avLst/>
          </a:prstGeom>
        </p:spPr>
      </p:pic>
    </p:spTree>
    <p:extLst>
      <p:ext uri="{BB962C8B-B14F-4D97-AF65-F5344CB8AC3E}">
        <p14:creationId xmlns:p14="http://schemas.microsoft.com/office/powerpoint/2010/main" val="88268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99</TotalTime>
  <Words>696</Words>
  <Application>Microsoft Macintosh PowerPoint</Application>
  <PresentationFormat>On-screen Show (16:9)</PresentationFormat>
  <Paragraphs>47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Söhne</vt:lpstr>
      <vt:lpstr>Office Theme</vt:lpstr>
      <vt:lpstr>Food Demand Forecasting  For  Restaurants</vt:lpstr>
      <vt:lpstr>Objective: </vt:lpstr>
      <vt:lpstr>Data Set</vt:lpstr>
      <vt:lpstr>Steps Performed</vt:lpstr>
      <vt:lpstr>Exploratory Data Analysis (EDA)</vt:lpstr>
      <vt:lpstr>Outlier Analysis</vt:lpstr>
      <vt:lpstr>Visualizations:</vt:lpstr>
      <vt:lpstr>PowerPoint Presentation</vt:lpstr>
      <vt:lpstr>PowerPoint Presentation</vt:lpstr>
      <vt:lpstr>Results: Predictions Vs Actual results</vt:lpstr>
      <vt:lpstr>PowerPoint Presentation</vt:lpstr>
      <vt:lpstr>Summary:</vt:lpstr>
      <vt:lpstr>Enhancements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Demand Forecasting</dc:title>
  <dc:creator>Sravani Pilla</dc:creator>
  <cp:lastModifiedBy>Sravani Pilla</cp:lastModifiedBy>
  <cp:revision>9</cp:revision>
  <cp:lastPrinted>2022-12-06T17:26:06Z</cp:lastPrinted>
  <dcterms:created xsi:type="dcterms:W3CDTF">2023-05-24T01:56:00Z</dcterms:created>
  <dcterms:modified xsi:type="dcterms:W3CDTF">2024-11-15T03:21:44Z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