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0" r:id="rId1"/>
  </p:sldMasterIdLst>
  <p:notesMasterIdLst>
    <p:notesMasterId r:id="rId20"/>
  </p:notesMasterIdLst>
  <p:sldIdLst>
    <p:sldId id="256" r:id="rId2"/>
    <p:sldId id="260" r:id="rId3"/>
    <p:sldId id="261" r:id="rId4"/>
    <p:sldId id="295" r:id="rId5"/>
    <p:sldId id="262" r:id="rId6"/>
    <p:sldId id="264" r:id="rId7"/>
    <p:sldId id="336" r:id="rId8"/>
    <p:sldId id="332" r:id="rId9"/>
    <p:sldId id="333" r:id="rId10"/>
    <p:sldId id="334" r:id="rId11"/>
    <p:sldId id="259" r:id="rId12"/>
    <p:sldId id="330" r:id="rId13"/>
    <p:sldId id="265" r:id="rId14"/>
    <p:sldId id="329" r:id="rId15"/>
    <p:sldId id="337" r:id="rId16"/>
    <p:sldId id="297" r:id="rId17"/>
    <p:sldId id="32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1351" autoAdjust="0"/>
  </p:normalViewPr>
  <p:slideViewPr>
    <p:cSldViewPr>
      <p:cViewPr varScale="1">
        <p:scale>
          <a:sx n="66" d="100"/>
          <a:sy n="66" d="100"/>
        </p:scale>
        <p:origin x="87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0E7E7D-363E-4264-B542-E1EFE3E8BD13}" type="datetimeFigureOut">
              <a:rPr lang="en-US" smtClean="0"/>
              <a:pPr/>
              <a:t>5/12/2020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FCF9F-0C8C-4DA6-9838-E62FF0890958}" type="slidenum">
              <a:rPr lang="en-US" smtClean="0"/>
              <a:pPr/>
              <a:t>‹#›</a:t>
            </a:fld>
            <a:endParaRPr lang="en-US" dirty="0"/>
          </a:p>
        </p:txBody>
      </p:sp>
    </p:spTree>
    <p:extLst>
      <p:ext uri="{BB962C8B-B14F-4D97-AF65-F5344CB8AC3E}">
        <p14:creationId xmlns:p14="http://schemas.microsoft.com/office/powerpoint/2010/main" val="318891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3DFCF9F-0C8C-4DA6-9838-E62FF0890958}" type="slidenum">
              <a:rPr lang="en-US" smtClean="0"/>
              <a:pPr/>
              <a:t>3</a:t>
            </a:fld>
            <a:endParaRPr lang="en-US" dirty="0"/>
          </a:p>
        </p:txBody>
      </p:sp>
    </p:spTree>
    <p:extLst>
      <p:ext uri="{BB962C8B-B14F-4D97-AF65-F5344CB8AC3E}">
        <p14:creationId xmlns:p14="http://schemas.microsoft.com/office/powerpoint/2010/main" val="182988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265729131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Loan Automation</a:t>
            </a:r>
            <a:endParaRPr lang="en-US" dirty="0"/>
          </a:p>
        </p:txBody>
      </p:sp>
      <p:sp>
        <p:nvSpPr>
          <p:cNvPr id="7" name="Slide Number Placeholder 6"/>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170890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311681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51369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374897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3182877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3133214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149402101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61581679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324739" y="6019800"/>
            <a:ext cx="1542521" cy="365125"/>
          </a:xfrm>
        </p:spPr>
        <p:txBody>
          <a:bodyPr/>
          <a:lstStyle>
            <a:lvl1pPr>
              <a:defRPr sz="1200" b="1">
                <a:latin typeface="Times New Roman" panose="02020603050405020304" pitchFamily="18" charset="0"/>
                <a:cs typeface="Times New Roman" panose="02020603050405020304" pitchFamily="18" charset="0"/>
              </a:defRPr>
            </a:lvl1pPr>
          </a:lstStyle>
          <a:p>
            <a:r>
              <a:rPr lang="en-US" dirty="0"/>
              <a:t>Loan Automation</a:t>
            </a:r>
          </a:p>
        </p:txBody>
      </p:sp>
      <p:sp>
        <p:nvSpPr>
          <p:cNvPr id="6" name="Slide Number Placeholder 5"/>
          <p:cNvSpPr>
            <a:spLocks noGrp="1"/>
          </p:cNvSpPr>
          <p:nvPr>
            <p:ph type="sldNum" sz="quarter" idx="12"/>
          </p:nvPr>
        </p:nvSpPr>
        <p:spPr>
          <a:xfrm>
            <a:off x="10896600" y="6019800"/>
            <a:ext cx="551167" cy="365125"/>
          </a:xfrm>
        </p:spPr>
        <p:txBody>
          <a:bodyPr/>
          <a:lstStyle>
            <a:lvl1pPr>
              <a:defRPr sz="1200" b="1">
                <a:latin typeface="Times New Roman" panose="02020603050405020304" pitchFamily="18" charset="0"/>
                <a:cs typeface="Times New Roman" panose="02020603050405020304" pitchFamily="18" charset="0"/>
              </a:defRPr>
            </a:lvl1p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180327495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Loan Automation</a:t>
            </a:r>
            <a:endParaRPr lang="en-US" dirty="0"/>
          </a:p>
        </p:txBody>
      </p:sp>
      <p:sp>
        <p:nvSpPr>
          <p:cNvPr id="6" name="Slide Number Placeholder 5"/>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378386597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Loan Automation</a:t>
            </a:r>
            <a:endParaRPr lang="en-US" dirty="0"/>
          </a:p>
        </p:txBody>
      </p:sp>
      <p:sp>
        <p:nvSpPr>
          <p:cNvPr id="7" name="Slide Number Placeholder 6"/>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328361281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Loan Automation</a:t>
            </a:r>
            <a:endParaRPr lang="en-US" dirty="0"/>
          </a:p>
        </p:txBody>
      </p:sp>
      <p:sp>
        <p:nvSpPr>
          <p:cNvPr id="9" name="Slide Number Placeholder 8"/>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380491381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Loan Automation</a:t>
            </a:r>
            <a:endParaRPr lang="en-US" dirty="0"/>
          </a:p>
        </p:txBody>
      </p:sp>
      <p:sp>
        <p:nvSpPr>
          <p:cNvPr id="5" name="Slide Number Placeholder 4"/>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122343193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Loan Automation</a:t>
            </a:r>
            <a:endParaRPr lang="en-US" dirty="0"/>
          </a:p>
        </p:txBody>
      </p:sp>
      <p:sp>
        <p:nvSpPr>
          <p:cNvPr id="4" name="Slide Number Placeholder 3"/>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127740896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Loan Automation</a:t>
            </a:r>
            <a:endParaRPr lang="en-US" dirty="0"/>
          </a:p>
        </p:txBody>
      </p:sp>
      <p:sp>
        <p:nvSpPr>
          <p:cNvPr id="7" name="Slide Number Placeholder 6"/>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173998792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Loan Automation</a:t>
            </a:r>
            <a:endParaRPr lang="en-US" dirty="0"/>
          </a:p>
        </p:txBody>
      </p:sp>
      <p:sp>
        <p:nvSpPr>
          <p:cNvPr id="7" name="Slide Number Placeholder 6"/>
          <p:cNvSpPr>
            <a:spLocks noGrp="1"/>
          </p:cNvSpPr>
          <p:nvPr>
            <p:ph type="sldNum" sz="quarter" idx="12"/>
          </p:nvPr>
        </p:nvSpPr>
        <p:spPr/>
        <p:txBody>
          <a:body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297632724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Loan Automation</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B73A59-C03C-4759-B1CC-EA27EFC0D86A}" type="slidenum">
              <a:rPr lang="en-US" smtClean="0"/>
              <a:pPr/>
              <a:t>‹#›</a:t>
            </a:fld>
            <a:endParaRPr lang="en-US" dirty="0"/>
          </a:p>
        </p:txBody>
      </p:sp>
    </p:spTree>
    <p:extLst>
      <p:ext uri="{BB962C8B-B14F-4D97-AF65-F5344CB8AC3E}">
        <p14:creationId xmlns:p14="http://schemas.microsoft.com/office/powerpoint/2010/main" val="575342443"/>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transition spd="slow">
    <p:push dir="u"/>
  </p:transition>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6.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1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xml"/><Relationship Id="rId2" Type="http://schemas.openxmlformats.org/officeDocument/2006/relationships/slide" Target="slide3.xml"/><Relationship Id="rId16"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5" Type="http://schemas.openxmlformats.org/officeDocument/2006/relationships/slide" Target="slide1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6.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7.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685801"/>
            <a:ext cx="7514035" cy="1185333"/>
          </a:xfrm>
        </p:spPr>
        <p:txBody>
          <a:bodyPr vert="horz" lIns="91440" tIns="45720" rIns="91440" bIns="45720" rtlCol="0" anchor="ctr">
            <a:noAutofit/>
          </a:bodyPr>
          <a:lstStyle/>
          <a:p>
            <a:pPr algn="ctr"/>
            <a:r>
              <a:rPr lang="en-US" sz="7200" b="1" dirty="0">
                <a:latin typeface="Times New Roman" panose="02020603050405020304" pitchFamily="18" charset="0"/>
                <a:cs typeface="Times New Roman" panose="02020603050405020304" pitchFamily="18" charset="0"/>
              </a:rPr>
              <a:t>Loan Automation</a:t>
            </a:r>
          </a:p>
        </p:txBody>
      </p:sp>
      <p:pic>
        <p:nvPicPr>
          <p:cNvPr id="10" name="Graphic 9" descr="Robot">
            <a:extLst>
              <a:ext uri="{FF2B5EF4-FFF2-40B4-BE49-F238E27FC236}">
                <a16:creationId xmlns:a16="http://schemas.microsoft.com/office/drawing/2014/main" id="{DC2CAE40-3F1A-4178-BC5C-2E0E54B658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1269" y="4724400"/>
            <a:ext cx="1845467" cy="184546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0" name="Subtitle 3">
            <a:extLst>
              <a:ext uri="{FF2B5EF4-FFF2-40B4-BE49-F238E27FC236}">
                <a16:creationId xmlns:a16="http://schemas.microsoft.com/office/drawing/2014/main" id="{CA40564C-A527-4E86-9E9D-004310980976}"/>
              </a:ext>
            </a:extLst>
          </p:cNvPr>
          <p:cNvSpPr txBox="1">
            <a:spLocks/>
          </p:cNvSpPr>
          <p:nvPr/>
        </p:nvSpPr>
        <p:spPr>
          <a:xfrm>
            <a:off x="4495800" y="1871134"/>
            <a:ext cx="6855356" cy="3793067"/>
          </a:xfrm>
          <a:prstGeom prst="rect">
            <a:avLst/>
          </a:prstGeom>
        </p:spPr>
        <p:txBody>
          <a:bodyPr vert="horz" lIns="91440" tIns="45720" rIns="91440" bIns="45720" rtlCol="0" anchor="ctr">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400" b="1" dirty="0">
                <a:latin typeface="Times New Roman" panose="02020603050405020304" pitchFamily="18" charset="0"/>
                <a:cs typeface="Times New Roman" panose="02020603050405020304" pitchFamily="18" charset="0"/>
              </a:rPr>
              <a:t>			Presented by,  </a:t>
            </a:r>
          </a:p>
          <a:p>
            <a:pPr algn="l"/>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Naga Sravani (2091351)</a:t>
            </a:r>
          </a:p>
          <a:p>
            <a:pPr algn="l"/>
            <a:r>
              <a:rPr lang="en-US" sz="2400" dirty="0">
                <a:latin typeface="Times New Roman" panose="02020603050405020304" pitchFamily="18" charset="0"/>
                <a:cs typeface="Times New Roman" panose="02020603050405020304" pitchFamily="18" charset="0"/>
              </a:rPr>
              <a:t>                         Shiva Praneeth (2091461)</a:t>
            </a:r>
          </a:p>
          <a:p>
            <a:pPr algn="l"/>
            <a:r>
              <a:rPr lang="en-US" sz="2400" dirty="0">
                <a:latin typeface="Times New Roman" panose="02020603050405020304" pitchFamily="18" charset="0"/>
                <a:cs typeface="Times New Roman" panose="02020603050405020304" pitchFamily="18" charset="0"/>
              </a:rPr>
              <a:t>		             Sruthi (1995568)         </a:t>
            </a:r>
          </a:p>
        </p:txBody>
      </p:sp>
    </p:spTree>
    <p:extLst>
      <p:ext uri="{BB962C8B-B14F-4D97-AF65-F5344CB8AC3E}">
        <p14:creationId xmlns:p14="http://schemas.microsoft.com/office/powerpoint/2010/main" val="3756447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715" y="0"/>
            <a:ext cx="7942567" cy="1148583"/>
          </a:xfrm>
        </p:spPr>
        <p:txBody>
          <a:bodyPr>
            <a:normAutofit/>
          </a:bodyPr>
          <a:lstStyle/>
          <a:p>
            <a:pPr algn="ctr"/>
            <a:r>
              <a:rPr lang="en-GB" sz="5400" b="1" dirty="0">
                <a:latin typeface="Times New Roman" pitchFamily="18" charset="0"/>
                <a:cs typeface="Times New Roman" pitchFamily="18" charset="0"/>
              </a:rPr>
              <a:t>Module Architecture:</a:t>
            </a:r>
          </a:p>
        </p:txBody>
      </p:sp>
      <p:sp>
        <p:nvSpPr>
          <p:cNvPr id="4" name="Footer Placeholder 3"/>
          <p:cNvSpPr>
            <a:spLocks noGrp="1"/>
          </p:cNvSpPr>
          <p:nvPr>
            <p:ph type="ftr" sz="quarter" idx="11"/>
          </p:nvPr>
        </p:nvSpPr>
        <p:spPr>
          <a:xfrm>
            <a:off x="5467879" y="6188075"/>
            <a:ext cx="1542521" cy="365125"/>
          </a:xfrm>
        </p:spPr>
        <p:txBody>
          <a:bodyPr/>
          <a:lstStyle/>
          <a:p>
            <a:r>
              <a:rPr lang="en-US"/>
              <a:t>Loan Automation</a:t>
            </a:r>
            <a:endParaRPr lang="en-US" dirty="0"/>
          </a:p>
        </p:txBody>
      </p:sp>
      <p:sp>
        <p:nvSpPr>
          <p:cNvPr id="5" name="Slide Number Placeholder 4"/>
          <p:cNvSpPr>
            <a:spLocks noGrp="1"/>
          </p:cNvSpPr>
          <p:nvPr>
            <p:ph type="sldNum" sz="quarter" idx="12"/>
          </p:nvPr>
        </p:nvSpPr>
        <p:spPr>
          <a:xfrm>
            <a:off x="10896600" y="6188075"/>
            <a:ext cx="551167" cy="365125"/>
          </a:xfrm>
        </p:spPr>
        <p:txBody>
          <a:bodyPr/>
          <a:lstStyle/>
          <a:p>
            <a:fld id="{1AB73A59-C03C-4759-B1CC-EA27EFC0D86A}" type="slidenum">
              <a:rPr lang="en-US" smtClean="0"/>
              <a:pPr/>
              <a:t>10</a:t>
            </a:fld>
            <a:endParaRPr lang="en-US" dirty="0"/>
          </a:p>
        </p:txBody>
      </p:sp>
      <p:sp>
        <p:nvSpPr>
          <p:cNvPr id="8" name="Google Shape;72;p15">
            <a:hlinkClick r:id="rId2" action="ppaction://hlinksldjump"/>
            <a:extLst>
              <a:ext uri="{FF2B5EF4-FFF2-40B4-BE49-F238E27FC236}">
                <a16:creationId xmlns:a16="http://schemas.microsoft.com/office/drawing/2014/main" id="{9E571DB2-4EAE-4955-893F-17C7A9B075DB}"/>
              </a:ext>
            </a:extLst>
          </p:cNvPr>
          <p:cNvSpPr/>
          <p:nvPr/>
        </p:nvSpPr>
        <p:spPr>
          <a:xfrm>
            <a:off x="9751161" y="63246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9" name="Google Shape;70;p15">
            <a:hlinkClick r:id="rId3" action="ppaction://hlinksldjump"/>
            <a:extLst>
              <a:ext uri="{FF2B5EF4-FFF2-40B4-BE49-F238E27FC236}">
                <a16:creationId xmlns:a16="http://schemas.microsoft.com/office/drawing/2014/main" id="{14E08075-E6FC-4926-94C7-0FB7C3AA52E5}"/>
              </a:ext>
            </a:extLst>
          </p:cNvPr>
          <p:cNvSpPr/>
          <p:nvPr/>
        </p:nvSpPr>
        <p:spPr>
          <a:xfrm>
            <a:off x="10058400" y="6324600"/>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10" name="Google Shape;71;p15">
            <a:hlinkClick r:id="rId4" action="ppaction://hlinksldjump"/>
            <a:extLst>
              <a:ext uri="{FF2B5EF4-FFF2-40B4-BE49-F238E27FC236}">
                <a16:creationId xmlns:a16="http://schemas.microsoft.com/office/drawing/2014/main" id="{935902A6-3E88-4F7B-A8D3-DDAA69994F15}"/>
              </a:ext>
            </a:extLst>
          </p:cNvPr>
          <p:cNvSpPr/>
          <p:nvPr/>
        </p:nvSpPr>
        <p:spPr>
          <a:xfrm>
            <a:off x="10360761" y="6324600"/>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pic>
        <p:nvPicPr>
          <p:cNvPr id="6" name="Picture 5">
            <a:extLst>
              <a:ext uri="{FF2B5EF4-FFF2-40B4-BE49-F238E27FC236}">
                <a16:creationId xmlns:a16="http://schemas.microsoft.com/office/drawing/2014/main" id="{0FF21DAE-77B6-4CAE-B4FF-8BD256452262}"/>
              </a:ext>
            </a:extLst>
          </p:cNvPr>
          <p:cNvPicPr>
            <a:picLocks noChangeAspect="1"/>
          </p:cNvPicPr>
          <p:nvPr/>
        </p:nvPicPr>
        <p:blipFill>
          <a:blip r:embed="rId5"/>
          <a:stretch>
            <a:fillRect/>
          </a:stretch>
        </p:blipFill>
        <p:spPr>
          <a:xfrm>
            <a:off x="2592017" y="1163097"/>
            <a:ext cx="7007961" cy="4976272"/>
          </a:xfrm>
          <a:prstGeom prst="rect">
            <a:avLst/>
          </a:prstGeom>
        </p:spPr>
      </p:pic>
    </p:spTree>
    <p:extLst>
      <p:ext uri="{BB962C8B-B14F-4D97-AF65-F5344CB8AC3E}">
        <p14:creationId xmlns:p14="http://schemas.microsoft.com/office/powerpoint/2010/main" val="235641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473075"/>
            <a:ext cx="3505200" cy="914400"/>
          </a:xfrm>
        </p:spPr>
        <p:txBody>
          <a:bodyPr>
            <a:noAutofit/>
          </a:bodyPr>
          <a:lstStyle/>
          <a:p>
            <a:pPr algn="l"/>
            <a:r>
              <a:rPr lang="en-US" sz="5400" b="1" dirty="0">
                <a:latin typeface="Times New Roman" panose="02020603050405020304" pitchFamily="18" charset="0"/>
                <a:cs typeface="Times New Roman" panose="02020603050405020304" pitchFamily="18" charset="0"/>
              </a:rPr>
              <a:t>Module </a:t>
            </a:r>
          </a:p>
        </p:txBody>
      </p:sp>
      <p:sp>
        <p:nvSpPr>
          <p:cNvPr id="3" name="Content Placeholder 2"/>
          <p:cNvSpPr>
            <a:spLocks noGrp="1"/>
          </p:cNvSpPr>
          <p:nvPr>
            <p:ph idx="1"/>
          </p:nvPr>
        </p:nvSpPr>
        <p:spPr>
          <a:xfrm>
            <a:off x="1447800" y="1752600"/>
            <a:ext cx="10591800" cy="4495800"/>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Administrator Module:</a:t>
            </a: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This module is responsible for coordinating other modules.</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It allows the administrator to create/update/delete and view the banks information.</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It allows admin to create/update/delete and view different departments.</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It can create logins for different employees in every department.</a:t>
            </a:r>
          </a:p>
        </p:txBody>
      </p:sp>
      <p:sp>
        <p:nvSpPr>
          <p:cNvPr id="4" name="Footer Placeholder 3"/>
          <p:cNvSpPr>
            <a:spLocks noGrp="1"/>
          </p:cNvSpPr>
          <p:nvPr>
            <p:ph type="ftr" sz="quarter" idx="11"/>
          </p:nvPr>
        </p:nvSpPr>
        <p:spPr>
          <a:xfrm>
            <a:off x="5620279" y="6111875"/>
            <a:ext cx="1542521" cy="365125"/>
          </a:xfrm>
        </p:spPr>
        <p:txBody>
          <a:bodyPr/>
          <a:lstStyle/>
          <a:p>
            <a:r>
              <a:rPr lang="en-US" dirty="0"/>
              <a:t>Loan Automation</a:t>
            </a:r>
          </a:p>
        </p:txBody>
      </p:sp>
      <p:sp>
        <p:nvSpPr>
          <p:cNvPr id="5" name="Slide Number Placeholder 4"/>
          <p:cNvSpPr>
            <a:spLocks noGrp="1"/>
          </p:cNvSpPr>
          <p:nvPr>
            <p:ph type="sldNum" sz="quarter" idx="12"/>
          </p:nvPr>
        </p:nvSpPr>
        <p:spPr>
          <a:xfrm>
            <a:off x="10896600" y="6111875"/>
            <a:ext cx="551167" cy="365125"/>
          </a:xfrm>
        </p:spPr>
        <p:txBody>
          <a:bodyPr/>
          <a:lstStyle/>
          <a:p>
            <a:fld id="{1AB73A59-C03C-4759-B1CC-EA27EFC0D86A}" type="slidenum">
              <a:rPr lang="en-US" smtClean="0"/>
              <a:pPr/>
              <a:t>11</a:t>
            </a:fld>
            <a:endParaRPr lang="en-US" dirty="0"/>
          </a:p>
        </p:txBody>
      </p:sp>
      <p:sp>
        <p:nvSpPr>
          <p:cNvPr id="6" name="Google Shape;72;p15">
            <a:hlinkClick r:id="rId2" action="ppaction://hlinksldjump"/>
          </p:cNvPr>
          <p:cNvSpPr/>
          <p:nvPr/>
        </p:nvSpPr>
        <p:spPr>
          <a:xfrm>
            <a:off x="9596327" y="6172203"/>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3" action="ppaction://hlinksldjump"/>
          </p:cNvPr>
          <p:cNvSpPr/>
          <p:nvPr/>
        </p:nvSpPr>
        <p:spPr>
          <a:xfrm>
            <a:off x="9903565" y="6172203"/>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4" action="ppaction://hlinksldjump"/>
          </p:cNvPr>
          <p:cNvSpPr/>
          <p:nvPr/>
        </p:nvSpPr>
        <p:spPr>
          <a:xfrm>
            <a:off x="10229196" y="6172203"/>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1658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371600"/>
            <a:ext cx="9372599" cy="3645422"/>
          </a:xfrm>
          <a:prstGeom prst="rect">
            <a:avLst/>
          </a:prstGeom>
        </p:spPr>
        <p:txBody>
          <a:bodyPr wrap="square">
            <a:spAutoFit/>
          </a:bodyPr>
          <a:lstStyle/>
          <a:p>
            <a:pPr algn="just">
              <a:lnSpc>
                <a:spcPct val="150000"/>
              </a:lnSpc>
              <a:spcBef>
                <a:spcPct val="20000"/>
              </a:spcBef>
              <a:buClr>
                <a:schemeClr val="accent3"/>
              </a:buClr>
              <a:buSzPct val="95000"/>
            </a:pPr>
            <a:r>
              <a:rPr lang="en-US" sz="2400" b="1" dirty="0">
                <a:latin typeface="Times New Roman" panose="02020603050405020304" pitchFamily="18" charset="0"/>
                <a:cs typeface="Times New Roman" panose="02020603050405020304" pitchFamily="18" charset="0"/>
              </a:rPr>
              <a:t>Administrator Module:</a:t>
            </a:r>
          </a:p>
          <a:p>
            <a:pPr algn="just">
              <a:lnSpc>
                <a:spcPct val="150000"/>
              </a:lnSpc>
              <a:spcBef>
                <a:spcPct val="20000"/>
              </a:spcBef>
              <a:buClr>
                <a:schemeClr val="accent3"/>
              </a:buClr>
              <a:buSzPct val="95000"/>
            </a:pPr>
            <a:endParaRPr lang="en-US" sz="2400" dirty="0">
              <a:latin typeface="Times New Roman" panose="02020603050405020304" pitchFamily="18" charset="0"/>
              <a:cs typeface="Times New Roman" panose="02020603050405020304" pitchFamily="18" charset="0"/>
            </a:endParaRPr>
          </a:p>
          <a:p>
            <a:pPr marL="342891" indent="-342891" algn="just">
              <a:lnSpc>
                <a:spcPct val="150000"/>
              </a:lnSpc>
              <a:spcBef>
                <a:spcPct val="20000"/>
              </a:spcBef>
              <a:buClr>
                <a:schemeClr val="accent3"/>
              </a:buClr>
              <a:buSzPct val="95000"/>
              <a:buFont typeface="Wingdings" pitchFamily="2" charset="2"/>
              <a:buChar char="Ø"/>
            </a:pPr>
            <a:r>
              <a:rPr lang="en-US" sz="2400" dirty="0">
                <a:latin typeface="Times New Roman" panose="02020603050405020304" pitchFamily="18" charset="0"/>
                <a:cs typeface="Times New Roman" panose="02020603050405020304" pitchFamily="18" charset="0"/>
              </a:rPr>
              <a:t>It can manage loan interest rates of different banks etc. </a:t>
            </a:r>
          </a:p>
          <a:p>
            <a:pPr marL="342891" indent="-342891" algn="just">
              <a:lnSpc>
                <a:spcPct val="150000"/>
              </a:lnSpc>
              <a:spcBef>
                <a:spcPct val="20000"/>
              </a:spcBef>
              <a:buClr>
                <a:schemeClr val="accent3"/>
              </a:buClr>
              <a:buSzPct val="95000"/>
              <a:buFont typeface="Wingdings" pitchFamily="2" charset="2"/>
              <a:buChar char="Ø"/>
            </a:pPr>
            <a:r>
              <a:rPr lang="en-US" sz="2400" dirty="0">
                <a:latin typeface="Times New Roman" panose="02020603050405020304" pitchFamily="18" charset="0"/>
                <a:cs typeface="Times New Roman" panose="02020603050405020304" pitchFamily="18" charset="0"/>
              </a:rPr>
              <a:t>It facilitates to view the new applicant details and assign it to different employees in pickup department initially.</a:t>
            </a:r>
          </a:p>
          <a:p>
            <a:pPr marL="342891" indent="-342891" algn="just">
              <a:lnSpc>
                <a:spcPct val="150000"/>
              </a:lnSpc>
              <a:spcBef>
                <a:spcPct val="20000"/>
              </a:spcBef>
              <a:buClr>
                <a:schemeClr val="accent3"/>
              </a:buClr>
              <a:buSzPct val="95000"/>
              <a:buFont typeface="Wingdings" pitchFamily="2" charset="2"/>
              <a:buChar char="Ø"/>
            </a:pPr>
            <a:r>
              <a:rPr lang="en-US" sz="2400" dirty="0">
                <a:latin typeface="Times New Roman" panose="02020603050405020304" pitchFamily="18" charset="0"/>
                <a:cs typeface="Times New Roman" panose="02020603050405020304" pitchFamily="18" charset="0"/>
              </a:rPr>
              <a:t> It provides messaging facility for the administrator for communication.</a:t>
            </a:r>
            <a:endParaRPr lang="en-GB"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324739" y="6096000"/>
            <a:ext cx="1542521" cy="365125"/>
          </a:xfrm>
        </p:spPr>
        <p:txBody>
          <a:bodyPr/>
          <a:lstStyle/>
          <a:p>
            <a:r>
              <a:rPr lang="en-US" dirty="0"/>
              <a:t>Loan Automation</a:t>
            </a:r>
          </a:p>
        </p:txBody>
      </p:sp>
      <p:sp>
        <p:nvSpPr>
          <p:cNvPr id="6" name="Slide Number Placeholder 5"/>
          <p:cNvSpPr>
            <a:spLocks noGrp="1"/>
          </p:cNvSpPr>
          <p:nvPr>
            <p:ph type="sldNum" sz="quarter" idx="12"/>
          </p:nvPr>
        </p:nvSpPr>
        <p:spPr>
          <a:xfrm>
            <a:off x="10896600" y="6111875"/>
            <a:ext cx="551167" cy="365125"/>
          </a:xfrm>
        </p:spPr>
        <p:txBody>
          <a:bodyPr/>
          <a:lstStyle/>
          <a:p>
            <a:fld id="{1AB73A59-C03C-4759-B1CC-EA27EFC0D86A}" type="slidenum">
              <a:rPr lang="en-US" smtClean="0"/>
              <a:pPr/>
              <a:t>12</a:t>
            </a:fld>
            <a:endParaRPr lang="en-US" dirty="0"/>
          </a:p>
        </p:txBody>
      </p:sp>
      <p:sp>
        <p:nvSpPr>
          <p:cNvPr id="7" name="Google Shape;72;p15">
            <a:hlinkClick r:id="rId2" action="ppaction://hlinksldjump"/>
          </p:cNvPr>
          <p:cNvSpPr/>
          <p:nvPr/>
        </p:nvSpPr>
        <p:spPr>
          <a:xfrm>
            <a:off x="9596327" y="6172203"/>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0;p15">
            <a:hlinkClick r:id="rId3" action="ppaction://hlinksldjump"/>
          </p:cNvPr>
          <p:cNvSpPr/>
          <p:nvPr/>
        </p:nvSpPr>
        <p:spPr>
          <a:xfrm>
            <a:off x="9903565" y="6172203"/>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9" name="Google Shape;71;p15">
            <a:hlinkClick r:id="rId4" action="ppaction://hlinksldjump"/>
          </p:cNvPr>
          <p:cNvSpPr/>
          <p:nvPr/>
        </p:nvSpPr>
        <p:spPr>
          <a:xfrm>
            <a:off x="10210804" y="6172203"/>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1305463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3957" y="1066800"/>
            <a:ext cx="9908443" cy="5257800"/>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PickUp Module:</a:t>
            </a:r>
            <a:endParaRPr lang="en-US" dirty="0">
              <a:latin typeface="Times New Roman" panose="02020603050405020304" pitchFamily="18" charset="0"/>
              <a:cs typeface="Times New Roman" panose="02020603050405020304" pitchFamily="18" charset="0"/>
            </a:endParaRPr>
          </a:p>
          <a:p>
            <a:pPr algn="just">
              <a:lnSpc>
                <a:spcPct val="160000"/>
              </a:lnSpc>
              <a:buFont typeface="Wingdings" pitchFamily="2" charset="2"/>
              <a:buChar char="Ø"/>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module allows the pickup department to view their applications which are assigned to them, cross-check the documents according to the checklist and forward it to verification department.</a:t>
            </a:r>
          </a:p>
          <a:p>
            <a:pPr marL="0" indent="0" algn="just">
              <a:lnSpc>
                <a:spcPct val="160000"/>
              </a:lnSpc>
              <a:buNone/>
            </a:pPr>
            <a:r>
              <a:rPr lang="en-US" b="1" dirty="0">
                <a:latin typeface="Times New Roman" panose="02020603050405020304" pitchFamily="18" charset="0"/>
                <a:cs typeface="Times New Roman" panose="02020603050405020304" pitchFamily="18" charset="0"/>
              </a:rPr>
              <a:t>Verification Module:</a:t>
            </a:r>
            <a:endParaRPr lang="en-US" dirty="0">
              <a:latin typeface="Times New Roman" panose="02020603050405020304" pitchFamily="18" charset="0"/>
              <a:cs typeface="Times New Roman" panose="02020603050405020304" pitchFamily="18" charset="0"/>
            </a:endParaRPr>
          </a:p>
          <a:p>
            <a:pPr algn="just">
              <a:lnSpc>
                <a:spcPct val="160000"/>
              </a:lnSpc>
              <a:buFont typeface="Wingdings" pitchFamily="2" charset="2"/>
              <a:buChar char="Ø"/>
            </a:pPr>
            <a:r>
              <a:rPr lang="en-US" dirty="0">
                <a:latin typeface="Times New Roman" panose="02020603050405020304" pitchFamily="18" charset="0"/>
                <a:cs typeface="Times New Roman" panose="02020603050405020304" pitchFamily="18" charset="0"/>
              </a:rPr>
              <a:t>This module allows the employees of verification department to view the forwarded application from manager and check the details as per the documents and forward it to next level.</a:t>
            </a:r>
          </a:p>
          <a:p>
            <a:pPr marL="0" indent="0" algn="just">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a:t>Loan Automation</a:t>
            </a:r>
            <a:endParaRPr lang="en-US" dirty="0"/>
          </a:p>
        </p:txBody>
      </p:sp>
      <p:sp>
        <p:nvSpPr>
          <p:cNvPr id="5" name="Slide Number Placeholder 4"/>
          <p:cNvSpPr>
            <a:spLocks noGrp="1"/>
          </p:cNvSpPr>
          <p:nvPr>
            <p:ph type="sldNum" sz="quarter" idx="12"/>
          </p:nvPr>
        </p:nvSpPr>
        <p:spPr/>
        <p:txBody>
          <a:bodyPr/>
          <a:lstStyle/>
          <a:p>
            <a:fld id="{1AB73A59-C03C-4759-B1CC-EA27EFC0D86A}" type="slidenum">
              <a:rPr lang="en-US" smtClean="0"/>
              <a:pPr/>
              <a:t>13</a:t>
            </a:fld>
            <a:endParaRPr lang="en-US" dirty="0"/>
          </a:p>
        </p:txBody>
      </p:sp>
      <p:sp>
        <p:nvSpPr>
          <p:cNvPr id="6" name="Google Shape;72;p15">
            <a:hlinkClick r:id="rId2" action="ppaction://hlinksldjump"/>
          </p:cNvPr>
          <p:cNvSpPr/>
          <p:nvPr/>
        </p:nvSpPr>
        <p:spPr>
          <a:xfrm>
            <a:off x="9596327" y="60960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3" action="ppaction://hlinksldjump"/>
          </p:cNvPr>
          <p:cNvSpPr/>
          <p:nvPr/>
        </p:nvSpPr>
        <p:spPr>
          <a:xfrm>
            <a:off x="9903565" y="6096000"/>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4" action="ppaction://hlinksldjump"/>
          </p:cNvPr>
          <p:cNvSpPr/>
          <p:nvPr/>
        </p:nvSpPr>
        <p:spPr>
          <a:xfrm>
            <a:off x="10210804" y="6096000"/>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561269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3609F-4468-4417-8A19-FCA81DE11FD8}"/>
              </a:ext>
            </a:extLst>
          </p:cNvPr>
          <p:cNvSpPr>
            <a:spLocks noGrp="1"/>
          </p:cNvSpPr>
          <p:nvPr>
            <p:ph idx="1"/>
          </p:nvPr>
        </p:nvSpPr>
        <p:spPr>
          <a:xfrm>
            <a:off x="1673957" y="762000"/>
            <a:ext cx="9908443" cy="5105400"/>
          </a:xfrm>
        </p:spPr>
        <p:txBody>
          <a:bodyPr>
            <a:norm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Legal Module:</a:t>
            </a: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This module allows the employee of legal department to verify all the  documents of the customer legally and then generates approval. </a:t>
            </a:r>
          </a:p>
          <a:p>
            <a:pPr marL="0" indent="0" algn="just">
              <a:lnSpc>
                <a:spcPct val="150000"/>
              </a:lnSpc>
              <a:buNone/>
            </a:pPr>
            <a:r>
              <a:rPr lang="en-US" b="1" dirty="0">
                <a:latin typeface="Times New Roman" panose="02020603050405020304" pitchFamily="18" charset="0"/>
                <a:cs typeface="Times New Roman" panose="02020603050405020304" pitchFamily="18" charset="0"/>
              </a:rPr>
              <a:t>Customer Module:</a:t>
            </a: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module allows the customer to view the interest rates of the banks which we are dealing, apply for a loan, check the status of the loan at any point of time and communicate with the administrator if necessary. It allows messaging facility for communication. </a:t>
            </a:r>
          </a:p>
          <a:p>
            <a:endParaRPr lang="en-US" dirty="0"/>
          </a:p>
        </p:txBody>
      </p:sp>
      <p:sp>
        <p:nvSpPr>
          <p:cNvPr id="4" name="Footer Placeholder 3"/>
          <p:cNvSpPr>
            <a:spLocks noGrp="1"/>
          </p:cNvSpPr>
          <p:nvPr>
            <p:ph type="ftr" sz="quarter" idx="11"/>
          </p:nvPr>
        </p:nvSpPr>
        <p:spPr/>
        <p:txBody>
          <a:bodyPr/>
          <a:lstStyle/>
          <a:p>
            <a:r>
              <a:rPr lang="en-US" dirty="0"/>
              <a:t>Loan Automation</a:t>
            </a:r>
          </a:p>
        </p:txBody>
      </p:sp>
      <p:sp>
        <p:nvSpPr>
          <p:cNvPr id="5" name="Slide Number Placeholder 4"/>
          <p:cNvSpPr>
            <a:spLocks noGrp="1"/>
          </p:cNvSpPr>
          <p:nvPr>
            <p:ph type="sldNum" sz="quarter" idx="12"/>
          </p:nvPr>
        </p:nvSpPr>
        <p:spPr>
          <a:xfrm>
            <a:off x="10896600" y="6111875"/>
            <a:ext cx="551167" cy="365125"/>
          </a:xfrm>
        </p:spPr>
        <p:txBody>
          <a:bodyPr/>
          <a:lstStyle/>
          <a:p>
            <a:fld id="{1AB73A59-C03C-4759-B1CC-EA27EFC0D86A}" type="slidenum">
              <a:rPr lang="en-US" smtClean="0"/>
              <a:pPr/>
              <a:t>14</a:t>
            </a:fld>
            <a:endParaRPr lang="en-US" dirty="0"/>
          </a:p>
        </p:txBody>
      </p:sp>
      <p:sp>
        <p:nvSpPr>
          <p:cNvPr id="6" name="Google Shape;72;p15">
            <a:hlinkClick r:id="rId2" action="ppaction://hlinksldjump"/>
          </p:cNvPr>
          <p:cNvSpPr/>
          <p:nvPr/>
        </p:nvSpPr>
        <p:spPr>
          <a:xfrm>
            <a:off x="9596327" y="61722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3" action="ppaction://hlinksldjump"/>
          </p:cNvPr>
          <p:cNvSpPr/>
          <p:nvPr/>
        </p:nvSpPr>
        <p:spPr>
          <a:xfrm>
            <a:off x="9903565" y="6172203"/>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4" action="ppaction://hlinksldjump"/>
          </p:cNvPr>
          <p:cNvSpPr/>
          <p:nvPr/>
        </p:nvSpPr>
        <p:spPr>
          <a:xfrm>
            <a:off x="10210804" y="6172203"/>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31737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948C-F8FB-45EA-A58F-AC566F01CD16}"/>
              </a:ext>
            </a:extLst>
          </p:cNvPr>
          <p:cNvSpPr>
            <a:spLocks noGrp="1"/>
          </p:cNvSpPr>
          <p:nvPr>
            <p:ph type="title"/>
          </p:nvPr>
        </p:nvSpPr>
        <p:spPr>
          <a:xfrm>
            <a:off x="877887" y="678541"/>
            <a:ext cx="10018713" cy="1752599"/>
          </a:xfrm>
        </p:spPr>
        <p:txBody>
          <a:bodyPr>
            <a:normAutofit/>
          </a:bodyPr>
          <a:lstStyle/>
          <a:p>
            <a:r>
              <a:rPr lang="en-IN" sz="5400" b="1" dirty="0">
                <a:latin typeface="Times New Roman" panose="02020603050405020304" pitchFamily="18" charset="0"/>
                <a:cs typeface="Times New Roman" panose="02020603050405020304" pitchFamily="18" charset="0"/>
              </a:rPr>
              <a:t>Task Division of the team </a:t>
            </a:r>
          </a:p>
        </p:txBody>
      </p:sp>
      <p:sp>
        <p:nvSpPr>
          <p:cNvPr id="3" name="Content Placeholder 2">
            <a:extLst>
              <a:ext uri="{FF2B5EF4-FFF2-40B4-BE49-F238E27FC236}">
                <a16:creationId xmlns:a16="http://schemas.microsoft.com/office/drawing/2014/main" id="{F5BD7503-F4F2-4E07-B97C-DD3F3A2BD47E}"/>
              </a:ext>
            </a:extLst>
          </p:cNvPr>
          <p:cNvSpPr>
            <a:spLocks noGrp="1"/>
          </p:cNvSpPr>
          <p:nvPr>
            <p:ph idx="1"/>
          </p:nvPr>
        </p:nvSpPr>
        <p:spPr>
          <a:xfrm>
            <a:off x="2176916" y="2514600"/>
            <a:ext cx="10018713" cy="3124201"/>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Database will be taken care by : Shiva Praneeth</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Java coding will be taken care by : Naga Sravani</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Web Presentation will be taken care by : Sruthi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DAC45AF-F8B2-4018-B09E-83426827C754}"/>
              </a:ext>
            </a:extLst>
          </p:cNvPr>
          <p:cNvSpPr>
            <a:spLocks noGrp="1"/>
          </p:cNvSpPr>
          <p:nvPr>
            <p:ph type="ftr" sz="quarter" idx="11"/>
          </p:nvPr>
        </p:nvSpPr>
        <p:spPr/>
        <p:txBody>
          <a:bodyPr/>
          <a:lstStyle/>
          <a:p>
            <a:r>
              <a:rPr lang="en-US"/>
              <a:t>Loan Automation</a:t>
            </a:r>
            <a:endParaRPr lang="en-US" dirty="0"/>
          </a:p>
        </p:txBody>
      </p:sp>
      <p:sp>
        <p:nvSpPr>
          <p:cNvPr id="5" name="Slide Number Placeholder 4">
            <a:extLst>
              <a:ext uri="{FF2B5EF4-FFF2-40B4-BE49-F238E27FC236}">
                <a16:creationId xmlns:a16="http://schemas.microsoft.com/office/drawing/2014/main" id="{0C7DD7CB-A2B6-41F1-9C73-4D477F90D0F4}"/>
              </a:ext>
            </a:extLst>
          </p:cNvPr>
          <p:cNvSpPr>
            <a:spLocks noGrp="1"/>
          </p:cNvSpPr>
          <p:nvPr>
            <p:ph type="sldNum" sz="quarter" idx="12"/>
          </p:nvPr>
        </p:nvSpPr>
        <p:spPr/>
        <p:txBody>
          <a:bodyPr/>
          <a:lstStyle/>
          <a:p>
            <a:fld id="{1AB73A59-C03C-4759-B1CC-EA27EFC0D86A}" type="slidenum">
              <a:rPr lang="en-US" smtClean="0"/>
              <a:pPr/>
              <a:t>15</a:t>
            </a:fld>
            <a:endParaRPr lang="en-US" dirty="0"/>
          </a:p>
        </p:txBody>
      </p:sp>
      <p:sp>
        <p:nvSpPr>
          <p:cNvPr id="6" name="Google Shape;72;p15">
            <a:hlinkClick r:id="rId2" action="ppaction://hlinksldjump"/>
            <a:extLst>
              <a:ext uri="{FF2B5EF4-FFF2-40B4-BE49-F238E27FC236}">
                <a16:creationId xmlns:a16="http://schemas.microsoft.com/office/drawing/2014/main" id="{4D3857D3-E6D2-4D15-B94D-8BE40267DFC7}"/>
              </a:ext>
            </a:extLst>
          </p:cNvPr>
          <p:cNvSpPr/>
          <p:nvPr/>
        </p:nvSpPr>
        <p:spPr>
          <a:xfrm>
            <a:off x="9596327" y="60960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3" action="ppaction://hlinksldjump"/>
            <a:extLst>
              <a:ext uri="{FF2B5EF4-FFF2-40B4-BE49-F238E27FC236}">
                <a16:creationId xmlns:a16="http://schemas.microsoft.com/office/drawing/2014/main" id="{E4773477-DD16-40E0-9DE2-7102545F2F38}"/>
              </a:ext>
            </a:extLst>
          </p:cNvPr>
          <p:cNvSpPr/>
          <p:nvPr/>
        </p:nvSpPr>
        <p:spPr>
          <a:xfrm>
            <a:off x="9903565" y="6096000"/>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4" action="ppaction://hlinksldjump"/>
            <a:extLst>
              <a:ext uri="{FF2B5EF4-FFF2-40B4-BE49-F238E27FC236}">
                <a16:creationId xmlns:a16="http://schemas.microsoft.com/office/drawing/2014/main" id="{2944C9AE-2D33-442A-BD35-B887AE024781}"/>
              </a:ext>
            </a:extLst>
          </p:cNvPr>
          <p:cNvSpPr/>
          <p:nvPr/>
        </p:nvSpPr>
        <p:spPr>
          <a:xfrm>
            <a:off x="10210804" y="6096000"/>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3390896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DB5A-8C58-4A63-BDC9-5C69B0D3CD0C}"/>
              </a:ext>
            </a:extLst>
          </p:cNvPr>
          <p:cNvSpPr>
            <a:spLocks noGrp="1"/>
          </p:cNvSpPr>
          <p:nvPr>
            <p:ph type="title"/>
          </p:nvPr>
        </p:nvSpPr>
        <p:spPr>
          <a:xfrm>
            <a:off x="1403654" y="685800"/>
            <a:ext cx="10018713" cy="1371600"/>
          </a:xfrm>
        </p:spPr>
        <p:txBody>
          <a:bodyPr>
            <a:normAutofit/>
          </a:bodyPr>
          <a:lstStyle/>
          <a:p>
            <a:r>
              <a:rPr lang="en-IN" sz="5400" b="1"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37A40747-EF61-4D92-A67D-151D7A1E8DCE}"/>
              </a:ext>
            </a:extLst>
          </p:cNvPr>
          <p:cNvSpPr>
            <a:spLocks noGrp="1"/>
          </p:cNvSpPr>
          <p:nvPr>
            <p:ph idx="1"/>
          </p:nvPr>
        </p:nvSpPr>
        <p:spPr>
          <a:xfrm>
            <a:off x="1904812" y="3657600"/>
            <a:ext cx="9296400" cy="1828801"/>
          </a:xfrm>
        </p:spPr>
        <p:txBody>
          <a:bodyPr>
            <a:no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Add additional features to improve the performance and authenticity.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Include more secure ways to spread across larger medium.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Hearing feedback from customers based on reviews and people who are working on this.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Design our caching data access mechanism and state management considering times of intermittent connectivity.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4A0FBDB-EED7-47C4-B530-C8357E1440CA}"/>
              </a:ext>
            </a:extLst>
          </p:cNvPr>
          <p:cNvSpPr>
            <a:spLocks noGrp="1"/>
          </p:cNvSpPr>
          <p:nvPr>
            <p:ph type="sldNum" sz="quarter" idx="12"/>
          </p:nvPr>
        </p:nvSpPr>
        <p:spPr>
          <a:xfrm>
            <a:off x="10896600" y="6172200"/>
            <a:ext cx="551167" cy="365125"/>
          </a:xfrm>
        </p:spPr>
        <p:txBody>
          <a:bodyPr/>
          <a:lstStyle/>
          <a:p>
            <a:fld id="{76612FDD-604E-455A-92DE-9BB7B740C22C}" type="slidenum">
              <a:rPr lang="en-US" smtClean="0"/>
              <a:pPr/>
              <a:t>16</a:t>
            </a:fld>
            <a:endParaRPr lang="en-US" dirty="0"/>
          </a:p>
        </p:txBody>
      </p:sp>
      <p:sp>
        <p:nvSpPr>
          <p:cNvPr id="6" name="Footer Placeholder 3">
            <a:extLst>
              <a:ext uri="{FF2B5EF4-FFF2-40B4-BE49-F238E27FC236}">
                <a16:creationId xmlns:a16="http://schemas.microsoft.com/office/drawing/2014/main" id="{7B5679CA-24C7-461A-BD41-235C9E7B5227}"/>
              </a:ext>
            </a:extLst>
          </p:cNvPr>
          <p:cNvSpPr>
            <a:spLocks noGrp="1"/>
          </p:cNvSpPr>
          <p:nvPr>
            <p:ph type="ftr" sz="quarter" idx="11"/>
          </p:nvPr>
        </p:nvSpPr>
        <p:spPr>
          <a:xfrm>
            <a:off x="5324739" y="6172200"/>
            <a:ext cx="1542521" cy="365125"/>
          </a:xfrm>
        </p:spPr>
        <p:txBody>
          <a:bodyPr/>
          <a:lstStyle/>
          <a:p>
            <a:r>
              <a:rPr lang="en-US"/>
              <a:t>Loan Automation</a:t>
            </a:r>
            <a:endParaRPr lang="en-US" dirty="0"/>
          </a:p>
        </p:txBody>
      </p:sp>
      <p:sp>
        <p:nvSpPr>
          <p:cNvPr id="7" name="Google Shape;72;p15">
            <a:hlinkClick r:id="rId2" action="ppaction://hlinksldjump"/>
            <a:extLst>
              <a:ext uri="{FF2B5EF4-FFF2-40B4-BE49-F238E27FC236}">
                <a16:creationId xmlns:a16="http://schemas.microsoft.com/office/drawing/2014/main" id="{567ADDFE-EC6E-4E0F-9E2C-D51883F45F8D}"/>
              </a:ext>
            </a:extLst>
          </p:cNvPr>
          <p:cNvSpPr/>
          <p:nvPr/>
        </p:nvSpPr>
        <p:spPr>
          <a:xfrm>
            <a:off x="9596327" y="6215927"/>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0;p15">
            <a:hlinkClick r:id="rId3" action="ppaction://hlinksldjump"/>
            <a:extLst>
              <a:ext uri="{FF2B5EF4-FFF2-40B4-BE49-F238E27FC236}">
                <a16:creationId xmlns:a16="http://schemas.microsoft.com/office/drawing/2014/main" id="{F3742159-F216-4007-8C11-86DA46F697BC}"/>
              </a:ext>
            </a:extLst>
          </p:cNvPr>
          <p:cNvSpPr/>
          <p:nvPr/>
        </p:nvSpPr>
        <p:spPr>
          <a:xfrm>
            <a:off x="9903565" y="6215927"/>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9" name="Google Shape;71;p15">
            <a:hlinkClick r:id="rId4" action="ppaction://hlinksldjump"/>
            <a:extLst>
              <a:ext uri="{FF2B5EF4-FFF2-40B4-BE49-F238E27FC236}">
                <a16:creationId xmlns:a16="http://schemas.microsoft.com/office/drawing/2014/main" id="{FBD0D0EB-1FC6-4CDC-9E76-A2F6263EE50D}"/>
              </a:ext>
            </a:extLst>
          </p:cNvPr>
          <p:cNvSpPr/>
          <p:nvPr/>
        </p:nvSpPr>
        <p:spPr>
          <a:xfrm>
            <a:off x="10210804" y="6215927"/>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428360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54" y="190500"/>
            <a:ext cx="10018713" cy="1752599"/>
          </a:xfrm>
        </p:spPr>
        <p:txBody>
          <a:bodyPr>
            <a:normAutofit/>
          </a:bodyPr>
          <a:lstStyle/>
          <a:p>
            <a:r>
              <a:rPr lang="en-US" sz="5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dirty="0">
                <a:latin typeface="Times New Roman" panose="02020603050405020304" pitchFamily="18" charset="0"/>
                <a:cs typeface="Times New Roman" panose="02020603050405020304" pitchFamily="18" charset="0"/>
              </a:rPr>
              <a:t>Customer can apply for a loan and track his file details online.</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The entire system is designed in such a way that all the information is accessible in a click of the mouse. </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The decision process is faster and more consistent.</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 Provides a facility to generate the reports very easily.</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a:xfrm>
            <a:off x="5544079" y="6188075"/>
            <a:ext cx="1542521" cy="365125"/>
          </a:xfrm>
        </p:spPr>
        <p:txBody>
          <a:bodyPr/>
          <a:lstStyle/>
          <a:p>
            <a:r>
              <a:rPr lang="en-US"/>
              <a:t>Loan Automation</a:t>
            </a:r>
            <a:endParaRPr lang="en-US" dirty="0"/>
          </a:p>
        </p:txBody>
      </p:sp>
      <p:sp>
        <p:nvSpPr>
          <p:cNvPr id="5" name="Slide Number Placeholder 4"/>
          <p:cNvSpPr>
            <a:spLocks noGrp="1"/>
          </p:cNvSpPr>
          <p:nvPr>
            <p:ph type="sldNum" sz="quarter" idx="12"/>
          </p:nvPr>
        </p:nvSpPr>
        <p:spPr>
          <a:xfrm>
            <a:off x="10955033" y="6264275"/>
            <a:ext cx="551167" cy="365125"/>
          </a:xfrm>
        </p:spPr>
        <p:txBody>
          <a:bodyPr/>
          <a:lstStyle/>
          <a:p>
            <a:fld id="{1AB73A59-C03C-4759-B1CC-EA27EFC0D86A}" type="slidenum">
              <a:rPr lang="en-US" smtClean="0"/>
              <a:pPr/>
              <a:t>17</a:t>
            </a:fld>
            <a:endParaRPr lang="en-US" dirty="0"/>
          </a:p>
        </p:txBody>
      </p:sp>
      <p:sp>
        <p:nvSpPr>
          <p:cNvPr id="6" name="Google Shape;72;p15">
            <a:hlinkClick r:id="rId2" action="ppaction://hlinksldjump"/>
          </p:cNvPr>
          <p:cNvSpPr/>
          <p:nvPr/>
        </p:nvSpPr>
        <p:spPr>
          <a:xfrm>
            <a:off x="9596327" y="6292127"/>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3" action="ppaction://hlinksldjump"/>
          </p:cNvPr>
          <p:cNvSpPr/>
          <p:nvPr/>
        </p:nvSpPr>
        <p:spPr>
          <a:xfrm>
            <a:off x="9903565" y="6292127"/>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4" action="ppaction://hlinksldjump"/>
          </p:cNvPr>
          <p:cNvSpPr/>
          <p:nvPr/>
        </p:nvSpPr>
        <p:spPr>
          <a:xfrm>
            <a:off x="10210804" y="6292127"/>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449996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024" y="2289313"/>
            <a:ext cx="10018713" cy="1752599"/>
          </a:xfrm>
        </p:spPr>
        <p:txBody>
          <a:bodyPr>
            <a:normAutofit/>
          </a:bodyPr>
          <a:lstStyle/>
          <a:p>
            <a:r>
              <a:rPr lang="en-IN" altLang="en-US" sz="8800" dirty="0">
                <a:latin typeface="Times New Roman" panose="02020603050405020304" pitchFamily="18" charset="0"/>
                <a:cs typeface="Times New Roman" panose="02020603050405020304" pitchFamily="18" charset="0"/>
              </a:rPr>
              <a:t>Thank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54" y="1"/>
            <a:ext cx="10018713" cy="1066800"/>
          </a:xfrm>
        </p:spPr>
        <p:txBody>
          <a:bodyPr>
            <a:normAutofit/>
          </a:bodyPr>
          <a:lstStyle/>
          <a:p>
            <a:r>
              <a:rPr lang="en-US" sz="5400" b="1" dirty="0">
                <a:latin typeface="Times New Roman" panose="02020603050405020304" pitchFamily="18" charset="0"/>
                <a:cs typeface="Times New Roman" panose="02020603050405020304" pitchFamily="18" charset="0"/>
              </a:rPr>
              <a:t>Outline / Agenda : </a:t>
            </a:r>
          </a:p>
        </p:txBody>
      </p:sp>
      <p:sp>
        <p:nvSpPr>
          <p:cNvPr id="3" name="Content Placeholder 2"/>
          <p:cNvSpPr>
            <a:spLocks noGrp="1"/>
          </p:cNvSpPr>
          <p:nvPr>
            <p:ph idx="1"/>
          </p:nvPr>
        </p:nvSpPr>
        <p:spPr>
          <a:xfrm>
            <a:off x="2265418" y="1295400"/>
            <a:ext cx="10114756" cy="5807075"/>
          </a:xfrm>
        </p:spPr>
        <p:txBody>
          <a:bodyPr>
            <a:noAutofit/>
          </a:bodyPr>
          <a:lstStyle/>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2" action="ppaction://hlinksldjump"/>
              </a:rPr>
              <a:t>Introduction</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3" action="ppaction://hlinksldjump"/>
              </a:rPr>
              <a:t>Problem Space</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4" action="ppaction://hlinksldjump"/>
              </a:rPr>
              <a:t>Existing System</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5" action="ppaction://hlinksldjump"/>
              </a:rPr>
              <a:t>Proposed System</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6" action="ppaction://hlinksldjump"/>
              </a:rPr>
              <a:t>Technology used : Hardware Requirements</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7" action="ppaction://hlinksldjump"/>
              </a:rPr>
              <a:t>Technology used : Software Requirements</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8" action="ppaction://hlinksldjump"/>
              </a:rPr>
              <a:t>Technical Architecture </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9" action="ppaction://hlinksldjump"/>
              </a:rPr>
              <a:t>Module Architecture</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10" action="ppaction://hlinksldjump"/>
              </a:rPr>
              <a:t>Module – Administration 1</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11" action="ppaction://hlinksldjump"/>
              </a:rPr>
              <a:t>Module – Administration 2</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12" action="ppaction://hlinksldjump"/>
              </a:rPr>
              <a:t>Module – Pick up / verification</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13" action="ppaction://hlinksldjump"/>
              </a:rPr>
              <a:t>Module – Legal / customer</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14" action="ppaction://hlinksldjump"/>
              </a:rPr>
              <a:t>Task division of the team</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15" action="ppaction://hlinksldjump"/>
              </a:rPr>
              <a:t>Future Enhancements</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hlinkClick r:id="rId16" action="ppaction://hlinksldjump"/>
              </a:rPr>
              <a:t>Conclusion</a:t>
            </a: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p>
        </p:txBody>
      </p:sp>
      <p:sp>
        <p:nvSpPr>
          <p:cNvPr id="4" name="Footer Placeholder 3"/>
          <p:cNvSpPr>
            <a:spLocks noGrp="1"/>
          </p:cNvSpPr>
          <p:nvPr>
            <p:ph type="ftr" sz="quarter" idx="11"/>
          </p:nvPr>
        </p:nvSpPr>
        <p:spPr>
          <a:xfrm>
            <a:off x="5391679" y="6344104"/>
            <a:ext cx="1542521" cy="361496"/>
          </a:xfrm>
        </p:spPr>
        <p:txBody>
          <a:bodyPr/>
          <a:lstStyle/>
          <a:p>
            <a:r>
              <a:rPr lang="en-US" dirty="0"/>
              <a:t>Loan Automation</a:t>
            </a:r>
          </a:p>
        </p:txBody>
      </p:sp>
      <p:sp>
        <p:nvSpPr>
          <p:cNvPr id="5" name="Slide Number Placeholder 4"/>
          <p:cNvSpPr>
            <a:spLocks noGrp="1"/>
          </p:cNvSpPr>
          <p:nvPr>
            <p:ph type="sldNum" sz="quarter" idx="12"/>
          </p:nvPr>
        </p:nvSpPr>
        <p:spPr>
          <a:xfrm>
            <a:off x="10896600" y="6340475"/>
            <a:ext cx="551167" cy="365125"/>
          </a:xfrm>
        </p:spPr>
        <p:txBody>
          <a:bodyPr/>
          <a:lstStyle/>
          <a:p>
            <a:fld id="{1AB73A59-C03C-4759-B1CC-EA27EFC0D86A}" type="slidenum">
              <a:rPr lang="en-US" smtClean="0"/>
              <a:pPr/>
              <a:t>2</a:t>
            </a:fld>
            <a:endParaRPr lang="en-US" dirty="0"/>
          </a:p>
        </p:txBody>
      </p:sp>
      <p:sp>
        <p:nvSpPr>
          <p:cNvPr id="6" name="Google Shape;72;p15">
            <a:hlinkClick r:id="rId17" action="ppaction://hlinksldjump"/>
          </p:cNvPr>
          <p:cNvSpPr/>
          <p:nvPr/>
        </p:nvSpPr>
        <p:spPr>
          <a:xfrm>
            <a:off x="9601200" y="64008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18" action="ppaction://hlinksldjump"/>
          </p:cNvPr>
          <p:cNvSpPr/>
          <p:nvPr/>
        </p:nvSpPr>
        <p:spPr>
          <a:xfrm>
            <a:off x="9903565" y="6400800"/>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2" action="ppaction://hlinksldjump"/>
          </p:cNvPr>
          <p:cNvSpPr/>
          <p:nvPr/>
        </p:nvSpPr>
        <p:spPr>
          <a:xfrm>
            <a:off x="10210804" y="6400800"/>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359641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819400"/>
            <a:ext cx="10018713" cy="3124201"/>
          </a:xfrm>
        </p:spPr>
        <p:txBody>
          <a:bodyPr>
            <a:noAutofit/>
          </a:bodyPr>
          <a:lstStyle/>
          <a:p>
            <a:pPr algn="just">
              <a:buFont typeface="Wingdings" pitchFamily="2" charset="2"/>
              <a:buChar char="Ø"/>
            </a:pPr>
            <a:r>
              <a:rPr lang="en-US" dirty="0">
                <a:latin typeface="Times New Roman" panose="02020603050405020304" pitchFamily="18" charset="0"/>
                <a:cs typeface="Times New Roman" panose="02020603050405020304" pitchFamily="18" charset="0"/>
              </a:rPr>
              <a:t>Loan automation is an interface which facilitates a customer to apply for  a loan online and to track the status from time-to-time along with aiding the loan approval agency to verify and accept/reject the customer file. </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Loan automation is a unique procedure. It not only helps customers but also helps the loan agency to check the pending transactions and assign it to the respective department, complete the formalities and procedures between the departments.</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An individual can access and retrieve information from different locations as well as everything is operated virtually.</a:t>
            </a:r>
          </a:p>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5391679" y="6264275"/>
            <a:ext cx="1542521" cy="365125"/>
          </a:xfrm>
        </p:spPr>
        <p:txBody>
          <a:bodyPr/>
          <a:lstStyle/>
          <a:p>
            <a:r>
              <a:rPr lang="en-US" dirty="0"/>
              <a:t>Loan Automation</a:t>
            </a:r>
          </a:p>
        </p:txBody>
      </p:sp>
      <p:sp>
        <p:nvSpPr>
          <p:cNvPr id="5" name="Slide Number Placeholder 4"/>
          <p:cNvSpPr>
            <a:spLocks noGrp="1"/>
          </p:cNvSpPr>
          <p:nvPr>
            <p:ph type="sldNum" sz="quarter" idx="12"/>
          </p:nvPr>
        </p:nvSpPr>
        <p:spPr>
          <a:xfrm>
            <a:off x="10896600" y="6264275"/>
            <a:ext cx="551167" cy="365125"/>
          </a:xfrm>
        </p:spPr>
        <p:txBody>
          <a:bodyPr/>
          <a:lstStyle/>
          <a:p>
            <a:fld id="{1AB73A59-C03C-4759-B1CC-EA27EFC0D86A}" type="slidenum">
              <a:rPr lang="en-US" smtClean="0"/>
              <a:pPr/>
              <a:t>3</a:t>
            </a:fld>
            <a:endParaRPr lang="en-US" dirty="0"/>
          </a:p>
        </p:txBody>
      </p:sp>
      <p:sp>
        <p:nvSpPr>
          <p:cNvPr id="9" name="Google Shape;70;p15">
            <a:hlinkClick r:id="rId3" action="ppaction://hlinksldjump"/>
          </p:cNvPr>
          <p:cNvSpPr/>
          <p:nvPr/>
        </p:nvSpPr>
        <p:spPr>
          <a:xfrm>
            <a:off x="9903565" y="6324600"/>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11" name="Title 1">
            <a:extLst>
              <a:ext uri="{FF2B5EF4-FFF2-40B4-BE49-F238E27FC236}">
                <a16:creationId xmlns:a16="http://schemas.microsoft.com/office/drawing/2014/main" id="{1AEABFCB-8997-470F-A4DD-639816EC0AED}"/>
              </a:ext>
            </a:extLst>
          </p:cNvPr>
          <p:cNvSpPr txBox="1">
            <a:spLocks/>
          </p:cNvSpPr>
          <p:nvPr/>
        </p:nvSpPr>
        <p:spPr>
          <a:xfrm>
            <a:off x="1429054" y="283213"/>
            <a:ext cx="10018713" cy="136928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sz="5400" b="1"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12" name="Google Shape;72;p15">
            <a:hlinkClick r:id="rId3" action="ppaction://hlinksldjump"/>
            <a:extLst>
              <a:ext uri="{FF2B5EF4-FFF2-40B4-BE49-F238E27FC236}">
                <a16:creationId xmlns:a16="http://schemas.microsoft.com/office/drawing/2014/main" id="{BD82B7C3-E01E-4C50-9C45-BD5A9F3D1519}"/>
              </a:ext>
            </a:extLst>
          </p:cNvPr>
          <p:cNvSpPr/>
          <p:nvPr/>
        </p:nvSpPr>
        <p:spPr>
          <a:xfrm>
            <a:off x="9601200" y="63246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13" name="Google Shape;71;p15">
            <a:hlinkClick r:id="rId4" action="ppaction://hlinksldjump"/>
            <a:extLst>
              <a:ext uri="{FF2B5EF4-FFF2-40B4-BE49-F238E27FC236}">
                <a16:creationId xmlns:a16="http://schemas.microsoft.com/office/drawing/2014/main" id="{72B0BB57-EF65-4E06-ADBD-A70A5AABCAA1}"/>
              </a:ext>
            </a:extLst>
          </p:cNvPr>
          <p:cNvSpPr/>
          <p:nvPr/>
        </p:nvSpPr>
        <p:spPr>
          <a:xfrm>
            <a:off x="10210804" y="6324600"/>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942754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27A3-7106-4E73-92D5-FFEB9A3A1789}"/>
              </a:ext>
            </a:extLst>
          </p:cNvPr>
          <p:cNvSpPr>
            <a:spLocks noGrp="1"/>
          </p:cNvSpPr>
          <p:nvPr>
            <p:ph type="title"/>
          </p:nvPr>
        </p:nvSpPr>
        <p:spPr>
          <a:xfrm>
            <a:off x="3564210" y="212037"/>
            <a:ext cx="5274989" cy="1105849"/>
          </a:xfrm>
        </p:spPr>
        <p:txBody>
          <a:bodyPr>
            <a:normAutofit/>
          </a:bodyPr>
          <a:lstStyle/>
          <a:p>
            <a:r>
              <a:rPr lang="en-US" sz="5400" b="1" dirty="0">
                <a:latin typeface="Times New Roman" panose="02020603050405020304" pitchFamily="18" charset="0"/>
                <a:cs typeface="Times New Roman" panose="02020603050405020304" pitchFamily="18" charset="0"/>
              </a:rPr>
              <a:t>Problem space</a:t>
            </a:r>
            <a:endParaRPr lang="en-IN" sz="5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5347DD-8F3F-485D-BA12-D82179B46142}"/>
              </a:ext>
            </a:extLst>
          </p:cNvPr>
          <p:cNvSpPr>
            <a:spLocks noGrp="1"/>
          </p:cNvSpPr>
          <p:nvPr>
            <p:ph type="sldNum" sz="quarter" idx="12"/>
          </p:nvPr>
        </p:nvSpPr>
        <p:spPr>
          <a:xfrm>
            <a:off x="10951856" y="6248400"/>
            <a:ext cx="551167" cy="365125"/>
          </a:xfrm>
        </p:spPr>
        <p:txBody>
          <a:bodyPr/>
          <a:lstStyle/>
          <a:p>
            <a:fld id="{76612FDD-604E-455A-92DE-9BB7B740C22C}" type="slidenum">
              <a:rPr lang="en-US" sz="1200" b="1" smtClean="0">
                <a:latin typeface="Times New Roman" panose="02020603050405020304" pitchFamily="18" charset="0"/>
                <a:cs typeface="Times New Roman" panose="02020603050405020304" pitchFamily="18" charset="0"/>
              </a:rPr>
              <a:t>4</a:t>
            </a:fld>
            <a:endParaRPr lang="en-US" sz="1200" b="1"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C5821686-F314-4C1F-A165-7E2206317264}"/>
              </a:ext>
            </a:extLst>
          </p:cNvPr>
          <p:cNvSpPr>
            <a:spLocks noGrp="1"/>
          </p:cNvSpPr>
          <p:nvPr>
            <p:ph type="ftr" sz="quarter" idx="11"/>
          </p:nvPr>
        </p:nvSpPr>
        <p:spPr>
          <a:xfrm>
            <a:off x="5430443" y="6280838"/>
            <a:ext cx="1542521" cy="365125"/>
          </a:xfrm>
        </p:spPr>
        <p:txBody>
          <a:bodyPr/>
          <a:lstStyle/>
          <a:p>
            <a:r>
              <a:rPr lang="en-US" sz="1200" b="1" dirty="0">
                <a:latin typeface="Times New Roman" panose="02020603050405020304" pitchFamily="18" charset="0"/>
                <a:cs typeface="Times New Roman" panose="02020603050405020304" pitchFamily="18" charset="0"/>
              </a:rPr>
              <a:t>Loan Automation</a:t>
            </a:r>
          </a:p>
        </p:txBody>
      </p:sp>
      <p:sp>
        <p:nvSpPr>
          <p:cNvPr id="6" name="Google Shape;72;p15">
            <a:hlinkClick r:id="rId2" action="ppaction://hlinksldjump"/>
            <a:extLst>
              <a:ext uri="{FF2B5EF4-FFF2-40B4-BE49-F238E27FC236}">
                <a16:creationId xmlns:a16="http://schemas.microsoft.com/office/drawing/2014/main" id="{7F9FFA6B-A7BC-4D2F-98D6-019215C69A37}"/>
              </a:ext>
            </a:extLst>
          </p:cNvPr>
          <p:cNvSpPr/>
          <p:nvPr/>
        </p:nvSpPr>
        <p:spPr>
          <a:xfrm>
            <a:off x="9601200" y="63246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3" action="ppaction://hlinksldjump"/>
            <a:extLst>
              <a:ext uri="{FF2B5EF4-FFF2-40B4-BE49-F238E27FC236}">
                <a16:creationId xmlns:a16="http://schemas.microsoft.com/office/drawing/2014/main" id="{00B5C310-8BC0-476C-A97E-FE158D646C94}"/>
              </a:ext>
            </a:extLst>
          </p:cNvPr>
          <p:cNvSpPr/>
          <p:nvPr/>
        </p:nvSpPr>
        <p:spPr>
          <a:xfrm>
            <a:off x="9903565" y="6324600"/>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4" action="ppaction://hlinksldjump"/>
            <a:extLst>
              <a:ext uri="{FF2B5EF4-FFF2-40B4-BE49-F238E27FC236}">
                <a16:creationId xmlns:a16="http://schemas.microsoft.com/office/drawing/2014/main" id="{4E9B6C8B-34AD-473C-903F-77956E5D5FDE}"/>
              </a:ext>
            </a:extLst>
          </p:cNvPr>
          <p:cNvSpPr/>
          <p:nvPr/>
        </p:nvSpPr>
        <p:spPr>
          <a:xfrm>
            <a:off x="10210804" y="6324600"/>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16107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657"/>
            <a:ext cx="10018713" cy="1752599"/>
          </a:xfrm>
        </p:spPr>
        <p:txBody>
          <a:bodyPr>
            <a:normAutofit/>
          </a:bodyPr>
          <a:lstStyle/>
          <a:p>
            <a:r>
              <a:rPr lang="en-US" sz="54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484310" y="2133601"/>
            <a:ext cx="10018713" cy="3657600"/>
          </a:xfrm>
        </p:spPr>
        <p:txBody>
          <a:bodyPr>
            <a:normAutofit/>
          </a:bodyPr>
          <a:lstStyle/>
          <a:p>
            <a:pPr algn="just">
              <a:buFont typeface="Wingdings" pitchFamily="2" charset="2"/>
              <a:buChar char="Ø"/>
            </a:pPr>
            <a:r>
              <a:rPr lang="en-US" dirty="0">
                <a:latin typeface="Times New Roman" panose="02020603050405020304" pitchFamily="18" charset="0"/>
                <a:cs typeface="Times New Roman" panose="02020603050405020304" pitchFamily="18" charset="0"/>
              </a:rPr>
              <a:t>Usually, banking loans involve manual procedure where a bank agent connects with the customer in person and completes the formalities for applying a bank loan. Also, to check the status of the loan approval/denial customer will receive a confirmation via a message/email. </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If customer has an emergency and there is a delay in the process, then it will lead to customer dis-satisfaction.</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Current system is not efficient and effective.</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There is a lack of good co-ordination between departments.</a:t>
            </a:r>
          </a:p>
          <a:p>
            <a:pPr marL="0" indent="0">
              <a:buNone/>
            </a:pPr>
            <a:endParaRPr lang="en-US" dirty="0"/>
          </a:p>
        </p:txBody>
      </p:sp>
      <p:sp>
        <p:nvSpPr>
          <p:cNvPr id="4" name="Footer Placeholder 3"/>
          <p:cNvSpPr>
            <a:spLocks noGrp="1"/>
          </p:cNvSpPr>
          <p:nvPr>
            <p:ph type="ftr" sz="quarter" idx="11"/>
          </p:nvPr>
        </p:nvSpPr>
        <p:spPr>
          <a:xfrm>
            <a:off x="5467879" y="6264275"/>
            <a:ext cx="1542521" cy="365125"/>
          </a:xfrm>
        </p:spPr>
        <p:txBody>
          <a:bodyPr/>
          <a:lstStyle/>
          <a:p>
            <a:r>
              <a:rPr lang="en-US" dirty="0"/>
              <a:t>Loan Automation</a:t>
            </a:r>
          </a:p>
        </p:txBody>
      </p:sp>
      <p:sp>
        <p:nvSpPr>
          <p:cNvPr id="5" name="Slide Number Placeholder 4"/>
          <p:cNvSpPr>
            <a:spLocks noGrp="1"/>
          </p:cNvSpPr>
          <p:nvPr>
            <p:ph type="sldNum" sz="quarter" idx="12"/>
          </p:nvPr>
        </p:nvSpPr>
        <p:spPr>
          <a:xfrm>
            <a:off x="10896600" y="6324600"/>
            <a:ext cx="551167" cy="365125"/>
          </a:xfrm>
        </p:spPr>
        <p:txBody>
          <a:bodyPr/>
          <a:lstStyle/>
          <a:p>
            <a:fld id="{1AB73A59-C03C-4759-B1CC-EA27EFC0D86A}" type="slidenum">
              <a:rPr lang="en-US" smtClean="0"/>
              <a:pPr/>
              <a:t>5</a:t>
            </a:fld>
            <a:endParaRPr lang="en-US" dirty="0"/>
          </a:p>
        </p:txBody>
      </p:sp>
      <p:sp>
        <p:nvSpPr>
          <p:cNvPr id="6" name="Google Shape;72;p15">
            <a:hlinkClick r:id="rId2" action="ppaction://hlinksldjump"/>
          </p:cNvPr>
          <p:cNvSpPr/>
          <p:nvPr/>
        </p:nvSpPr>
        <p:spPr>
          <a:xfrm>
            <a:off x="9596327" y="6368327"/>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3" action="ppaction://hlinksldjump"/>
          </p:cNvPr>
          <p:cNvSpPr/>
          <p:nvPr/>
        </p:nvSpPr>
        <p:spPr>
          <a:xfrm>
            <a:off x="9903565" y="6368327"/>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4" action="ppaction://hlinksldjump"/>
          </p:cNvPr>
          <p:cNvSpPr/>
          <p:nvPr/>
        </p:nvSpPr>
        <p:spPr>
          <a:xfrm>
            <a:off x="10210804" y="6368327"/>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644052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657"/>
            <a:ext cx="10018713" cy="1752599"/>
          </a:xfrm>
        </p:spPr>
        <p:txBody>
          <a:bodyPr>
            <a:normAutofit/>
          </a:bodyPr>
          <a:lstStyle/>
          <a:p>
            <a:r>
              <a:rPr lang="en-US" sz="54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487939" y="2514691"/>
            <a:ext cx="10243233" cy="3124201"/>
          </a:xfrm>
        </p:spPr>
        <p:txBody>
          <a:bodyPr>
            <a:noAutofit/>
          </a:bodyPr>
          <a:lstStyle/>
          <a:p>
            <a:pPr algn="just">
              <a:buFont typeface="Wingdings" pitchFamily="2" charset="2"/>
              <a:buChar char="Ø"/>
            </a:pPr>
            <a:r>
              <a:rPr lang="en-US" dirty="0">
                <a:latin typeface="Times New Roman" panose="02020603050405020304" pitchFamily="18" charset="0"/>
                <a:cs typeface="Times New Roman" panose="02020603050405020304" pitchFamily="18" charset="0"/>
              </a:rPr>
              <a:t>In the online automated system, customer can track all the details easily as this is user-friendly.</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It provides effective forwarding system to move the file from one level to another.</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This is a web-based architecture. It maintains information related to different departments and is stored in a central DB, which leads easy accessibility and consistency.</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For authenticity, we ask customers to scan and upload digital passport size picture, signature(thrice) and submit all original documents. </a:t>
            </a:r>
          </a:p>
          <a:p>
            <a:endParaRPr lang="en-US" dirty="0"/>
          </a:p>
        </p:txBody>
      </p:sp>
      <p:sp>
        <p:nvSpPr>
          <p:cNvPr id="4" name="Footer Placeholder 3"/>
          <p:cNvSpPr>
            <a:spLocks noGrp="1"/>
          </p:cNvSpPr>
          <p:nvPr>
            <p:ph type="ftr" sz="quarter" idx="11"/>
          </p:nvPr>
        </p:nvSpPr>
        <p:spPr>
          <a:xfrm>
            <a:off x="5391679" y="6264275"/>
            <a:ext cx="1542521" cy="365125"/>
          </a:xfrm>
        </p:spPr>
        <p:txBody>
          <a:bodyPr/>
          <a:lstStyle/>
          <a:p>
            <a:r>
              <a:rPr lang="en-US" dirty="0"/>
              <a:t>Loan Automation</a:t>
            </a:r>
          </a:p>
        </p:txBody>
      </p:sp>
      <p:sp>
        <p:nvSpPr>
          <p:cNvPr id="5" name="Slide Number Placeholder 4"/>
          <p:cNvSpPr>
            <a:spLocks noGrp="1"/>
          </p:cNvSpPr>
          <p:nvPr>
            <p:ph type="sldNum" sz="quarter" idx="12"/>
          </p:nvPr>
        </p:nvSpPr>
        <p:spPr>
          <a:xfrm>
            <a:off x="10896600" y="6264275"/>
            <a:ext cx="551167" cy="365125"/>
          </a:xfrm>
        </p:spPr>
        <p:txBody>
          <a:bodyPr/>
          <a:lstStyle/>
          <a:p>
            <a:fld id="{1AB73A59-C03C-4759-B1CC-EA27EFC0D86A}" type="slidenum">
              <a:rPr lang="en-US" smtClean="0"/>
              <a:pPr/>
              <a:t>6</a:t>
            </a:fld>
            <a:endParaRPr lang="en-US" dirty="0"/>
          </a:p>
        </p:txBody>
      </p:sp>
      <p:sp>
        <p:nvSpPr>
          <p:cNvPr id="6" name="Google Shape;72;p15">
            <a:hlinkClick r:id="rId2" action="ppaction://hlinksldjump"/>
          </p:cNvPr>
          <p:cNvSpPr/>
          <p:nvPr/>
        </p:nvSpPr>
        <p:spPr>
          <a:xfrm>
            <a:off x="9596327" y="6368327"/>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3" action="ppaction://hlinksldjump"/>
          </p:cNvPr>
          <p:cNvSpPr/>
          <p:nvPr/>
        </p:nvSpPr>
        <p:spPr>
          <a:xfrm>
            <a:off x="9903565" y="6368327"/>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4" action="ppaction://hlinksldjump"/>
          </p:cNvPr>
          <p:cNvSpPr/>
          <p:nvPr/>
        </p:nvSpPr>
        <p:spPr>
          <a:xfrm>
            <a:off x="10210804" y="6368327"/>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613985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3541887-984A-47C6-9D76-C6A8F513C878}"/>
              </a:ext>
            </a:extLst>
          </p:cNvPr>
          <p:cNvSpPr txBox="1">
            <a:spLocks/>
          </p:cNvSpPr>
          <p:nvPr/>
        </p:nvSpPr>
        <p:spPr>
          <a:xfrm>
            <a:off x="1991139" y="1706355"/>
            <a:ext cx="10515600" cy="4858954"/>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US" b="1" dirty="0">
              <a:latin typeface="Times New Roman" panose="02020603050405020304" pitchFamily="18" charset="0"/>
              <a:cs typeface="Times New Roman" panose="02020603050405020304" pitchFamily="18" charset="0"/>
            </a:endParaRPr>
          </a:p>
          <a:p>
            <a:pPr marL="0" indent="0">
              <a:buFont typeface="Arial"/>
              <a:buNone/>
            </a:pPr>
            <a:r>
              <a:rPr lang="en-US" b="1" dirty="0">
                <a:latin typeface="Times New Roman" panose="02020603050405020304" pitchFamily="18" charset="0"/>
                <a:cs typeface="Times New Roman" panose="02020603050405020304" pitchFamily="18" charset="0"/>
              </a:rPr>
              <a:t>HARDWARE REQUIREMENTS: </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System				:	Pentium Dual Core</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Hard Disk			:	40 GB</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Monitor				:	15’’ LED</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Input Devices		:	Keyboard, Mouse</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Ram					:	1 GB</a:t>
            </a:r>
            <a:endParaRPr lang="en-US" dirty="0">
              <a:latin typeface="Times New Roman" panose="02020603050405020304" pitchFamily="18" charset="0"/>
              <a:cs typeface="Times New Roman" panose="02020603050405020304" pitchFamily="18" charset="0"/>
            </a:endParaRPr>
          </a:p>
          <a:p>
            <a:pPr marL="0" indent="0">
              <a:buFont typeface="Arial"/>
              <a:buNone/>
            </a:pPr>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E1041FD4-082E-4C41-A0F2-168A313307B9}"/>
              </a:ext>
            </a:extLst>
          </p:cNvPr>
          <p:cNvSpPr txBox="1">
            <a:spLocks/>
          </p:cNvSpPr>
          <p:nvPr/>
        </p:nvSpPr>
        <p:spPr>
          <a:xfrm>
            <a:off x="1272173" y="348146"/>
            <a:ext cx="10018713" cy="135820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a:latin typeface="Times New Roman" panose="02020603050405020304" pitchFamily="18" charset="0"/>
                <a:cs typeface="Times New Roman" panose="02020603050405020304" pitchFamily="18" charset="0"/>
              </a:rPr>
              <a:t>Technology Used</a:t>
            </a:r>
            <a:endParaRPr lang="en-US" sz="54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72B896DC-DBAA-4C34-BDB2-931A8B4C4463}"/>
              </a:ext>
            </a:extLst>
          </p:cNvPr>
          <p:cNvSpPr>
            <a:spLocks noGrp="1"/>
          </p:cNvSpPr>
          <p:nvPr>
            <p:ph type="ftr" sz="quarter" idx="11"/>
          </p:nvPr>
        </p:nvSpPr>
        <p:spPr>
          <a:xfrm>
            <a:off x="5391679" y="6324600"/>
            <a:ext cx="1542521" cy="365125"/>
          </a:xfrm>
        </p:spPr>
        <p:txBody>
          <a:bodyPr/>
          <a:lstStyle/>
          <a:p>
            <a:r>
              <a:rPr lang="en-US" sz="1200" b="1" dirty="0">
                <a:latin typeface="Times New Roman" panose="02020603050405020304" pitchFamily="18" charset="0"/>
                <a:cs typeface="Times New Roman" panose="02020603050405020304" pitchFamily="18" charset="0"/>
              </a:rPr>
              <a:t>Loan Automation</a:t>
            </a:r>
          </a:p>
        </p:txBody>
      </p:sp>
      <p:sp>
        <p:nvSpPr>
          <p:cNvPr id="7" name="Slide Number Placeholder 4">
            <a:extLst>
              <a:ext uri="{FF2B5EF4-FFF2-40B4-BE49-F238E27FC236}">
                <a16:creationId xmlns:a16="http://schemas.microsoft.com/office/drawing/2014/main" id="{22DCC89E-3C6C-4969-9F1A-6AFF61D70AC5}"/>
              </a:ext>
            </a:extLst>
          </p:cNvPr>
          <p:cNvSpPr>
            <a:spLocks noGrp="1"/>
          </p:cNvSpPr>
          <p:nvPr>
            <p:ph type="sldNum" sz="quarter" idx="12"/>
          </p:nvPr>
        </p:nvSpPr>
        <p:spPr>
          <a:xfrm>
            <a:off x="10896600" y="6340475"/>
            <a:ext cx="551167" cy="365125"/>
          </a:xfrm>
        </p:spPr>
        <p:txBody>
          <a:bodyPr/>
          <a:lstStyle/>
          <a:p>
            <a:fld id="{1AB73A59-C03C-4759-B1CC-EA27EFC0D86A}" type="slidenum">
              <a:rPr lang="en-US" sz="1200" b="1" smtClean="0">
                <a:latin typeface="Times New Roman" panose="02020603050405020304" pitchFamily="18" charset="0"/>
                <a:cs typeface="Times New Roman" panose="02020603050405020304" pitchFamily="18" charset="0"/>
              </a:rPr>
              <a:pPr/>
              <a:t>7</a:t>
            </a:fld>
            <a:endParaRPr lang="en-US" sz="1200" b="1" dirty="0">
              <a:latin typeface="Times New Roman" panose="02020603050405020304" pitchFamily="18" charset="0"/>
              <a:cs typeface="Times New Roman" panose="02020603050405020304" pitchFamily="18" charset="0"/>
            </a:endParaRPr>
          </a:p>
        </p:txBody>
      </p:sp>
      <p:sp>
        <p:nvSpPr>
          <p:cNvPr id="8" name="Google Shape;72;p15">
            <a:hlinkClick r:id="rId2" action="ppaction://hlinksldjump"/>
            <a:extLst>
              <a:ext uri="{FF2B5EF4-FFF2-40B4-BE49-F238E27FC236}">
                <a16:creationId xmlns:a16="http://schemas.microsoft.com/office/drawing/2014/main" id="{F70FF7F7-B5B8-4B18-AA4E-86A58E982C63}"/>
              </a:ext>
            </a:extLst>
          </p:cNvPr>
          <p:cNvSpPr/>
          <p:nvPr/>
        </p:nvSpPr>
        <p:spPr>
          <a:xfrm>
            <a:off x="9596327" y="6368327"/>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9" name="Google Shape;70;p15">
            <a:hlinkClick r:id="rId3" action="ppaction://hlinksldjump"/>
            <a:extLst>
              <a:ext uri="{FF2B5EF4-FFF2-40B4-BE49-F238E27FC236}">
                <a16:creationId xmlns:a16="http://schemas.microsoft.com/office/drawing/2014/main" id="{5D785F57-15B1-4792-B71C-1340F38FB3FB}"/>
              </a:ext>
            </a:extLst>
          </p:cNvPr>
          <p:cNvSpPr/>
          <p:nvPr/>
        </p:nvSpPr>
        <p:spPr>
          <a:xfrm>
            <a:off x="9903565" y="6368327"/>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10" name="Google Shape;71;p15">
            <a:hlinkClick r:id="rId4" action="ppaction://hlinksldjump"/>
            <a:extLst>
              <a:ext uri="{FF2B5EF4-FFF2-40B4-BE49-F238E27FC236}">
                <a16:creationId xmlns:a16="http://schemas.microsoft.com/office/drawing/2014/main" id="{F677FA60-6201-4EE5-B82F-74D57C12EF63}"/>
              </a:ext>
            </a:extLst>
          </p:cNvPr>
          <p:cNvSpPr/>
          <p:nvPr/>
        </p:nvSpPr>
        <p:spPr>
          <a:xfrm>
            <a:off x="10210804" y="6368327"/>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1707293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7801" y="2009095"/>
            <a:ext cx="10018713" cy="484164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SOFTWARE REQUIREMENTS: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Programming Language	:	Java</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Web-based Technologies	:	JSP and JDBC</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Database					:	MySQL</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Server						:	Apache Tomcat 7.0</a:t>
            </a:r>
          </a:p>
          <a:p>
            <a:r>
              <a:rPr lang="en-GB" dirty="0">
                <a:latin typeface="Times New Roman" panose="02020603050405020304" pitchFamily="18" charset="0"/>
                <a:cs typeface="Times New Roman" panose="02020603050405020304" pitchFamily="18" charset="0"/>
              </a:rPr>
              <a:t>Web Presentation			:	HTML, CSS</a:t>
            </a:r>
          </a:p>
          <a:p>
            <a:r>
              <a:rPr lang="en-GB" dirty="0">
                <a:latin typeface="Times New Roman" panose="02020603050405020304" pitchFamily="18" charset="0"/>
                <a:cs typeface="Times New Roman" panose="02020603050405020304" pitchFamily="18" charset="0"/>
              </a:rPr>
              <a:t>IDE							:	Eclipse</a:t>
            </a:r>
          </a:p>
          <a:p>
            <a:pPr marL="0" indent="0">
              <a:buNone/>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5324739" y="6264275"/>
            <a:ext cx="1542521" cy="365125"/>
          </a:xfrm>
        </p:spPr>
        <p:txBody>
          <a:bodyPr/>
          <a:lstStyle/>
          <a:p>
            <a:r>
              <a:rPr lang="en-US" dirty="0"/>
              <a:t>Loan Automation</a:t>
            </a:r>
          </a:p>
        </p:txBody>
      </p:sp>
      <p:sp>
        <p:nvSpPr>
          <p:cNvPr id="5" name="Slide Number Placeholder 4"/>
          <p:cNvSpPr>
            <a:spLocks noGrp="1"/>
          </p:cNvSpPr>
          <p:nvPr>
            <p:ph type="sldNum" sz="quarter" idx="12"/>
          </p:nvPr>
        </p:nvSpPr>
        <p:spPr>
          <a:xfrm>
            <a:off x="10896600" y="6264275"/>
            <a:ext cx="551167" cy="365125"/>
          </a:xfrm>
        </p:spPr>
        <p:txBody>
          <a:bodyPr/>
          <a:lstStyle/>
          <a:p>
            <a:fld id="{1AB73A59-C03C-4759-B1CC-EA27EFC0D86A}" type="slidenum">
              <a:rPr lang="en-US" smtClean="0"/>
              <a:pPr/>
              <a:t>8</a:t>
            </a:fld>
            <a:endParaRPr lang="en-US" dirty="0"/>
          </a:p>
        </p:txBody>
      </p:sp>
      <p:sp>
        <p:nvSpPr>
          <p:cNvPr id="8" name="Title 1">
            <a:extLst>
              <a:ext uri="{FF2B5EF4-FFF2-40B4-BE49-F238E27FC236}">
                <a16:creationId xmlns:a16="http://schemas.microsoft.com/office/drawing/2014/main" id="{2EC6327D-1108-47DB-ADAB-ED42E9C2337B}"/>
              </a:ext>
            </a:extLst>
          </p:cNvPr>
          <p:cNvSpPr>
            <a:spLocks noGrp="1"/>
          </p:cNvSpPr>
          <p:nvPr>
            <p:ph type="title"/>
          </p:nvPr>
        </p:nvSpPr>
        <p:spPr>
          <a:xfrm>
            <a:off x="1272173" y="348146"/>
            <a:ext cx="10018713" cy="1358209"/>
          </a:xfrm>
        </p:spPr>
        <p:txBody>
          <a:bodyPr>
            <a:normAutofit/>
          </a:bodyPr>
          <a:lstStyle/>
          <a:p>
            <a:r>
              <a:rPr lang="en-US" sz="5400" b="1" dirty="0">
                <a:latin typeface="Times New Roman" panose="02020603050405020304" pitchFamily="18" charset="0"/>
                <a:cs typeface="Times New Roman" panose="02020603050405020304" pitchFamily="18" charset="0"/>
              </a:rPr>
              <a:t>Technology Used</a:t>
            </a:r>
            <a:endParaRPr lang="en-US" sz="5400" dirty="0">
              <a:latin typeface="Times New Roman" panose="02020603050405020304" pitchFamily="18" charset="0"/>
              <a:cs typeface="Times New Roman" panose="02020603050405020304" pitchFamily="18" charset="0"/>
            </a:endParaRPr>
          </a:p>
        </p:txBody>
      </p:sp>
      <p:sp>
        <p:nvSpPr>
          <p:cNvPr id="9" name="Google Shape;71;p15">
            <a:hlinkClick r:id="rId2" action="ppaction://hlinksldjump"/>
            <a:extLst>
              <a:ext uri="{FF2B5EF4-FFF2-40B4-BE49-F238E27FC236}">
                <a16:creationId xmlns:a16="http://schemas.microsoft.com/office/drawing/2014/main" id="{E1CC718B-03B6-462D-A026-B3DB1F4714CC}"/>
              </a:ext>
            </a:extLst>
          </p:cNvPr>
          <p:cNvSpPr/>
          <p:nvPr/>
        </p:nvSpPr>
        <p:spPr>
          <a:xfrm>
            <a:off x="10360761" y="6324600"/>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10" name="Google Shape;70;p15">
            <a:hlinkClick r:id="rId3" action="ppaction://hlinksldjump"/>
            <a:extLst>
              <a:ext uri="{FF2B5EF4-FFF2-40B4-BE49-F238E27FC236}">
                <a16:creationId xmlns:a16="http://schemas.microsoft.com/office/drawing/2014/main" id="{0A5E65E5-7004-4300-ADFF-F084F9718123}"/>
              </a:ext>
            </a:extLst>
          </p:cNvPr>
          <p:cNvSpPr/>
          <p:nvPr/>
        </p:nvSpPr>
        <p:spPr>
          <a:xfrm>
            <a:off x="10058400" y="6324600"/>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11" name="Google Shape;72;p15">
            <a:hlinkClick r:id="rId4" action="ppaction://hlinksldjump"/>
            <a:extLst>
              <a:ext uri="{FF2B5EF4-FFF2-40B4-BE49-F238E27FC236}">
                <a16:creationId xmlns:a16="http://schemas.microsoft.com/office/drawing/2014/main" id="{57497FA5-28E5-4E35-86DB-41B8E2BC8BFC}"/>
              </a:ext>
            </a:extLst>
          </p:cNvPr>
          <p:cNvSpPr/>
          <p:nvPr/>
        </p:nvSpPr>
        <p:spPr>
          <a:xfrm>
            <a:off x="9753600" y="63246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1525244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768" y="489572"/>
            <a:ext cx="10018713" cy="1371603"/>
          </a:xfrm>
        </p:spPr>
        <p:txBody>
          <a:bodyPr>
            <a:normAutofit/>
          </a:bodyPr>
          <a:lstStyle/>
          <a:p>
            <a:r>
              <a:rPr lang="en-GB" sz="5400" b="1" dirty="0">
                <a:latin typeface="Times New Roman" panose="02020603050405020304" pitchFamily="18" charset="0"/>
                <a:cs typeface="Times New Roman" panose="02020603050405020304" pitchFamily="18" charset="0"/>
              </a:rPr>
              <a:t>Technical Architecture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5024" y="2057400"/>
            <a:ext cx="6934199" cy="332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a:xfrm>
            <a:off x="5391679" y="6248400"/>
            <a:ext cx="1542521" cy="365125"/>
          </a:xfrm>
        </p:spPr>
        <p:txBody>
          <a:bodyPr/>
          <a:lstStyle/>
          <a:p>
            <a:r>
              <a:rPr lang="en-US" dirty="0"/>
              <a:t>Loan Automation</a:t>
            </a:r>
          </a:p>
        </p:txBody>
      </p:sp>
      <p:sp>
        <p:nvSpPr>
          <p:cNvPr id="5" name="Slide Number Placeholder 4"/>
          <p:cNvSpPr>
            <a:spLocks noGrp="1"/>
          </p:cNvSpPr>
          <p:nvPr>
            <p:ph type="sldNum" sz="quarter" idx="12"/>
          </p:nvPr>
        </p:nvSpPr>
        <p:spPr>
          <a:xfrm>
            <a:off x="10896600" y="6264275"/>
            <a:ext cx="551167" cy="365125"/>
          </a:xfrm>
        </p:spPr>
        <p:txBody>
          <a:bodyPr/>
          <a:lstStyle/>
          <a:p>
            <a:fld id="{1AB73A59-C03C-4759-B1CC-EA27EFC0D86A}" type="slidenum">
              <a:rPr lang="en-US" smtClean="0"/>
              <a:pPr/>
              <a:t>9</a:t>
            </a:fld>
            <a:endParaRPr lang="en-US" dirty="0"/>
          </a:p>
        </p:txBody>
      </p:sp>
      <p:sp>
        <p:nvSpPr>
          <p:cNvPr id="6" name="Google Shape;72;p15">
            <a:hlinkClick r:id="rId3" action="ppaction://hlinksldjump"/>
            <a:extLst>
              <a:ext uri="{FF2B5EF4-FFF2-40B4-BE49-F238E27FC236}">
                <a16:creationId xmlns:a16="http://schemas.microsoft.com/office/drawing/2014/main" id="{E5D5CE14-FC09-40EB-833B-30D444057D6B}"/>
              </a:ext>
            </a:extLst>
          </p:cNvPr>
          <p:cNvSpPr/>
          <p:nvPr/>
        </p:nvSpPr>
        <p:spPr>
          <a:xfrm>
            <a:off x="9751161" y="6324600"/>
            <a:ext cx="307239" cy="261073"/>
          </a:xfrm>
          <a:custGeom>
            <a:avLst/>
            <a:gdLst/>
            <a:ahLst/>
            <a:cxnLst/>
            <a:rect l="l" t="t" r="r" b="b"/>
            <a:pathLst>
              <a:path w="120000" h="120000" extrusionOk="0">
                <a:moveTo>
                  <a:pt x="0" y="0"/>
                </a:moveTo>
                <a:lnTo>
                  <a:pt x="120000" y="0"/>
                </a:lnTo>
                <a:lnTo>
                  <a:pt x="120000" y="120000"/>
                </a:lnTo>
                <a:lnTo>
                  <a:pt x="0" y="120000"/>
                </a:lnTo>
                <a:close/>
                <a:moveTo>
                  <a:pt x="21762" y="60000"/>
                </a:moveTo>
                <a:lnTo>
                  <a:pt x="98238" y="15000"/>
                </a:lnTo>
                <a:lnTo>
                  <a:pt x="98238" y="105000"/>
                </a:lnTo>
                <a:close/>
              </a:path>
              <a:path w="120000" h="120000" fill="darken" extrusionOk="0">
                <a:moveTo>
                  <a:pt x="21762" y="60000"/>
                </a:moveTo>
                <a:lnTo>
                  <a:pt x="98238" y="15000"/>
                </a:lnTo>
                <a:lnTo>
                  <a:pt x="98238" y="105000"/>
                </a:lnTo>
                <a:close/>
              </a:path>
              <a:path w="120000" h="120000" fill="none" extrusionOk="0">
                <a:moveTo>
                  <a:pt x="21762" y="60000"/>
                </a:moveTo>
                <a:lnTo>
                  <a:pt x="98238" y="15000"/>
                </a:lnTo>
                <a:lnTo>
                  <a:pt x="98238" y="10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7" name="Google Shape;70;p15">
            <a:hlinkClick r:id="rId4" action="ppaction://hlinksldjump"/>
            <a:extLst>
              <a:ext uri="{FF2B5EF4-FFF2-40B4-BE49-F238E27FC236}">
                <a16:creationId xmlns:a16="http://schemas.microsoft.com/office/drawing/2014/main" id="{6975733F-FD27-4F34-A332-F6479904BB80}"/>
              </a:ext>
            </a:extLst>
          </p:cNvPr>
          <p:cNvSpPr/>
          <p:nvPr/>
        </p:nvSpPr>
        <p:spPr>
          <a:xfrm>
            <a:off x="10058400" y="6324600"/>
            <a:ext cx="307239" cy="261073"/>
          </a:xfrm>
          <a:custGeom>
            <a:avLst/>
            <a:gdLst/>
            <a:ahLst/>
            <a:cxnLst/>
            <a:rect l="l" t="t" r="r" b="b"/>
            <a:pathLst>
              <a:path w="120000" h="120000" extrusionOk="0">
                <a:moveTo>
                  <a:pt x="0" y="0"/>
                </a:moveTo>
                <a:lnTo>
                  <a:pt x="120000" y="0"/>
                </a:lnTo>
                <a:lnTo>
                  <a:pt x="120000" y="120000"/>
                </a:lnTo>
                <a:lnTo>
                  <a:pt x="0" y="120000"/>
                </a:lnTo>
                <a:close/>
                <a:moveTo>
                  <a:pt x="60000" y="15000"/>
                </a:moveTo>
                <a:lnTo>
                  <a:pt x="21762" y="60000"/>
                </a:lnTo>
                <a:lnTo>
                  <a:pt x="31321" y="60000"/>
                </a:lnTo>
                <a:lnTo>
                  <a:pt x="31321" y="105000"/>
                </a:lnTo>
                <a:lnTo>
                  <a:pt x="88679" y="105000"/>
                </a:lnTo>
                <a:lnTo>
                  <a:pt x="88679" y="60000"/>
                </a:lnTo>
                <a:lnTo>
                  <a:pt x="98238" y="60000"/>
                </a:lnTo>
                <a:lnTo>
                  <a:pt x="83899" y="43125"/>
                </a:lnTo>
                <a:lnTo>
                  <a:pt x="83899" y="20625"/>
                </a:lnTo>
                <a:lnTo>
                  <a:pt x="74339" y="20625"/>
                </a:lnTo>
                <a:lnTo>
                  <a:pt x="74339" y="31875"/>
                </a:lnTo>
                <a:close/>
              </a:path>
              <a:path w="120000" h="120000" fill="darkenLess" extrusionOk="0">
                <a:moveTo>
                  <a:pt x="83899" y="43125"/>
                </a:moveTo>
                <a:lnTo>
                  <a:pt x="83899" y="20625"/>
                </a:lnTo>
                <a:lnTo>
                  <a:pt x="74339" y="20625"/>
                </a:lnTo>
                <a:lnTo>
                  <a:pt x="74339" y="31875"/>
                </a:lnTo>
                <a:close/>
                <a:moveTo>
                  <a:pt x="31321" y="60000"/>
                </a:moveTo>
                <a:lnTo>
                  <a:pt x="31321" y="105000"/>
                </a:lnTo>
                <a:lnTo>
                  <a:pt x="55220" y="105000"/>
                </a:lnTo>
                <a:lnTo>
                  <a:pt x="55220" y="82500"/>
                </a:lnTo>
                <a:lnTo>
                  <a:pt x="64780" y="82500"/>
                </a:lnTo>
                <a:lnTo>
                  <a:pt x="64780" y="105000"/>
                </a:lnTo>
                <a:lnTo>
                  <a:pt x="88679" y="105000"/>
                </a:lnTo>
                <a:lnTo>
                  <a:pt x="88679" y="60000"/>
                </a:lnTo>
                <a:close/>
              </a:path>
              <a:path w="120000" h="120000" fill="darken" extrusionOk="0">
                <a:moveTo>
                  <a:pt x="60000" y="15000"/>
                </a:moveTo>
                <a:lnTo>
                  <a:pt x="21762" y="60000"/>
                </a:lnTo>
                <a:lnTo>
                  <a:pt x="98238" y="60000"/>
                </a:lnTo>
                <a:close/>
                <a:moveTo>
                  <a:pt x="55220" y="82500"/>
                </a:moveTo>
                <a:lnTo>
                  <a:pt x="64780" y="82500"/>
                </a:lnTo>
                <a:lnTo>
                  <a:pt x="64780" y="105000"/>
                </a:lnTo>
                <a:lnTo>
                  <a:pt x="55220" y="105000"/>
                </a:lnTo>
                <a:close/>
              </a:path>
              <a:path w="120000" h="120000" fill="none" extrusionOk="0">
                <a:moveTo>
                  <a:pt x="60000" y="15000"/>
                </a:moveTo>
                <a:lnTo>
                  <a:pt x="74339" y="31875"/>
                </a:lnTo>
                <a:lnTo>
                  <a:pt x="74339" y="20625"/>
                </a:lnTo>
                <a:lnTo>
                  <a:pt x="83899" y="20625"/>
                </a:lnTo>
                <a:lnTo>
                  <a:pt x="83899" y="43125"/>
                </a:lnTo>
                <a:lnTo>
                  <a:pt x="98238" y="60000"/>
                </a:lnTo>
                <a:lnTo>
                  <a:pt x="88679" y="60000"/>
                </a:lnTo>
                <a:lnTo>
                  <a:pt x="88679" y="105000"/>
                </a:lnTo>
                <a:lnTo>
                  <a:pt x="31321" y="105000"/>
                </a:lnTo>
                <a:lnTo>
                  <a:pt x="31321" y="60000"/>
                </a:lnTo>
                <a:lnTo>
                  <a:pt x="21762" y="60000"/>
                </a:lnTo>
                <a:close/>
                <a:moveTo>
                  <a:pt x="74339" y="31875"/>
                </a:moveTo>
                <a:lnTo>
                  <a:pt x="83899" y="43125"/>
                </a:lnTo>
                <a:moveTo>
                  <a:pt x="88679" y="60000"/>
                </a:moveTo>
                <a:lnTo>
                  <a:pt x="31321" y="60000"/>
                </a:lnTo>
                <a:moveTo>
                  <a:pt x="55220" y="105000"/>
                </a:moveTo>
                <a:lnTo>
                  <a:pt x="55220" y="82500"/>
                </a:lnTo>
                <a:lnTo>
                  <a:pt x="64780" y="82500"/>
                </a:lnTo>
                <a:lnTo>
                  <a:pt x="64780" y="105000"/>
                </a:lnTo>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8" name="Google Shape;71;p15">
            <a:hlinkClick r:id="rId5" action="ppaction://hlinksldjump"/>
            <a:extLst>
              <a:ext uri="{FF2B5EF4-FFF2-40B4-BE49-F238E27FC236}">
                <a16:creationId xmlns:a16="http://schemas.microsoft.com/office/drawing/2014/main" id="{DE238938-E1D7-49E3-9C71-B50BA43348EB}"/>
              </a:ext>
            </a:extLst>
          </p:cNvPr>
          <p:cNvSpPr/>
          <p:nvPr/>
        </p:nvSpPr>
        <p:spPr>
          <a:xfrm>
            <a:off x="10360761" y="6324600"/>
            <a:ext cx="307239" cy="261073"/>
          </a:xfrm>
          <a:custGeom>
            <a:avLst/>
            <a:gdLst/>
            <a:ahLst/>
            <a:cxnLst/>
            <a:rect l="l" t="t" r="r" b="b"/>
            <a:pathLst>
              <a:path w="120000" h="120000" extrusionOk="0">
                <a:moveTo>
                  <a:pt x="0" y="0"/>
                </a:moveTo>
                <a:lnTo>
                  <a:pt x="120000" y="0"/>
                </a:lnTo>
                <a:lnTo>
                  <a:pt x="120000" y="120000"/>
                </a:lnTo>
                <a:lnTo>
                  <a:pt x="0" y="120000"/>
                </a:lnTo>
                <a:close/>
                <a:moveTo>
                  <a:pt x="98238" y="60000"/>
                </a:moveTo>
                <a:lnTo>
                  <a:pt x="21762" y="15000"/>
                </a:lnTo>
                <a:lnTo>
                  <a:pt x="21762" y="105000"/>
                </a:lnTo>
                <a:close/>
              </a:path>
              <a:path w="120000" h="120000" fill="darken" extrusionOk="0">
                <a:moveTo>
                  <a:pt x="98238" y="60000"/>
                </a:moveTo>
                <a:lnTo>
                  <a:pt x="21762" y="15000"/>
                </a:lnTo>
                <a:lnTo>
                  <a:pt x="21762" y="105000"/>
                </a:lnTo>
                <a:close/>
              </a:path>
              <a:path w="120000" h="120000" fill="none" extrusionOk="0">
                <a:moveTo>
                  <a:pt x="98238" y="60000"/>
                </a:moveTo>
                <a:lnTo>
                  <a:pt x="21762" y="105000"/>
                </a:lnTo>
                <a:lnTo>
                  <a:pt x="21762" y="15000"/>
                </a:lnTo>
                <a:close/>
              </a:path>
              <a:path w="120000" h="120000" fill="none" extrusionOk="0">
                <a:moveTo>
                  <a:pt x="0" y="0"/>
                </a:moveTo>
                <a:lnTo>
                  <a:pt x="120000" y="0"/>
                </a:lnTo>
                <a:lnTo>
                  <a:pt x="120000" y="120000"/>
                </a:lnTo>
                <a:lnTo>
                  <a:pt x="0" y="120000"/>
                </a:lnTo>
                <a:close/>
              </a:path>
            </a:pathLst>
          </a:cu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pP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14766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919</Words>
  <Application>Microsoft Office PowerPoint</Application>
  <PresentationFormat>Widescreen</PresentationFormat>
  <Paragraphs>123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Parallax</vt:lpstr>
      <vt:lpstr>Loan Automation</vt:lpstr>
      <vt:lpstr>Outline / Agenda : </vt:lpstr>
      <vt:lpstr>PowerPoint Presentation</vt:lpstr>
      <vt:lpstr>Problem space</vt:lpstr>
      <vt:lpstr>Existing System</vt:lpstr>
      <vt:lpstr>Proposed System</vt:lpstr>
      <vt:lpstr>PowerPoint Presentation</vt:lpstr>
      <vt:lpstr>Technology Used</vt:lpstr>
      <vt:lpstr>Technical Architecture</vt:lpstr>
      <vt:lpstr>Module Architecture:</vt:lpstr>
      <vt:lpstr>Module </vt:lpstr>
      <vt:lpstr>PowerPoint Presentation</vt:lpstr>
      <vt:lpstr>PowerPoint Presentation</vt:lpstr>
      <vt:lpstr>PowerPoint Presentation</vt:lpstr>
      <vt:lpstr>Task Division of the team </vt:lpstr>
      <vt:lpstr>Future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Automation</dc:title>
  <dc:creator>nagasravani2@gmail.com</dc:creator>
  <cp:lastModifiedBy>nagasravani2@gmail.com</cp:lastModifiedBy>
  <cp:revision>4</cp:revision>
  <dcterms:created xsi:type="dcterms:W3CDTF">2020-05-12T15:42:38Z</dcterms:created>
  <dcterms:modified xsi:type="dcterms:W3CDTF">2020-05-12T16:20:30Z</dcterms:modified>
</cp:coreProperties>
</file>