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ubik Medium"/>
      <p:regular r:id="rId29"/>
      <p:bold r:id="rId30"/>
      <p:italic r:id="rId31"/>
      <p:boldItalic r:id="rId32"/>
    </p:embeddedFont>
    <p:embeddedFont>
      <p:font typeface="Lobster"/>
      <p:regular r:id="rId33"/>
    </p:embeddedFont>
    <p:embeddedFont>
      <p:font typeface="Young Serif"/>
      <p:regular r:id="rId34"/>
    </p:embeddedFont>
    <p:embeddedFont>
      <p:font typeface="Rubik"/>
      <p:regular r:id="rId35"/>
      <p:bold r:id="rId36"/>
      <p:italic r:id="rId37"/>
      <p:boldItalic r:id="rId38"/>
    </p:embeddedFont>
    <p:embeddedFont>
      <p:font typeface="Rubik SemiBold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ubikSemiBold-bold.fntdata"/><Relationship Id="rId20" Type="http://schemas.openxmlformats.org/officeDocument/2006/relationships/slide" Target="slides/slide15.xml"/><Relationship Id="rId42" Type="http://schemas.openxmlformats.org/officeDocument/2006/relationships/font" Target="fonts/RubikSemiBold-boldItalic.fntdata"/><Relationship Id="rId41" Type="http://schemas.openxmlformats.org/officeDocument/2006/relationships/font" Target="fonts/RubikSemiBold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Medium-italic.fntdata"/><Relationship Id="rId30" Type="http://schemas.openxmlformats.org/officeDocument/2006/relationships/font" Target="fonts/RubikMedium-bold.fntdata"/><Relationship Id="rId11" Type="http://schemas.openxmlformats.org/officeDocument/2006/relationships/slide" Target="slides/slide6.xml"/><Relationship Id="rId33" Type="http://schemas.openxmlformats.org/officeDocument/2006/relationships/font" Target="fonts/Lobster-regular.fntdata"/><Relationship Id="rId10" Type="http://schemas.openxmlformats.org/officeDocument/2006/relationships/slide" Target="slides/slide5.xml"/><Relationship Id="rId32" Type="http://schemas.openxmlformats.org/officeDocument/2006/relationships/font" Target="fonts/Rubik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Rubik-regular.fntdata"/><Relationship Id="rId12" Type="http://schemas.openxmlformats.org/officeDocument/2006/relationships/slide" Target="slides/slide7.xml"/><Relationship Id="rId34" Type="http://schemas.openxmlformats.org/officeDocument/2006/relationships/font" Target="fonts/YoungSerif-regular.fntdata"/><Relationship Id="rId15" Type="http://schemas.openxmlformats.org/officeDocument/2006/relationships/slide" Target="slides/slide10.xml"/><Relationship Id="rId37" Type="http://schemas.openxmlformats.org/officeDocument/2006/relationships/font" Target="fonts/Rubik-italic.fntdata"/><Relationship Id="rId14" Type="http://schemas.openxmlformats.org/officeDocument/2006/relationships/slide" Target="slides/slide9.xml"/><Relationship Id="rId36" Type="http://schemas.openxmlformats.org/officeDocument/2006/relationships/font" Target="fonts/Rubik-bold.fntdata"/><Relationship Id="rId17" Type="http://schemas.openxmlformats.org/officeDocument/2006/relationships/slide" Target="slides/slide12.xml"/><Relationship Id="rId39" Type="http://schemas.openxmlformats.org/officeDocument/2006/relationships/font" Target="fonts/RubikSemiBold-regular.fntdata"/><Relationship Id="rId16" Type="http://schemas.openxmlformats.org/officeDocument/2006/relationships/slide" Target="slides/slide11.xml"/><Relationship Id="rId38" Type="http://schemas.openxmlformats.org/officeDocument/2006/relationships/font" Target="fonts/Rubik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ad469b6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ad469b6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ad469b6a8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1ad469b6a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ae8cd9c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ae8cd9c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ae8cd9c6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ae8cd9c6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ae8cd9c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ae8cd9c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ae8cd9c6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ae8cd9c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ae8cd9c6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ae8cd9c6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ae8cd9c6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1ae8cd9c6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ae8cd9c6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1ae8cd9c6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ae8cd9c6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1ae8cd9c6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ad469b6a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1ad469b6a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ad469b6a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ad469b6a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ad469b6a8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ad469b6a8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ad469b6a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1ad469b6a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ad469b6a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ad469b6a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ad469b6a8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1ad469b6a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ae8cd9c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ae8cd9c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b2367c9b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1b2367c9b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ad469b6a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ad469b6a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ad469b6a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ad469b6a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ad469b6a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ad469b6a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ad469b6a8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1ad469b6a8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ad469b6a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ad469b6a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1" name="Google Shape;61;p1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15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23" name="Google Shape;123;p2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 type="tx">
  <p:cSld name="TITLE_AND_BODY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1"/>
          <p:cNvSpPr/>
          <p:nvPr>
            <p:ph idx="2" type="pic"/>
          </p:nvPr>
        </p:nvSpPr>
        <p:spPr>
          <a:xfrm>
            <a:off x="228600" y="1322475"/>
            <a:ext cx="8686800" cy="35925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1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 type="twoColTx">
  <p:cSld name="TITLE_AND_TWO_COLUMNS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Google Shape;135;p22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22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9" name="Google Shape;139;p22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body">
  <p:cSld name="CUSTOM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4" name="Google Shape;144;p23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6" name="Google Shape;146;p23"/>
          <p:cNvSpPr/>
          <p:nvPr/>
        </p:nvSpPr>
        <p:spPr>
          <a:xfrm>
            <a:off x="228450" y="1762300"/>
            <a:ext cx="86868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7" name="Google Shape;147;p23"/>
          <p:cNvSpPr txBox="1"/>
          <p:nvPr>
            <p:ph idx="2" type="body"/>
          </p:nvPr>
        </p:nvSpPr>
        <p:spPr>
          <a:xfrm>
            <a:off x="456400" y="1983350"/>
            <a:ext cx="81138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one column and image">
  <p:cSld name="CUSTOM_1"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Google Shape;152;p24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53" name="Google Shape;153;p24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4" name="Google Shape;154;p24"/>
          <p:cNvSpPr/>
          <p:nvPr>
            <p:ph idx="2" type="pic"/>
          </p:nvPr>
        </p:nvSpPr>
        <p:spPr>
          <a:xfrm>
            <a:off x="4685900" y="1762300"/>
            <a:ext cx="4229400" cy="31524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4"/>
          <p:cNvSpPr/>
          <p:nvPr/>
        </p:nvSpPr>
        <p:spPr>
          <a:xfrm>
            <a:off x="228450" y="1762300"/>
            <a:ext cx="42294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24"/>
          <p:cNvSpPr txBox="1"/>
          <p:nvPr>
            <p:ph idx="3" type="body"/>
          </p:nvPr>
        </p:nvSpPr>
        <p:spPr>
          <a:xfrm>
            <a:off x="456400" y="1983350"/>
            <a:ext cx="37803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1">
  <p:cSld name="CUSTOM_2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0" name="Google Shape;160;p25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1" name="Google Shape;161;p25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3" name="Google Shape;163;p25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5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" name="Google Shape;165;p25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6" name="Google Shape;166;p25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2">
  <p:cSld name="CUSTOM_2_1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2" name="Google Shape;172;p26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6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6" name="Google Shape;176;p26"/>
          <p:cNvSpPr txBox="1"/>
          <p:nvPr>
            <p:ph idx="1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7" name="Google Shape;177;p26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8" name="Google Shape;178;p26"/>
          <p:cNvSpPr txBox="1"/>
          <p:nvPr>
            <p:ph idx="3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3">
  <p:cSld name="CUSTOM_2_1_1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27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27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7" name="Google Shape;187;p27"/>
          <p:cNvSpPr txBox="1"/>
          <p:nvPr>
            <p:ph idx="1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8" name="Google Shape;188;p27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9" name="Google Shape;189;p27"/>
          <p:cNvSpPr txBox="1"/>
          <p:nvPr>
            <p:ph idx="3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4">
  <p:cSld name="CUSTOM_2_1_1_1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4" name="Google Shape;194;p28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97" name="Google Shape;197;p28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28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9" name="Google Shape;199;p28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0" name="Google Shape;200;p28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01" name="Google Shape;201;p28"/>
          <p:cNvSpPr txBox="1"/>
          <p:nvPr>
            <p:ph idx="4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2" name="Google Shape;202;p28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3" name="Google Shape;203;p28"/>
          <p:cNvSpPr txBox="1"/>
          <p:nvPr>
            <p:ph idx="5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4" name="Google Shape;204;p28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05" name="Google Shape;205;p28"/>
          <p:cNvSpPr txBox="1"/>
          <p:nvPr>
            <p:ph idx="6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" name="Google Shape;206;p28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7" name="Google Shape;207;p28"/>
          <p:cNvSpPr txBox="1"/>
          <p:nvPr>
            <p:ph idx="7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CUSTOM_3">
    <p:bg>
      <p:bgPr>
        <a:solidFill>
          <a:schemeClr val="dk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10" name="Google Shape;210;p29"/>
          <p:cNvSpPr txBox="1"/>
          <p:nvPr>
            <p:ph type="title"/>
          </p:nvPr>
        </p:nvSpPr>
        <p:spPr>
          <a:xfrm>
            <a:off x="1248900" y="17773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4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814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4325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4325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4325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4325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4325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4325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254500" y="669725"/>
            <a:ext cx="8599500" cy="10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 </a:t>
            </a:r>
            <a:endParaRPr>
              <a:solidFill>
                <a:srgbClr val="A61C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8" name="Google Shape;218;p31"/>
          <p:cNvSpPr txBox="1"/>
          <p:nvPr>
            <p:ph idx="1" type="subTitle"/>
          </p:nvPr>
        </p:nvSpPr>
        <p:spPr>
          <a:xfrm>
            <a:off x="254500" y="294675"/>
            <a:ext cx="8599500" cy="45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600">
                <a:solidFill>
                  <a:schemeClr val="accent6"/>
                </a:solidFill>
              </a:rPr>
              <a:t>Title : </a:t>
            </a:r>
            <a:endParaRPr b="1" i="1" sz="56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chemeClr val="accent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5600"/>
              <a:t>  Credit Card Transactions Data</a:t>
            </a:r>
            <a:endParaRPr sz="5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272400" y="388450"/>
            <a:ext cx="8599200" cy="45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37358"/>
              <a:buFont typeface="Arial"/>
              <a:buNone/>
            </a:pPr>
            <a:r>
              <a:rPr b="1" i="1" lang="en" sz="2944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Fraudulent Transactions</a:t>
            </a:r>
            <a:r>
              <a:rPr i="1" lang="en" sz="2944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i="1" sz="2944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258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●"/>
            </a:pPr>
            <a:r>
              <a:rPr b="1" lang="en" sz="2344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Fraudulent</a:t>
            </a:r>
            <a:r>
              <a:rPr lang="en" sz="2344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344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2% of the transactions are flagged as fraudulent, representing approximately 200 transactions.</a:t>
            </a:r>
            <a:endParaRPr sz="2344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258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●"/>
            </a:pPr>
            <a:r>
              <a:rPr b="1" lang="en" sz="2344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Non-Fraudulent</a:t>
            </a:r>
            <a:r>
              <a:rPr lang="en" sz="2344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344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98% of the transactions are not fraudulent.</a:t>
            </a:r>
            <a:endParaRPr sz="2344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38823"/>
              <a:buFont typeface="Arial"/>
              <a:buNone/>
            </a:pPr>
            <a:r>
              <a:rPr b="1" i="1" lang="en" sz="2833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Location Distribution</a:t>
            </a:r>
            <a:r>
              <a:rPr i="1" lang="en" sz="2833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i="1" sz="2833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623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●"/>
            </a:pPr>
            <a:r>
              <a:rPr lang="en" sz="2233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transactions are evenly distributed across several U.S. cities, including major locations like </a:t>
            </a:r>
            <a:r>
              <a:rPr b="1" lang="en" sz="2233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New York</a:t>
            </a:r>
            <a:r>
              <a:rPr lang="en" sz="2233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2233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Los Angeles</a:t>
            </a:r>
            <a:r>
              <a:rPr lang="en" sz="2233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2233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Chicago</a:t>
            </a:r>
            <a:r>
              <a:rPr lang="en" sz="2233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2233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San Francisco</a:t>
            </a:r>
            <a:r>
              <a:rPr lang="en" sz="2233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233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</a:t>
            </a:r>
            <a:r>
              <a:rPr b="1" lang="en" sz="2233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Austin</a:t>
            </a:r>
            <a:r>
              <a:rPr lang="en" sz="2233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33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623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omic Sans MS"/>
              <a:buChar char="●"/>
            </a:pPr>
            <a:r>
              <a:rPr lang="en" sz="2233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location shows a significant skew, as it is randomly chosen from a fixed list of cities.</a:t>
            </a:r>
            <a:endParaRPr sz="2233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281275" y="267900"/>
            <a:ext cx="8599200" cy="46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020">
                <a:latin typeface="Arial"/>
                <a:ea typeface="Arial"/>
                <a:cs typeface="Arial"/>
                <a:sym typeface="Arial"/>
              </a:rPr>
              <a:t># Create a histogram for age distribution</a:t>
            </a:r>
            <a:endParaRPr sz="20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0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plt.figure(figsize=(14, 8))</a:t>
            </a:r>
            <a:endParaRPr sz="20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0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sns.histplot(df['Location'],bins=df['Merchant_Category'],kde=True,color='blue', edgecolor='black')</a:t>
            </a:r>
            <a:endParaRPr sz="20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t/>
            </a:r>
            <a:endParaRPr sz="20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020">
                <a:latin typeface="Arial"/>
                <a:ea typeface="Arial"/>
                <a:cs typeface="Arial"/>
                <a:sym typeface="Arial"/>
              </a:rPr>
              <a:t># Add titles and labels</a:t>
            </a:r>
            <a:endParaRPr sz="20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0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plt.title('Credit card Transactions')</a:t>
            </a:r>
            <a:endParaRPr sz="20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0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plt.xlabel('Locations')</a:t>
            </a:r>
            <a:endParaRPr sz="20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0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plt.ylabel('Types of products purchased')</a:t>
            </a:r>
            <a:endParaRPr sz="20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t/>
            </a:r>
            <a:endParaRPr sz="20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020">
                <a:latin typeface="Arial"/>
                <a:ea typeface="Arial"/>
                <a:cs typeface="Arial"/>
                <a:sym typeface="Arial"/>
              </a:rPr>
              <a:t>#plt.tight_layout()  # Adjust layout</a:t>
            </a:r>
            <a:endParaRPr sz="20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0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sz="20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334875" y="308075"/>
            <a:ext cx="8518800" cy="45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50" y="80375"/>
            <a:ext cx="8947550" cy="495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294675" y="214325"/>
            <a:ext cx="8585700" cy="46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380">
                <a:latin typeface="Arial"/>
                <a:ea typeface="Arial"/>
                <a:cs typeface="Arial"/>
                <a:sym typeface="Arial"/>
              </a:rPr>
              <a:t># Plot the boxplot again without the outliers, without using palette</a:t>
            </a:r>
            <a:endParaRPr sz="23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3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plt.figure(figsize=(8, 6))</a:t>
            </a:r>
            <a:endParaRPr sz="23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3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sns.boxplot(x='Amount',y='Card_Type',data=df_filtered)</a:t>
            </a:r>
            <a:endParaRPr sz="23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t/>
            </a:r>
            <a:endParaRPr sz="23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380">
                <a:latin typeface="Arial"/>
                <a:ea typeface="Arial"/>
                <a:cs typeface="Arial"/>
                <a:sym typeface="Arial"/>
              </a:rPr>
              <a:t># Set the title and labels</a:t>
            </a:r>
            <a:endParaRPr sz="23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3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 Plot of Amount Paid (Without Outliers)')</a:t>
            </a:r>
            <a:endParaRPr sz="23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3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plt.xlabel('Amount')</a:t>
            </a:r>
            <a:endParaRPr sz="23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t/>
            </a:r>
            <a:endParaRPr sz="23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380">
                <a:latin typeface="Arial"/>
                <a:ea typeface="Arial"/>
                <a:cs typeface="Arial"/>
                <a:sym typeface="Arial"/>
              </a:rPr>
              <a:t># Show the plot</a:t>
            </a:r>
            <a:endParaRPr sz="23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3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sz="23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308075" y="281275"/>
            <a:ext cx="8478900" cy="45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2100"/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50" y="66975"/>
            <a:ext cx="8907350" cy="49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294675" y="281275"/>
            <a:ext cx="8626200" cy="46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0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seaborn as sns</a:t>
            </a:r>
            <a:endParaRPr sz="20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0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pandas as pd</a:t>
            </a:r>
            <a:endParaRPr sz="20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0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datapd.read_csv('C:\\Users\\HP\\Sravani\\synthetic_credit_card_transactions.csv') </a:t>
            </a:r>
            <a:endParaRPr sz="20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0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cardtype_counts = data['Card_Type'].value_counts().reset_index()</a:t>
            </a:r>
            <a:endParaRPr sz="20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0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cardtype_counts.columns = ['Card_Type', 'Count']</a:t>
            </a:r>
            <a:endParaRPr sz="20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0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top_events = cardtype_counts.head(20)</a:t>
            </a:r>
            <a:endParaRPr sz="20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t/>
            </a:r>
            <a:endParaRPr sz="20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0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plt.figure(figsize=(14, 8))</a:t>
            </a:r>
            <a:endParaRPr sz="20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0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sns.barplot(x='Count', y='Card_Type', data=top_events,hue='Card_Type', palette='magma', legend=False)</a:t>
            </a:r>
            <a:endParaRPr sz="20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0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plt.title('Top 20 Card_Types used by Number of Customers')</a:t>
            </a:r>
            <a:endParaRPr sz="20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0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plt.xlabel('Number of cards')</a:t>
            </a:r>
            <a:endParaRPr sz="20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0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plt.ylabel('Card_Type')</a:t>
            </a:r>
            <a:endParaRPr sz="20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rPr lang="en" sz="20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sz="20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1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361650" y="348250"/>
            <a:ext cx="8545800" cy="45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50" y="107150"/>
            <a:ext cx="8947550" cy="49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254500" y="294675"/>
            <a:ext cx="8586000" cy="45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" y="66975"/>
            <a:ext cx="9001125" cy="50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1248900" y="17773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" y="0"/>
            <a:ext cx="90011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332700" y="227825"/>
            <a:ext cx="8478600" cy="45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" sz="2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r>
              <a:rPr b="1" lang="en" sz="40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1" lang="en" sz="3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" sz="40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b="1" i="1" sz="4000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Comic Sans MS"/>
              <a:buChar char="●"/>
            </a:pPr>
            <a:r>
              <a:rPr b="1" lang="en" sz="33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Card Usage</a:t>
            </a:r>
            <a:endParaRPr sz="12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Comic Sans MS"/>
              <a:buChar char="●"/>
            </a:pPr>
            <a:r>
              <a:rPr b="1" lang="en" sz="33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Merchant Behavio</a:t>
            </a:r>
            <a:r>
              <a:rPr b="1" lang="en" sz="33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endParaRPr b="1" sz="3300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Comic Sans MS"/>
              <a:buChar char="●"/>
            </a:pPr>
            <a:r>
              <a:rPr b="1" lang="en" sz="33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Transaction Amount Analysis</a:t>
            </a:r>
            <a:endParaRPr b="1" sz="3300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Comic Sans MS"/>
              <a:buChar char="●"/>
            </a:pPr>
            <a:r>
              <a:rPr b="1" lang="en" sz="34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Fraudulent Transactions</a:t>
            </a:r>
            <a:endParaRPr sz="3400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267900" y="361650"/>
            <a:ext cx="8599200" cy="45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1.</a:t>
            </a:r>
            <a:r>
              <a:rPr b="1" lang="en" sz="38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" sz="3800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i="1" sz="3800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dataset represents a collection of synthetic credit card transaction data, containing 10,000 records. Each transaction includes various attributes such as card type, transaction amount, merchant category, transaction type, location, and a flag indicating whether the transaction is fraudulent. The data was generated to simulate real-world credit card transactions and can be used for various types of data analysis, including fraud detection, spending patterns, and merchant behavior analysis.</a:t>
            </a:r>
            <a:endParaRPr sz="2300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406350" y="602775"/>
            <a:ext cx="8331300" cy="43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3755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b="1" lang="en" sz="3755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" sz="3755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Possible Areas for Further Analysis</a:t>
            </a:r>
            <a:endParaRPr b="1" i="1" sz="3755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71739"/>
              <a:buFont typeface="Arial"/>
              <a:buNone/>
            </a:pPr>
            <a:r>
              <a:t/>
            </a:r>
            <a:endParaRPr b="1" i="1" sz="1533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783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●"/>
            </a:pPr>
            <a:r>
              <a:rPr b="1" lang="en" sz="3311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Fraud Detection</a:t>
            </a:r>
            <a:r>
              <a:rPr lang="en" sz="3311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 sz="3311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783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166"/>
              <a:buFont typeface="Comic Sans MS"/>
              <a:buChar char="●"/>
            </a:pPr>
            <a:r>
              <a:rPr b="1" lang="en" sz="3005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Spending Patterns</a:t>
            </a:r>
            <a:endParaRPr b="1" sz="3005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003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3086"/>
              <a:buFont typeface="Comic Sans MS"/>
              <a:buChar char="●"/>
            </a:pPr>
            <a:r>
              <a:rPr b="1" lang="en" sz="2915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Card Type Behavior</a:t>
            </a:r>
            <a:endParaRPr b="1" sz="2915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95224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89556"/>
              <a:buFont typeface="Comic Sans MS"/>
              <a:buChar char="●"/>
            </a:pPr>
            <a:r>
              <a:rPr b="1" lang="en" sz="3255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Location-Based Analysis</a:t>
            </a:r>
            <a:endParaRPr b="1" sz="3255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46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97019"/>
              <a:buFont typeface="Comic Sans MS"/>
              <a:buChar char="●"/>
            </a:pPr>
            <a:r>
              <a:rPr b="1" lang="en" sz="3355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Time-Series Analysis</a:t>
            </a:r>
            <a:endParaRPr b="1" sz="3255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2911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415225" y="602750"/>
            <a:ext cx="8425200" cy="44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b="1" i="1" lang="en" sz="31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i="1" sz="2300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1" i="1" sz="100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synthetic credit card transaction dataset provides a diverse set of features for analysis. While the data is entirely fictional, it mirrors real-world transaction behavior, making it useful for practice with data analysis and machine learning techniques. Whether the goal is fraud detection, consumer spending analysis, or merchant performance, this dataset provides a rich source of information for building predictive models or identifying trends.</a:t>
            </a:r>
            <a:endParaRPr sz="2300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334875" y="982950"/>
            <a:ext cx="7032000" cy="31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900">
                <a:solidFill>
                  <a:srgbClr val="5B0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Any Questions</a:t>
            </a:r>
            <a:endParaRPr sz="9900">
              <a:solidFill>
                <a:srgbClr val="5B0F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descr="Illustration of have a question sign | Free SVG" id="330" name="Google Shape;3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513" y="2437650"/>
            <a:ext cx="20493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388450" y="1777350"/>
            <a:ext cx="84384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Thank</a:t>
            </a:r>
            <a:r>
              <a:rPr lang="en" sz="7600"/>
              <a:t> you….</a:t>
            </a:r>
            <a:endParaRPr sz="7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267900" y="763475"/>
            <a:ext cx="8608200" cy="45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6"/>
              </a:buClr>
              <a:buSzPct val="31428"/>
              <a:buFont typeface="Arial"/>
              <a:buNone/>
            </a:pPr>
            <a:r>
              <a:rPr b="1" i="1" lang="en" sz="3500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 b="1" i="1" sz="3500">
              <a:solidFill>
                <a:srgbClr val="A61C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66892"/>
              <a:buFont typeface="Arial"/>
              <a:buNone/>
            </a:pPr>
            <a:r>
              <a:rPr lang="en" sz="1644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primary objective of this project is to analyze a synthetic dataset of 10,000 credit card transactions in order to uncover insights into consumer spending behavior, merchant activity, and fraudulent transaction detection. Specifically, the goals are:</a:t>
            </a:r>
            <a:endParaRPr sz="1644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257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omic Sans MS"/>
              <a:buAutoNum type="arabicPeriod"/>
            </a:pPr>
            <a:r>
              <a:rPr b="1" lang="en" sz="1644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Fraud Detection</a:t>
            </a:r>
            <a:endParaRPr sz="1644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25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omic Sans MS"/>
              <a:buAutoNum type="arabicPeriod"/>
            </a:pPr>
            <a:r>
              <a:rPr b="1" lang="en" sz="1644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Spending Pattern Analysis</a:t>
            </a:r>
            <a:endParaRPr sz="1644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25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omic Sans MS"/>
              <a:buAutoNum type="arabicPeriod"/>
            </a:pPr>
            <a:r>
              <a:rPr b="1" lang="en" sz="1644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Merchant Behavior Analysis</a:t>
            </a:r>
            <a:endParaRPr sz="1644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25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omic Sans MS"/>
              <a:buAutoNum type="arabicPeriod"/>
            </a:pPr>
            <a:r>
              <a:rPr b="1" lang="en" sz="1644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Card Type Usage</a:t>
            </a:r>
            <a:endParaRPr sz="1644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25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omic Sans MS"/>
              <a:buAutoNum type="arabicPeriod"/>
            </a:pPr>
            <a:r>
              <a:rPr b="1" lang="en" sz="1644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Location-Based Insights</a:t>
            </a:r>
            <a:endParaRPr sz="1644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225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Comic Sans MS"/>
              <a:buAutoNum type="arabicPeriod"/>
            </a:pPr>
            <a:r>
              <a:rPr b="1" lang="en" sz="1644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Time-Series Trends</a:t>
            </a:r>
            <a:endParaRPr sz="1644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44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44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Through these analyses, the project aims to provide actionable insights for improving fraud detection systems, optimizing merchant strategies, and enhancing customer experience based on spending behavior trends.</a:t>
            </a:r>
            <a:endParaRPr sz="1644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040550" y="0"/>
            <a:ext cx="2823000" cy="11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00000"/>
                </a:solidFill>
              </a:rPr>
              <a:t>Tools:</a:t>
            </a:r>
            <a:endParaRPr sz="4500">
              <a:solidFill>
                <a:srgbClr val="000000"/>
              </a:solidFill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214200" y="990600"/>
            <a:ext cx="8929800" cy="3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Data Wrangling and Analysis:</a:t>
            </a:r>
            <a:r>
              <a:rPr lang="en" sz="1900">
                <a:solidFill>
                  <a:schemeClr val="accent6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900">
                <a:solidFill>
                  <a:srgbClr val="A61C00"/>
                </a:solidFill>
                <a:latin typeface="Rubik Medium"/>
                <a:ea typeface="Rubik Medium"/>
                <a:cs typeface="Rubik Medium"/>
                <a:sym typeface="Rubik Medium"/>
              </a:rPr>
              <a:t>Pandas,Numpy</a:t>
            </a:r>
            <a:endParaRPr sz="1900">
              <a:solidFill>
                <a:srgbClr val="A61C00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Data Visualization: </a:t>
            </a:r>
            <a:r>
              <a:rPr b="1" lang="en" sz="1700">
                <a:solidFill>
                  <a:srgbClr val="A61C00"/>
                </a:solidFill>
              </a:rPr>
              <a:t>Matplotlib,Seaborn,Plotly</a:t>
            </a:r>
            <a:endParaRPr sz="1900">
              <a:solidFill>
                <a:srgbClr val="A61C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Time-Series Analysis: </a:t>
            </a:r>
            <a:r>
              <a:rPr b="1" lang="en" sz="1700">
                <a:solidFill>
                  <a:srgbClr val="A61C00"/>
                </a:solidFill>
              </a:rPr>
              <a:t>Statsmodels,Prophet</a:t>
            </a:r>
            <a:r>
              <a:rPr lang="en" sz="17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(Python/R) </a:t>
            </a:r>
            <a:endParaRPr b="1" sz="1900">
              <a:solidFill>
                <a:srgbClr val="A61C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Geospatial Analysis:  </a:t>
            </a:r>
            <a:r>
              <a:rPr b="1" lang="en" sz="1700">
                <a:solidFill>
                  <a:srgbClr val="A61C00"/>
                </a:solidFill>
              </a:rPr>
              <a:t>Geopandas</a:t>
            </a:r>
            <a:r>
              <a:rPr lang="en" sz="17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(Python) ,</a:t>
            </a:r>
            <a:r>
              <a:rPr b="1" lang="en" sz="1700">
                <a:solidFill>
                  <a:srgbClr val="A61C00"/>
                </a:solidFill>
              </a:rPr>
              <a:t>Folium</a:t>
            </a:r>
            <a:endParaRPr b="1" sz="1900">
              <a:solidFill>
                <a:srgbClr val="A61C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5. Statistical Analysis: </a:t>
            </a:r>
            <a:r>
              <a:rPr b="1" lang="en" sz="1700">
                <a:solidFill>
                  <a:srgbClr val="A61C00"/>
                </a:solidFill>
              </a:rPr>
              <a:t>SciPy</a:t>
            </a:r>
            <a:r>
              <a:rPr lang="en" sz="17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(Python)</a:t>
            </a:r>
            <a:r>
              <a:rPr lang="en" sz="17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900">
              <a:solidFill>
                <a:srgbClr val="A61C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6. Database and Storage: </a:t>
            </a:r>
            <a:r>
              <a:rPr b="1" lang="en" sz="1700">
                <a:solidFill>
                  <a:srgbClr val="A61C00"/>
                </a:solidFill>
              </a:rPr>
              <a:t>S</a:t>
            </a:r>
            <a:r>
              <a:rPr b="1" lang="en" sz="1700">
                <a:solidFill>
                  <a:srgbClr val="A61C00"/>
                </a:solidFill>
              </a:rPr>
              <a:t>QL,SQLite</a:t>
            </a:r>
            <a:r>
              <a:rPr lang="en" sz="17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(Python) </a:t>
            </a:r>
            <a:endParaRPr b="1" sz="1900">
              <a:solidFill>
                <a:srgbClr val="A61C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7. Reporting &amp; Dashboarding: </a:t>
            </a:r>
            <a:r>
              <a:rPr b="1" lang="en" sz="1700">
                <a:solidFill>
                  <a:srgbClr val="A61C00"/>
                </a:solidFill>
              </a:rPr>
              <a:t>Jupyter Notebooks</a:t>
            </a:r>
            <a:r>
              <a:rPr lang="en" sz="1700">
                <a:solidFill>
                  <a:srgbClr val="A61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(Python),</a:t>
            </a:r>
            <a:r>
              <a:rPr b="1" lang="en" sz="1700">
                <a:solidFill>
                  <a:srgbClr val="A61C00"/>
                </a:solidFill>
              </a:rPr>
              <a:t>Tableau/Power BI</a:t>
            </a:r>
            <a:endParaRPr b="1" sz="1900">
              <a:solidFill>
                <a:srgbClr val="A61C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61C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160750" y="522600"/>
            <a:ext cx="8626200" cy="46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" sz="29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                      2.</a:t>
            </a:r>
            <a:r>
              <a:rPr b="1" lang="en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" sz="2900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Data Structure</a:t>
            </a:r>
            <a:endParaRPr b="1" i="1" sz="2900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Arial"/>
              <a:buChar char="●"/>
            </a:pPr>
            <a:r>
              <a:rPr b="1" lang="en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Transaction_ID</a:t>
            </a:r>
            <a:r>
              <a:rPr lang="en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5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A unique identifier for each transaction.</a:t>
            </a:r>
            <a:endParaRPr sz="24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Arial"/>
              <a:buChar char="●"/>
            </a:pPr>
            <a:r>
              <a:rPr b="1" lang="en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Card_Type</a:t>
            </a:r>
            <a:r>
              <a:rPr lang="en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5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type of credit card used for the transaction (e.g., Visa, MasterCard, Amex).</a:t>
            </a:r>
            <a:endParaRPr sz="25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Arial"/>
              <a:buChar char="●"/>
            </a:pPr>
            <a:r>
              <a:rPr b="1" lang="en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Transaction_Date</a:t>
            </a:r>
            <a:r>
              <a:rPr lang="en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5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date and time of the transaction.</a:t>
            </a:r>
            <a:endParaRPr sz="25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Arial"/>
              <a:buChar char="●"/>
            </a:pPr>
            <a:r>
              <a:rPr b="1" lang="en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Merchant_Category</a:t>
            </a:r>
            <a:r>
              <a:rPr lang="en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5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type of merchant where the transaction took place (e.g., Electronics, Restaurant, Groceries).</a:t>
            </a:r>
            <a:endParaRPr sz="25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267900" y="1111750"/>
            <a:ext cx="8478900" cy="3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300"/>
              <a:buFont typeface="Arial"/>
              <a:buChar char="●"/>
            </a:pPr>
            <a:r>
              <a:rPr b="1" i="1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Amount</a:t>
            </a:r>
            <a:r>
              <a:rPr i="1"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i="1" lang="en" sz="2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3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amount of money spent in the transaction (in USD).</a:t>
            </a:r>
            <a:endParaRPr sz="23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Font typeface="Arial"/>
              <a:buChar char="●"/>
            </a:pPr>
            <a:r>
              <a:rPr b="1" i="1" lang="en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Transaction_Type</a:t>
            </a:r>
            <a:r>
              <a:rPr i="1" lang="en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3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Whether the transaction was a "Purchase" or a "Refund".</a:t>
            </a:r>
            <a:endParaRPr sz="23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Font typeface="Arial"/>
              <a:buChar char="●"/>
            </a:pPr>
            <a:r>
              <a:rPr b="1" i="1" lang="en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i="1" lang="en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3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city where the transaction took place.</a:t>
            </a:r>
            <a:endParaRPr sz="23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Font typeface="Arial"/>
              <a:buChar char="●"/>
            </a:pPr>
            <a:r>
              <a:rPr b="1" i="1" lang="en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Fraudulent_Flag</a:t>
            </a:r>
            <a:r>
              <a:rPr i="1" lang="en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2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3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A flag indicating whether the transaction was fraudulent ("Yes" or "No").</a:t>
            </a:r>
            <a:endParaRPr sz="23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Font typeface="Arial"/>
              <a:buChar char="●"/>
            </a:pPr>
            <a:r>
              <a:rPr b="1" i="1" lang="en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Merchant_ID</a:t>
            </a:r>
            <a:r>
              <a:rPr i="1" lang="en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3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A unique identifier for the merchant involved in the transaction.</a:t>
            </a:r>
            <a:endParaRPr sz="23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990"/>
              <a:buFont typeface="Arial"/>
              <a:buNone/>
            </a:pPr>
            <a:r>
              <a:t/>
            </a:r>
            <a:endParaRPr b="1" sz="259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664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305850" y="910825"/>
            <a:ext cx="8532300" cy="4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b="1" lang="en" sz="3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lang="en" sz="3400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" sz="3500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Descriptive Statistics</a:t>
            </a:r>
            <a:endParaRPr b="1" i="1" sz="3500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1" i="1" sz="100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300"/>
              <a:buFont typeface="Arial"/>
              <a:buChar char="●"/>
            </a:pPr>
            <a:r>
              <a:rPr b="1" lang="en" sz="2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Transaction Amounts</a:t>
            </a:r>
            <a:r>
              <a:rPr lang="en" sz="2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3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Comic Sans MS"/>
              <a:buChar char="○"/>
            </a:pPr>
            <a:r>
              <a:rPr lang="en" sz="23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Range: $10 to $500 (randomly generated within this range).</a:t>
            </a:r>
            <a:endParaRPr sz="23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Arial"/>
              <a:buChar char="○"/>
            </a:pPr>
            <a:r>
              <a:rPr lang="en" sz="23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Average Transaction Amount: Approximately </a:t>
            </a:r>
            <a:r>
              <a:rPr b="1" lang="en" sz="23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$200</a:t>
            </a:r>
            <a:r>
              <a:rPr lang="en" sz="23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3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Comic Sans MS"/>
              <a:buChar char="○"/>
            </a:pPr>
            <a:r>
              <a:rPr lang="en" sz="23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Standard Deviation: Varies depending on the distribution, but we expect higher variability due to random fluctuations in the amount.</a:t>
            </a:r>
            <a:endParaRPr sz="23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279000" y="830450"/>
            <a:ext cx="8586000" cy="45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i="1" lang="en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Transaction Types</a:t>
            </a:r>
            <a:r>
              <a:rPr i="1" lang="en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i="1" sz="25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300"/>
              <a:buFont typeface="Arial"/>
              <a:buChar char="★"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Purchase</a:t>
            </a:r>
            <a:r>
              <a:rPr lang="en" sz="2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3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98% of the transactions are purchases.</a:t>
            </a:r>
            <a:endParaRPr sz="23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Font typeface="Arial"/>
              <a:buChar char="★"/>
            </a:pPr>
            <a:r>
              <a:rPr b="1" lang="en" sz="2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Refund</a:t>
            </a:r>
            <a:r>
              <a:rPr lang="en" sz="2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3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2% of transactions are refunds, randomly distributed across different card types and merchant categories.</a:t>
            </a:r>
            <a:endParaRPr sz="23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i="1" lang="en" sz="2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Card Types</a:t>
            </a:r>
            <a:r>
              <a:rPr i="1" lang="en" sz="2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i="1" sz="2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300"/>
              <a:buFont typeface="Arial"/>
              <a:buChar char="★"/>
            </a:pPr>
            <a:r>
              <a:rPr b="1" lang="en" sz="2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Visa</a:t>
            </a:r>
            <a:r>
              <a:rPr lang="en" sz="2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3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34% of transactions.</a:t>
            </a:r>
            <a:endParaRPr sz="23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Font typeface="Arial"/>
              <a:buChar char="★"/>
            </a:pPr>
            <a:r>
              <a:rPr b="1" lang="en" sz="2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MasterCard</a:t>
            </a:r>
            <a:r>
              <a:rPr lang="en" sz="2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3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33% of transactions.</a:t>
            </a:r>
            <a:endParaRPr sz="23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00"/>
              <a:buFont typeface="Arial"/>
              <a:buChar char="★"/>
            </a:pPr>
            <a:r>
              <a:rPr b="1" lang="en" sz="2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Amex</a:t>
            </a:r>
            <a:r>
              <a:rPr lang="en" sz="2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3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33% of transactions.</a:t>
            </a:r>
            <a:endParaRPr sz="23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279000" y="576000"/>
            <a:ext cx="8586000" cy="45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Merchant Categories</a:t>
            </a:r>
            <a:r>
              <a:rPr i="1" lang="en" sz="3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i="1" sz="3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Arial"/>
              <a:buChar char="●"/>
            </a:pPr>
            <a:r>
              <a:rPr b="1" lang="en" sz="3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Electronics</a:t>
            </a:r>
            <a:r>
              <a:rPr lang="en" sz="3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31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20% of the transactions.</a:t>
            </a:r>
            <a:endParaRPr sz="31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Arial"/>
              <a:buChar char="●"/>
            </a:pPr>
            <a:r>
              <a:rPr b="1" lang="en" sz="3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Restaurant</a:t>
            </a:r>
            <a:r>
              <a:rPr lang="en" sz="3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31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20% of the transactions.</a:t>
            </a:r>
            <a:endParaRPr sz="31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Arial"/>
              <a:buChar char="●"/>
            </a:pPr>
            <a:r>
              <a:rPr b="1" lang="en" sz="3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Groceries</a:t>
            </a:r>
            <a:r>
              <a:rPr lang="en" sz="3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31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20% of the transactions.</a:t>
            </a:r>
            <a:endParaRPr sz="31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Arial"/>
              <a:buChar char="●"/>
            </a:pPr>
            <a:r>
              <a:rPr b="1" lang="en" sz="3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Clothing</a:t>
            </a:r>
            <a:r>
              <a:rPr lang="en" sz="3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31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10% of the transactions.</a:t>
            </a:r>
            <a:endParaRPr sz="31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Arial"/>
              <a:buChar char="●"/>
            </a:pPr>
            <a:r>
              <a:rPr b="1" lang="en" sz="3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Toys</a:t>
            </a:r>
            <a:r>
              <a:rPr lang="en" sz="3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31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10% of the transactions</a:t>
            </a:r>
            <a:r>
              <a:rPr lang="en" sz="31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1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Arial"/>
              <a:buChar char="●"/>
            </a:pPr>
            <a:r>
              <a:rPr b="1" lang="en" sz="3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Books</a:t>
            </a:r>
            <a:r>
              <a:rPr lang="en" sz="3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310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10% of the transactions.</a:t>
            </a:r>
            <a:endParaRPr sz="3100">
              <a:solidFill>
                <a:srgbClr val="43434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