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3" r:id="rId10"/>
    <p:sldId id="264" r:id="rId11"/>
    <p:sldId id="265" r:id="rId12"/>
    <p:sldId id="267" r:id="rId13"/>
    <p:sldId id="268" r:id="rId14"/>
    <p:sldId id="270"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ravani2540/apssdc.git" TargetMode="External"/><Relationship Id="rId2" Type="http://schemas.openxmlformats.org/officeDocument/2006/relationships/hyperlink" Target="mailto:sravanibobba04@gmail.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itmjanakpuri.com/iitmjournal/data/2021_Vol12_No1_it10a.pdf" TargetMode="External"/><Relationship Id="rId2" Type="http://schemas.openxmlformats.org/officeDocument/2006/relationships/hyperlink" Target="https://www.geeksforgeeks.org/image-steganography-in-cryptography/"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58929" y="934650"/>
            <a:ext cx="6840649" cy="857144"/>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p:cNvSpPr txBox="1"/>
          <p:nvPr/>
        </p:nvSpPr>
        <p:spPr>
          <a:xfrm>
            <a:off x="558929" y="2291204"/>
            <a:ext cx="7181850" cy="4401205"/>
          </a:xfrm>
          <a:prstGeom prst="rect">
            <a:avLst/>
          </a:prstGeom>
          <a:noFill/>
        </p:spPr>
        <p:txBody>
          <a:bodyPr wrap="square" rtlCol="0">
            <a:spAutoFit/>
          </a:bodyPr>
          <a:lstStyle/>
          <a:p>
            <a:r>
              <a:rPr lang="en-IN" sz="2000" b="1" dirty="0" smtClean="0">
                <a:latin typeface="Arial" pitchFamily="34" charset="0"/>
                <a:cs typeface="Arial" pitchFamily="34" charset="0"/>
              </a:rPr>
              <a:t>NAME: </a:t>
            </a:r>
            <a:r>
              <a:rPr lang="en-IN" sz="2000" dirty="0" smtClean="0">
                <a:latin typeface="Arial" pitchFamily="34" charset="0"/>
                <a:cs typeface="Arial" pitchFamily="34" charset="0"/>
              </a:rPr>
              <a:t>B.SRAVANI</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SKILLSBUILD EMAIL ID:  </a:t>
            </a:r>
            <a:r>
              <a:rPr lang="en-IN" sz="2000" dirty="0" smtClean="0">
                <a:latin typeface="Arial" pitchFamily="34" charset="0"/>
                <a:cs typeface="Arial" pitchFamily="34" charset="0"/>
                <a:hlinkClick r:id="rId2"/>
              </a:rPr>
              <a:t>sravanibobba04@gmail.com</a:t>
            </a:r>
            <a:endParaRPr lang="en-IN" sz="2000" dirty="0" smtClean="0">
              <a:latin typeface="Arial" pitchFamily="34" charset="0"/>
              <a:cs typeface="Arial" pitchFamily="34" charset="0"/>
            </a:endParaRP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COLLEGE NAME</a:t>
            </a:r>
            <a:r>
              <a:rPr lang="en-IN" sz="2000" dirty="0" smtClean="0">
                <a:latin typeface="Arial" pitchFamily="34" charset="0"/>
                <a:cs typeface="Arial" pitchFamily="34" charset="0"/>
              </a:rPr>
              <a:t>: Koneru </a:t>
            </a:r>
            <a:r>
              <a:rPr lang="en-IN" sz="2000" dirty="0">
                <a:latin typeface="Arial" pitchFamily="34" charset="0"/>
                <a:cs typeface="Arial" pitchFamily="34" charset="0"/>
              </a:rPr>
              <a:t>Lakshmaiah Education </a:t>
            </a:r>
            <a:r>
              <a:rPr lang="en-IN" sz="2000" dirty="0" smtClean="0">
                <a:latin typeface="Arial" pitchFamily="34" charset="0"/>
                <a:cs typeface="Arial" pitchFamily="34" charset="0"/>
              </a:rPr>
              <a:t>Foundation</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COLLEGE STATE</a:t>
            </a:r>
            <a:r>
              <a:rPr lang="en-IN" sz="2000" dirty="0" smtClean="0">
                <a:latin typeface="Arial" pitchFamily="34" charset="0"/>
                <a:cs typeface="Arial" pitchFamily="34" charset="0"/>
              </a:rPr>
              <a:t>:  Andhra Pradesh</a:t>
            </a:r>
          </a:p>
          <a:p>
            <a:endParaRPr lang="en-IN" sz="2000" b="1" dirty="0" smtClean="0">
              <a:latin typeface="Arial" pitchFamily="34" charset="0"/>
              <a:cs typeface="Arial" pitchFamily="34" charset="0"/>
            </a:endParaRPr>
          </a:p>
          <a:p>
            <a:r>
              <a:rPr lang="en-IN" sz="2000" b="1" dirty="0" smtClean="0">
                <a:latin typeface="Arial" pitchFamily="34" charset="0"/>
                <a:cs typeface="Arial" pitchFamily="34" charset="0"/>
              </a:rPr>
              <a:t>INTERNSHIP DOMAIN</a:t>
            </a:r>
            <a:r>
              <a:rPr lang="en-IN" sz="2000" dirty="0" smtClean="0">
                <a:latin typeface="Arial" pitchFamily="34" charset="0"/>
                <a:cs typeface="Arial" pitchFamily="34" charset="0"/>
              </a:rPr>
              <a:t>: </a:t>
            </a:r>
            <a:r>
              <a:rPr lang="en-US" sz="2000" dirty="0">
                <a:latin typeface="Arial" pitchFamily="34" charset="0"/>
                <a:cs typeface="Arial" pitchFamily="34" charset="0"/>
              </a:rPr>
              <a:t>Cyber Security with Kali </a:t>
            </a:r>
            <a:r>
              <a:rPr lang="en-US" sz="2000" dirty="0" smtClean="0">
                <a:latin typeface="Arial" pitchFamily="34" charset="0"/>
                <a:cs typeface="Arial" pitchFamily="34" charset="0"/>
              </a:rPr>
              <a:t>Linux</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GITHUB</a:t>
            </a:r>
            <a:r>
              <a:rPr lang="en-US" sz="2000" dirty="0">
                <a:latin typeface="Arial" pitchFamily="34" charset="0"/>
                <a:cs typeface="Arial" pitchFamily="34" charset="0"/>
              </a:rPr>
              <a:t>: </a:t>
            </a:r>
            <a:r>
              <a:rPr lang="en-US" sz="2000" u="sng" dirty="0">
                <a:latin typeface="Arial" pitchFamily="34" charset="0"/>
                <a:cs typeface="Arial" pitchFamily="34" charset="0"/>
                <a:hlinkClick r:id="rId3"/>
              </a:rPr>
              <a:t>https://</a:t>
            </a:r>
            <a:r>
              <a:rPr lang="en-US" sz="2000" u="sng" dirty="0" smtClean="0">
                <a:latin typeface="Arial" pitchFamily="34" charset="0"/>
                <a:cs typeface="Arial" pitchFamily="34" charset="0"/>
                <a:hlinkClick r:id="rId3"/>
              </a:rPr>
              <a:t>github.com/Sravani2540/apssdc.git</a:t>
            </a:r>
            <a:endParaRPr lang="en-US" sz="2000" u="sng" dirty="0" smtClean="0">
              <a:latin typeface="Arial" pitchFamily="34" charset="0"/>
              <a:cs typeface="Arial" pitchFamily="34" charset="0"/>
            </a:endParaRP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GMAIL: </a:t>
            </a:r>
            <a:r>
              <a:rPr lang="en-US" sz="2000" dirty="0" smtClean="0">
                <a:latin typeface="Arial" pitchFamily="34" charset="0"/>
                <a:cs typeface="Arial" pitchFamily="34" charset="0"/>
              </a:rPr>
              <a:t>sravanibobba04@gmail.com</a:t>
            </a:r>
          </a:p>
          <a:p>
            <a:endParaRPr lang="en-IN" sz="20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2147" y="1433242"/>
            <a:ext cx="3414704" cy="399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22550" y="3857068"/>
            <a:ext cx="1753429" cy="369332"/>
          </a:xfrm>
          <a:prstGeom prst="rect">
            <a:avLst/>
          </a:prstGeom>
          <a:noFill/>
        </p:spPr>
        <p:txBody>
          <a:bodyPr wrap="none" rtlCol="0">
            <a:spAutoFit/>
          </a:bodyPr>
          <a:lstStyle/>
          <a:p>
            <a:r>
              <a:rPr lang="en-IN" dirty="0" smtClean="0">
                <a:latin typeface="Arial" pitchFamily="34" charset="0"/>
                <a:cs typeface="Arial" pitchFamily="34" charset="0"/>
              </a:rPr>
              <a:t>(K L University)</a:t>
            </a:r>
            <a:endParaRPr lang="en-IN" dirty="0">
              <a:latin typeface="Arial" pitchFamily="34" charset="0"/>
              <a:cs typeface="Arial" pitchFamily="34" charset="0"/>
            </a:endParaRPr>
          </a:p>
        </p:txBody>
      </p:sp>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267200"/>
            <a:ext cx="4192408" cy="623676"/>
          </a:xfrm>
        </p:spPr>
        <p:txBody>
          <a:bodyPr/>
          <a:lstStyle/>
          <a:p>
            <a:r>
              <a:rPr lang="en-IN" b="1" dirty="0" smtClean="0">
                <a:latin typeface="Arial" pitchFamily="34" charset="0"/>
                <a:cs typeface="Arial" pitchFamily="34" charset="0"/>
              </a:rPr>
              <a:t>Original image:</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800" y="2325600"/>
            <a:ext cx="4672800" cy="3578400"/>
          </a:xfrm>
        </p:spPr>
      </p:pic>
      <p:pic>
        <p:nvPicPr>
          <p:cNvPr id="3074" name="Picture 2" descr="C:\Users\india\Downloads\outp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400" y="2311199"/>
            <a:ext cx="4514400" cy="3650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2800" y="1375200"/>
            <a:ext cx="3924000" cy="523220"/>
          </a:xfrm>
          <a:prstGeom prst="rect">
            <a:avLst/>
          </a:prstGeom>
          <a:noFill/>
        </p:spPr>
        <p:txBody>
          <a:bodyPr wrap="square" rtlCol="0">
            <a:spAutoFit/>
          </a:bodyPr>
          <a:lstStyle/>
          <a:p>
            <a:r>
              <a:rPr lang="en-IN" sz="2800" b="1" dirty="0" smtClean="0">
                <a:latin typeface="Arial" pitchFamily="34" charset="0"/>
                <a:cs typeface="Arial" pitchFamily="34" charset="0"/>
              </a:rPr>
              <a:t>ENCODED IMAGE:</a:t>
            </a:r>
            <a:endParaRPr lang="en-IN" sz="2800" b="1" dirty="0">
              <a:latin typeface="Arial" pitchFamily="34" charset="0"/>
              <a:cs typeface="Arial" pitchFamily="34" charset="0"/>
            </a:endParaRPr>
          </a:p>
        </p:txBody>
      </p:sp>
    </p:spTree>
    <p:extLst>
      <p:ext uri="{BB962C8B-B14F-4D97-AF65-F5344CB8AC3E}">
        <p14:creationId xmlns:p14="http://schemas.microsoft.com/office/powerpoint/2010/main" val="2321479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355" y="1333563"/>
            <a:ext cx="9490149" cy="422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12800" y="1231200"/>
            <a:ext cx="441146" cy="461665"/>
          </a:xfrm>
          <a:prstGeom prst="rect">
            <a:avLst/>
          </a:prstGeom>
          <a:noFill/>
        </p:spPr>
        <p:txBody>
          <a:bodyPr wrap="none" rtlCol="0">
            <a:spAutoFit/>
          </a:bodyPr>
          <a:lstStyle/>
          <a:p>
            <a:r>
              <a:rPr lang="en-IN" sz="2400" b="1" dirty="0" smtClean="0">
                <a:latin typeface="Arial" pitchFamily="34" charset="0"/>
                <a:cs typeface="Arial" pitchFamily="34" charset="0"/>
              </a:rPr>
              <a:t>2.</a:t>
            </a:r>
            <a:endParaRPr lang="en-IN" sz="2000" b="1" dirty="0">
              <a:latin typeface="Arial" pitchFamily="34" charset="0"/>
              <a:cs typeface="Arial" pitchFamily="34" charset="0"/>
            </a:endParaRPr>
          </a:p>
        </p:txBody>
      </p:sp>
    </p:spTree>
    <p:extLst>
      <p:ext uri="{BB962C8B-B14F-4D97-AF65-F5344CB8AC3E}">
        <p14:creationId xmlns:p14="http://schemas.microsoft.com/office/powerpoint/2010/main" val="414233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92" y="1209790"/>
            <a:ext cx="3566008" cy="630876"/>
          </a:xfrm>
        </p:spPr>
        <p:txBody>
          <a:bodyPr/>
          <a:lstStyle/>
          <a:p>
            <a:r>
              <a:rPr lang="en-IN" b="1" dirty="0">
                <a:latin typeface="Arial" pitchFamily="34" charset="0"/>
                <a:cs typeface="Arial" pitchFamily="34" charset="0"/>
              </a:rPr>
              <a:t>Original image:</a:t>
            </a:r>
            <a:endParaRPr lang="en-IN" dirty="0"/>
          </a:p>
        </p:txBody>
      </p:sp>
      <p:sp>
        <p:nvSpPr>
          <p:cNvPr id="5" name="TextBox 4"/>
          <p:cNvSpPr txBox="1"/>
          <p:nvPr/>
        </p:nvSpPr>
        <p:spPr>
          <a:xfrm>
            <a:off x="7624800" y="1317446"/>
            <a:ext cx="3542400" cy="523220"/>
          </a:xfrm>
          <a:prstGeom prst="rect">
            <a:avLst/>
          </a:prstGeom>
          <a:noFill/>
        </p:spPr>
        <p:txBody>
          <a:bodyPr wrap="square" rtlCol="0">
            <a:spAutoFit/>
          </a:bodyPr>
          <a:lstStyle/>
          <a:p>
            <a:r>
              <a:rPr lang="en-IN" sz="2800" b="1" dirty="0">
                <a:latin typeface="Arial" pitchFamily="34" charset="0"/>
                <a:cs typeface="Arial" pitchFamily="34" charset="0"/>
              </a:rPr>
              <a:t>ENCODED IMAGE</a:t>
            </a:r>
            <a:r>
              <a:rPr lang="en-IN" sz="2800" b="1" dirty="0" smtClean="0">
                <a:latin typeface="Arial" pitchFamily="34" charset="0"/>
                <a:cs typeface="Arial" pitchFamily="34" charset="0"/>
              </a:rPr>
              <a:t>:</a:t>
            </a:r>
            <a:endParaRPr lang="en-IN" sz="2800" b="1" dirty="0">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218" y="2261875"/>
            <a:ext cx="4368582" cy="362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4" descr="blob:https://colab.research.google.com/39fb1a77-fbc4-4d21-b2b6-06353b6cd16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blob:https://colab.research.google.com/39fb1a77-fbc4-4d21-b2b6-06353b6cd16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blob:https://colab.research.google.com/39fb1a77-fbc4-4d21-b2b6-06353b6cd16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450" y="2121425"/>
            <a:ext cx="3890750" cy="38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457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01991" y="1635446"/>
            <a:ext cx="11029615" cy="2648554"/>
          </a:xfrm>
        </p:spPr>
        <p:txBody>
          <a:bodyPr/>
          <a:lstStyle/>
          <a:p>
            <a:pPr marL="0" indent="0">
              <a:buNone/>
            </a:pPr>
            <a:r>
              <a:rPr lang="en-US" sz="2000" b="1" dirty="0" smtClean="0">
                <a:latin typeface="Arial" pitchFamily="34" charset="0"/>
                <a:cs typeface="Arial" pitchFamily="34" charset="0"/>
              </a:rPr>
              <a:t>REFERRED</a:t>
            </a:r>
            <a:r>
              <a:rPr lang="en-US" dirty="0"/>
              <a:t>:</a:t>
            </a:r>
            <a:r>
              <a:rPr lang="en-US" dirty="0" smtClean="0"/>
              <a:t> </a:t>
            </a:r>
            <a:r>
              <a:rPr lang="en-US" dirty="0" smtClean="0">
                <a:hlinkClick r:id="rId2"/>
              </a:rPr>
              <a:t>https</a:t>
            </a:r>
            <a:r>
              <a:rPr lang="en-US" dirty="0">
                <a:hlinkClick r:id="rId2"/>
              </a:rPr>
              <a:t>://www.geeksforgeeks.org/image-steganography-in-cryptography</a:t>
            </a:r>
            <a:r>
              <a:rPr lang="en-US" dirty="0" smtClean="0">
                <a:hlinkClick r:id="rId2"/>
              </a:rPr>
              <a:t>/</a:t>
            </a:r>
            <a:endParaRPr lang="en-US" dirty="0" smtClean="0"/>
          </a:p>
          <a:p>
            <a:pPr marL="0" indent="0">
              <a:buNone/>
            </a:pPr>
            <a:r>
              <a:rPr lang="en-US" dirty="0">
                <a:hlinkClick r:id="rId3"/>
              </a:rPr>
              <a:t>https://</a:t>
            </a:r>
            <a:r>
              <a:rPr lang="en-US" dirty="0" smtClean="0">
                <a:hlinkClick r:id="rId3"/>
              </a:rPr>
              <a:t>www.iitmjanakpuri.com/iitmjournal/data/2021_Vol12_No1_it10a.pdf</a:t>
            </a:r>
            <a:endParaRPr lang="en-US" dirty="0" smtClean="0"/>
          </a:p>
          <a:p>
            <a:pPr marL="0" indent="0">
              <a:buNone/>
            </a:pPr>
            <a:r>
              <a:rPr lang="en-US" sz="2000" b="1" dirty="0" smtClean="0">
                <a:latin typeface="Arial" pitchFamily="34" charset="0"/>
                <a:cs typeface="Arial" pitchFamily="34" charset="0"/>
              </a:rPr>
              <a:t>IBM LEARNING:</a:t>
            </a:r>
          </a:p>
          <a:p>
            <a:pPr marL="0" indent="0">
              <a:buNone/>
            </a:pP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001" y="3621600"/>
            <a:ext cx="9193443" cy="19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58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dirty="0"/>
              <a:t>PROJECT TITLE/Problem </a:t>
            </a:r>
            <a:r>
              <a:rPr lang="en-GB" dirty="0" smtClean="0"/>
              <a:t>Statement :</a:t>
            </a:r>
            <a:r>
              <a:rPr lang="en-GB" dirty="0"/>
              <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76442" y="1533525"/>
            <a:ext cx="11029615" cy="1428750"/>
          </a:xfrm>
        </p:spPr>
        <p:txBody>
          <a:bodyPr>
            <a:normAutofit/>
          </a:bodyPr>
          <a:lstStyle/>
          <a:p>
            <a:pPr marL="0" indent="0">
              <a:buNone/>
            </a:pPr>
            <a:r>
              <a:rPr lang="en-IN" sz="2800" dirty="0" smtClean="0">
                <a:latin typeface="Arial" pitchFamily="34" charset="0"/>
                <a:cs typeface="Arial" pitchFamily="34" charset="0"/>
              </a:rPr>
              <a:t>   </a:t>
            </a:r>
            <a:r>
              <a:rPr lang="en-US" sz="2800" b="1" dirty="0">
                <a:solidFill>
                  <a:schemeClr val="accent6">
                    <a:lumMod val="75000"/>
                  </a:schemeClr>
                </a:solidFill>
                <a:latin typeface="Arial" pitchFamily="34" charset="0"/>
                <a:cs typeface="Arial" pitchFamily="34" charset="0"/>
              </a:rPr>
              <a:t>Hiding Text Inside an Image Using </a:t>
            </a:r>
            <a:r>
              <a:rPr lang="en-US" sz="2800" b="1" dirty="0" smtClean="0">
                <a:solidFill>
                  <a:schemeClr val="accent6">
                    <a:lumMod val="75000"/>
                  </a:schemeClr>
                </a:solidFill>
                <a:latin typeface="Arial" pitchFamily="34" charset="0"/>
                <a:cs typeface="Arial" pitchFamily="34" charset="0"/>
              </a:rPr>
              <a:t>Steganography</a:t>
            </a:r>
            <a:endParaRPr lang="en-US" sz="2800" b="1" dirty="0">
              <a:solidFill>
                <a:schemeClr val="accent6">
                  <a:lumMod val="75000"/>
                </a:schemeClr>
              </a:solidFill>
              <a:latin typeface="Arial" pitchFamily="34" charset="0"/>
              <a:cs typeface="Arial" pitchFamily="34" charset="0"/>
            </a:endParaRPr>
          </a:p>
        </p:txBody>
      </p:sp>
      <p:sp>
        <p:nvSpPr>
          <p:cNvPr id="4" name="TextBox 3"/>
          <p:cNvSpPr txBox="1"/>
          <p:nvPr/>
        </p:nvSpPr>
        <p:spPr>
          <a:xfrm>
            <a:off x="1076324" y="2800349"/>
            <a:ext cx="10182225" cy="1938992"/>
          </a:xfrm>
          <a:prstGeom prst="rect">
            <a:avLst/>
          </a:prstGeom>
          <a:noFill/>
        </p:spPr>
        <p:txBody>
          <a:bodyPr wrap="square" rtlCol="0">
            <a:spAutoFit/>
          </a:bodyPr>
          <a:lstStyle/>
          <a:p>
            <a:pPr marL="342900" indent="-342900">
              <a:buFont typeface="Arial" pitchFamily="34" charset="0"/>
              <a:buChar char="•"/>
            </a:pPr>
            <a:r>
              <a:rPr lang="en-US" sz="2400" dirty="0">
                <a:latin typeface="Arial" pitchFamily="34" charset="0"/>
                <a:cs typeface="Arial" pitchFamily="34" charset="0"/>
              </a:rPr>
              <a:t>An officer </a:t>
            </a:r>
            <a:r>
              <a:rPr lang="en-US" sz="2400" dirty="0" smtClean="0">
                <a:latin typeface="Arial" pitchFamily="34" charset="0"/>
                <a:cs typeface="Arial" pitchFamily="34" charset="0"/>
              </a:rPr>
              <a:t>wants to send </a:t>
            </a:r>
            <a:r>
              <a:rPr lang="en-US" sz="2400" dirty="0">
                <a:latin typeface="Arial" pitchFamily="34" charset="0"/>
                <a:cs typeface="Arial" pitchFamily="34" charset="0"/>
              </a:rPr>
              <a:t>a secret text </a:t>
            </a:r>
            <a:r>
              <a:rPr lang="en-US" sz="2400" dirty="0" smtClean="0">
                <a:latin typeface="Arial" pitchFamily="34" charset="0"/>
                <a:cs typeface="Arial" pitchFamily="34" charset="0"/>
              </a:rPr>
              <a:t>message </a:t>
            </a:r>
            <a:r>
              <a:rPr lang="en-US" sz="2400" dirty="0">
                <a:latin typeface="Arial" pitchFamily="34" charset="0"/>
                <a:cs typeface="Arial" pitchFamily="34" charset="0"/>
              </a:rPr>
              <a:t>to his undercover agent </a:t>
            </a:r>
            <a:r>
              <a:rPr lang="en-US" sz="2400" dirty="0" smtClean="0">
                <a:latin typeface="Arial" pitchFamily="34" charset="0"/>
                <a:cs typeface="Arial" pitchFamily="34" charset="0"/>
              </a:rPr>
              <a:t>without </a:t>
            </a:r>
            <a:r>
              <a:rPr lang="en-US" sz="2400" dirty="0">
                <a:latin typeface="Arial" pitchFamily="34" charset="0"/>
                <a:cs typeface="Arial" pitchFamily="34" charset="0"/>
              </a:rPr>
              <a:t>alerting </a:t>
            </a:r>
            <a:r>
              <a:rPr lang="en-US" sz="2400" dirty="0" smtClean="0">
                <a:latin typeface="Arial" pitchFamily="34" charset="0"/>
                <a:cs typeface="Arial" pitchFamily="34" charset="0"/>
              </a:rPr>
              <a:t>any other 3</a:t>
            </a:r>
            <a:r>
              <a:rPr lang="en-US" sz="2400" baseline="30000" dirty="0" smtClean="0">
                <a:latin typeface="Arial" pitchFamily="34" charset="0"/>
                <a:cs typeface="Arial" pitchFamily="34" charset="0"/>
              </a:rPr>
              <a:t>rd</a:t>
            </a:r>
            <a:r>
              <a:rPr lang="en-US" sz="2400" dirty="0" smtClean="0">
                <a:latin typeface="Arial" pitchFamily="34" charset="0"/>
                <a:cs typeface="Arial" pitchFamily="34" charset="0"/>
              </a:rPr>
              <a:t> person. </a:t>
            </a:r>
            <a:r>
              <a:rPr lang="en-US" sz="2400" dirty="0">
                <a:latin typeface="Arial" pitchFamily="34" charset="0"/>
                <a:cs typeface="Arial" pitchFamily="34" charset="0"/>
              </a:rPr>
              <a:t>Traditional communication methods are easily intercepted or monitored, so, he </a:t>
            </a:r>
            <a:r>
              <a:rPr lang="en-US" sz="2400" dirty="0" smtClean="0">
                <a:latin typeface="Arial" pitchFamily="34" charset="0"/>
                <a:cs typeface="Arial" pitchFamily="34" charset="0"/>
              </a:rPr>
              <a:t>is conveying it through a process called </a:t>
            </a:r>
            <a:r>
              <a:rPr lang="en-US" sz="2400" dirty="0" err="1" smtClean="0">
                <a:latin typeface="Arial" pitchFamily="34" charset="0"/>
                <a:cs typeface="Arial" pitchFamily="34" charset="0"/>
              </a:rPr>
              <a:t>steganography,i.e</a:t>
            </a:r>
            <a:r>
              <a:rPr lang="en-US" sz="2400" dirty="0" smtClean="0">
                <a:latin typeface="Arial" pitchFamily="34" charset="0"/>
                <a:cs typeface="Arial" pitchFamily="34" charset="0"/>
              </a:rPr>
              <a:t> hiding the message inside an image.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428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33567" y="1883664"/>
            <a:ext cx="11029615" cy="3634486"/>
          </a:xfrm>
        </p:spPr>
        <p:txBody>
          <a:bodyPr/>
          <a:lstStyle/>
          <a:p>
            <a:pPr>
              <a:buFont typeface="Arial" pitchFamily="34" charset="0"/>
              <a:buChar char="•"/>
            </a:pPr>
            <a:r>
              <a:rPr lang="en-US" sz="2000" dirty="0">
                <a:solidFill>
                  <a:schemeClr val="tx1"/>
                </a:solidFill>
                <a:latin typeface="Arial" pitchFamily="34" charset="0"/>
                <a:cs typeface="Arial" pitchFamily="34" charset="0"/>
              </a:rPr>
              <a:t>The agenda of this project to send a secret text to higher officials using the steganography </a:t>
            </a:r>
            <a:r>
              <a:rPr lang="en-US" sz="2000" dirty="0" smtClean="0">
                <a:solidFill>
                  <a:schemeClr val="tx1"/>
                </a:solidFill>
                <a:latin typeface="Arial" pitchFamily="34" charset="0"/>
                <a:cs typeface="Arial" pitchFamily="34" charset="0"/>
              </a:rPr>
              <a:t>concept </a:t>
            </a:r>
            <a:r>
              <a:rPr lang="en-US" sz="2000" dirty="0">
                <a:solidFill>
                  <a:schemeClr val="tx1"/>
                </a:solidFill>
                <a:latin typeface="Arial" pitchFamily="34" charset="0"/>
                <a:cs typeface="Arial" pitchFamily="34" charset="0"/>
              </a:rPr>
              <a:t>ensuring that criminals or others cannot identify the image or its hidden content. </a:t>
            </a:r>
            <a:endParaRPr lang="en-US" sz="2000" dirty="0" smtClean="0">
              <a:solidFill>
                <a:schemeClr val="tx1"/>
              </a:solidFill>
              <a:latin typeface="Arial" pitchFamily="34" charset="0"/>
              <a:cs typeface="Arial" pitchFamily="34" charset="0"/>
            </a:endParaRPr>
          </a:p>
          <a:p>
            <a:pPr>
              <a:buFont typeface="Arial" pitchFamily="34" charset="0"/>
              <a:buChar char="•"/>
            </a:pPr>
            <a:r>
              <a:rPr lang="en-US" sz="2000" dirty="0" smtClean="0">
                <a:solidFill>
                  <a:schemeClr val="tx1"/>
                </a:solidFill>
                <a:latin typeface="Arial" pitchFamily="34" charset="0"/>
                <a:cs typeface="Arial" pitchFamily="34" charset="0"/>
              </a:rPr>
              <a:t>Thus </a:t>
            </a:r>
            <a:r>
              <a:rPr lang="en-US" sz="2000" dirty="0">
                <a:solidFill>
                  <a:schemeClr val="tx1"/>
                </a:solidFill>
                <a:latin typeface="Arial" pitchFamily="34" charset="0"/>
                <a:cs typeface="Arial" pitchFamily="34" charset="0"/>
              </a:rPr>
              <a:t>project will involve encoding the secret text into </a:t>
            </a:r>
            <a:r>
              <a:rPr lang="en-US" sz="2000" dirty="0" smtClean="0">
                <a:solidFill>
                  <a:schemeClr val="tx1"/>
                </a:solidFill>
                <a:latin typeface="Arial" pitchFamily="34" charset="0"/>
                <a:cs typeface="Arial" pitchFamily="34" charset="0"/>
              </a:rPr>
              <a:t>the </a:t>
            </a:r>
            <a:r>
              <a:rPr lang="en-US" sz="2000" dirty="0">
                <a:solidFill>
                  <a:schemeClr val="tx1"/>
                </a:solidFill>
                <a:latin typeface="Arial" pitchFamily="34" charset="0"/>
                <a:cs typeface="Arial" pitchFamily="34" charset="0"/>
              </a:rPr>
              <a:t>image’s </a:t>
            </a:r>
            <a:r>
              <a:rPr lang="en-US" sz="2000" dirty="0" smtClean="0">
                <a:solidFill>
                  <a:schemeClr val="tx1"/>
                </a:solidFill>
                <a:latin typeface="Arial" pitchFamily="34" charset="0"/>
                <a:cs typeface="Arial" pitchFamily="34" charset="0"/>
              </a:rPr>
              <a:t>pixels. Additionally it </a:t>
            </a:r>
            <a:r>
              <a:rPr lang="en-US" sz="2000" dirty="0">
                <a:solidFill>
                  <a:schemeClr val="tx1"/>
                </a:solidFill>
                <a:latin typeface="Arial" pitchFamily="34" charset="0"/>
                <a:cs typeface="Arial" pitchFamily="34" charset="0"/>
              </a:rPr>
              <a:t>enhance the security of the hidden message. </a:t>
            </a:r>
            <a:endParaRPr lang="en-US" sz="2000" dirty="0" smtClean="0">
              <a:solidFill>
                <a:schemeClr val="tx1"/>
              </a:solidFill>
              <a:latin typeface="Arial" pitchFamily="34" charset="0"/>
              <a:cs typeface="Arial" pitchFamily="34" charset="0"/>
            </a:endParaRPr>
          </a:p>
          <a:p>
            <a:pPr>
              <a:buFont typeface="Arial" pitchFamily="34" charset="0"/>
              <a:buChar char="•"/>
            </a:pPr>
            <a:r>
              <a:rPr lang="en-US" sz="2000" dirty="0" smtClean="0">
                <a:solidFill>
                  <a:schemeClr val="tx1"/>
                </a:solidFill>
                <a:latin typeface="Arial" pitchFamily="34" charset="0"/>
                <a:cs typeface="Arial" pitchFamily="34" charset="0"/>
              </a:rPr>
              <a:t>Finally</a:t>
            </a:r>
            <a:r>
              <a:rPr lang="en-US" sz="2000" dirty="0">
                <a:solidFill>
                  <a:schemeClr val="tx1"/>
                </a:solidFill>
                <a:latin typeface="Arial" pitchFamily="34" charset="0"/>
                <a:cs typeface="Arial" pitchFamily="34" charset="0"/>
              </a:rPr>
              <a:t>, the project will include a </a:t>
            </a:r>
            <a:r>
              <a:rPr lang="en-US" sz="2000" dirty="0" smtClean="0">
                <a:solidFill>
                  <a:schemeClr val="tx1"/>
                </a:solidFill>
                <a:latin typeface="Arial" pitchFamily="34" charset="0"/>
                <a:cs typeface="Arial" pitchFamily="34" charset="0"/>
              </a:rPr>
              <a:t>mechanism </a:t>
            </a:r>
            <a:r>
              <a:rPr lang="en-US" sz="2000" dirty="0">
                <a:solidFill>
                  <a:schemeClr val="tx1"/>
                </a:solidFill>
                <a:latin typeface="Arial" pitchFamily="34" charset="0"/>
                <a:cs typeface="Arial" pitchFamily="34" charset="0"/>
              </a:rPr>
              <a:t>for decoding and retrieving the hidden message, ensuring that only authorized </a:t>
            </a:r>
            <a:r>
              <a:rPr lang="en-US" sz="2000" dirty="0" smtClean="0">
                <a:solidFill>
                  <a:schemeClr val="tx1"/>
                </a:solidFill>
                <a:latin typeface="Arial" pitchFamily="34" charset="0"/>
                <a:cs typeface="Arial" pitchFamily="34" charset="0"/>
              </a:rPr>
              <a:t>person </a:t>
            </a:r>
            <a:r>
              <a:rPr lang="en-US" sz="2000" dirty="0">
                <a:solidFill>
                  <a:schemeClr val="tx1"/>
                </a:solidFill>
                <a:latin typeface="Arial" pitchFamily="34" charset="0"/>
                <a:cs typeface="Arial" pitchFamily="34" charset="0"/>
              </a:rPr>
              <a:t>with the correct key can access the concealed information.</a:t>
            </a:r>
          </a:p>
          <a:p>
            <a:pPr>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211682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16392" y="1793664"/>
            <a:ext cx="11029615" cy="3634486"/>
          </a:xfrm>
        </p:spPr>
        <p:txBody>
          <a:bodyPr>
            <a:normAutofit/>
          </a:bodyPr>
          <a:lstStyle/>
          <a:p>
            <a:pPr marL="0" indent="0">
              <a:buNone/>
            </a:pPr>
            <a:r>
              <a:rPr lang="en-US" sz="2000" dirty="0">
                <a:latin typeface="Arial" pitchFamily="34" charset="0"/>
                <a:cs typeface="Arial" pitchFamily="34" charset="0"/>
              </a:rPr>
              <a:t>The Image Steganography Project aims to create a system for securely embedding and extracting hidden messages within digital images. It involves researching existing techniques, developing robust algorithms for data embedding and extraction, and ensuring security through cryptographic methods. The project includes designing a user-friendly interface and testing for performance and robustness. Comprehensive documentation and user guides will be prepared. The final system will be deployed, ensuring the secure and imperceptible concealment of messages within images.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584653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986005" y="1988440"/>
            <a:ext cx="10476395" cy="4541960"/>
          </a:xfrm>
        </p:spPr>
        <p:txBody>
          <a:bodyPr>
            <a:noAutofit/>
          </a:bodyPr>
          <a:lstStyle/>
          <a:p>
            <a:pPr>
              <a:lnSpc>
                <a:spcPct val="150000"/>
              </a:lnSpc>
              <a:buFont typeface="Arial" pitchFamily="34" charset="0"/>
              <a:buChar char="•"/>
            </a:pPr>
            <a:r>
              <a:rPr lang="en-IN" sz="1600" b="1" dirty="0" smtClean="0">
                <a:solidFill>
                  <a:schemeClr val="tx1"/>
                </a:solidFill>
                <a:latin typeface="Arial" pitchFamily="34" charset="0"/>
                <a:cs typeface="Arial" pitchFamily="34" charset="0"/>
              </a:rPr>
              <a:t>Government </a:t>
            </a:r>
            <a:r>
              <a:rPr lang="en-IN" sz="1600" b="1" dirty="0">
                <a:solidFill>
                  <a:schemeClr val="tx1"/>
                </a:solidFill>
                <a:latin typeface="Arial" pitchFamily="34" charset="0"/>
                <a:cs typeface="Arial" pitchFamily="34" charset="0"/>
              </a:rPr>
              <a:t>and </a:t>
            </a:r>
            <a:r>
              <a:rPr lang="en-IN" sz="1600" b="1" dirty="0" smtClean="0">
                <a:solidFill>
                  <a:schemeClr val="tx1"/>
                </a:solidFill>
                <a:latin typeface="Arial" pitchFamily="34" charset="0"/>
                <a:cs typeface="Arial" pitchFamily="34" charset="0"/>
              </a:rPr>
              <a:t>Military: </a:t>
            </a:r>
            <a:r>
              <a:rPr lang="en-IN" sz="1600" dirty="0" smtClean="0">
                <a:solidFill>
                  <a:schemeClr val="tx1"/>
                </a:solidFill>
                <a:latin typeface="Arial" pitchFamily="34" charset="0"/>
                <a:cs typeface="Arial" pitchFamily="34" charset="0"/>
              </a:rPr>
              <a:t>Hide classified information to avoid interception.</a:t>
            </a:r>
          </a:p>
          <a:p>
            <a:pPr>
              <a:lnSpc>
                <a:spcPct val="150000"/>
              </a:lnSpc>
              <a:buFont typeface="Arial" pitchFamily="34" charset="0"/>
              <a:buChar char="•"/>
            </a:pPr>
            <a:r>
              <a:rPr lang="en-IN" sz="1600" b="1" dirty="0" smtClean="0">
                <a:solidFill>
                  <a:schemeClr val="tx1"/>
                </a:solidFill>
                <a:latin typeface="Arial" pitchFamily="34" charset="0"/>
                <a:cs typeface="Arial" pitchFamily="34" charset="0"/>
              </a:rPr>
              <a:t>Journalists </a:t>
            </a:r>
            <a:r>
              <a:rPr lang="en-IN" sz="1600" b="1" dirty="0">
                <a:solidFill>
                  <a:schemeClr val="tx1"/>
                </a:solidFill>
                <a:latin typeface="Arial" pitchFamily="34" charset="0"/>
                <a:cs typeface="Arial" pitchFamily="34" charset="0"/>
              </a:rPr>
              <a:t>and </a:t>
            </a:r>
            <a:r>
              <a:rPr lang="en-IN" sz="1600" b="1" dirty="0" smtClean="0">
                <a:solidFill>
                  <a:schemeClr val="tx1"/>
                </a:solidFill>
                <a:latin typeface="Arial" pitchFamily="34" charset="0"/>
                <a:cs typeface="Arial" pitchFamily="34" charset="0"/>
              </a:rPr>
              <a:t>Activists: </a:t>
            </a:r>
            <a:r>
              <a:rPr lang="en-IN" sz="1600" dirty="0" smtClean="0">
                <a:solidFill>
                  <a:schemeClr val="tx1"/>
                </a:solidFill>
                <a:latin typeface="Arial" pitchFamily="34" charset="0"/>
                <a:cs typeface="Arial" pitchFamily="34" charset="0"/>
              </a:rPr>
              <a:t>Transmit </a:t>
            </a:r>
            <a:r>
              <a:rPr lang="en-IN" sz="1600" dirty="0">
                <a:solidFill>
                  <a:schemeClr val="tx1"/>
                </a:solidFill>
                <a:latin typeface="Arial" pitchFamily="34" charset="0"/>
                <a:cs typeface="Arial" pitchFamily="34" charset="0"/>
              </a:rPr>
              <a:t>sensitive information securely.</a:t>
            </a:r>
          </a:p>
          <a:p>
            <a:pPr marL="0" indent="0">
              <a:lnSpc>
                <a:spcPct val="150000"/>
              </a:lnSpc>
              <a:buNone/>
            </a:pPr>
            <a:r>
              <a:rPr lang="en-IN" sz="1600" b="1" dirty="0">
                <a:solidFill>
                  <a:schemeClr val="tx1"/>
                </a:solidFill>
                <a:latin typeface="Arial" pitchFamily="34" charset="0"/>
                <a:cs typeface="Arial" pitchFamily="34" charset="0"/>
              </a:rPr>
              <a:t>   </a:t>
            </a:r>
            <a:r>
              <a:rPr lang="en-IN" sz="1600" b="1" dirty="0" smtClean="0">
                <a:solidFill>
                  <a:schemeClr val="tx1"/>
                </a:solidFill>
                <a:latin typeface="Arial" pitchFamily="34" charset="0"/>
                <a:cs typeface="Arial" pitchFamily="34" charset="0"/>
              </a:rPr>
              <a:t>   </a:t>
            </a:r>
            <a:r>
              <a:rPr lang="en-IN" sz="1600" b="1" dirty="0">
                <a:solidFill>
                  <a:schemeClr val="tx1"/>
                </a:solidFill>
                <a:latin typeface="Arial" pitchFamily="34" charset="0"/>
                <a:cs typeface="Arial" pitchFamily="34" charset="0"/>
              </a:rPr>
              <a:t>Avoiding </a:t>
            </a:r>
            <a:r>
              <a:rPr lang="en-IN" sz="1600" b="1" dirty="0" smtClean="0">
                <a:solidFill>
                  <a:schemeClr val="tx1"/>
                </a:solidFill>
                <a:latin typeface="Arial" pitchFamily="34" charset="0"/>
                <a:cs typeface="Arial" pitchFamily="34" charset="0"/>
              </a:rPr>
              <a:t>Censorship- </a:t>
            </a:r>
            <a:r>
              <a:rPr lang="en-IN" sz="1600" dirty="0" smtClean="0">
                <a:solidFill>
                  <a:schemeClr val="tx1"/>
                </a:solidFill>
                <a:latin typeface="Arial" pitchFamily="34" charset="0"/>
                <a:cs typeface="Arial" pitchFamily="34" charset="0"/>
              </a:rPr>
              <a:t>Share </a:t>
            </a:r>
            <a:r>
              <a:rPr lang="en-IN" sz="1600" dirty="0">
                <a:solidFill>
                  <a:schemeClr val="tx1"/>
                </a:solidFill>
                <a:latin typeface="Arial" pitchFamily="34" charset="0"/>
                <a:cs typeface="Arial" pitchFamily="34" charset="0"/>
              </a:rPr>
              <a:t>information discreetly.</a:t>
            </a:r>
          </a:p>
          <a:p>
            <a:pPr>
              <a:lnSpc>
                <a:spcPct val="150000"/>
              </a:lnSpc>
              <a:buFont typeface="Arial" pitchFamily="34" charset="0"/>
              <a:buChar char="•"/>
            </a:pPr>
            <a:r>
              <a:rPr lang="en-IN" sz="1600" b="1" dirty="0" smtClean="0">
                <a:solidFill>
                  <a:schemeClr val="tx1"/>
                </a:solidFill>
                <a:latin typeface="Arial" pitchFamily="34" charset="0"/>
                <a:cs typeface="Arial" pitchFamily="34" charset="0"/>
              </a:rPr>
              <a:t> </a:t>
            </a:r>
            <a:r>
              <a:rPr lang="en-IN" sz="1600" b="1" dirty="0">
                <a:solidFill>
                  <a:schemeClr val="tx1"/>
                </a:solidFill>
                <a:latin typeface="Arial" pitchFamily="34" charset="0"/>
                <a:cs typeface="Arial" pitchFamily="34" charset="0"/>
              </a:rPr>
              <a:t>Healthcare </a:t>
            </a:r>
            <a:r>
              <a:rPr lang="en-IN" sz="1600" b="1" dirty="0" smtClean="0">
                <a:solidFill>
                  <a:schemeClr val="tx1"/>
                </a:solidFill>
                <a:latin typeface="Arial" pitchFamily="34" charset="0"/>
                <a:cs typeface="Arial" pitchFamily="34" charset="0"/>
              </a:rPr>
              <a:t>Providers: </a:t>
            </a:r>
            <a:r>
              <a:rPr lang="en-IN" sz="1600" dirty="0">
                <a:solidFill>
                  <a:schemeClr val="tx1"/>
                </a:solidFill>
                <a:latin typeface="Arial" pitchFamily="34" charset="0"/>
                <a:cs typeface="Arial" pitchFamily="34" charset="0"/>
              </a:rPr>
              <a:t>Patient </a:t>
            </a:r>
            <a:r>
              <a:rPr lang="en-IN" sz="1600" dirty="0" smtClean="0">
                <a:solidFill>
                  <a:schemeClr val="tx1"/>
                </a:solidFill>
                <a:latin typeface="Arial" pitchFamily="34" charset="0"/>
                <a:cs typeface="Arial" pitchFamily="34" charset="0"/>
              </a:rPr>
              <a:t>Privacy - </a:t>
            </a:r>
            <a:r>
              <a:rPr lang="en-IN" sz="1600" dirty="0">
                <a:solidFill>
                  <a:schemeClr val="tx1"/>
                </a:solidFill>
                <a:latin typeface="Arial" pitchFamily="34" charset="0"/>
                <a:cs typeface="Arial" pitchFamily="34" charset="0"/>
              </a:rPr>
              <a:t>Safeguard medical data</a:t>
            </a:r>
            <a:r>
              <a:rPr lang="en-IN" sz="1600" dirty="0" smtClean="0">
                <a:solidFill>
                  <a:schemeClr val="tx1"/>
                </a:solidFill>
                <a:latin typeface="Arial" pitchFamily="34" charset="0"/>
                <a:cs typeface="Arial" pitchFamily="34" charset="0"/>
              </a:rPr>
              <a:t>.</a:t>
            </a:r>
            <a:endParaRPr lang="en-IN" sz="1600" b="1" dirty="0">
              <a:solidFill>
                <a:schemeClr val="tx1"/>
              </a:solidFill>
              <a:latin typeface="Arial" pitchFamily="34" charset="0"/>
              <a:cs typeface="Arial" pitchFamily="34" charset="0"/>
            </a:endParaRPr>
          </a:p>
          <a:p>
            <a:pPr>
              <a:lnSpc>
                <a:spcPct val="150000"/>
              </a:lnSpc>
              <a:buFont typeface="Arial" pitchFamily="34" charset="0"/>
              <a:buChar char="•"/>
            </a:pPr>
            <a:r>
              <a:rPr lang="en-IN" sz="1600" b="1" dirty="0" smtClean="0">
                <a:solidFill>
                  <a:schemeClr val="tx1"/>
                </a:solidFill>
                <a:latin typeface="Arial" pitchFamily="34" charset="0"/>
                <a:cs typeface="Arial" pitchFamily="34" charset="0"/>
              </a:rPr>
              <a:t>Individuals: </a:t>
            </a:r>
            <a:endParaRPr lang="en-IN" sz="1600" b="1" dirty="0">
              <a:solidFill>
                <a:schemeClr val="tx1"/>
              </a:solidFill>
              <a:latin typeface="Arial" pitchFamily="34" charset="0"/>
              <a:cs typeface="Arial" pitchFamily="34" charset="0"/>
            </a:endParaRPr>
          </a:p>
          <a:p>
            <a:pPr marL="0" indent="0">
              <a:lnSpc>
                <a:spcPct val="150000"/>
              </a:lnSpc>
              <a:buNone/>
            </a:pPr>
            <a:r>
              <a:rPr lang="en-IN" sz="1600" b="1" dirty="0">
                <a:solidFill>
                  <a:schemeClr val="tx1"/>
                </a:solidFill>
                <a:latin typeface="Arial" pitchFamily="34" charset="0"/>
                <a:cs typeface="Arial" pitchFamily="34" charset="0"/>
              </a:rPr>
              <a:t>    Personal </a:t>
            </a:r>
            <a:r>
              <a:rPr lang="en-IN" sz="1600" b="1" dirty="0" smtClean="0">
                <a:solidFill>
                  <a:schemeClr val="tx1"/>
                </a:solidFill>
                <a:latin typeface="Arial" pitchFamily="34" charset="0"/>
                <a:cs typeface="Arial" pitchFamily="34" charset="0"/>
              </a:rPr>
              <a:t>Privacy:</a:t>
            </a:r>
            <a:r>
              <a:rPr lang="en-IN" sz="1600" dirty="0" smtClean="0">
                <a:solidFill>
                  <a:schemeClr val="tx1"/>
                </a:solidFill>
                <a:latin typeface="Arial" pitchFamily="34" charset="0"/>
                <a:cs typeface="Arial" pitchFamily="34" charset="0"/>
              </a:rPr>
              <a:t> </a:t>
            </a:r>
            <a:r>
              <a:rPr lang="en-IN" sz="1600" dirty="0">
                <a:solidFill>
                  <a:schemeClr val="tx1"/>
                </a:solidFill>
                <a:latin typeface="Arial" pitchFamily="34" charset="0"/>
                <a:cs typeface="Arial" pitchFamily="34" charset="0"/>
              </a:rPr>
              <a:t>Hide personal messages and </a:t>
            </a:r>
            <a:r>
              <a:rPr lang="en-IN" sz="1600" dirty="0" smtClean="0">
                <a:solidFill>
                  <a:schemeClr val="tx1"/>
                </a:solidFill>
                <a:latin typeface="Arial" pitchFamily="34" charset="0"/>
                <a:cs typeface="Arial" pitchFamily="34" charset="0"/>
              </a:rPr>
              <a:t>files.</a:t>
            </a:r>
          </a:p>
          <a:p>
            <a:pPr marL="0" indent="0">
              <a:lnSpc>
                <a:spcPct val="150000"/>
              </a:lnSpc>
              <a:buNone/>
            </a:pPr>
            <a:r>
              <a:rPr lang="en-IN" sz="1600" b="1" dirty="0" smtClean="0">
                <a:solidFill>
                  <a:schemeClr val="tx1"/>
                </a:solidFill>
                <a:latin typeface="Arial" pitchFamily="34" charset="0"/>
                <a:cs typeface="Arial" pitchFamily="34" charset="0"/>
              </a:rPr>
              <a:t>    Secure Communication</a:t>
            </a:r>
            <a:r>
              <a:rPr lang="en-IN" sz="1600" dirty="0" smtClean="0">
                <a:solidFill>
                  <a:schemeClr val="tx1"/>
                </a:solidFill>
                <a:latin typeface="Arial" pitchFamily="34" charset="0"/>
                <a:cs typeface="Arial" pitchFamily="34" charset="0"/>
              </a:rPr>
              <a:t>: Exchange sensitive information discreetly.</a:t>
            </a:r>
          </a:p>
          <a:p>
            <a:pPr>
              <a:lnSpc>
                <a:spcPct val="150000"/>
              </a:lnSpc>
              <a:buFont typeface="Arial" pitchFamily="34" charset="0"/>
              <a:buChar char="•"/>
            </a:pPr>
            <a:r>
              <a:rPr lang="en-IN" sz="1600" b="1" dirty="0" err="1" smtClean="0">
                <a:solidFill>
                  <a:schemeClr val="tx1"/>
                </a:solidFill>
                <a:latin typeface="Arial" pitchFamily="34" charset="0"/>
                <a:cs typeface="Arial" pitchFamily="34" charset="0"/>
              </a:rPr>
              <a:t>Cybersecurity</a:t>
            </a:r>
            <a:r>
              <a:rPr lang="en-IN" sz="1600" b="1" dirty="0" smtClean="0">
                <a:solidFill>
                  <a:schemeClr val="tx1"/>
                </a:solidFill>
                <a:latin typeface="Arial" pitchFamily="34" charset="0"/>
                <a:cs typeface="Arial" pitchFamily="34" charset="0"/>
              </a:rPr>
              <a:t> Professionals Forensics</a:t>
            </a:r>
            <a:r>
              <a:rPr lang="en-IN" sz="1600" dirty="0" smtClean="0">
                <a:solidFill>
                  <a:schemeClr val="tx1"/>
                </a:solidFill>
                <a:latin typeface="Arial" pitchFamily="34" charset="0"/>
                <a:cs typeface="Arial" pitchFamily="34" charset="0"/>
              </a:rPr>
              <a:t>: Detect and </a:t>
            </a:r>
            <a:r>
              <a:rPr lang="en-IN" sz="1600" dirty="0" err="1" smtClean="0">
                <a:solidFill>
                  <a:schemeClr val="tx1"/>
                </a:solidFill>
                <a:latin typeface="Arial" pitchFamily="34" charset="0"/>
                <a:cs typeface="Arial" pitchFamily="34" charset="0"/>
              </a:rPr>
              <a:t>analyze</a:t>
            </a:r>
            <a:r>
              <a:rPr lang="en-IN" sz="1600" dirty="0" smtClean="0">
                <a:solidFill>
                  <a:schemeClr val="tx1"/>
                </a:solidFill>
                <a:latin typeface="Arial" pitchFamily="34" charset="0"/>
                <a:cs typeface="Arial" pitchFamily="34" charset="0"/>
              </a:rPr>
              <a:t> hidden data in digital investigations.</a:t>
            </a:r>
          </a:p>
          <a:p>
            <a:pPr marL="0" indent="0">
              <a:buNone/>
            </a:pPr>
            <a:endParaRPr lang="en-US"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854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73991" y="2044800"/>
            <a:ext cx="11029615" cy="2951532"/>
          </a:xfrm>
        </p:spPr>
        <p:txBody>
          <a:bodyPr/>
          <a:lstStyle/>
          <a:p>
            <a:pPr marL="0" indent="0">
              <a:buNone/>
            </a:pPr>
            <a:r>
              <a:rPr lang="en-US" sz="2000" b="1" dirty="0">
                <a:latin typeface="Arial" pitchFamily="34" charset="0"/>
                <a:cs typeface="Arial" pitchFamily="34" charset="0"/>
              </a:rPr>
              <a:t>Solution:</a:t>
            </a:r>
          </a:p>
          <a:p>
            <a:pPr marL="0" indent="0" algn="just">
              <a:buNone/>
            </a:pPr>
            <a:r>
              <a:rPr lang="en-US" sz="2000" dirty="0">
                <a:latin typeface="Arial" pitchFamily="34" charset="0"/>
                <a:cs typeface="Arial" pitchFamily="34" charset="0"/>
              </a:rPr>
              <a:t>The solution involves developing a comprehensive image steganography system that securely embeds and extracts hidden messages within digital images. This system will include robust algorithms for data embedding and extraction, ensure high security through cryptographic techniques, and maintain the visual quality of images. </a:t>
            </a:r>
          </a:p>
          <a:p>
            <a:endParaRPr lang="en-US" dirty="0"/>
          </a:p>
        </p:txBody>
      </p:sp>
    </p:spTree>
    <p:extLst>
      <p:ext uri="{BB962C8B-B14F-4D97-AF65-F5344CB8AC3E}">
        <p14:creationId xmlns:p14="http://schemas.microsoft.com/office/powerpoint/2010/main" val="2076851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5" name="TextBox 4"/>
          <p:cNvSpPr txBox="1"/>
          <p:nvPr/>
        </p:nvSpPr>
        <p:spPr>
          <a:xfrm>
            <a:off x="2282400" y="1958400"/>
            <a:ext cx="6998400" cy="369332"/>
          </a:xfrm>
          <a:prstGeom prst="rect">
            <a:avLst/>
          </a:prstGeom>
          <a:noFill/>
        </p:spPr>
        <p:txBody>
          <a:bodyPr wrap="square" rtlCol="0">
            <a:spAutoFit/>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100" y="1785838"/>
            <a:ext cx="4475300" cy="352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0000" y="1965600"/>
            <a:ext cx="6048000" cy="3139321"/>
          </a:xfrm>
          <a:prstGeom prst="rect">
            <a:avLst/>
          </a:prstGeom>
          <a:noFill/>
        </p:spPr>
        <p:txBody>
          <a:bodyPr wrap="square" rtlCol="0">
            <a:spAutoFit/>
          </a:bodyPr>
          <a:lstStyle/>
          <a:p>
            <a:pPr marL="342900" indent="-342900">
              <a:buFont typeface="Arial" pitchFamily="34" charset="0"/>
              <a:buChar char="•"/>
            </a:pPr>
            <a:r>
              <a:rPr lang="en-US" sz="2000" dirty="0" smtClean="0">
                <a:latin typeface="Arial" pitchFamily="34" charset="0"/>
                <a:cs typeface="Arial" pitchFamily="34" charset="0"/>
              </a:rPr>
              <a:t>I customized the project for an </a:t>
            </a:r>
            <a:r>
              <a:rPr lang="en-US" sz="2000" dirty="0">
                <a:latin typeface="Arial" pitchFamily="34" charset="0"/>
                <a:cs typeface="Arial" pitchFamily="34" charset="0"/>
              </a:rPr>
              <a:t>officer </a:t>
            </a:r>
            <a:r>
              <a:rPr lang="en-US" sz="2000" dirty="0" smtClean="0">
                <a:latin typeface="Arial" pitchFamily="34" charset="0"/>
                <a:cs typeface="Arial" pitchFamily="34" charset="0"/>
              </a:rPr>
              <a:t>who wants </a:t>
            </a:r>
            <a:r>
              <a:rPr lang="en-US" sz="2000" dirty="0">
                <a:latin typeface="Arial" pitchFamily="34" charset="0"/>
                <a:cs typeface="Arial" pitchFamily="34" charset="0"/>
              </a:rPr>
              <a:t>to send a secret text message to his undercover agent without alerting any other 3</a:t>
            </a:r>
            <a:r>
              <a:rPr lang="en-US" sz="2000" baseline="30000" dirty="0">
                <a:latin typeface="Arial" pitchFamily="34" charset="0"/>
                <a:cs typeface="Arial" pitchFamily="34" charset="0"/>
              </a:rPr>
              <a:t>rd</a:t>
            </a:r>
            <a:r>
              <a:rPr lang="en-US" sz="2000" dirty="0">
                <a:latin typeface="Arial" pitchFamily="34" charset="0"/>
                <a:cs typeface="Arial" pitchFamily="34" charset="0"/>
              </a:rPr>
              <a:t> </a:t>
            </a:r>
            <a:r>
              <a:rPr lang="en-US" sz="2000" dirty="0" smtClean="0">
                <a:latin typeface="Arial" pitchFamily="34" charset="0"/>
                <a:cs typeface="Arial" pitchFamily="34" charset="0"/>
              </a:rPr>
              <a:t>person.</a:t>
            </a:r>
          </a:p>
          <a:p>
            <a:endParaRPr lang="en-US" sz="2000" dirty="0" smtClean="0">
              <a:latin typeface="Arial" pitchFamily="34" charset="0"/>
              <a:cs typeface="Arial" pitchFamily="34" charset="0"/>
            </a:endParaRPr>
          </a:p>
          <a:p>
            <a:pPr marL="342900" indent="-342900">
              <a:buFont typeface="Arial" pitchFamily="34" charset="0"/>
              <a:buChar char="•"/>
            </a:pPr>
            <a:r>
              <a:rPr lang="en-US" sz="2000" dirty="0">
                <a:latin typeface="Arial" pitchFamily="34" charset="0"/>
                <a:cs typeface="Arial" pitchFamily="34" charset="0"/>
              </a:rPr>
              <a:t>By using problem statement this project is created to hide a text inside an image using RGB, LSB method is used for imperceptible to the human eye. And here XOR operation is used for hide and unhide the image.</a:t>
            </a:r>
          </a:p>
          <a:p>
            <a:endParaRPr lang="en-IN" dirty="0"/>
          </a:p>
        </p:txBody>
      </p:sp>
    </p:spTree>
    <p:extLst>
      <p:ext uri="{BB962C8B-B14F-4D97-AF65-F5344CB8AC3E}">
        <p14:creationId xmlns:p14="http://schemas.microsoft.com/office/powerpoint/2010/main" val="3657386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59591" y="1671446"/>
            <a:ext cx="11029615" cy="3634486"/>
          </a:xfrm>
        </p:spPr>
        <p:txBody>
          <a:bodyPr>
            <a:normAutofit/>
          </a:bodyPr>
          <a:lstStyle/>
          <a:p>
            <a:pPr marL="342900" indent="-342900">
              <a:buFont typeface="+mj-lt"/>
              <a:buAutoNum type="arabicPeriod"/>
            </a:pPr>
            <a:r>
              <a:rPr lang="en-US" sz="2000" dirty="0" smtClean="0">
                <a:latin typeface="Arial" pitchFamily="34" charset="0"/>
                <a:cs typeface="Arial" pitchFamily="34" charset="0"/>
              </a:rPr>
              <a:t>Importing </a:t>
            </a:r>
            <a:r>
              <a:rPr lang="en-US" sz="2000" dirty="0">
                <a:latin typeface="Arial" pitchFamily="34" charset="0"/>
                <a:cs typeface="Arial" pitchFamily="34" charset="0"/>
              </a:rPr>
              <a:t>some libraries like </a:t>
            </a:r>
            <a:r>
              <a:rPr lang="en-US" sz="2000" dirty="0" smtClean="0">
                <a:latin typeface="Arial" pitchFamily="34" charset="0"/>
                <a:cs typeface="Arial" pitchFamily="34" charset="0"/>
              </a:rPr>
              <a:t>cv2.</a:t>
            </a:r>
            <a:endParaRPr lang="en-US" sz="2000" dirty="0">
              <a:latin typeface="Arial" pitchFamily="34" charset="0"/>
              <a:cs typeface="Arial" pitchFamily="34" charset="0"/>
            </a:endParaRPr>
          </a:p>
          <a:p>
            <a:pPr marL="342900" indent="-342900">
              <a:buFont typeface="+mj-lt"/>
              <a:buAutoNum type="arabicPeriod"/>
            </a:pPr>
            <a:r>
              <a:rPr lang="en-US" sz="2000" dirty="0">
                <a:latin typeface="Arial" pitchFamily="34" charset="0"/>
                <a:cs typeface="Arial" pitchFamily="34" charset="0"/>
              </a:rPr>
              <a:t>Convert encoding data into 8-bit binary form using ASCII value of characters</a:t>
            </a:r>
          </a:p>
          <a:p>
            <a:pPr marL="342900" indent="-342900">
              <a:buFont typeface="+mj-lt"/>
              <a:buAutoNum type="arabicPeriod"/>
            </a:pPr>
            <a:r>
              <a:rPr lang="en-US" sz="2000" dirty="0" smtClean="0">
                <a:latin typeface="Arial" pitchFamily="34" charset="0"/>
                <a:cs typeface="Arial" pitchFamily="34" charset="0"/>
              </a:rPr>
              <a:t>Read the image from it’s path and hiding the image using XOR operation</a:t>
            </a:r>
          </a:p>
          <a:p>
            <a:pPr marL="342900" indent="-342900">
              <a:buFont typeface="+mj-lt"/>
              <a:buAutoNum type="arabicPeriod"/>
            </a:pPr>
            <a:r>
              <a:rPr lang="en-US" sz="2000" dirty="0" smtClean="0">
                <a:latin typeface="Arial" pitchFamily="34" charset="0"/>
                <a:cs typeface="Arial" pitchFamily="34" charset="0"/>
              </a:rPr>
              <a:t>Putting </a:t>
            </a:r>
            <a:r>
              <a:rPr lang="en-US" sz="2000" dirty="0">
                <a:latin typeface="Arial" pitchFamily="34" charset="0"/>
                <a:cs typeface="Arial" pitchFamily="34" charset="0"/>
              </a:rPr>
              <a:t>modified pixels in the new </a:t>
            </a:r>
            <a:r>
              <a:rPr lang="en-US" sz="2000" dirty="0" smtClean="0">
                <a:latin typeface="Arial" pitchFamily="34" charset="0"/>
                <a:cs typeface="Arial" pitchFamily="34" charset="0"/>
              </a:rPr>
              <a:t>image/A secret is created to avoid unauthorized users.</a:t>
            </a:r>
          </a:p>
          <a:p>
            <a:pPr marL="342900" indent="-342900">
              <a:buFont typeface="+mj-lt"/>
              <a:buAutoNum type="arabicPeriod"/>
            </a:pPr>
            <a:r>
              <a:rPr lang="en-US" sz="2000" dirty="0" smtClean="0">
                <a:latin typeface="Arial" pitchFamily="34" charset="0"/>
                <a:cs typeface="Arial" pitchFamily="34" charset="0"/>
              </a:rPr>
              <a:t>To </a:t>
            </a:r>
            <a:r>
              <a:rPr lang="en-US" sz="2000" dirty="0">
                <a:latin typeface="Arial" pitchFamily="34" charset="0"/>
                <a:cs typeface="Arial" pitchFamily="34" charset="0"/>
              </a:rPr>
              <a:t>unhide the image user wants to enter the secret key.</a:t>
            </a:r>
          </a:p>
          <a:p>
            <a:pPr marL="342900" indent="-342900">
              <a:buFont typeface="+mj-lt"/>
              <a:buAutoNum type="arabicPeriod"/>
            </a:pPr>
            <a:r>
              <a:rPr lang="en-US" sz="2000" dirty="0" smtClean="0">
                <a:latin typeface="Arial" pitchFamily="34" charset="0"/>
                <a:cs typeface="Arial" pitchFamily="34" charset="0"/>
              </a:rPr>
              <a:t>Finally</a:t>
            </a:r>
            <a:r>
              <a:rPr lang="en-US" sz="2000" dirty="0">
                <a:latin typeface="Arial" pitchFamily="34" charset="0"/>
                <a:cs typeface="Arial" pitchFamily="34" charset="0"/>
              </a:rPr>
              <a:t>, user can able to see the secret message.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184081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600" y="1635963"/>
            <a:ext cx="5411540" cy="444803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400" y="1605600"/>
            <a:ext cx="4996800" cy="4384800"/>
          </a:xfrm>
          <a:prstGeom prst="rect">
            <a:avLst/>
          </a:prstGeom>
        </p:spPr>
      </p:pic>
      <p:sp>
        <p:nvSpPr>
          <p:cNvPr id="10" name="TextBox 9"/>
          <p:cNvSpPr txBox="1"/>
          <p:nvPr/>
        </p:nvSpPr>
        <p:spPr>
          <a:xfrm>
            <a:off x="377027" y="1626767"/>
            <a:ext cx="441146" cy="461665"/>
          </a:xfrm>
          <a:prstGeom prst="rect">
            <a:avLst/>
          </a:prstGeom>
          <a:noFill/>
        </p:spPr>
        <p:txBody>
          <a:bodyPr wrap="none" rtlCol="0">
            <a:spAutoFit/>
          </a:bodyPr>
          <a:lstStyle/>
          <a:p>
            <a:r>
              <a:rPr lang="en-IN" sz="2400" b="1" dirty="0" smtClean="0">
                <a:latin typeface="Arial" pitchFamily="34" charset="0"/>
                <a:cs typeface="Arial" pitchFamily="34" charset="0"/>
              </a:rPr>
              <a:t>1.</a:t>
            </a:r>
            <a:endParaRPr lang="en-IN" sz="2400" b="1" dirty="0">
              <a:latin typeface="Arial" pitchFamily="34" charset="0"/>
              <a:cs typeface="Arial" pitchFamily="34" charset="0"/>
            </a:endParaRPr>
          </a:p>
        </p:txBody>
      </p: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http://purl.org/dc/dcmitype/"/>
    <ds:schemaRef ds:uri="http://schemas.microsoft.com/office/infopath/2007/PartnerControls"/>
    <ds:schemaRef ds:uri="http://purl.org/dc/terms/"/>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TotalTime>
  <Words>582</Words>
  <Application>Microsoft Office PowerPoint</Application>
  <PresentationFormat>Custom</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Student Details</vt:lpstr>
      <vt:lpstr>PROJECT TITLE/Problem Statement :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Original image:</vt:lpstr>
      <vt:lpstr>PowerPoint Presentation</vt:lpstr>
      <vt:lpstr>Original image:</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india</cp:lastModifiedBy>
  <cp:revision>10</cp:revision>
  <dcterms:created xsi:type="dcterms:W3CDTF">2021-05-26T16:50:10Z</dcterms:created>
  <dcterms:modified xsi:type="dcterms:W3CDTF">2024-07-14T17:48:31Z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