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97" r:id="rId2"/>
    <p:sldId id="269" r:id="rId3"/>
    <p:sldId id="307" r:id="rId4"/>
    <p:sldId id="270" r:id="rId5"/>
    <p:sldId id="271" r:id="rId6"/>
    <p:sldId id="295" r:id="rId7"/>
    <p:sldId id="292" r:id="rId8"/>
    <p:sldId id="286" r:id="rId9"/>
    <p:sldId id="273" r:id="rId10"/>
    <p:sldId id="282" r:id="rId11"/>
    <p:sldId id="284" r:id="rId12"/>
    <p:sldId id="280" r:id="rId13"/>
    <p:sldId id="274" r:id="rId14"/>
    <p:sldId id="257" r:id="rId15"/>
    <p:sldId id="259" r:id="rId16"/>
    <p:sldId id="258" r:id="rId17"/>
    <p:sldId id="261" r:id="rId18"/>
    <p:sldId id="303" r:id="rId19"/>
    <p:sldId id="302" r:id="rId20"/>
    <p:sldId id="262" r:id="rId21"/>
    <p:sldId id="263" r:id="rId22"/>
    <p:sldId id="264" r:id="rId23"/>
    <p:sldId id="265" r:id="rId24"/>
    <p:sldId id="260" r:id="rId25"/>
    <p:sldId id="266" r:id="rId26"/>
    <p:sldId id="277" r:id="rId27"/>
    <p:sldId id="308" r:id="rId28"/>
    <p:sldId id="304" r:id="rId29"/>
    <p:sldId id="305" r:id="rId30"/>
    <p:sldId id="306" r:id="rId31"/>
    <p:sldId id="300" r:id="rId32"/>
    <p:sldId id="29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56F2-C0E0-473E-A8C0-FE9EE9DCDEF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5E668-14BD-43A6-9AE7-104AD383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fcd7c05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fcd7c05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15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fcd7c05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fcd7c05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97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fcd7c05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fcd7c05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67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fcd7c057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fcd7c057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01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fcd7c05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fcd7c05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85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fcd7c05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fcd7c05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98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fcd7c05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fcd7c05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8C997B-D001-724D-B675-ABE40A16719B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A79-2F5B-9D4B-9BD7-E9A36EE154B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24-6B14-8A41-B5CF-51AE08C595A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85-FC73-094D-8784-8DFA1B06505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2AF7-3F5B-4941-A5F6-456B61E52737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E6-8F23-CD49-8A8D-A217E1BD9103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52D-9116-7642-9516-844292551B3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659-DDF7-D347-B25E-ACCF6ADC971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8B1-C2B3-7D4F-AD20-6A00C8A9097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62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3BA3-DCF0-9545-8352-6A68E113E44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D27-6E7C-BD42-ABD3-97F50835A1A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583B-0131-A74B-A215-B64DC0ADC4EA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D30-4B1D-BC4D-AFD9-C046E92B31A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056-7E2D-C942-B363-1C22AE7DDE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0E41-0845-EA45-B25E-4794DFF4EF0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571-4788-F34B-B41C-7FB5662DC926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9EF0-401A-4642-97BE-59516163E73A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791A4-A1D9-E049-93BF-510720281CC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che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eroku.com/how-to-make-progressive-web-app" TargetMode="External"/><Relationship Id="rId2" Type="http://schemas.openxmlformats.org/officeDocument/2006/relationships/hyperlink" Target="https://developers.google.com/web/ilt/pwa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blog.pusher.com/introduction-progressive-web-app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674" y="4347630"/>
            <a:ext cx="6815669" cy="16594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Workshop Team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2142309"/>
            <a:ext cx="4036424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45874" y="1616539"/>
            <a:ext cx="4545874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50799" algn="l"/>
            <a:r>
              <a:rPr lang="en" b="1" dirty="0">
                <a:ea typeface="EB Garamond"/>
                <a:cs typeface="Times New Roman" panose="02020603050405020304" pitchFamily="18" charset="0"/>
                <a:sym typeface="EB Garamond"/>
              </a:rPr>
              <a:t> Need</a:t>
            </a:r>
            <a:endParaRPr b="1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758171" y="2966146"/>
            <a:ext cx="7333577" cy="2232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A. Starting from the </a:t>
            </a:r>
            <a:r>
              <a:rPr lang="en" sz="2200" dirty="0" smtClean="0">
                <a:latin typeface="+mj-lt"/>
                <a:ea typeface="EB Garamond"/>
                <a:cs typeface="EB Garamond"/>
                <a:sym typeface="EB Garamond"/>
              </a:rPr>
              <a:t>scratch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B. Simple/Single additional </a:t>
            </a:r>
            <a:r>
              <a:rPr lang="en" sz="2200" dirty="0" smtClean="0">
                <a:latin typeface="+mj-lt"/>
                <a:ea typeface="EB Garamond"/>
                <a:cs typeface="EB Garamond"/>
                <a:sym typeface="EB Garamond"/>
              </a:rPr>
              <a:t>feature</a:t>
            </a:r>
            <a:endParaRPr sz="2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53298-89FC-B04C-8670-C03D3B0833F4}"/>
              </a:ext>
            </a:extLst>
          </p:cNvPr>
          <p:cNvSpPr txBox="1"/>
          <p:nvPr/>
        </p:nvSpPr>
        <p:spPr>
          <a:xfrm>
            <a:off x="10682868" y="6445405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C8F01-9411-8A4B-BCCB-0B7B69D7F4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682866" y="5373858"/>
            <a:ext cx="613743" cy="1484142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10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9202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095897" y="1433660"/>
            <a:ext cx="6648994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 dirty="0">
                <a:ea typeface="EB Garamond"/>
                <a:cs typeface="Times New Roman" panose="02020603050405020304" pitchFamily="18" charset="0"/>
              </a:rPr>
              <a:t>Challenges</a:t>
            </a:r>
            <a:endParaRPr b="1" dirty="0">
              <a:ea typeface="EB Garamond"/>
              <a:cs typeface="Times New Roman" panose="02020603050405020304" pitchFamily="18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2076994" y="2076994"/>
            <a:ext cx="7119257" cy="26909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8000"/>
              </a:lnSpc>
              <a:spcBef>
                <a:spcPts val="4267"/>
              </a:spcBef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Limited Functionality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  <a:p>
            <a:pPr>
              <a:lnSpc>
                <a:spcPct val="158000"/>
              </a:lnSpc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Cross Browser Support 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  <a:p>
            <a:pPr>
              <a:lnSpc>
                <a:spcPct val="158000"/>
              </a:lnSpc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Limited Legitimacy</a:t>
            </a:r>
          </a:p>
          <a:p>
            <a:pPr>
              <a:lnSpc>
                <a:spcPct val="158000"/>
              </a:lnSpc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Cross Application Login Support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A21EA-4735-4D4C-87B2-DE55C3A03C64}"/>
              </a:ext>
            </a:extLst>
          </p:cNvPr>
          <p:cNvSpPr txBox="1"/>
          <p:nvPr/>
        </p:nvSpPr>
        <p:spPr>
          <a:xfrm>
            <a:off x="10537902" y="654576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6A91-C864-9B4C-80E8-FD59A1394F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396025" y="5332438"/>
            <a:ext cx="900586" cy="152556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11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21835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11235" y="1118271"/>
            <a:ext cx="763741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Principles</a:t>
            </a:r>
            <a:endParaRPr sz="3733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1907176" y="2176763"/>
            <a:ext cx="8647613" cy="31528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Web App Manifest</a:t>
            </a:r>
          </a:p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Add to Home Screen banner</a:t>
            </a:r>
          </a:p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Service Worker</a:t>
            </a:r>
          </a:p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Push Notification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BBD85-8B37-3742-931A-D715220DB158}"/>
              </a:ext>
            </a:extLst>
          </p:cNvPr>
          <p:cNvSpPr txBox="1"/>
          <p:nvPr/>
        </p:nvSpPr>
        <p:spPr>
          <a:xfrm>
            <a:off x="10292576" y="654576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B420E-64E1-864D-83D5-51A1632375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05183" y="4811150"/>
            <a:ext cx="1444820" cy="2672862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12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25859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47382" y="1498974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cs typeface="Times New Roman" panose="02020603050405020304" pitchFamily="18" charset="0"/>
              </a:rPr>
              <a:t>Web App Manifest</a:t>
            </a:r>
            <a:endParaRPr b="1" dirty="0">
              <a:cs typeface="Times New Roman" panose="02020603050405020304" pitchFamily="18" charset="0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1848636" y="2822455"/>
            <a:ext cx="8494727" cy="2846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Simple JSON file that tells the browser about your web application and how it should behave when </a:t>
            </a:r>
            <a:r>
              <a:rPr lang="en" sz="2200" dirty="0" smtClean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“installed”on </a:t>
            </a: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the user's mobile device or desktop.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EBA9-BC9E-6343-A9FA-0ECA08AAAE2F}"/>
              </a:ext>
            </a:extLst>
          </p:cNvPr>
          <p:cNvSpPr txBox="1"/>
          <p:nvPr/>
        </p:nvSpPr>
        <p:spPr>
          <a:xfrm>
            <a:off x="10169912" y="645655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9A16F-D43F-E240-B4A9-4957529199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343363" y="4965895"/>
            <a:ext cx="840452" cy="230710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13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1939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04382"/>
            <a:ext cx="9601196" cy="1303867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a </a:t>
            </a:r>
            <a:r>
              <a:rPr lang="en-US" b="1" dirty="0"/>
              <a:t>Service </a:t>
            </a:r>
            <a:r>
              <a:rPr lang="en-US" b="1" dirty="0" smtClean="0"/>
              <a:t>worker?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network proxy, allowing you to control how a network request from a page is handled.</a:t>
            </a:r>
          </a:p>
          <a:p>
            <a:r>
              <a:rPr lang="en-US" dirty="0"/>
              <a:t>JavaScript worker</a:t>
            </a:r>
          </a:p>
          <a:p>
            <a:r>
              <a:rPr lang="en-US" dirty="0"/>
              <a:t> It manages cache efficiently to allow error free app display during offline access.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8613B-7E32-1647-BE22-27B6D8D4EECC}"/>
              </a:ext>
            </a:extLst>
          </p:cNvPr>
          <p:cNvSpPr txBox="1"/>
          <p:nvPr/>
        </p:nvSpPr>
        <p:spPr>
          <a:xfrm>
            <a:off x="9958039" y="6545766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EEB982-4D8D-F948-8928-3EB409B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7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worker lifecycle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41862" y="2690949"/>
            <a:ext cx="966651" cy="587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41862" y="3788229"/>
            <a:ext cx="1397727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31919" y="3863340"/>
            <a:ext cx="1110343" cy="594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Activated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39097" y="3863340"/>
            <a:ext cx="1240971" cy="602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76903" y="3078237"/>
            <a:ext cx="1306286" cy="553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Fetch/Push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6903" y="4237688"/>
            <a:ext cx="1489165" cy="621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Terminates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04011" y="5185954"/>
            <a:ext cx="1227908" cy="535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2325187" y="3278777"/>
            <a:ext cx="1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239589" y="4160520"/>
            <a:ext cx="69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5042262" y="4160520"/>
            <a:ext cx="796835" cy="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0" idx="0"/>
          </p:cNvCxnSpPr>
          <p:nvPr/>
        </p:nvCxnSpPr>
        <p:spPr>
          <a:xfrm>
            <a:off x="2540726" y="4532811"/>
            <a:ext cx="77723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1"/>
          </p:cNvCxnSpPr>
          <p:nvPr/>
        </p:nvCxnSpPr>
        <p:spPr>
          <a:xfrm flipV="1">
            <a:off x="7080068" y="3354856"/>
            <a:ext cx="796835" cy="629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</p:cNvCxnSpPr>
          <p:nvPr/>
        </p:nvCxnSpPr>
        <p:spPr>
          <a:xfrm>
            <a:off x="7080068" y="4164602"/>
            <a:ext cx="796835" cy="48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4090" y="3868356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/>
          <p:cNvSpPr txBox="1"/>
          <p:nvPr/>
        </p:nvSpPr>
        <p:spPr>
          <a:xfrm rot="2436216">
            <a:off x="2865598" y="4672460"/>
            <a:ext cx="52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19896-FA5B-D445-881C-50D27BC1C948}"/>
              </a:ext>
            </a:extLst>
          </p:cNvPr>
          <p:cNvSpPr txBox="1"/>
          <p:nvPr/>
        </p:nvSpPr>
        <p:spPr>
          <a:xfrm>
            <a:off x="10225668" y="6501161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239FAE7-F855-904E-B52B-376DF946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96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service workers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Service workers depend on two APIs to make an app work offline: </a:t>
            </a:r>
            <a:r>
              <a:rPr lang="en-US" dirty="0">
                <a:hlinkClick r:id="rId2"/>
              </a:rPr>
              <a:t>Fetch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Cache</a:t>
            </a:r>
            <a:r>
              <a:rPr lang="en-US" dirty="0"/>
              <a:t> </a:t>
            </a:r>
          </a:p>
          <a:p>
            <a:r>
              <a:rPr lang="en-US" dirty="0"/>
              <a:t>Improve performance of your application/site</a:t>
            </a:r>
          </a:p>
          <a:p>
            <a:r>
              <a:rPr lang="en-US" dirty="0"/>
              <a:t>Make your app "offline-first“</a:t>
            </a:r>
          </a:p>
          <a:p>
            <a:r>
              <a:rPr lang="en-US" dirty="0"/>
              <a:t>Act as the base for advanced features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F5505-4299-FC45-B26F-9515833234D7}"/>
              </a:ext>
            </a:extLst>
          </p:cNvPr>
          <p:cNvSpPr txBox="1"/>
          <p:nvPr/>
        </p:nvSpPr>
        <p:spPr>
          <a:xfrm>
            <a:off x="9924585" y="6467707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2CFF0D-3B5A-C34B-9BA1-93E6E4F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74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Fetch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 is a replacement for XMLHttpRequest.</a:t>
            </a:r>
          </a:p>
          <a:p>
            <a:pPr fontAlgn="base"/>
            <a:r>
              <a:rPr lang="en-US" dirty="0"/>
              <a:t>Promise based (cleaner code)</a:t>
            </a:r>
          </a:p>
          <a:p>
            <a:pPr fontAlgn="base"/>
            <a:r>
              <a:rPr lang="en-US" dirty="0"/>
              <a:t>Handles redirection, decodes common formats, etc.</a:t>
            </a:r>
          </a:p>
          <a:p>
            <a:pPr fontAlgn="base"/>
            <a:r>
              <a:rPr lang="en-US" dirty="0"/>
              <a:t>Used by service workers, cache API, etc.</a:t>
            </a:r>
          </a:p>
          <a:p>
            <a:pPr fontAlgn="base"/>
            <a:r>
              <a:rPr lang="en-US" dirty="0"/>
              <a:t>Implements Cross Origin Resource Sharing (CORS)*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C4892-E6F7-9440-B6DB-91A1915CCDF2}"/>
              </a:ext>
            </a:extLst>
          </p:cNvPr>
          <p:cNvSpPr txBox="1"/>
          <p:nvPr/>
        </p:nvSpPr>
        <p:spPr>
          <a:xfrm>
            <a:off x="10582507" y="6490010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5F965-F564-9B43-8DC5-B6A75950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76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cs typeface="Times New Roman" panose="02020603050405020304" pitchFamily="18" charset="0"/>
              </a:rPr>
              <a:t>Add to Home Screen Banner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9" y="2556932"/>
            <a:ext cx="8138160" cy="3318936"/>
          </a:xfrm>
        </p:spPr>
        <p:txBody>
          <a:bodyPr/>
          <a:lstStyle/>
          <a:p>
            <a:pPr>
              <a:spcAft>
                <a:spcPts val="2133"/>
              </a:spcAft>
            </a:pP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Makes it easy for users to install your PWA on their mobile or </a:t>
            </a:r>
            <a:r>
              <a:rPr lang="en" dirty="0">
                <a:uFill>
                  <a:noFill/>
                </a:uFill>
                <a:ea typeface="EB Garamond"/>
                <a:cs typeface="Times New Roman" panose="02020603050405020304" pitchFamily="18" charset="0"/>
                <a:sym typeface="EB Garamond"/>
              </a:rPr>
              <a:t>desktop device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.                                    </a:t>
            </a:r>
            <a:endParaRPr lang="en" dirty="0" smtClean="0"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>
              <a:spcAft>
                <a:spcPts val="2133"/>
              </a:spcAft>
            </a:pPr>
            <a:r>
              <a:rPr lang="en" dirty="0" smtClean="0">
                <a:ea typeface="EB Garamond"/>
                <a:cs typeface="Times New Roman" panose="02020603050405020304" pitchFamily="18" charset="0"/>
                <a:sym typeface="EB Garamond"/>
              </a:rPr>
              <a:t>After 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the user accepts the prompt, your PWA will be added to their </a:t>
            </a:r>
            <a:r>
              <a:rPr lang="en" dirty="0" smtClean="0">
                <a:ea typeface="EB Garamond"/>
                <a:cs typeface="Times New Roman" panose="02020603050405020304" pitchFamily="18" charset="0"/>
                <a:sym typeface="EB Garamond"/>
              </a:rPr>
              <a:t>launcher and 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it will run like any other installed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27326" y="6492240"/>
            <a:ext cx="177654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Sravani Jaidi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cs typeface="Times New Roman" panose="02020603050405020304" pitchFamily="18" charset="0"/>
              </a:rPr>
              <a:t>Push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564" y="2948818"/>
            <a:ext cx="7759337" cy="2733525"/>
          </a:xfrm>
        </p:spPr>
        <p:txBody>
          <a:bodyPr/>
          <a:lstStyle/>
          <a:p>
            <a:pPr marL="0" indent="0">
              <a:spcAft>
                <a:spcPts val="2133"/>
              </a:spcAft>
              <a:buNone/>
            </a:pP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Push messaging provides a simple and effective way to re-engage with the users of the page. </a:t>
            </a:r>
          </a:p>
          <a:p>
            <a:pPr marL="0" indent="0">
              <a:spcAft>
                <a:spcPts val="2133"/>
              </a:spcAft>
              <a:buNone/>
            </a:pPr>
            <a:endParaRPr lang="en" dirty="0"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indent="0">
              <a:spcAft>
                <a:spcPts val="2133"/>
              </a:spcAft>
              <a:buNone/>
            </a:pPr>
            <a:endParaRPr lang="en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02289" y="646611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-Sravani Jaidi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</a:t>
            </a:r>
            <a:r>
              <a:rPr lang="en-US" b="1" dirty="0" smtClean="0"/>
              <a:t>Slide: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33" y="2284114"/>
            <a:ext cx="2465658" cy="3024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38" y="2297565"/>
            <a:ext cx="2354791" cy="2921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6" y="2284114"/>
            <a:ext cx="2189929" cy="2948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7E658-C8F1-7B49-A330-E47A631B4933}"/>
              </a:ext>
            </a:extLst>
          </p:cNvPr>
          <p:cNvSpPr txBox="1"/>
          <p:nvPr/>
        </p:nvSpPr>
        <p:spPr>
          <a:xfrm>
            <a:off x="1996068" y="5477350"/>
            <a:ext cx="1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Kavya Reddy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59DAB-9077-324D-82CE-8059CA42FAE6}"/>
              </a:ext>
            </a:extLst>
          </p:cNvPr>
          <p:cNvSpPr txBox="1"/>
          <p:nvPr/>
        </p:nvSpPr>
        <p:spPr>
          <a:xfrm>
            <a:off x="5051503" y="5542156"/>
            <a:ext cx="15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Sravani Jaidi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A2BBA-BF54-494D-93F5-49CED0DAD261}"/>
              </a:ext>
            </a:extLst>
          </p:cNvPr>
          <p:cNvSpPr txBox="1"/>
          <p:nvPr/>
        </p:nvSpPr>
        <p:spPr>
          <a:xfrm>
            <a:off x="7995424" y="5553307"/>
            <a:ext cx="210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Satish Kumar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045472C-786E-2740-A693-3B35C3D44E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438227" y="5606792"/>
            <a:ext cx="548641" cy="113563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2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9010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you create stores of responses keyed by request.</a:t>
            </a:r>
          </a:p>
          <a:p>
            <a:pPr marL="0" indent="0">
              <a:buNone/>
            </a:pPr>
            <a:r>
              <a:rPr lang="en-US" dirty="0"/>
              <a:t>There are different ways of serving files from the cache. They are</a:t>
            </a:r>
          </a:p>
          <a:p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falling back to network</a:t>
            </a:r>
          </a:p>
          <a:p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falling back to cache</a:t>
            </a:r>
          </a:p>
          <a:p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then network</a:t>
            </a:r>
          </a:p>
          <a:p>
            <a:r>
              <a:rPr lang="en-US" dirty="0"/>
              <a:t>Generic fallback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8C767-8773-864F-8B64-96583B4C9603}"/>
              </a:ext>
            </a:extLst>
          </p:cNvPr>
          <p:cNvSpPr txBox="1"/>
          <p:nvPr/>
        </p:nvSpPr>
        <p:spPr>
          <a:xfrm>
            <a:off x="10470995" y="6501161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5998-428E-7A43-BC15-3F93D836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47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falling back to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697947"/>
            <a:ext cx="6884126" cy="2723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D45DB-B368-2344-8433-D6ED8D85C9C4}"/>
              </a:ext>
            </a:extLst>
          </p:cNvPr>
          <p:cNvSpPr txBox="1"/>
          <p:nvPr/>
        </p:nvSpPr>
        <p:spPr>
          <a:xfrm>
            <a:off x="10415239" y="656806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B3CC8-C64F-2247-B774-8A86820F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19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falling back to cache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08" y="2677886"/>
            <a:ext cx="8082192" cy="290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3CF65-7710-FC42-9CA4-B0E6ED37B15B}"/>
              </a:ext>
            </a:extLst>
          </p:cNvPr>
          <p:cNvSpPr txBox="1"/>
          <p:nvPr/>
        </p:nvSpPr>
        <p:spPr>
          <a:xfrm>
            <a:off x="10404088" y="6523463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C936D6-C6E2-E145-987A-910CB19B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67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Fallback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26" y="2717074"/>
            <a:ext cx="7262947" cy="2651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10757-728A-FE43-B52A-86B48AA93341}"/>
              </a:ext>
            </a:extLst>
          </p:cNvPr>
          <p:cNvSpPr txBox="1"/>
          <p:nvPr/>
        </p:nvSpPr>
        <p:spPr>
          <a:xfrm>
            <a:off x="10326029" y="6478859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CB1FFE-706D-6A4F-91CA-851C6FC7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44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then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503" y="2769326"/>
            <a:ext cx="7380514" cy="244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AD982-D12F-ED48-BB1A-050B6287ABD7}"/>
              </a:ext>
            </a:extLst>
          </p:cNvPr>
          <p:cNvSpPr txBox="1"/>
          <p:nvPr/>
        </p:nvSpPr>
        <p:spPr>
          <a:xfrm>
            <a:off x="10259122" y="6534615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2B05E6-221F-B241-8597-B40CFF20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00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Server-side Rendering (SSR):</a:t>
            </a:r>
          </a:p>
          <a:p>
            <a:pPr fontAlgn="base"/>
            <a:r>
              <a:rPr lang="en-US" dirty="0"/>
              <a:t> Server returns a complete page</a:t>
            </a:r>
          </a:p>
          <a:p>
            <a:pPr fontAlgn="base"/>
            <a:r>
              <a:rPr lang="en-US" dirty="0"/>
              <a:t>Page loads CSS, JavaScript, and all content. Updates and reloads DOM.</a:t>
            </a:r>
          </a:p>
          <a:p>
            <a:pPr marL="0" indent="0">
              <a:buNone/>
            </a:pPr>
            <a:r>
              <a:rPr lang="en-US" dirty="0"/>
              <a:t>Client-side Rendering (CSR):</a:t>
            </a:r>
          </a:p>
          <a:p>
            <a:pPr fontAlgn="base"/>
            <a:r>
              <a:rPr lang="en-US" dirty="0"/>
              <a:t>Server returns "template page" with CSS &amp; JavaScript</a:t>
            </a:r>
          </a:p>
          <a:p>
            <a:pPr fontAlgn="base"/>
            <a:r>
              <a:rPr lang="en-US" dirty="0"/>
              <a:t>JavaScript makes request to get content, adds to page</a:t>
            </a:r>
          </a:p>
          <a:p>
            <a:pPr fontAlgn="base"/>
            <a:r>
              <a:rPr lang="en-US" dirty="0"/>
              <a:t>Page updates reload only the dynamic content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A433-6779-E74F-A222-0FDD4A4D8FAA}"/>
              </a:ext>
            </a:extLst>
          </p:cNvPr>
          <p:cNvSpPr txBox="1"/>
          <p:nvPr/>
        </p:nvSpPr>
        <p:spPr>
          <a:xfrm>
            <a:off x="10448693" y="6478859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8D726A-9FF1-0B49-9E51-ED9C75E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2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</a:t>
            </a:r>
            <a:r>
              <a:rPr lang="en-US" dirty="0"/>
              <a:t>using PWA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93" y="2037774"/>
            <a:ext cx="1858800" cy="18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72" y="4288045"/>
            <a:ext cx="1514800" cy="15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11" y="1986432"/>
            <a:ext cx="1961484" cy="1961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68037" y="4226523"/>
            <a:ext cx="1637844" cy="1637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40" y="2014225"/>
            <a:ext cx="1882349" cy="1882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B2B73-38A2-4F47-AC3F-59C10EE552F8}"/>
              </a:ext>
            </a:extLst>
          </p:cNvPr>
          <p:cNvSpPr txBox="1"/>
          <p:nvPr/>
        </p:nvSpPr>
        <p:spPr>
          <a:xfrm>
            <a:off x="10203366" y="6467707"/>
            <a:ext cx="1473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-Satish Kumar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067EFE-9EE7-5649-9F3A-58C7F7BB31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49693" y="5598942"/>
            <a:ext cx="3679378" cy="114348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26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6668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71" y="858893"/>
            <a:ext cx="11157600" cy="914800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24744" y="2272938"/>
            <a:ext cx="8399416" cy="35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565" y="2556932"/>
            <a:ext cx="7197635" cy="3318936"/>
          </a:xfrm>
        </p:spPr>
        <p:txBody>
          <a:bodyPr/>
          <a:lstStyle/>
          <a:p>
            <a:r>
              <a:rPr lang="en-US" dirty="0"/>
              <a:t>Increase in mobile experience</a:t>
            </a:r>
          </a:p>
          <a:p>
            <a:r>
              <a:rPr lang="en-US" dirty="0"/>
              <a:t>Behave like </a:t>
            </a:r>
            <a:r>
              <a:rPr lang="en-US" dirty="0" smtClean="0"/>
              <a:t>native </a:t>
            </a:r>
            <a:r>
              <a:rPr lang="en-US" dirty="0"/>
              <a:t>apps</a:t>
            </a:r>
          </a:p>
          <a:p>
            <a:r>
              <a:rPr lang="en-US" dirty="0"/>
              <a:t>No distribution store required</a:t>
            </a:r>
          </a:p>
          <a:p>
            <a:r>
              <a:rPr lang="en-US" dirty="0"/>
              <a:t>Easy and </a:t>
            </a:r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791" y="6488668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583" y="2556932"/>
            <a:ext cx="6714308" cy="3318936"/>
          </a:xfrm>
        </p:spPr>
        <p:txBody>
          <a:bodyPr/>
          <a:lstStyle/>
          <a:p>
            <a:r>
              <a:rPr lang="en-US" dirty="0"/>
              <a:t>Limited browser </a:t>
            </a:r>
            <a:r>
              <a:rPr lang="en-US" dirty="0" smtClean="0"/>
              <a:t>support</a:t>
            </a:r>
            <a:r>
              <a:rPr lang="en-US" dirty="0"/>
              <a:t>.</a:t>
            </a:r>
          </a:p>
          <a:p>
            <a:r>
              <a:rPr lang="en-US" dirty="0"/>
              <a:t>Limited </a:t>
            </a:r>
            <a:r>
              <a:rPr lang="en-US" dirty="0" smtClean="0"/>
              <a:t>hardware </a:t>
            </a:r>
            <a:r>
              <a:rPr lang="en-US" dirty="0"/>
              <a:t>and </a:t>
            </a:r>
            <a:r>
              <a:rPr lang="en-US" dirty="0" smtClean="0"/>
              <a:t>software </a:t>
            </a:r>
            <a:r>
              <a:rPr lang="en-US" dirty="0"/>
              <a:t>s</a:t>
            </a:r>
            <a:r>
              <a:rPr lang="en-US" dirty="0" smtClean="0"/>
              <a:t>upport</a:t>
            </a:r>
            <a:r>
              <a:rPr lang="en-US" dirty="0"/>
              <a:t>.</a:t>
            </a:r>
          </a:p>
          <a:p>
            <a:r>
              <a:rPr lang="en-US" dirty="0"/>
              <a:t>No </a:t>
            </a:r>
            <a:r>
              <a:rPr lang="en-US" dirty="0" smtClean="0"/>
              <a:t>download </a:t>
            </a:r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presence.</a:t>
            </a:r>
          </a:p>
          <a:p>
            <a:r>
              <a:rPr lang="en-US" dirty="0"/>
              <a:t>Loss of </a:t>
            </a:r>
            <a:r>
              <a:rPr lang="en-US" dirty="0" smtClean="0"/>
              <a:t>confidence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/>
              <a:t>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44891" y="6505303"/>
            <a:ext cx="17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</a:p>
        </p:txBody>
      </p:sp>
    </p:spTree>
    <p:extLst>
      <p:ext uri="{BB962C8B-B14F-4D97-AF65-F5344CB8AC3E}">
        <p14:creationId xmlns:p14="http://schemas.microsoft.com/office/powerpoint/2010/main" val="20460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11" y="1159340"/>
            <a:ext cx="11157600" cy="914800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79" y="2424220"/>
            <a:ext cx="8765178" cy="4105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PWA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PWA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build PWA                                         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Slide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8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03" y="2556932"/>
            <a:ext cx="7759337" cy="331893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ea typeface="EB Garamond"/>
                <a:cs typeface="Times New Roman" panose="02020603050405020304" pitchFamily="18" charset="0"/>
                <a:sym typeface="EB Garamond"/>
              </a:rPr>
              <a:t>PWAs, </a:t>
            </a:r>
            <a:r>
              <a:rPr lang="en-US" dirty="0">
                <a:ea typeface="EB Garamond"/>
                <a:cs typeface="Times New Roman" panose="02020603050405020304" pitchFamily="18" charset="0"/>
                <a:sym typeface="EB Garamond"/>
              </a:rPr>
              <a:t>we can say </a:t>
            </a:r>
            <a:r>
              <a:rPr lang="en-US" dirty="0" smtClean="0">
                <a:ea typeface="EB Garamond"/>
                <a:cs typeface="Times New Roman" panose="02020603050405020304" pitchFamily="18" charset="0"/>
                <a:sym typeface="EB Garamond"/>
              </a:rPr>
              <a:t>they are </a:t>
            </a:r>
            <a:r>
              <a:rPr lang="en-US" dirty="0">
                <a:ea typeface="EB Garamond"/>
                <a:cs typeface="Times New Roman" panose="02020603050405020304" pitchFamily="18" charset="0"/>
                <a:sym typeface="EB Garamond"/>
              </a:rPr>
              <a:t>still in their infancy with a long way to go and lot of challenges to be addressed yet. Having said that, they do have a great potential to create remarkable changes in the way web works.</a:t>
            </a: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They might not be </a:t>
            </a:r>
            <a:r>
              <a:rPr lang="en-US" dirty="0">
                <a:ea typeface="EB Garamond"/>
                <a:cs typeface="Times New Roman" panose="02020603050405020304" pitchFamily="18" charset="0"/>
                <a:sym typeface="EB Garamond"/>
              </a:rPr>
              <a:t>killing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 the Native apps in </a:t>
            </a:r>
            <a:r>
              <a:rPr lang="en-US" dirty="0">
                <a:ea typeface="EB Garamond"/>
                <a:cs typeface="Times New Roman" panose="02020603050405020304" pitchFamily="18" charset="0"/>
                <a:sym typeface="EB Garamond"/>
              </a:rPr>
              <a:t>future,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 but we can sense wide growing interest for this approach in the web development community.</a:t>
            </a: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 lang="en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9760" y="642692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1" y="1433660"/>
            <a:ext cx="11157600" cy="914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2743781"/>
            <a:ext cx="8503920" cy="25989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developers.google.com/web/ilt/pwa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blog.heroku.com/how-to-make-progressive-web-app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https://blog.pusher.com/introduction-progressive-web-apps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9885188" y="639892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B04196-EE2E-4500-AF8D-C6E01DA9B5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95145-40F9-436B-89CD-8054CBB2E3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F0FCDC-7BF8-4C15-B0DF-39495ABCC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0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D09F1-D65C-4360-A042-A28A88B8D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88900" dist="254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89399-118E-7F4D-B690-AF951D8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38687"/>
            <a:ext cx="5925988" cy="4009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>
                <a:solidFill>
                  <a:srgbClr val="010001"/>
                </a:solidFill>
              </a:rPr>
              <a:t>Thank you for your attention!</a:t>
            </a:r>
            <a:br>
              <a:rPr lang="en-US" sz="5400">
                <a:solidFill>
                  <a:srgbClr val="010001"/>
                </a:solidFill>
              </a:rPr>
            </a:br>
            <a:r>
              <a:rPr lang="en-US" sz="5400">
                <a:solidFill>
                  <a:srgbClr val="010001"/>
                </a:solidFill>
              </a:rPr>
              <a:t>Any Questions?</a:t>
            </a:r>
            <a:br>
              <a:rPr lang="en-US" sz="5400">
                <a:solidFill>
                  <a:srgbClr val="010001"/>
                </a:solidFill>
              </a:rPr>
            </a:br>
            <a:endParaRPr lang="en-US" sz="5400">
              <a:solidFill>
                <a:srgbClr val="01000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E3C79B-5339-404D-AD57-DEFDC8C11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9264" y="938687"/>
            <a:ext cx="5879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646B48-D72A-4B29-9974-5196657AF1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9264" y="4960395"/>
            <a:ext cx="5879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8CE21F-DE2F-45A9-84F6-3C26067232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4529" r="4537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1D71A-80FF-C745-91F8-AD5BA8201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800" smtClean="0"/>
              <a:pPr/>
              <a:t>32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9403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56389" y="1092275"/>
            <a:ext cx="11157600" cy="1404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cs typeface="Times New Roman" panose="02020603050405020304" pitchFamily="18" charset="0"/>
              </a:rPr>
              <a:t>What is PWA</a:t>
            </a:r>
            <a:r>
              <a:rPr lang="en-US" b="1" dirty="0">
                <a:cs typeface="Times New Roman" panose="02020603050405020304" pitchFamily="18" charset="0"/>
              </a:rPr>
              <a:t>...</a:t>
            </a:r>
            <a:endParaRPr b="1" dirty="0"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985554" y="2650579"/>
            <a:ext cx="8556172" cy="20781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Provide an installable, app-like experience on desktop and mobile that are built and delivered directly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via web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2133"/>
              </a:spcAft>
              <a:buNone/>
            </a:pPr>
            <a:endParaRPr lang="en-US" sz="2200" dirty="0">
              <a:latin typeface="+mj-lt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indent="0" algn="r">
              <a:spcAft>
                <a:spcPts val="2133"/>
              </a:spcAft>
              <a:buNone/>
            </a:pPr>
            <a:endParaRPr sz="2200" dirty="0">
              <a:latin typeface="+mj-lt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68019-57BF-CD46-AE1D-40C7392A0765}"/>
              </a:ext>
            </a:extLst>
          </p:cNvPr>
          <p:cNvSpPr txBox="1"/>
          <p:nvPr/>
        </p:nvSpPr>
        <p:spPr>
          <a:xfrm>
            <a:off x="9924585" y="6478859"/>
            <a:ext cx="144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F2C880-BC0B-4E4E-9674-276C0298AB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11619" y="5584874"/>
            <a:ext cx="1057786" cy="1157549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4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6078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53" y="1219102"/>
            <a:ext cx="11157600" cy="914800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Why do we need PWA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11" y="2705532"/>
            <a:ext cx="306070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C0EE0-35F1-4E4D-B31E-72C9D9F2107A}"/>
              </a:ext>
            </a:extLst>
          </p:cNvPr>
          <p:cNvSpPr txBox="1"/>
          <p:nvPr/>
        </p:nvSpPr>
        <p:spPr>
          <a:xfrm>
            <a:off x="10370634" y="654576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298C6-24D6-8F4C-8303-CCBFE29DDB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255348" y="5754471"/>
            <a:ext cx="1055077" cy="646330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5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352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05" y="1407535"/>
            <a:ext cx="11157600" cy="914800"/>
          </a:xfrm>
        </p:spPr>
        <p:txBody>
          <a:bodyPr/>
          <a:lstStyle/>
          <a:p>
            <a:r>
              <a:rPr lang="en" b="1" dirty="0"/>
              <a:t>PWA because...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4743" y="2744078"/>
            <a:ext cx="8386355" cy="2598631"/>
          </a:xfrm>
        </p:spPr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Engaging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Reach</a:t>
            </a:r>
          </a:p>
          <a:p>
            <a:r>
              <a:rPr lang="en-US" dirty="0"/>
              <a:t>Conversion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8FA73-1101-3849-B92B-A5B99958D145}"/>
              </a:ext>
            </a:extLst>
          </p:cNvPr>
          <p:cNvSpPr txBox="1"/>
          <p:nvPr/>
        </p:nvSpPr>
        <p:spPr>
          <a:xfrm>
            <a:off x="10114156" y="6478859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17075-B5CA-034E-BA85-27A3B4D6A91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649243" y="5342709"/>
            <a:ext cx="647368" cy="1381648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6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0059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82DF-C5FC-7C42-BCAB-42E18B29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03" y="950335"/>
            <a:ext cx="9349612" cy="1375732"/>
          </a:xfrm>
        </p:spPr>
        <p:txBody>
          <a:bodyPr/>
          <a:lstStyle/>
          <a:p>
            <a:r>
              <a:rPr lang="en" b="1" dirty="0"/>
              <a:t>PWA are...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DA38-BD67-124B-A3EB-80553391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0283" y="2613846"/>
            <a:ext cx="10611717" cy="3571456"/>
          </a:xfrm>
        </p:spPr>
        <p:txBody>
          <a:bodyPr/>
          <a:lstStyle/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Progressive</a:t>
            </a:r>
          </a:p>
          <a:p>
            <a:r>
              <a:rPr lang="en-US" sz="2200" dirty="0" smtClean="0">
                <a:latin typeface="+mj-lt"/>
                <a:ea typeface="EB Garamond"/>
                <a:cs typeface="Times New Roman" panose="02020603050405020304" pitchFamily="18" charset="0"/>
              </a:rPr>
              <a:t>Responsive</a:t>
            </a:r>
            <a:endParaRPr lang="en-US" sz="2200" dirty="0">
              <a:latin typeface="+mj-lt"/>
              <a:ea typeface="EB Garamond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Connectivity</a:t>
            </a:r>
            <a:r>
              <a:rPr lang="en-US" dirty="0"/>
              <a:t> </a:t>
            </a:r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independent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Re-engageable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Installable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Discoverable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Safe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FCA80-E557-204D-91FF-BA6823EF8EC2}"/>
              </a:ext>
            </a:extLst>
          </p:cNvPr>
          <p:cNvSpPr txBox="1"/>
          <p:nvPr/>
        </p:nvSpPr>
        <p:spPr>
          <a:xfrm>
            <a:off x="10368515" y="6473081"/>
            <a:ext cx="152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5DDC3-AE7B-3F48-BBD1-A841526317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580098" y="5106572"/>
            <a:ext cx="1524997" cy="2012840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7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38652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505414" y="5039076"/>
            <a:ext cx="9409611" cy="7471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200" dirty="0">
                <a:ea typeface="EB Garamond"/>
                <a:cs typeface="EB Garamond"/>
                <a:sym typeface="EB Garamond"/>
              </a:rPr>
              <a:t>The lighter versions help increase the potential reach and hence help in better conversions. </a:t>
            </a:r>
            <a:endParaRPr sz="2200" dirty="0">
              <a:ea typeface="EB Garamond"/>
              <a:cs typeface="EB Garamond"/>
              <a:sym typeface="EB Garamon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14" y="1360449"/>
            <a:ext cx="8884204" cy="314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6918B-A508-C746-B79A-D1B8F40EA1BB}"/>
              </a:ext>
            </a:extLst>
          </p:cNvPr>
          <p:cNvSpPr txBox="1"/>
          <p:nvPr/>
        </p:nvSpPr>
        <p:spPr>
          <a:xfrm>
            <a:off x="10270273" y="6478859"/>
            <a:ext cx="144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7A9C-8610-7F44-853B-632913EC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759576" cy="349598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4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332411" y="1235837"/>
            <a:ext cx="8708565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>
                <a:ea typeface="EB Garamond"/>
                <a:cs typeface="Times New Roman" panose="02020603050405020304" pitchFamily="18" charset="0"/>
                <a:sym typeface="EB Garamond"/>
              </a:rPr>
              <a:t>Steps to build PWA</a:t>
            </a:r>
            <a:endParaRPr b="1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2181496" y="2568648"/>
            <a:ext cx="8647613" cy="31528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buNone/>
            </a:pP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We </a:t>
            </a:r>
            <a:r>
              <a:rPr lang="en-US" sz="2200" dirty="0" smtClean="0">
                <a:latin typeface="+mj-lt"/>
                <a:ea typeface="EB Garamond"/>
                <a:cs typeface="EB Garamond"/>
                <a:sym typeface="EB Garamond"/>
              </a:rPr>
              <a:t>can </a:t>
            </a: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divide this stage into </a:t>
            </a:r>
            <a:r>
              <a:rPr lang="en-US" sz="2200" dirty="0" smtClean="0">
                <a:latin typeface="+mj-lt"/>
                <a:ea typeface="EB Garamond"/>
                <a:cs typeface="EB Garamond"/>
                <a:sym typeface="EB Garamond"/>
              </a:rPr>
              <a:t>2 major </a:t>
            </a: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parts</a:t>
            </a:r>
          </a:p>
          <a:p>
            <a:pPr marL="457200" lvl="0" indent="-419100">
              <a:lnSpc>
                <a:spcPct val="150000"/>
              </a:lnSpc>
              <a:spcBef>
                <a:spcPts val="1600"/>
              </a:spcBef>
              <a:buSzPts val="3000"/>
              <a:buAutoNum type="arabicPeriod"/>
            </a:pP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Our Specific </a:t>
            </a:r>
            <a:r>
              <a:rPr lang="en-US" sz="2200" b="1" u="sng" dirty="0">
                <a:latin typeface="+mj-lt"/>
                <a:ea typeface="EB Garamond"/>
                <a:cs typeface="EB Garamond"/>
                <a:sym typeface="EB Garamond"/>
              </a:rPr>
              <a:t>need</a:t>
            </a: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.</a:t>
            </a:r>
          </a:p>
          <a:p>
            <a:pPr marL="457200" lvl="0" indent="-419100">
              <a:lnSpc>
                <a:spcPct val="150000"/>
              </a:lnSpc>
              <a:buSzPts val="3000"/>
              <a:buAutoNum type="arabicPeriod"/>
            </a:pPr>
            <a:r>
              <a:rPr lang="en-US" sz="2200" b="1" u="sng" dirty="0">
                <a:latin typeface="+mj-lt"/>
                <a:ea typeface="EB Garamond"/>
                <a:cs typeface="EB Garamond"/>
                <a:sym typeface="EB Garamond"/>
              </a:rPr>
              <a:t>Challenges</a:t>
            </a: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 we might face.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337F3-2BC9-9F40-8096-91E8566010E3}"/>
              </a:ext>
            </a:extLst>
          </p:cNvPr>
          <p:cNvSpPr txBox="1"/>
          <p:nvPr/>
        </p:nvSpPr>
        <p:spPr>
          <a:xfrm>
            <a:off x="10359483" y="645655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B82AE-E55E-3142-8560-23B7645836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649243" y="5721530"/>
            <a:ext cx="450166" cy="735026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9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4344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756</Words>
  <Application>Microsoft Office PowerPoint</Application>
  <PresentationFormat>Widescreen</PresentationFormat>
  <Paragraphs>198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EB Garamond</vt:lpstr>
      <vt:lpstr>Garamond</vt:lpstr>
      <vt:lpstr>Times New Roman</vt:lpstr>
      <vt:lpstr>Organic</vt:lpstr>
      <vt:lpstr>PowerPoint Presentation</vt:lpstr>
      <vt:lpstr>Team Slide:</vt:lpstr>
      <vt:lpstr>Outline</vt:lpstr>
      <vt:lpstr>What is PWA...</vt:lpstr>
      <vt:lpstr>Why do we need PWA ?</vt:lpstr>
      <vt:lpstr>PWA because...</vt:lpstr>
      <vt:lpstr>PWA are...</vt:lpstr>
      <vt:lpstr>The lighter versions help increase the potential reach and hence help in better conversions. </vt:lpstr>
      <vt:lpstr>Steps to build PWA</vt:lpstr>
      <vt:lpstr> Need</vt:lpstr>
      <vt:lpstr>Challenges</vt:lpstr>
      <vt:lpstr>Principles</vt:lpstr>
      <vt:lpstr>Web App Manifest</vt:lpstr>
      <vt:lpstr>What is a Service worker?</vt:lpstr>
      <vt:lpstr>Service worker lifecycle</vt:lpstr>
      <vt:lpstr>What service workers can do?</vt:lpstr>
      <vt:lpstr>Working with Fetch API</vt:lpstr>
      <vt:lpstr>Add to Home Screen Banner</vt:lpstr>
      <vt:lpstr>Push Notification</vt:lpstr>
      <vt:lpstr>Working with cache</vt:lpstr>
      <vt:lpstr>Cache falling back to network</vt:lpstr>
      <vt:lpstr>Network falling back to cache</vt:lpstr>
      <vt:lpstr>Generic Fallback</vt:lpstr>
      <vt:lpstr>Cache then network</vt:lpstr>
      <vt:lpstr>Architectural patterns</vt:lpstr>
      <vt:lpstr>Websites using PWA</vt:lpstr>
      <vt:lpstr>Demo</vt:lpstr>
      <vt:lpstr>Advantages</vt:lpstr>
      <vt:lpstr>Disadvantages </vt:lpstr>
      <vt:lpstr>Conclusion</vt:lpstr>
      <vt:lpstr>References</vt:lpstr>
      <vt:lpstr>Thank you for your attention!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Mylapurapu,Kavya Reddy</dc:creator>
  <cp:lastModifiedBy>Jaidi,Sravani</cp:lastModifiedBy>
  <cp:revision>17</cp:revision>
  <dcterms:created xsi:type="dcterms:W3CDTF">2020-06-14T19:38:48Z</dcterms:created>
  <dcterms:modified xsi:type="dcterms:W3CDTF">2020-06-15T15:51:36Z</dcterms:modified>
</cp:coreProperties>
</file>