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62" r:id="rId5"/>
  </p:sldMasterIdLst>
  <p:sldIdLst>
    <p:sldId id="285" r:id="rId6"/>
    <p:sldId id="290" r:id="rId7"/>
    <p:sldId id="284" r:id="rId8"/>
    <p:sldId id="286" r:id="rId9"/>
    <p:sldId id="323" r:id="rId10"/>
    <p:sldId id="324" r:id="rId11"/>
    <p:sldId id="314" r:id="rId12"/>
    <p:sldId id="332" r:id="rId13"/>
    <p:sldId id="315" r:id="rId14"/>
    <p:sldId id="316" r:id="rId15"/>
    <p:sldId id="287" r:id="rId16"/>
    <p:sldId id="320" r:id="rId17"/>
    <p:sldId id="321" r:id="rId18"/>
    <p:sldId id="319" r:id="rId19"/>
    <p:sldId id="288" r:id="rId20"/>
    <p:sldId id="326" r:id="rId21"/>
    <p:sldId id="325" r:id="rId22"/>
    <p:sldId id="327" r:id="rId23"/>
    <p:sldId id="328" r:id="rId24"/>
    <p:sldId id="289" r:id="rId25"/>
    <p:sldId id="294" r:id="rId26"/>
    <p:sldId id="291" r:id="rId27"/>
    <p:sldId id="293"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22" r:id="rId48"/>
    <p:sldId id="32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20316-D138-2E6B-5497-0D37EC4F6687}" v="12" dt="2022-05-09T20:12:05.909"/>
    <p1510:client id="{08056412-8CFD-4475-9D3D-A5B14F004BA4}" v="332" dt="2022-05-08T13:25:34.567"/>
    <p1510:client id="{12A0174F-331E-D0B9-41AD-58CECB63A027}" v="65" dt="2022-05-08T05:52:37.615"/>
    <p1510:client id="{3683B275-435A-A3C9-98EF-64A99CF441FC}" v="546" dt="2022-05-08T16:30:23.264"/>
    <p1510:client id="{535158EE-8F03-E3E7-EF64-CD6E3BB57830}" v="1" dt="2022-05-09T20:41:26.647"/>
    <p1510:client id="{58C87FA6-98F5-A753-57D1-2AFAED73D2A5}" v="27" dt="2022-05-08T03:14:31.793"/>
    <p1510:client id="{6559D54D-DF98-4FC6-A822-77434ABEA59D}" v="136" dt="2022-05-09T22:46:22.591"/>
    <p1510:client id="{6BB07F5F-2348-E6DC-ED14-F9A49943F9D7}" v="7" dt="2022-05-09T22:35:04.523"/>
    <p1510:client id="{71BDF94C-191A-0A4D-2382-129EA4D7923F}" v="790" dt="2022-05-08T14:40:53.714"/>
    <p1510:client id="{79013FFF-2214-24B8-2D5A-825D182CD9DE}" v="9" dt="2022-05-09T22:40:22.540"/>
    <p1510:client id="{88FFD267-3898-CC70-9889-4496D3E0800E}" v="58" dt="2022-05-08T17:23:49.293"/>
    <p1510:client id="{9BF14F44-CCF8-00FA-1A50-B6E8A7BC4A4D}" v="177" dt="2022-05-08T06:59:35.582"/>
    <p1510:client id="{BA0F4837-48D8-9069-9507-F62B24697AAE}" v="54" dt="2022-05-09T19:59:15.359"/>
    <p1510:client id="{BD488547-1E3C-0382-3BF7-80251C351720}" v="15" dt="2022-05-08T15:35:28.503"/>
    <p1510:client id="{DBFA442B-F414-F9FE-E8AF-1E6BCA4918DB}" v="80" dt="2022-05-08T17:57:31.033"/>
    <p1510:client id="{EEEB81EB-2404-4E1F-86D8-C5AAFDC8577C}" v="2" dt="2022-05-09T02:27:18.377"/>
    <p1510:client id="{FD688A93-3437-B11F-9C3B-05FE1BA96FE6}" v="45" dt="2022-05-08T16:55:32.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50B41-DB5A-4F17-9E64-107A62DE8B8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B56C306-8614-48AC-8086-BE4A70EF3FA8}">
      <dgm:prSet/>
      <dgm:spPr/>
      <dgm:t>
        <a:bodyPr/>
        <a:lstStyle/>
        <a:p>
          <a:r>
            <a:rPr lang="en-GB"/>
            <a:t>As the t-test fails to satisfy the assumptions we had to go with the alternate test. Here is the Wilcoxon rank-sum test/ Mann Whitney U Test. </a:t>
          </a:r>
          <a:endParaRPr lang="en-US"/>
        </a:p>
      </dgm:t>
    </dgm:pt>
    <dgm:pt modelId="{9622B3B3-0CEC-4847-A9F6-0328EBE7C1FA}" type="parTrans" cxnId="{44EAC557-3F45-4DDC-B658-18021F64582D}">
      <dgm:prSet/>
      <dgm:spPr/>
      <dgm:t>
        <a:bodyPr/>
        <a:lstStyle/>
        <a:p>
          <a:endParaRPr lang="en-US"/>
        </a:p>
      </dgm:t>
    </dgm:pt>
    <dgm:pt modelId="{64476340-9B46-4689-9AC0-CFC699AD2960}" type="sibTrans" cxnId="{44EAC557-3F45-4DDC-B658-18021F64582D}">
      <dgm:prSet/>
      <dgm:spPr/>
      <dgm:t>
        <a:bodyPr/>
        <a:lstStyle/>
        <a:p>
          <a:endParaRPr lang="en-US"/>
        </a:p>
      </dgm:t>
    </dgm:pt>
    <dgm:pt modelId="{791B686A-85A1-42D3-BE72-327D8480EFE9}">
      <dgm:prSet/>
      <dgm:spPr/>
      <dgm:t>
        <a:bodyPr/>
        <a:lstStyle/>
        <a:p>
          <a:r>
            <a:rPr lang="en-GB"/>
            <a:t>"wilcox.test()" is the function used to perform the test in the R studio. The output is as follows</a:t>
          </a:r>
          <a:endParaRPr lang="en-US"/>
        </a:p>
      </dgm:t>
    </dgm:pt>
    <dgm:pt modelId="{1FFDF783-E58A-46A7-92B3-79F2970E033C}" type="parTrans" cxnId="{7D95D773-6BE3-4099-BD35-89DE1EA12956}">
      <dgm:prSet/>
      <dgm:spPr/>
      <dgm:t>
        <a:bodyPr/>
        <a:lstStyle/>
        <a:p>
          <a:endParaRPr lang="en-US"/>
        </a:p>
      </dgm:t>
    </dgm:pt>
    <dgm:pt modelId="{B4E537DF-E720-4EEE-8670-C7D7388BB593}" type="sibTrans" cxnId="{7D95D773-6BE3-4099-BD35-89DE1EA12956}">
      <dgm:prSet/>
      <dgm:spPr/>
      <dgm:t>
        <a:bodyPr/>
        <a:lstStyle/>
        <a:p>
          <a:endParaRPr lang="en-US"/>
        </a:p>
      </dgm:t>
    </dgm:pt>
    <dgm:pt modelId="{E65F99E2-E771-4FB8-B2D8-D1C022F33F66}" type="pres">
      <dgm:prSet presAssocID="{8F850B41-DB5A-4F17-9E64-107A62DE8B80}" presName="hierChild1" presStyleCnt="0">
        <dgm:presLayoutVars>
          <dgm:chPref val="1"/>
          <dgm:dir/>
          <dgm:animOne val="branch"/>
          <dgm:animLvl val="lvl"/>
          <dgm:resizeHandles/>
        </dgm:presLayoutVars>
      </dgm:prSet>
      <dgm:spPr/>
    </dgm:pt>
    <dgm:pt modelId="{DAA36468-3A91-4D5A-9E72-5032C3698AB7}" type="pres">
      <dgm:prSet presAssocID="{6B56C306-8614-48AC-8086-BE4A70EF3FA8}" presName="hierRoot1" presStyleCnt="0"/>
      <dgm:spPr/>
    </dgm:pt>
    <dgm:pt modelId="{0AAC586C-846D-4C92-A99E-A139B6666762}" type="pres">
      <dgm:prSet presAssocID="{6B56C306-8614-48AC-8086-BE4A70EF3FA8}" presName="composite" presStyleCnt="0"/>
      <dgm:spPr/>
    </dgm:pt>
    <dgm:pt modelId="{4156159B-93F1-4277-B98E-D28EC3A4F092}" type="pres">
      <dgm:prSet presAssocID="{6B56C306-8614-48AC-8086-BE4A70EF3FA8}" presName="background" presStyleLbl="node0" presStyleIdx="0" presStyleCnt="2"/>
      <dgm:spPr/>
    </dgm:pt>
    <dgm:pt modelId="{330EEBCD-1CDD-427C-B1C8-24C1FDBA4A0C}" type="pres">
      <dgm:prSet presAssocID="{6B56C306-8614-48AC-8086-BE4A70EF3FA8}" presName="text" presStyleLbl="fgAcc0" presStyleIdx="0" presStyleCnt="2">
        <dgm:presLayoutVars>
          <dgm:chPref val="3"/>
        </dgm:presLayoutVars>
      </dgm:prSet>
      <dgm:spPr/>
    </dgm:pt>
    <dgm:pt modelId="{23A82832-7877-4E55-B3F7-62B9F357AF15}" type="pres">
      <dgm:prSet presAssocID="{6B56C306-8614-48AC-8086-BE4A70EF3FA8}" presName="hierChild2" presStyleCnt="0"/>
      <dgm:spPr/>
    </dgm:pt>
    <dgm:pt modelId="{3E7567BA-A71C-42CC-B935-06583B81853D}" type="pres">
      <dgm:prSet presAssocID="{791B686A-85A1-42D3-BE72-327D8480EFE9}" presName="hierRoot1" presStyleCnt="0"/>
      <dgm:spPr/>
    </dgm:pt>
    <dgm:pt modelId="{FC5D7C7F-90D9-4B36-8910-70D4176E3A65}" type="pres">
      <dgm:prSet presAssocID="{791B686A-85A1-42D3-BE72-327D8480EFE9}" presName="composite" presStyleCnt="0"/>
      <dgm:spPr/>
    </dgm:pt>
    <dgm:pt modelId="{470BD1FE-9F23-4D9A-9707-D7F629938477}" type="pres">
      <dgm:prSet presAssocID="{791B686A-85A1-42D3-BE72-327D8480EFE9}" presName="background" presStyleLbl="node0" presStyleIdx="1" presStyleCnt="2"/>
      <dgm:spPr/>
    </dgm:pt>
    <dgm:pt modelId="{A7557FC8-B4BA-46C9-9C07-01A328D682D9}" type="pres">
      <dgm:prSet presAssocID="{791B686A-85A1-42D3-BE72-327D8480EFE9}" presName="text" presStyleLbl="fgAcc0" presStyleIdx="1" presStyleCnt="2">
        <dgm:presLayoutVars>
          <dgm:chPref val="3"/>
        </dgm:presLayoutVars>
      </dgm:prSet>
      <dgm:spPr/>
    </dgm:pt>
    <dgm:pt modelId="{6AE252BE-3362-48A6-82EE-08649622A247}" type="pres">
      <dgm:prSet presAssocID="{791B686A-85A1-42D3-BE72-327D8480EFE9}" presName="hierChild2" presStyleCnt="0"/>
      <dgm:spPr/>
    </dgm:pt>
  </dgm:ptLst>
  <dgm:cxnLst>
    <dgm:cxn modelId="{EBFF650D-3339-4877-B73D-2EEC8D4A0C92}" type="presOf" srcId="{8F850B41-DB5A-4F17-9E64-107A62DE8B80}" destId="{E65F99E2-E771-4FB8-B2D8-D1C022F33F66}" srcOrd="0" destOrd="0" presId="urn:microsoft.com/office/officeart/2005/8/layout/hierarchy1"/>
    <dgm:cxn modelId="{92C22465-CE53-4DC4-9887-75A0FFBCEB51}" type="presOf" srcId="{6B56C306-8614-48AC-8086-BE4A70EF3FA8}" destId="{330EEBCD-1CDD-427C-B1C8-24C1FDBA4A0C}" srcOrd="0" destOrd="0" presId="urn:microsoft.com/office/officeart/2005/8/layout/hierarchy1"/>
    <dgm:cxn modelId="{7D95D773-6BE3-4099-BD35-89DE1EA12956}" srcId="{8F850B41-DB5A-4F17-9E64-107A62DE8B80}" destId="{791B686A-85A1-42D3-BE72-327D8480EFE9}" srcOrd="1" destOrd="0" parTransId="{1FFDF783-E58A-46A7-92B3-79F2970E033C}" sibTransId="{B4E537DF-E720-4EEE-8670-C7D7388BB593}"/>
    <dgm:cxn modelId="{44EAC557-3F45-4DDC-B658-18021F64582D}" srcId="{8F850B41-DB5A-4F17-9E64-107A62DE8B80}" destId="{6B56C306-8614-48AC-8086-BE4A70EF3FA8}" srcOrd="0" destOrd="0" parTransId="{9622B3B3-0CEC-4847-A9F6-0328EBE7C1FA}" sibTransId="{64476340-9B46-4689-9AC0-CFC699AD2960}"/>
    <dgm:cxn modelId="{A7F9A884-DB11-4235-9BE1-72B8A2A326E1}" type="presOf" srcId="{791B686A-85A1-42D3-BE72-327D8480EFE9}" destId="{A7557FC8-B4BA-46C9-9C07-01A328D682D9}" srcOrd="0" destOrd="0" presId="urn:microsoft.com/office/officeart/2005/8/layout/hierarchy1"/>
    <dgm:cxn modelId="{A9EA5685-B893-4E43-804C-B7AF9B34319E}" type="presParOf" srcId="{E65F99E2-E771-4FB8-B2D8-D1C022F33F66}" destId="{DAA36468-3A91-4D5A-9E72-5032C3698AB7}" srcOrd="0" destOrd="0" presId="urn:microsoft.com/office/officeart/2005/8/layout/hierarchy1"/>
    <dgm:cxn modelId="{9D7184CD-0DB8-48C3-AB4E-88D08AA19001}" type="presParOf" srcId="{DAA36468-3A91-4D5A-9E72-5032C3698AB7}" destId="{0AAC586C-846D-4C92-A99E-A139B6666762}" srcOrd="0" destOrd="0" presId="urn:microsoft.com/office/officeart/2005/8/layout/hierarchy1"/>
    <dgm:cxn modelId="{9E2055DA-8C20-4FCA-A838-0F9EBAB2241A}" type="presParOf" srcId="{0AAC586C-846D-4C92-A99E-A139B6666762}" destId="{4156159B-93F1-4277-B98E-D28EC3A4F092}" srcOrd="0" destOrd="0" presId="urn:microsoft.com/office/officeart/2005/8/layout/hierarchy1"/>
    <dgm:cxn modelId="{7FBDDDFB-3DCC-41DF-AB7B-00CD1D16D545}" type="presParOf" srcId="{0AAC586C-846D-4C92-A99E-A139B6666762}" destId="{330EEBCD-1CDD-427C-B1C8-24C1FDBA4A0C}" srcOrd="1" destOrd="0" presId="urn:microsoft.com/office/officeart/2005/8/layout/hierarchy1"/>
    <dgm:cxn modelId="{A2B40A12-70A8-4B26-BE70-AF2FD7F0CE9A}" type="presParOf" srcId="{DAA36468-3A91-4D5A-9E72-5032C3698AB7}" destId="{23A82832-7877-4E55-B3F7-62B9F357AF15}" srcOrd="1" destOrd="0" presId="urn:microsoft.com/office/officeart/2005/8/layout/hierarchy1"/>
    <dgm:cxn modelId="{58BAF24A-F9EA-4CB9-B5C0-FBDED0BE4FF6}" type="presParOf" srcId="{E65F99E2-E771-4FB8-B2D8-D1C022F33F66}" destId="{3E7567BA-A71C-42CC-B935-06583B81853D}" srcOrd="1" destOrd="0" presId="urn:microsoft.com/office/officeart/2005/8/layout/hierarchy1"/>
    <dgm:cxn modelId="{BD5C566D-B38E-40D1-98D7-310E14CC4794}" type="presParOf" srcId="{3E7567BA-A71C-42CC-B935-06583B81853D}" destId="{FC5D7C7F-90D9-4B36-8910-70D4176E3A65}" srcOrd="0" destOrd="0" presId="urn:microsoft.com/office/officeart/2005/8/layout/hierarchy1"/>
    <dgm:cxn modelId="{B9277EFA-9294-4CC4-90EF-49D5B532C76B}" type="presParOf" srcId="{FC5D7C7F-90D9-4B36-8910-70D4176E3A65}" destId="{470BD1FE-9F23-4D9A-9707-D7F629938477}" srcOrd="0" destOrd="0" presId="urn:microsoft.com/office/officeart/2005/8/layout/hierarchy1"/>
    <dgm:cxn modelId="{1E721939-D9DA-45B3-9F8A-F00A2F9B3720}" type="presParOf" srcId="{FC5D7C7F-90D9-4B36-8910-70D4176E3A65}" destId="{A7557FC8-B4BA-46C9-9C07-01A328D682D9}" srcOrd="1" destOrd="0" presId="urn:microsoft.com/office/officeart/2005/8/layout/hierarchy1"/>
    <dgm:cxn modelId="{00378D04-E292-4B6E-98DC-9FB97C72FDFD}" type="presParOf" srcId="{3E7567BA-A71C-42CC-B935-06583B81853D}" destId="{6AE252BE-3362-48A6-82EE-08649622A24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6159B-93F1-4277-B98E-D28EC3A4F092}">
      <dsp:nvSpPr>
        <dsp:cNvPr id="0" name=""/>
        <dsp:cNvSpPr/>
      </dsp:nvSpPr>
      <dsp:spPr>
        <a:xfrm>
          <a:off x="873" y="741959"/>
          <a:ext cx="3064655" cy="19460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EEBCD-1CDD-427C-B1C8-24C1FDBA4A0C}">
      <dsp:nvSpPr>
        <dsp:cNvPr id="0" name=""/>
        <dsp:cNvSpPr/>
      </dsp:nvSpPr>
      <dsp:spPr>
        <a:xfrm>
          <a:off x="341390" y="1065450"/>
          <a:ext cx="3064655" cy="19460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As the t-test fails to satisfy the assumptions we had to go with the alternate test. Here is the Wilcoxon rank-sum test/ Mann Whitney U Test. </a:t>
          </a:r>
          <a:endParaRPr lang="en-US" sz="2000" kern="1200"/>
        </a:p>
      </dsp:txBody>
      <dsp:txXfrm>
        <a:off x="398388" y="1122448"/>
        <a:ext cx="2950659" cy="1832059"/>
      </dsp:txXfrm>
    </dsp:sp>
    <dsp:sp modelId="{470BD1FE-9F23-4D9A-9707-D7F629938477}">
      <dsp:nvSpPr>
        <dsp:cNvPr id="0" name=""/>
        <dsp:cNvSpPr/>
      </dsp:nvSpPr>
      <dsp:spPr>
        <a:xfrm>
          <a:off x="3746562" y="741959"/>
          <a:ext cx="3064655" cy="19460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57FC8-B4BA-46C9-9C07-01A328D682D9}">
      <dsp:nvSpPr>
        <dsp:cNvPr id="0" name=""/>
        <dsp:cNvSpPr/>
      </dsp:nvSpPr>
      <dsp:spPr>
        <a:xfrm>
          <a:off x="4087079" y="1065450"/>
          <a:ext cx="3064655" cy="19460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"wilcox.test()" is the function used to perform the test in the R studio. The output is as follows</a:t>
          </a:r>
          <a:endParaRPr lang="en-US" sz="2000" kern="1200"/>
        </a:p>
      </dsp:txBody>
      <dsp:txXfrm>
        <a:off x="4144077" y="1122448"/>
        <a:ext cx="2950659" cy="18320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91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797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30938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753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9002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1746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141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604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067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250889"/>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742328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7836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807387"/>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941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459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532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190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496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04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209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898315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8/3/2022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2D95341-2C31-3BB3-CFA4-327E66013FE1}"/>
              </a:ext>
            </a:extLst>
          </p:cNvPr>
          <p:cNvSpPr>
            <a:spLocks noGrp="1"/>
          </p:cNvSpPr>
          <p:nvPr>
            <p:ph type="ctrTitle"/>
          </p:nvPr>
        </p:nvSpPr>
        <p:spPr>
          <a:xfrm>
            <a:off x="1018190" y="924232"/>
            <a:ext cx="8174971" cy="3285866"/>
          </a:xfrm>
        </p:spPr>
        <p:txBody>
          <a:bodyPr>
            <a:normAutofit/>
          </a:bodyPr>
          <a:lstStyle/>
          <a:p>
            <a:pPr algn="l">
              <a:lnSpc>
                <a:spcPct val="90000"/>
              </a:lnSpc>
            </a:pPr>
            <a:r>
              <a:rPr lang="en-US" sz="4300" b="1">
                <a:ea typeface="+mj-lt"/>
                <a:cs typeface="+mj-lt"/>
              </a:rPr>
              <a:t>STATISTICAL ANALYSIS AND EXPLORATORY DATA ANALYSIS OF MENTAL HEALTH AND DEPRESSION USING NHANES DATA</a:t>
            </a:r>
            <a:endParaRPr lang="en-US" sz="4300">
              <a:ea typeface="+mj-lt"/>
              <a:cs typeface="+mj-lt"/>
            </a:endParaRPr>
          </a:p>
        </p:txBody>
      </p:sp>
      <p:sp>
        <p:nvSpPr>
          <p:cNvPr id="3" name="Subtitle 2">
            <a:extLst>
              <a:ext uri="{FF2B5EF4-FFF2-40B4-BE49-F238E27FC236}">
                <a16:creationId xmlns:a16="http://schemas.microsoft.com/office/drawing/2014/main" id="{44234560-8861-B3DB-81F5-C15A86D7E4E2}"/>
              </a:ext>
            </a:extLst>
          </p:cNvPr>
          <p:cNvSpPr>
            <a:spLocks noGrp="1"/>
          </p:cNvSpPr>
          <p:nvPr>
            <p:ph type="subTitle" idx="1"/>
          </p:nvPr>
        </p:nvSpPr>
        <p:spPr>
          <a:xfrm>
            <a:off x="1018190" y="4210098"/>
            <a:ext cx="7178070" cy="863348"/>
          </a:xfrm>
        </p:spPr>
        <p:txBody>
          <a:bodyPr vert="horz" lIns="91440" tIns="45720" rIns="91440" bIns="45720" rtlCol="0" anchor="t">
            <a:noAutofit/>
          </a:bodyPr>
          <a:lstStyle/>
          <a:p>
            <a:pPr lvl="1" algn="l">
              <a:lnSpc>
                <a:spcPct val="90000"/>
              </a:lnSpc>
            </a:pPr>
            <a:endParaRPr lang="en-US" sz="1400" b="1" i="1">
              <a:ea typeface="+mn-lt"/>
              <a:cs typeface="+mn-lt"/>
            </a:endParaRPr>
          </a:p>
          <a:p>
            <a:pPr lvl="1" algn="l">
              <a:lnSpc>
                <a:spcPct val="90000"/>
              </a:lnSpc>
            </a:pPr>
            <a:r>
              <a:rPr lang="en-US" sz="1400" b="1" i="1">
                <a:ea typeface="+mn-lt"/>
                <a:cs typeface="+mn-lt"/>
              </a:rPr>
              <a:t>Authors:</a:t>
            </a:r>
            <a:endParaRPr lang="en-US" sz="1400">
              <a:ea typeface="+mn-lt"/>
              <a:cs typeface="+mn-lt"/>
            </a:endParaRPr>
          </a:p>
          <a:p>
            <a:pPr lvl="1" algn="l">
              <a:lnSpc>
                <a:spcPct val="90000"/>
              </a:lnSpc>
            </a:pPr>
            <a:r>
              <a:rPr lang="en-US" sz="1400" i="1">
                <a:ea typeface="+mn-lt"/>
                <a:cs typeface="+mn-lt"/>
              </a:rPr>
              <a:t>Sravani Mahankali</a:t>
            </a:r>
            <a:endParaRPr lang="en-US" sz="1400">
              <a:ea typeface="+mn-lt"/>
              <a:cs typeface="+mn-lt"/>
            </a:endParaRPr>
          </a:p>
          <a:p>
            <a:pPr lvl="1" algn="l">
              <a:lnSpc>
                <a:spcPct val="90000"/>
              </a:lnSpc>
            </a:pPr>
            <a:r>
              <a:rPr lang="en-US" sz="1400" i="1">
                <a:ea typeface="+mn-lt"/>
                <a:cs typeface="+mn-lt"/>
              </a:rPr>
              <a:t>Sai Rupesh </a:t>
            </a:r>
            <a:r>
              <a:rPr lang="en-US" sz="1400" i="1" err="1">
                <a:ea typeface="+mn-lt"/>
                <a:cs typeface="+mn-lt"/>
              </a:rPr>
              <a:t>Kavuturi</a:t>
            </a:r>
            <a:endParaRPr lang="en-US" sz="1400">
              <a:ea typeface="+mn-lt"/>
              <a:cs typeface="+mn-lt"/>
            </a:endParaRPr>
          </a:p>
          <a:p>
            <a:pPr lvl="1" algn="l">
              <a:lnSpc>
                <a:spcPct val="90000"/>
              </a:lnSpc>
            </a:pPr>
            <a:r>
              <a:rPr lang="en-US" sz="1400" i="1">
                <a:ea typeface="+mn-lt"/>
                <a:cs typeface="+mn-lt"/>
              </a:rPr>
              <a:t>Vaishnavi </a:t>
            </a:r>
            <a:r>
              <a:rPr lang="en-US" sz="1400" i="1" err="1">
                <a:ea typeface="+mn-lt"/>
                <a:cs typeface="+mn-lt"/>
              </a:rPr>
              <a:t>Gannavaram</a:t>
            </a:r>
            <a:endParaRPr lang="en-US" sz="1400">
              <a:ea typeface="+mn-lt"/>
              <a:cs typeface="+mn-lt"/>
            </a:endParaRPr>
          </a:p>
          <a:p>
            <a:pPr algn="l">
              <a:lnSpc>
                <a:spcPct val="90000"/>
              </a:lnSpc>
            </a:pPr>
            <a:endParaRPr lang="en-US" sz="600"/>
          </a:p>
        </p:txBody>
      </p:sp>
    </p:spTree>
    <p:extLst>
      <p:ext uri="{BB962C8B-B14F-4D97-AF65-F5344CB8AC3E}">
        <p14:creationId xmlns:p14="http://schemas.microsoft.com/office/powerpoint/2010/main" val="32885270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ext&#10;&#10;Description automatically generated">
            <a:extLst>
              <a:ext uri="{FF2B5EF4-FFF2-40B4-BE49-F238E27FC236}">
                <a16:creationId xmlns:a16="http://schemas.microsoft.com/office/drawing/2014/main" id="{23A791BA-C2FD-802A-75D0-0C9661A6AF59}"/>
              </a:ext>
            </a:extLst>
          </p:cNvPr>
          <p:cNvPicPr>
            <a:picLocks noChangeAspect="1"/>
          </p:cNvPicPr>
          <p:nvPr/>
        </p:nvPicPr>
        <p:blipFill>
          <a:blip r:embed="rId2"/>
          <a:stretch>
            <a:fillRect/>
          </a:stretch>
        </p:blipFill>
        <p:spPr>
          <a:xfrm>
            <a:off x="484632" y="1577526"/>
            <a:ext cx="3517119" cy="3706571"/>
          </a:xfrm>
          <a:prstGeom prst="rect">
            <a:avLst/>
          </a:prstGeom>
        </p:spPr>
      </p:pic>
      <p:cxnSp>
        <p:nvCxnSpPr>
          <p:cNvPr id="24" name="Straight Connector 2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7" descr="Graphical user interface, text, application&#10;&#10;Description automatically generated">
            <a:extLst>
              <a:ext uri="{FF2B5EF4-FFF2-40B4-BE49-F238E27FC236}">
                <a16:creationId xmlns:a16="http://schemas.microsoft.com/office/drawing/2014/main" id="{4D2CE897-067D-3736-5927-87F71A5CF76D}"/>
              </a:ext>
            </a:extLst>
          </p:cNvPr>
          <p:cNvPicPr>
            <a:picLocks noChangeAspect="1"/>
          </p:cNvPicPr>
          <p:nvPr/>
        </p:nvPicPr>
        <p:blipFill rotWithShape="1">
          <a:blip r:embed="rId3"/>
          <a:srcRect l="7345" t="18398" r="33634" b="15801"/>
          <a:stretch/>
        </p:blipFill>
        <p:spPr>
          <a:xfrm>
            <a:off x="4310676" y="1574302"/>
            <a:ext cx="3537345" cy="3713018"/>
          </a:xfrm>
          <a:prstGeom prst="rect">
            <a:avLst/>
          </a:prstGeom>
        </p:spPr>
      </p:pic>
      <p:cxnSp>
        <p:nvCxnSpPr>
          <p:cNvPr id="26" name="Straight Connector 2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941DC66C-623B-2428-B583-C1B7426EC44A}"/>
              </a:ext>
            </a:extLst>
          </p:cNvPr>
          <p:cNvPicPr>
            <a:picLocks noChangeAspect="1"/>
          </p:cNvPicPr>
          <p:nvPr/>
        </p:nvPicPr>
        <p:blipFill rotWithShape="1">
          <a:blip r:embed="rId4"/>
          <a:srcRect l="7196" t="17618" r="32709" b="15004"/>
          <a:stretch/>
        </p:blipFill>
        <p:spPr>
          <a:xfrm>
            <a:off x="8162336" y="1574396"/>
            <a:ext cx="3517120" cy="3712833"/>
          </a:xfrm>
          <a:prstGeom prst="rect">
            <a:avLst/>
          </a:prstGeom>
        </p:spPr>
      </p:pic>
    </p:spTree>
    <p:extLst>
      <p:ext uri="{BB962C8B-B14F-4D97-AF65-F5344CB8AC3E}">
        <p14:creationId xmlns:p14="http://schemas.microsoft.com/office/powerpoint/2010/main" val="363110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2C57-6250-C07C-C959-11A975D132BF}"/>
              </a:ext>
            </a:extLst>
          </p:cNvPr>
          <p:cNvSpPr>
            <a:spLocks noGrp="1"/>
          </p:cNvSpPr>
          <p:nvPr>
            <p:ph type="title"/>
          </p:nvPr>
        </p:nvSpPr>
        <p:spPr>
          <a:xfrm>
            <a:off x="1484311" y="186128"/>
            <a:ext cx="10018713" cy="1752599"/>
          </a:xfrm>
        </p:spPr>
        <p:txBody>
          <a:bodyPr/>
          <a:lstStyle/>
          <a:p>
            <a:r>
              <a:rPr lang="en-US">
                <a:solidFill>
                  <a:schemeClr val="accent5"/>
                </a:solidFill>
              </a:rPr>
              <a:t>TASK 2</a:t>
            </a:r>
            <a:br>
              <a:rPr lang="en-US" sz="2800">
                <a:solidFill>
                  <a:schemeClr val="tx2"/>
                </a:solidFill>
              </a:rPr>
            </a:br>
            <a:r>
              <a:rPr lang="en-US" sz="2800">
                <a:solidFill>
                  <a:schemeClr val="tx2"/>
                </a:solidFill>
              </a:rPr>
              <a:t>Chi-Square Test</a:t>
            </a:r>
          </a:p>
        </p:txBody>
      </p:sp>
      <p:sp>
        <p:nvSpPr>
          <p:cNvPr id="3" name="TextBox 2">
            <a:extLst>
              <a:ext uri="{FF2B5EF4-FFF2-40B4-BE49-F238E27FC236}">
                <a16:creationId xmlns:a16="http://schemas.microsoft.com/office/drawing/2014/main" id="{CD979D48-62E4-2AB2-BDCC-31468B985FD4}"/>
              </a:ext>
            </a:extLst>
          </p:cNvPr>
          <p:cNvSpPr txBox="1"/>
          <p:nvPr/>
        </p:nvSpPr>
        <p:spPr>
          <a:xfrm>
            <a:off x="1684125" y="2238531"/>
            <a:ext cx="94464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chi-squared test is used to test  if there is a    statistical relationship between two categorical variables i.e., income  and depression or not.</a:t>
            </a:r>
            <a:endParaRPr lang="en-US"/>
          </a:p>
        </p:txBody>
      </p:sp>
      <p:sp>
        <p:nvSpPr>
          <p:cNvPr id="6" name="TextBox 5">
            <a:extLst>
              <a:ext uri="{FF2B5EF4-FFF2-40B4-BE49-F238E27FC236}">
                <a16:creationId xmlns:a16="http://schemas.microsoft.com/office/drawing/2014/main" id="{2E8183FF-A6E5-EB80-5902-5CB29FB05957}"/>
              </a:ext>
            </a:extLst>
          </p:cNvPr>
          <p:cNvSpPr txBox="1"/>
          <p:nvPr/>
        </p:nvSpPr>
        <p:spPr>
          <a:xfrm>
            <a:off x="1688892" y="3021025"/>
            <a:ext cx="9077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chi-squared test is based on the observed values, and the values expected to occur if there were no relationship between the variables.</a:t>
            </a:r>
            <a:endParaRPr lang="en-US"/>
          </a:p>
          <a:p>
            <a:endParaRPr lang="en-US"/>
          </a:p>
        </p:txBody>
      </p:sp>
    </p:spTree>
    <p:extLst>
      <p:ext uri="{BB962C8B-B14F-4D97-AF65-F5344CB8AC3E}">
        <p14:creationId xmlns:p14="http://schemas.microsoft.com/office/powerpoint/2010/main" val="312407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78F60-531D-E384-9BA1-89B3DECFE82E}"/>
              </a:ext>
            </a:extLst>
          </p:cNvPr>
          <p:cNvSpPr txBox="1"/>
          <p:nvPr/>
        </p:nvSpPr>
        <p:spPr>
          <a:xfrm>
            <a:off x="1601451" y="427220"/>
            <a:ext cx="101133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If there were no relationship between income and depression, the observed and expected values would be the same. However, differences between observed values and expected indicates that there  may be a relationship between the income and depression variables . </a:t>
            </a:r>
            <a:endParaRPr lang="en-US"/>
          </a:p>
        </p:txBody>
      </p:sp>
      <p:sp>
        <p:nvSpPr>
          <p:cNvPr id="5" name="TextBox 4">
            <a:extLst>
              <a:ext uri="{FF2B5EF4-FFF2-40B4-BE49-F238E27FC236}">
                <a16:creationId xmlns:a16="http://schemas.microsoft.com/office/drawing/2014/main" id="{4B4F4356-DCEA-C1C8-3BC6-F5E4EA4241BB}"/>
              </a:ext>
            </a:extLst>
          </p:cNvPr>
          <p:cNvSpPr txBox="1"/>
          <p:nvPr/>
        </p:nvSpPr>
        <p:spPr>
          <a:xfrm>
            <a:off x="1594424" y="1581931"/>
            <a:ext cx="1020080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b="1">
                <a:ea typeface="+mn-lt"/>
                <a:cs typeface="+mn-lt"/>
              </a:rPr>
              <a:t>ASSUMPTIONS OF CHI-SQUARED TEST OF INDEPENDENCE</a:t>
            </a:r>
            <a:endParaRPr lang="en-US" b="1"/>
          </a:p>
          <a:p>
            <a:endParaRPr lang="en-US"/>
          </a:p>
          <a:p>
            <a:r>
              <a:rPr lang="en-US" u="sng">
                <a:ea typeface="+mn-lt"/>
                <a:cs typeface="+mn-lt"/>
              </a:rPr>
              <a:t>Assumption 1:</a:t>
            </a:r>
            <a:endParaRPr lang="en-US" i="1"/>
          </a:p>
          <a:p>
            <a:r>
              <a:rPr lang="en-US">
                <a:ea typeface="+mn-lt"/>
                <a:cs typeface="+mn-lt"/>
              </a:rPr>
              <a:t>The variables must be nominal or ordinal.</a:t>
            </a:r>
            <a:endParaRPr lang="en-US"/>
          </a:p>
          <a:p>
            <a:r>
              <a:rPr lang="en-US">
                <a:ea typeface="+mn-lt"/>
                <a:cs typeface="+mn-lt"/>
              </a:rPr>
              <a:t>('INCOME VARIABLE' has categories that are in particular order, so it is ORDINAL. The outcome variable - DEPRESSION has categories that are in no particular order, so it is nominal. This assumption is met.)</a:t>
            </a:r>
            <a:endParaRPr lang="en-US"/>
          </a:p>
          <a:p>
            <a:endParaRPr lang="en-US"/>
          </a:p>
          <a:p>
            <a:r>
              <a:rPr lang="en-US" u="sng">
                <a:ea typeface="+mn-lt"/>
                <a:cs typeface="+mn-lt"/>
              </a:rPr>
              <a:t>Assumption 2:</a:t>
            </a:r>
            <a:endParaRPr lang="en-US" u="sng"/>
          </a:p>
          <a:p>
            <a:r>
              <a:rPr lang="en-US">
                <a:ea typeface="+mn-lt"/>
                <a:cs typeface="+mn-lt"/>
              </a:rPr>
              <a:t>The expected values should be 5 or higher in at least 80% of groups.</a:t>
            </a:r>
            <a:endParaRPr lang="en-US"/>
          </a:p>
          <a:p>
            <a:r>
              <a:rPr lang="en-US">
                <a:ea typeface="+mn-lt"/>
                <a:cs typeface="+mn-lt"/>
              </a:rPr>
              <a:t>In this INCOME, there are 14 groups, so 80% of this would be 11.2 groups. Since there is no way to have .4 of a group. Therefore , assumption is met.</a:t>
            </a:r>
            <a:endParaRPr lang="en-US"/>
          </a:p>
          <a:p>
            <a:endParaRPr lang="en-US"/>
          </a:p>
          <a:p>
            <a:r>
              <a:rPr lang="en-US" u="sng">
                <a:ea typeface="+mn-lt"/>
                <a:cs typeface="+mn-lt"/>
              </a:rPr>
              <a:t>Assumption 3: </a:t>
            </a:r>
            <a:r>
              <a:rPr lang="en-US">
                <a:ea typeface="+mn-lt"/>
                <a:cs typeface="+mn-lt"/>
              </a:rPr>
              <a:t>  </a:t>
            </a:r>
            <a:endParaRPr lang="en-US"/>
          </a:p>
          <a:p>
            <a:r>
              <a:rPr lang="en-US">
                <a:ea typeface="+mn-lt"/>
                <a:cs typeface="+mn-lt"/>
              </a:rPr>
              <a:t>The observations must be independent. Income is an independent variable hence the assumption is met.</a:t>
            </a:r>
            <a:endParaRPr lang="en-US"/>
          </a:p>
        </p:txBody>
      </p:sp>
    </p:spTree>
    <p:extLst>
      <p:ext uri="{BB962C8B-B14F-4D97-AF65-F5344CB8AC3E}">
        <p14:creationId xmlns:p14="http://schemas.microsoft.com/office/powerpoint/2010/main" val="212632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04AFA-F9D9-73F8-113E-090597AD7B68}"/>
              </a:ext>
            </a:extLst>
          </p:cNvPr>
          <p:cNvSpPr txBox="1"/>
          <p:nvPr/>
        </p:nvSpPr>
        <p:spPr>
          <a:xfrm>
            <a:off x="1838794" y="852093"/>
            <a:ext cx="5403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Computing Chi square test using R</a:t>
            </a:r>
          </a:p>
        </p:txBody>
      </p:sp>
      <p:sp>
        <p:nvSpPr>
          <p:cNvPr id="6" name="TextBox 5">
            <a:extLst>
              <a:ext uri="{FF2B5EF4-FFF2-40B4-BE49-F238E27FC236}">
                <a16:creationId xmlns:a16="http://schemas.microsoft.com/office/drawing/2014/main" id="{426B7F4E-BE8D-4B2D-A137-F8FDFE8FE6B8}"/>
              </a:ext>
            </a:extLst>
          </p:cNvPr>
          <p:cNvSpPr txBox="1"/>
          <p:nvPr/>
        </p:nvSpPr>
        <p:spPr>
          <a:xfrm>
            <a:off x="1838991" y="1674887"/>
            <a:ext cx="817713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marL="285750" indent="-285750">
              <a:buFont typeface="Arial"/>
              <a:buChar char="•"/>
            </a:pPr>
            <a:r>
              <a:rPr lang="en-US">
                <a:ea typeface="+mn-lt"/>
                <a:cs typeface="+mn-lt"/>
              </a:rPr>
              <a:t>The test statistic is χ2 : 145.59.</a:t>
            </a:r>
          </a:p>
          <a:p>
            <a:pPr marL="285750" indent="-285750">
              <a:buFont typeface="Arial"/>
              <a:buChar char="•"/>
            </a:pPr>
            <a:r>
              <a:rPr lang="en-US">
                <a:ea typeface="+mn-lt"/>
                <a:cs typeface="+mn-lt"/>
              </a:rPr>
              <a:t>Degree of freedom : 13.</a:t>
            </a:r>
          </a:p>
          <a:p>
            <a:pPr marL="285750" indent="-285750">
              <a:buFont typeface="Arial"/>
              <a:buChar char="•"/>
            </a:pPr>
            <a:r>
              <a:rPr lang="en-US">
                <a:ea typeface="+mn-lt"/>
                <a:cs typeface="+mn-lt"/>
              </a:rPr>
              <a:t>p &lt; 2.2e-16 or p &lt; .05.</a:t>
            </a:r>
            <a:endParaRPr lang="en-US"/>
          </a:p>
          <a:p>
            <a:pPr algn="l"/>
            <a:endParaRPr lang="en-US"/>
          </a:p>
        </p:txBody>
      </p:sp>
      <p:sp>
        <p:nvSpPr>
          <p:cNvPr id="7" name="TextBox 6">
            <a:extLst>
              <a:ext uri="{FF2B5EF4-FFF2-40B4-BE49-F238E27FC236}">
                <a16:creationId xmlns:a16="http://schemas.microsoft.com/office/drawing/2014/main" id="{A006F51C-BAF7-69C5-D8A7-54646326B8C2}"/>
              </a:ext>
            </a:extLst>
          </p:cNvPr>
          <p:cNvSpPr txBox="1"/>
          <p:nvPr/>
        </p:nvSpPr>
        <p:spPr>
          <a:xfrm>
            <a:off x="1833724" y="3672766"/>
            <a:ext cx="86143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 The probability that the null is true is very small, i.e., less than 5%, rejecting the null hypothesis.</a:t>
            </a:r>
            <a:endParaRPr lang="en-US"/>
          </a:p>
        </p:txBody>
      </p:sp>
      <p:sp>
        <p:nvSpPr>
          <p:cNvPr id="8" name="TextBox 7">
            <a:extLst>
              <a:ext uri="{FF2B5EF4-FFF2-40B4-BE49-F238E27FC236}">
                <a16:creationId xmlns:a16="http://schemas.microsoft.com/office/drawing/2014/main" id="{D00933E1-5970-BA2C-D823-68B2852C6F87}"/>
              </a:ext>
            </a:extLst>
          </p:cNvPr>
          <p:cNvSpPr txBox="1"/>
          <p:nvPr/>
        </p:nvSpPr>
        <p:spPr>
          <a:xfrm>
            <a:off x="1829895" y="5024590"/>
            <a:ext cx="96886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There was a statistically significant association between income and depression [χ2(3) = 145.59 ; p &lt; .05].</a:t>
            </a:r>
            <a:endParaRPr lang="en-US"/>
          </a:p>
          <a:p>
            <a:pPr marL="285750" indent="-285750" algn="l">
              <a:buFont typeface="Arial"/>
              <a:buChar char="•"/>
            </a:pPr>
            <a:endParaRPr lang="en-US"/>
          </a:p>
        </p:txBody>
      </p:sp>
    </p:spTree>
    <p:extLst>
      <p:ext uri="{BB962C8B-B14F-4D97-AF65-F5344CB8AC3E}">
        <p14:creationId xmlns:p14="http://schemas.microsoft.com/office/powerpoint/2010/main" val="288847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45"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46"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7"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48"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9"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0"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52" name="Rectangle 51">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54EE0-78BC-3885-48BA-25A60D579E16}"/>
              </a:ext>
            </a:extLst>
          </p:cNvPr>
          <p:cNvSpPr>
            <a:spLocks noGrp="1"/>
          </p:cNvSpPr>
          <p:nvPr>
            <p:ph type="title"/>
          </p:nvPr>
        </p:nvSpPr>
        <p:spPr>
          <a:xfrm>
            <a:off x="1189702" y="1261872"/>
            <a:ext cx="3145536" cy="4334256"/>
          </a:xfrm>
        </p:spPr>
        <p:txBody>
          <a:bodyPr vert="horz" lIns="91440" tIns="45720" rIns="91440" bIns="45720" rtlCol="0">
            <a:normAutofit/>
          </a:bodyPr>
          <a:lstStyle/>
          <a:p>
            <a:pPr algn="r"/>
            <a:r>
              <a:rPr lang="en-US" sz="3600">
                <a:ea typeface="+mj-lt"/>
                <a:cs typeface="+mj-lt"/>
              </a:rPr>
              <a:t>What do we infer from this?</a:t>
            </a:r>
            <a:endParaRPr lang="en-US"/>
          </a:p>
        </p:txBody>
      </p:sp>
      <p:cxnSp>
        <p:nvCxnSpPr>
          <p:cNvPr id="54" name="Straight Connector 53">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6179A92-F8BE-D911-BEBA-183377F57591}"/>
              </a:ext>
            </a:extLst>
          </p:cNvPr>
          <p:cNvSpPr>
            <a:spLocks noGrp="1"/>
          </p:cNvSpPr>
          <p:nvPr>
            <p:ph idx="1"/>
          </p:nvPr>
        </p:nvSpPr>
        <p:spPr>
          <a:xfrm>
            <a:off x="5007932" y="1261873"/>
            <a:ext cx="5951013" cy="4449422"/>
          </a:xfrm>
        </p:spPr>
        <p:txBody>
          <a:bodyPr vert="horz" lIns="91440" tIns="45720" rIns="91440" bIns="45720" rtlCol="0">
            <a:normAutofit/>
          </a:bodyPr>
          <a:lstStyle/>
          <a:p>
            <a:pPr marL="0" indent="0">
              <a:buNone/>
            </a:pPr>
            <a:r>
              <a:rPr lang="en-US" sz="2000"/>
              <a:t>We used the chi-squared test to test the null hypothesis that there was no relationship between INCOME and DEPRESSION. We rejected the null hypothesis and concluded that there was a statistically significant association between people's income and depression. [χ2(3) = 145.59; p &lt; .05].</a:t>
            </a:r>
          </a:p>
        </p:txBody>
      </p:sp>
      <p:sp>
        <p:nvSpPr>
          <p:cNvPr id="4" name="TextBox 3">
            <a:extLst>
              <a:ext uri="{FF2B5EF4-FFF2-40B4-BE49-F238E27FC236}">
                <a16:creationId xmlns:a16="http://schemas.microsoft.com/office/drawing/2014/main" id="{A4B01A6C-8B66-0F99-3578-56F65F14094B}"/>
              </a:ext>
            </a:extLst>
          </p:cNvPr>
          <p:cNvSpPr txBox="1"/>
          <p:nvPr/>
        </p:nvSpPr>
        <p:spPr>
          <a:xfrm>
            <a:off x="3937416" y="23009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2187384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1065-6CFE-BB54-47E8-E3A8DAF3501B}"/>
              </a:ext>
            </a:extLst>
          </p:cNvPr>
          <p:cNvSpPr>
            <a:spLocks noGrp="1"/>
          </p:cNvSpPr>
          <p:nvPr>
            <p:ph type="title"/>
          </p:nvPr>
        </p:nvSpPr>
        <p:spPr>
          <a:xfrm>
            <a:off x="1394664" y="293594"/>
            <a:ext cx="10018713" cy="1752599"/>
          </a:xfrm>
        </p:spPr>
        <p:txBody>
          <a:bodyPr/>
          <a:lstStyle/>
          <a:p>
            <a:r>
              <a:rPr lang="en-US">
                <a:solidFill>
                  <a:schemeClr val="accent1"/>
                </a:solidFill>
              </a:rPr>
              <a:t>TASK 3</a:t>
            </a:r>
            <a:br>
              <a:rPr lang="en-US">
                <a:solidFill>
                  <a:schemeClr val="accent1"/>
                </a:solidFill>
              </a:rPr>
            </a:br>
            <a:r>
              <a:rPr lang="en-US" sz="2800"/>
              <a:t>Two-Sample t-Test</a:t>
            </a:r>
          </a:p>
        </p:txBody>
      </p:sp>
      <p:sp>
        <p:nvSpPr>
          <p:cNvPr id="3" name="Content Placeholder 2">
            <a:extLst>
              <a:ext uri="{FF2B5EF4-FFF2-40B4-BE49-F238E27FC236}">
                <a16:creationId xmlns:a16="http://schemas.microsoft.com/office/drawing/2014/main" id="{A86D7462-533B-D74A-6E3F-E206CAF8558C}"/>
              </a:ext>
            </a:extLst>
          </p:cNvPr>
          <p:cNvSpPr>
            <a:spLocks noGrp="1"/>
          </p:cNvSpPr>
          <p:nvPr>
            <p:ph idx="1"/>
          </p:nvPr>
        </p:nvSpPr>
        <p:spPr>
          <a:xfrm>
            <a:off x="1484310" y="2050675"/>
            <a:ext cx="10164390" cy="3740525"/>
          </a:xfrm>
        </p:spPr>
        <p:txBody>
          <a:bodyPr>
            <a:normAutofit lnSpcReduction="10000"/>
          </a:bodyPr>
          <a:lstStyle/>
          <a:p>
            <a:pPr marL="0" indent="0">
              <a:buNone/>
            </a:pPr>
            <a:r>
              <a:rPr lang="en-US" sz="2000">
                <a:ea typeface="+mn-lt"/>
                <a:cs typeface="+mn-lt"/>
              </a:rPr>
              <a:t>A two-sample t-test is used when you want to compare two independent groups to see if their means are different.</a:t>
            </a:r>
            <a:endParaRPr lang="en-US" sz="2000"/>
          </a:p>
          <a:p>
            <a:pPr marL="0" indent="0">
              <a:buNone/>
            </a:pPr>
            <a:r>
              <a:rPr lang="en-US" sz="2000">
                <a:ea typeface="+mn-lt"/>
                <a:cs typeface="+mn-lt"/>
              </a:rPr>
              <a:t>Test statistic</a:t>
            </a:r>
            <a:r>
              <a:rPr lang="en-US" sz="2000">
                <a:solidFill>
                  <a:schemeClr val="accent1"/>
                </a:solidFill>
                <a:ea typeface="+mn-lt"/>
                <a:cs typeface="+mn-lt"/>
              </a:rPr>
              <a:t>: (x</a:t>
            </a:r>
            <a:r>
              <a:rPr lang="en-US" sz="2000" baseline="-25000">
                <a:solidFill>
                  <a:schemeClr val="accent1"/>
                </a:solidFill>
                <a:ea typeface="+mn-lt"/>
                <a:cs typeface="+mn-lt"/>
              </a:rPr>
              <a:t>1</a:t>
            </a:r>
            <a:r>
              <a:rPr lang="en-US" sz="2000">
                <a:solidFill>
                  <a:schemeClr val="accent1"/>
                </a:solidFill>
                <a:ea typeface="+mn-lt"/>
                <a:cs typeface="+mn-lt"/>
              </a:rPr>
              <a:t> – x</a:t>
            </a:r>
            <a:r>
              <a:rPr lang="en-US" sz="2000" baseline="-25000">
                <a:solidFill>
                  <a:schemeClr val="accent1"/>
                </a:solidFill>
                <a:ea typeface="+mn-lt"/>
                <a:cs typeface="+mn-lt"/>
              </a:rPr>
              <a:t>2</a:t>
            </a:r>
            <a:r>
              <a:rPr lang="en-US" sz="2000">
                <a:solidFill>
                  <a:schemeClr val="accent1"/>
                </a:solidFill>
                <a:ea typeface="+mn-lt"/>
                <a:cs typeface="+mn-lt"/>
              </a:rPr>
              <a:t>)  /  </a:t>
            </a:r>
            <a:r>
              <a:rPr lang="en-US" sz="2000" err="1">
                <a:solidFill>
                  <a:schemeClr val="accent1"/>
                </a:solidFill>
                <a:ea typeface="+mn-lt"/>
                <a:cs typeface="+mn-lt"/>
              </a:rPr>
              <a:t>s</a:t>
            </a:r>
            <a:r>
              <a:rPr lang="en-US" sz="2000" baseline="-25000" err="1">
                <a:solidFill>
                  <a:schemeClr val="accent1"/>
                </a:solidFill>
                <a:ea typeface="+mn-lt"/>
                <a:cs typeface="+mn-lt"/>
              </a:rPr>
              <a:t>p</a:t>
            </a:r>
            <a:r>
              <a:rPr lang="en-US" sz="2000">
                <a:solidFill>
                  <a:schemeClr val="accent1"/>
                </a:solidFill>
                <a:ea typeface="+mn-lt"/>
                <a:cs typeface="+mn-lt"/>
              </a:rPr>
              <a:t>(√1/n</a:t>
            </a:r>
            <a:r>
              <a:rPr lang="en-US" sz="2000" baseline="-25000">
                <a:solidFill>
                  <a:schemeClr val="accent1"/>
                </a:solidFill>
                <a:ea typeface="+mn-lt"/>
                <a:cs typeface="+mn-lt"/>
              </a:rPr>
              <a:t>1</a:t>
            </a:r>
            <a:r>
              <a:rPr lang="en-US" sz="2000">
                <a:solidFill>
                  <a:schemeClr val="accent1"/>
                </a:solidFill>
                <a:ea typeface="+mn-lt"/>
                <a:cs typeface="+mn-lt"/>
              </a:rPr>
              <a:t> + 1/n</a:t>
            </a:r>
            <a:r>
              <a:rPr lang="en-US" sz="2000" baseline="-25000">
                <a:solidFill>
                  <a:schemeClr val="accent1"/>
                </a:solidFill>
                <a:ea typeface="+mn-lt"/>
                <a:cs typeface="+mn-lt"/>
              </a:rPr>
              <a:t>2</a:t>
            </a:r>
            <a:r>
              <a:rPr lang="en-US" sz="2000">
                <a:solidFill>
                  <a:schemeClr val="accent1"/>
                </a:solidFill>
                <a:ea typeface="+mn-lt"/>
                <a:cs typeface="+mn-lt"/>
              </a:rPr>
              <a:t>)</a:t>
            </a:r>
          </a:p>
          <a:p>
            <a:pPr marL="0" indent="0">
              <a:buNone/>
            </a:pPr>
            <a:r>
              <a:rPr lang="en-US" sz="2000">
                <a:ea typeface="+mn-lt"/>
                <a:cs typeface="+mn-lt"/>
              </a:rPr>
              <a:t>Where:</a:t>
            </a:r>
            <a:endParaRPr lang="en-US">
              <a:ea typeface="+mn-lt"/>
              <a:cs typeface="+mn-lt"/>
            </a:endParaRPr>
          </a:p>
          <a:p>
            <a:pPr marL="0" indent="0">
              <a:buNone/>
            </a:pPr>
            <a:r>
              <a:rPr lang="en-US" sz="2000">
                <a:ea typeface="+mn-lt"/>
                <a:cs typeface="+mn-lt"/>
              </a:rPr>
              <a:t>      x</a:t>
            </a:r>
            <a:r>
              <a:rPr lang="en-US" sz="2000" baseline="-25000">
                <a:ea typeface="+mn-lt"/>
                <a:cs typeface="+mn-lt"/>
              </a:rPr>
              <a:t>1</a:t>
            </a:r>
            <a:r>
              <a:rPr lang="en-US" sz="2000">
                <a:ea typeface="+mn-lt"/>
                <a:cs typeface="+mn-lt"/>
              </a:rPr>
              <a:t> and x</a:t>
            </a:r>
            <a:r>
              <a:rPr lang="en-US" sz="2000" baseline="-25000">
                <a:ea typeface="+mn-lt"/>
                <a:cs typeface="+mn-lt"/>
              </a:rPr>
              <a:t>2</a:t>
            </a:r>
            <a:r>
              <a:rPr lang="en-US" sz="2000">
                <a:ea typeface="+mn-lt"/>
                <a:cs typeface="+mn-lt"/>
              </a:rPr>
              <a:t> are the sample means, </a:t>
            </a:r>
            <a:endParaRPr lang="en-US">
              <a:ea typeface="+mn-lt"/>
              <a:cs typeface="+mn-lt"/>
            </a:endParaRPr>
          </a:p>
          <a:p>
            <a:pPr marL="0" indent="0">
              <a:buNone/>
            </a:pPr>
            <a:r>
              <a:rPr lang="en-US" sz="2000">
                <a:ea typeface="+mn-lt"/>
                <a:cs typeface="+mn-lt"/>
              </a:rPr>
              <a:t>      n</a:t>
            </a:r>
            <a:r>
              <a:rPr lang="en-US" sz="2000" baseline="-25000">
                <a:ea typeface="+mn-lt"/>
                <a:cs typeface="+mn-lt"/>
              </a:rPr>
              <a:t>1 </a:t>
            </a:r>
            <a:r>
              <a:rPr lang="en-US" sz="2000">
                <a:ea typeface="+mn-lt"/>
                <a:cs typeface="+mn-lt"/>
              </a:rPr>
              <a:t>and n</a:t>
            </a:r>
            <a:r>
              <a:rPr lang="en-US" sz="2000" baseline="-25000">
                <a:ea typeface="+mn-lt"/>
                <a:cs typeface="+mn-lt"/>
              </a:rPr>
              <a:t>2 </a:t>
            </a:r>
            <a:r>
              <a:rPr lang="en-US" sz="2000">
                <a:ea typeface="+mn-lt"/>
                <a:cs typeface="+mn-lt"/>
              </a:rPr>
              <a:t>are the sample sizes, </a:t>
            </a:r>
            <a:endParaRPr lang="en-US">
              <a:ea typeface="+mn-lt"/>
              <a:cs typeface="+mn-lt"/>
            </a:endParaRPr>
          </a:p>
          <a:p>
            <a:pPr marL="0" indent="0">
              <a:buNone/>
            </a:pPr>
            <a:r>
              <a:rPr lang="en-US" sz="2000">
                <a:ea typeface="+mn-lt"/>
                <a:cs typeface="+mn-lt"/>
              </a:rPr>
              <a:t>      where </a:t>
            </a:r>
            <a:r>
              <a:rPr lang="en-US" sz="2000" err="1">
                <a:ea typeface="+mn-lt"/>
                <a:cs typeface="+mn-lt"/>
              </a:rPr>
              <a:t>s</a:t>
            </a:r>
            <a:r>
              <a:rPr lang="en-US" sz="2000" baseline="-25000" err="1">
                <a:ea typeface="+mn-lt"/>
                <a:cs typeface="+mn-lt"/>
              </a:rPr>
              <a:t>p</a:t>
            </a:r>
            <a:r>
              <a:rPr lang="en-US" sz="2000">
                <a:ea typeface="+mn-lt"/>
                <a:cs typeface="+mn-lt"/>
              </a:rPr>
              <a:t> is calculated as:</a:t>
            </a:r>
            <a:endParaRPr lang="en-US"/>
          </a:p>
          <a:p>
            <a:pPr>
              <a:buNone/>
            </a:pPr>
            <a:r>
              <a:rPr lang="en-US" sz="2000" b="1">
                <a:ea typeface="+mn-lt"/>
                <a:cs typeface="+mn-lt"/>
              </a:rPr>
              <a:t>      </a:t>
            </a:r>
            <a:r>
              <a:rPr lang="en-US" sz="2000" b="1" err="1">
                <a:ea typeface="+mn-lt"/>
                <a:cs typeface="+mn-lt"/>
              </a:rPr>
              <a:t>s</a:t>
            </a:r>
            <a:r>
              <a:rPr lang="en-US" sz="2000" b="1" baseline="-25000" err="1">
                <a:ea typeface="+mn-lt"/>
                <a:cs typeface="+mn-lt"/>
              </a:rPr>
              <a:t>p</a:t>
            </a:r>
            <a:r>
              <a:rPr lang="en-US" sz="2000">
                <a:ea typeface="+mn-lt"/>
                <a:cs typeface="+mn-lt"/>
              </a:rPr>
              <a:t> = √ (n</a:t>
            </a:r>
            <a:r>
              <a:rPr lang="en-US" sz="2000" baseline="-25000">
                <a:ea typeface="+mn-lt"/>
                <a:cs typeface="+mn-lt"/>
              </a:rPr>
              <a:t>1</a:t>
            </a:r>
            <a:r>
              <a:rPr lang="en-US" sz="2000">
                <a:ea typeface="+mn-lt"/>
                <a:cs typeface="+mn-lt"/>
              </a:rPr>
              <a:t>-1)s</a:t>
            </a:r>
            <a:r>
              <a:rPr lang="en-US" sz="2000" baseline="-25000">
                <a:ea typeface="+mn-lt"/>
                <a:cs typeface="+mn-lt"/>
              </a:rPr>
              <a:t>1</a:t>
            </a:r>
            <a:r>
              <a:rPr lang="en-US" sz="2000" baseline="30000">
                <a:ea typeface="+mn-lt"/>
                <a:cs typeface="+mn-lt"/>
              </a:rPr>
              <a:t>2</a:t>
            </a:r>
            <a:r>
              <a:rPr lang="en-US" sz="2000">
                <a:ea typeface="+mn-lt"/>
                <a:cs typeface="+mn-lt"/>
              </a:rPr>
              <a:t> +  (n</a:t>
            </a:r>
            <a:r>
              <a:rPr lang="en-US" sz="2000" baseline="-25000">
                <a:ea typeface="+mn-lt"/>
                <a:cs typeface="+mn-lt"/>
              </a:rPr>
              <a:t>2</a:t>
            </a:r>
            <a:r>
              <a:rPr lang="en-US" sz="2000">
                <a:ea typeface="+mn-lt"/>
                <a:cs typeface="+mn-lt"/>
              </a:rPr>
              <a:t>-1)s</a:t>
            </a:r>
            <a:r>
              <a:rPr lang="en-US" sz="2000" baseline="-25000">
                <a:ea typeface="+mn-lt"/>
                <a:cs typeface="+mn-lt"/>
              </a:rPr>
              <a:t>2</a:t>
            </a:r>
            <a:r>
              <a:rPr lang="en-US" sz="2000" baseline="30000">
                <a:ea typeface="+mn-lt"/>
                <a:cs typeface="+mn-lt"/>
              </a:rPr>
              <a:t>2</a:t>
            </a:r>
            <a:r>
              <a:rPr lang="en-US" sz="2000">
                <a:ea typeface="+mn-lt"/>
                <a:cs typeface="+mn-lt"/>
              </a:rPr>
              <a:t> /  (n</a:t>
            </a:r>
            <a:r>
              <a:rPr lang="en-US" sz="2000" baseline="-25000">
                <a:ea typeface="+mn-lt"/>
                <a:cs typeface="+mn-lt"/>
              </a:rPr>
              <a:t>1</a:t>
            </a:r>
            <a:r>
              <a:rPr lang="en-US" sz="2000">
                <a:ea typeface="+mn-lt"/>
                <a:cs typeface="+mn-lt"/>
              </a:rPr>
              <a:t>+n</a:t>
            </a:r>
            <a:r>
              <a:rPr lang="en-US" sz="2000" baseline="-25000">
                <a:ea typeface="+mn-lt"/>
                <a:cs typeface="+mn-lt"/>
              </a:rPr>
              <a:t>2</a:t>
            </a:r>
            <a:r>
              <a:rPr lang="en-US" sz="2000">
                <a:ea typeface="+mn-lt"/>
                <a:cs typeface="+mn-lt"/>
              </a:rPr>
              <a:t>-2)</a:t>
            </a:r>
            <a:endParaRPr lang="en-US"/>
          </a:p>
          <a:p>
            <a:pPr>
              <a:buNone/>
            </a:pPr>
            <a:r>
              <a:rPr lang="en-US" sz="2000">
                <a:ea typeface="+mn-lt"/>
                <a:cs typeface="+mn-lt"/>
              </a:rPr>
              <a:t>      where s</a:t>
            </a:r>
            <a:r>
              <a:rPr lang="en-US" sz="2000" baseline="-25000">
                <a:ea typeface="+mn-lt"/>
                <a:cs typeface="+mn-lt"/>
              </a:rPr>
              <a:t>1</a:t>
            </a:r>
            <a:r>
              <a:rPr lang="en-US" sz="2000" baseline="30000">
                <a:ea typeface="+mn-lt"/>
                <a:cs typeface="+mn-lt"/>
              </a:rPr>
              <a:t>2</a:t>
            </a:r>
            <a:r>
              <a:rPr lang="en-US" sz="2000">
                <a:ea typeface="+mn-lt"/>
                <a:cs typeface="+mn-lt"/>
              </a:rPr>
              <a:t> and s</a:t>
            </a:r>
            <a:r>
              <a:rPr lang="en-US" sz="2000" baseline="-25000">
                <a:ea typeface="+mn-lt"/>
                <a:cs typeface="+mn-lt"/>
              </a:rPr>
              <a:t>2</a:t>
            </a:r>
            <a:r>
              <a:rPr lang="en-US" sz="2000" baseline="30000">
                <a:ea typeface="+mn-lt"/>
                <a:cs typeface="+mn-lt"/>
              </a:rPr>
              <a:t>2</a:t>
            </a:r>
            <a:r>
              <a:rPr lang="en-US" sz="2000">
                <a:ea typeface="+mn-lt"/>
                <a:cs typeface="+mn-lt"/>
              </a:rPr>
              <a:t> are the sample variances.</a:t>
            </a:r>
            <a:endParaRPr lang="en-US"/>
          </a:p>
          <a:p>
            <a:pPr marL="0" indent="0">
              <a:buNone/>
            </a:pPr>
            <a:endParaRPr lang="en-US">
              <a:solidFill>
                <a:schemeClr val="accent1"/>
              </a:solidFill>
              <a:ea typeface="+mn-lt"/>
              <a:cs typeface="+mn-lt"/>
            </a:endParaRPr>
          </a:p>
        </p:txBody>
      </p:sp>
    </p:spTree>
    <p:extLst>
      <p:ext uri="{BB962C8B-B14F-4D97-AF65-F5344CB8AC3E}">
        <p14:creationId xmlns:p14="http://schemas.microsoft.com/office/powerpoint/2010/main" val="61435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DF1E-16D5-1C6C-3BDD-BF418754D0AA}"/>
              </a:ext>
            </a:extLst>
          </p:cNvPr>
          <p:cNvSpPr>
            <a:spLocks noGrp="1"/>
          </p:cNvSpPr>
          <p:nvPr>
            <p:ph type="title"/>
          </p:nvPr>
        </p:nvSpPr>
        <p:spPr>
          <a:xfrm>
            <a:off x="4505097" y="877441"/>
            <a:ext cx="3333495" cy="1504335"/>
          </a:xfrm>
        </p:spPr>
        <p:txBody>
          <a:bodyPr>
            <a:normAutofit/>
          </a:bodyPr>
          <a:lstStyle/>
          <a:p>
            <a:r>
              <a:rPr lang="en-GB" sz="2400"/>
              <a:t>Two Sample T-Test</a:t>
            </a:r>
          </a:p>
        </p:txBody>
      </p:sp>
      <p:sp>
        <p:nvSpPr>
          <p:cNvPr id="21" name="Content Placeholder 7">
            <a:extLst>
              <a:ext uri="{FF2B5EF4-FFF2-40B4-BE49-F238E27FC236}">
                <a16:creationId xmlns:a16="http://schemas.microsoft.com/office/drawing/2014/main" id="{4B98412C-5ECE-DB78-1C71-7A97D6FD633D}"/>
              </a:ext>
            </a:extLst>
          </p:cNvPr>
          <p:cNvSpPr>
            <a:spLocks noGrp="1"/>
          </p:cNvSpPr>
          <p:nvPr>
            <p:ph idx="1"/>
          </p:nvPr>
        </p:nvSpPr>
        <p:spPr>
          <a:xfrm>
            <a:off x="2018618" y="2707820"/>
            <a:ext cx="9194546" cy="3124201"/>
          </a:xfrm>
        </p:spPr>
        <p:txBody>
          <a:bodyPr anchor="t">
            <a:normAutofit/>
          </a:bodyPr>
          <a:lstStyle/>
          <a:p>
            <a:r>
              <a:rPr lang="en-US" sz="2000"/>
              <a:t>The function used to perform the two-sample t-test in R studio is the </a:t>
            </a:r>
            <a:r>
              <a:rPr lang="en-US" sz="2000" err="1"/>
              <a:t>t.test</a:t>
            </a:r>
            <a:r>
              <a:rPr lang="en-US" sz="2000"/>
              <a:t>(). </a:t>
            </a:r>
          </a:p>
          <a:p>
            <a:pPr>
              <a:buClr>
                <a:srgbClr val="1287C3"/>
              </a:buClr>
            </a:pPr>
            <a:r>
              <a:rPr lang="en-US" sz="2000"/>
              <a:t>The output comes as the image shown on the right which itself is self-explanatory.</a:t>
            </a:r>
          </a:p>
        </p:txBody>
      </p:sp>
    </p:spTree>
    <p:extLst>
      <p:ext uri="{BB962C8B-B14F-4D97-AF65-F5344CB8AC3E}">
        <p14:creationId xmlns:p14="http://schemas.microsoft.com/office/powerpoint/2010/main" val="23255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B6EE-AA30-F583-0E28-F43F4875EBB7}"/>
              </a:ext>
            </a:extLst>
          </p:cNvPr>
          <p:cNvSpPr>
            <a:spLocks noGrp="1"/>
          </p:cNvSpPr>
          <p:nvPr>
            <p:ph type="title"/>
          </p:nvPr>
        </p:nvSpPr>
        <p:spPr>
          <a:xfrm>
            <a:off x="1433511" y="149412"/>
            <a:ext cx="10018713" cy="1752599"/>
          </a:xfrm>
        </p:spPr>
        <p:txBody>
          <a:bodyPr>
            <a:normAutofit/>
          </a:bodyPr>
          <a:lstStyle/>
          <a:p>
            <a:r>
              <a:rPr lang="en-GB" sz="2800"/>
              <a:t>Assumptions for Two-Sample T-Test</a:t>
            </a:r>
          </a:p>
        </p:txBody>
      </p:sp>
      <p:sp>
        <p:nvSpPr>
          <p:cNvPr id="3" name="Content Placeholder 2">
            <a:extLst>
              <a:ext uri="{FF2B5EF4-FFF2-40B4-BE49-F238E27FC236}">
                <a16:creationId xmlns:a16="http://schemas.microsoft.com/office/drawing/2014/main" id="{5D9A9658-9D18-1925-D421-29379DDC9558}"/>
              </a:ext>
            </a:extLst>
          </p:cNvPr>
          <p:cNvSpPr>
            <a:spLocks noGrp="1"/>
          </p:cNvSpPr>
          <p:nvPr>
            <p:ph idx="1"/>
          </p:nvPr>
        </p:nvSpPr>
        <p:spPr>
          <a:xfrm>
            <a:off x="1439486" y="1512793"/>
            <a:ext cx="10018713" cy="3225801"/>
          </a:xfrm>
        </p:spPr>
        <p:txBody>
          <a:bodyPr/>
          <a:lstStyle/>
          <a:p>
            <a:pPr marL="0" indent="0">
              <a:buNone/>
            </a:pPr>
            <a:r>
              <a:rPr lang="en-GB"/>
              <a:t>There are two assumptions for the Two-Sample T-Test:</a:t>
            </a:r>
            <a:endParaRPr lang="en-US"/>
          </a:p>
          <a:p>
            <a:pPr marL="342900" indent="-342900"/>
            <a:r>
              <a:rPr lang="en-GB"/>
              <a:t>Normality                                                          Checked using histograms</a:t>
            </a:r>
          </a:p>
          <a:p>
            <a:pPr marL="342900" indent="-342900">
              <a:buClr>
                <a:srgbClr val="1287C3"/>
              </a:buClr>
            </a:pPr>
            <a:r>
              <a:rPr lang="en-GB"/>
              <a:t>Equal Variance                                                 Checked using Levene's test</a:t>
            </a:r>
          </a:p>
          <a:p>
            <a:pPr marL="0" indent="0">
              <a:buNone/>
            </a:pPr>
            <a:endParaRPr lang="en-US"/>
          </a:p>
        </p:txBody>
      </p:sp>
      <p:cxnSp>
        <p:nvCxnSpPr>
          <p:cNvPr id="4" name="Straight Arrow Connector 3">
            <a:extLst>
              <a:ext uri="{FF2B5EF4-FFF2-40B4-BE49-F238E27FC236}">
                <a16:creationId xmlns:a16="http://schemas.microsoft.com/office/drawing/2014/main" id="{5C91823C-056F-CE92-57F0-DB0DFBD8C213}"/>
              </a:ext>
            </a:extLst>
          </p:cNvPr>
          <p:cNvCxnSpPr/>
          <p:nvPr/>
        </p:nvCxnSpPr>
        <p:spPr>
          <a:xfrm>
            <a:off x="4074459" y="2794746"/>
            <a:ext cx="2147047" cy="17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92AB1887-E8F7-4352-BDD7-4DC69B949341}"/>
              </a:ext>
            </a:extLst>
          </p:cNvPr>
          <p:cNvCxnSpPr/>
          <p:nvPr/>
        </p:nvCxnSpPr>
        <p:spPr>
          <a:xfrm flipV="1">
            <a:off x="4074459" y="3366248"/>
            <a:ext cx="2147046" cy="4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81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6AC8-E9A8-0245-3A8D-A244A79BA331}"/>
              </a:ext>
            </a:extLst>
          </p:cNvPr>
          <p:cNvSpPr>
            <a:spLocks noGrp="1"/>
          </p:cNvSpPr>
          <p:nvPr>
            <p:ph type="title"/>
          </p:nvPr>
        </p:nvSpPr>
        <p:spPr>
          <a:xfrm>
            <a:off x="1484311" y="685800"/>
            <a:ext cx="2566579" cy="5538019"/>
          </a:xfrm>
        </p:spPr>
        <p:txBody>
          <a:bodyPr>
            <a:normAutofit/>
          </a:bodyPr>
          <a:lstStyle/>
          <a:p>
            <a:r>
              <a:rPr lang="en-GB"/>
              <a:t>Alternate Tests</a:t>
            </a:r>
          </a:p>
        </p:txBody>
      </p:sp>
      <p:graphicFrame>
        <p:nvGraphicFramePr>
          <p:cNvPr id="6" name="Content Placeholder 2">
            <a:extLst>
              <a:ext uri="{FF2B5EF4-FFF2-40B4-BE49-F238E27FC236}">
                <a16:creationId xmlns:a16="http://schemas.microsoft.com/office/drawing/2014/main" id="{0BA87A33-C037-37C6-F2B9-EA38B3A9D3F2}"/>
              </a:ext>
            </a:extLst>
          </p:cNvPr>
          <p:cNvGraphicFramePr>
            <a:graphicFrameLocks noGrp="1"/>
          </p:cNvGraphicFramePr>
          <p:nvPr>
            <p:ph idx="1"/>
          </p:nvPr>
        </p:nvGraphicFramePr>
        <p:xfrm>
          <a:off x="4714927" y="612057"/>
          <a:ext cx="7152608" cy="3753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454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2C809-3BDC-562B-3791-6828E02A0B4C}"/>
              </a:ext>
            </a:extLst>
          </p:cNvPr>
          <p:cNvSpPr>
            <a:spLocks noGrp="1"/>
          </p:cNvSpPr>
          <p:nvPr>
            <p:ph type="title"/>
          </p:nvPr>
        </p:nvSpPr>
        <p:spPr>
          <a:xfrm>
            <a:off x="1189702" y="1261872"/>
            <a:ext cx="3145536" cy="4334256"/>
          </a:xfrm>
        </p:spPr>
        <p:txBody>
          <a:bodyPr>
            <a:normAutofit/>
          </a:bodyPr>
          <a:lstStyle/>
          <a:p>
            <a:pPr algn="r"/>
            <a:r>
              <a:rPr lang="en-GB" sz="3600"/>
              <a:t>What do we infer from this?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F336CB-E759-5711-437A-CC6C0111C2F4}"/>
              </a:ext>
            </a:extLst>
          </p:cNvPr>
          <p:cNvSpPr>
            <a:spLocks noGrp="1"/>
          </p:cNvSpPr>
          <p:nvPr>
            <p:ph idx="1"/>
          </p:nvPr>
        </p:nvSpPr>
        <p:spPr>
          <a:xfrm>
            <a:off x="5007932" y="1261873"/>
            <a:ext cx="5951013" cy="4449422"/>
          </a:xfrm>
        </p:spPr>
        <p:txBody>
          <a:bodyPr>
            <a:normAutofit/>
          </a:bodyPr>
          <a:lstStyle/>
          <a:p>
            <a:pPr marL="0" indent="0">
              <a:buNone/>
            </a:pPr>
            <a:r>
              <a:rPr lang="en-GB" sz="2000"/>
              <a:t>From the t-test, we find that there is not much statistical significance between the mean age of people with and without depression. </a:t>
            </a:r>
            <a:r>
              <a:rPr lang="en-GB" sz="2000">
                <a:ea typeface="+mn-lt"/>
                <a:cs typeface="+mn-lt"/>
              </a:rPr>
              <a:t>Age does not have any statistical significance on people with depression. </a:t>
            </a:r>
            <a:endParaRPr lang="en-GB" sz="2000"/>
          </a:p>
        </p:txBody>
      </p:sp>
    </p:spTree>
    <p:extLst>
      <p:ext uri="{BB962C8B-B14F-4D97-AF65-F5344CB8AC3E}">
        <p14:creationId xmlns:p14="http://schemas.microsoft.com/office/powerpoint/2010/main" val="41470645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95EE-1436-3479-1C2D-24372A25594F}"/>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79940793-D5F1-DCDB-FFC4-2DEE8C4B288C}"/>
              </a:ext>
            </a:extLst>
          </p:cNvPr>
          <p:cNvSpPr>
            <a:spLocks noGrp="1"/>
          </p:cNvSpPr>
          <p:nvPr>
            <p:ph idx="1"/>
          </p:nvPr>
        </p:nvSpPr>
        <p:spPr>
          <a:xfrm>
            <a:off x="1484310" y="2481145"/>
            <a:ext cx="10018713" cy="3124201"/>
          </a:xfrm>
        </p:spPr>
        <p:txBody>
          <a:bodyPr>
            <a:normAutofit/>
          </a:bodyPr>
          <a:lstStyle/>
          <a:p>
            <a:r>
              <a:rPr lang="en-US" sz="1800">
                <a:ea typeface="+mn-lt"/>
                <a:cs typeface="+mn-lt"/>
              </a:rPr>
              <a:t>This study analyses whether there is an impact of each factor such as annual income, marital status, and gender on depression in adults or not using the 2013-2014 data of mental health – depression screener data file from NHANES data sets. </a:t>
            </a:r>
          </a:p>
          <a:p>
            <a:pPr>
              <a:buClr>
                <a:srgbClr val="1287C3"/>
              </a:buClr>
            </a:pPr>
            <a:r>
              <a:rPr lang="en-US" sz="1800">
                <a:ea typeface="+mn-lt"/>
                <a:cs typeface="+mn-lt"/>
              </a:rPr>
              <a:t>The dependent variable in the data set is feeling down/depressed/hopeless (DPQ020), as these are measured or tested in this research. The demographic data which are age (RIAGENDR), gender (RIDAGEYR), marital status (DMDMARTL), and household income (INDHHIN2) are the independent variables in the dataset as they might influence the results.  </a:t>
            </a:r>
          </a:p>
          <a:p>
            <a:pPr>
              <a:buClr>
                <a:srgbClr val="1287C3"/>
              </a:buClr>
            </a:pPr>
            <a:endParaRPr lang="en-US" sz="1800">
              <a:ea typeface="+mn-lt"/>
              <a:cs typeface="+mn-lt"/>
            </a:endParaRPr>
          </a:p>
        </p:txBody>
      </p:sp>
    </p:spTree>
    <p:extLst>
      <p:ext uri="{BB962C8B-B14F-4D97-AF65-F5344CB8AC3E}">
        <p14:creationId xmlns:p14="http://schemas.microsoft.com/office/powerpoint/2010/main" val="23623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CC70-B436-4BCE-29F5-F0885A173127}"/>
              </a:ext>
            </a:extLst>
          </p:cNvPr>
          <p:cNvSpPr>
            <a:spLocks noGrp="1"/>
          </p:cNvSpPr>
          <p:nvPr>
            <p:ph type="title"/>
          </p:nvPr>
        </p:nvSpPr>
        <p:spPr/>
        <p:txBody>
          <a:bodyPr/>
          <a:lstStyle/>
          <a:p>
            <a:r>
              <a:rPr lang="en-US">
                <a:solidFill>
                  <a:schemeClr val="accent3"/>
                </a:solidFill>
              </a:rPr>
              <a:t>TASK 4</a:t>
            </a:r>
            <a:br>
              <a:rPr lang="en-US">
                <a:solidFill>
                  <a:schemeClr val="accent3"/>
                </a:solidFill>
              </a:rPr>
            </a:br>
            <a:r>
              <a:rPr lang="en-US" sz="2800"/>
              <a:t>Binary Logistic Regression</a:t>
            </a:r>
          </a:p>
        </p:txBody>
      </p:sp>
      <p:sp>
        <p:nvSpPr>
          <p:cNvPr id="3" name="Content Placeholder 2">
            <a:extLst>
              <a:ext uri="{FF2B5EF4-FFF2-40B4-BE49-F238E27FC236}">
                <a16:creationId xmlns:a16="http://schemas.microsoft.com/office/drawing/2014/main" id="{CE8A585F-7649-6817-E3C5-219B1ADFF17D}"/>
              </a:ext>
            </a:extLst>
          </p:cNvPr>
          <p:cNvSpPr>
            <a:spLocks noGrp="1"/>
          </p:cNvSpPr>
          <p:nvPr>
            <p:ph idx="1"/>
          </p:nvPr>
        </p:nvSpPr>
        <p:spPr/>
        <p:txBody>
          <a:bodyPr>
            <a:normAutofit fontScale="85000" lnSpcReduction="20000"/>
          </a:bodyPr>
          <a:lstStyle/>
          <a:p>
            <a:pPr marL="0" indent="0">
              <a:buNone/>
            </a:pPr>
            <a:r>
              <a:rPr lang="en-US">
                <a:ea typeface="+mn-lt"/>
                <a:cs typeface="+mn-lt"/>
              </a:rPr>
              <a:t>The statistical model for the logistic model in Equation</a:t>
            </a:r>
            <a:endParaRPr lang="en-US"/>
          </a:p>
          <a:p>
            <a:pPr marL="0" indent="0">
              <a:buClr>
                <a:srgbClr val="1287C3"/>
              </a:buClr>
              <a:buNone/>
            </a:pPr>
            <a:r>
              <a:rPr lang="en-US">
                <a:ea typeface="+mn-lt"/>
                <a:cs typeface="+mn-lt"/>
              </a:rPr>
              <a:t>                 </a:t>
            </a:r>
            <a:r>
              <a:rPr lang="en-US">
                <a:solidFill>
                  <a:schemeClr val="accent3"/>
                </a:solidFill>
                <a:ea typeface="+mn-lt"/>
                <a:cs typeface="+mn-lt"/>
              </a:rPr>
              <a:t> p(y)=1/1+e−(b0+b1x1+b2x2)</a:t>
            </a:r>
            <a:endParaRPr lang="en-US">
              <a:solidFill>
                <a:schemeClr val="accent3"/>
              </a:solidFill>
            </a:endParaRPr>
          </a:p>
          <a:p>
            <a:pPr marL="0" indent="0">
              <a:buClr>
                <a:srgbClr val="1287C3"/>
              </a:buClr>
              <a:buNone/>
            </a:pPr>
            <a:r>
              <a:rPr lang="en-US">
                <a:ea typeface="+mn-lt"/>
                <a:cs typeface="+mn-lt"/>
              </a:rPr>
              <a:t>  Where:</a:t>
            </a:r>
            <a:endParaRPr lang="en-US"/>
          </a:p>
          <a:p>
            <a:pPr marL="0" indent="0">
              <a:buClr>
                <a:srgbClr val="1287C3"/>
              </a:buClr>
              <a:buNone/>
            </a:pPr>
            <a:r>
              <a:rPr lang="en-US">
                <a:ea typeface="+mn-lt"/>
                <a:cs typeface="+mn-lt"/>
              </a:rPr>
              <a:t>      y : the binary outcome variable (e.g., depression)</a:t>
            </a:r>
            <a:endParaRPr lang="en-US"/>
          </a:p>
          <a:p>
            <a:pPr marL="0" indent="0">
              <a:buClr>
                <a:srgbClr val="1287C3"/>
              </a:buClr>
              <a:buNone/>
            </a:pPr>
            <a:r>
              <a:rPr lang="en-US">
                <a:ea typeface="+mn-lt"/>
                <a:cs typeface="+mn-lt"/>
              </a:rPr>
              <a:t>      p(y) : the probability of the outcome (e.g., probability of depression)</a:t>
            </a:r>
            <a:endParaRPr lang="en-US"/>
          </a:p>
          <a:p>
            <a:pPr marL="0" indent="0">
              <a:buClr>
                <a:srgbClr val="1287C3"/>
              </a:buClr>
              <a:buNone/>
            </a:pPr>
            <a:r>
              <a:rPr lang="en-US">
                <a:ea typeface="+mn-lt"/>
                <a:cs typeface="+mn-lt"/>
              </a:rPr>
              <a:t>      b0 : the y-intercept</a:t>
            </a:r>
            <a:endParaRPr lang="en-US"/>
          </a:p>
          <a:p>
            <a:pPr marL="0" indent="0">
              <a:buClr>
                <a:srgbClr val="1287C3"/>
              </a:buClr>
              <a:buNone/>
            </a:pPr>
            <a:r>
              <a:rPr lang="en-US">
                <a:ea typeface="+mn-lt"/>
                <a:cs typeface="+mn-lt"/>
              </a:rPr>
              <a:t>      x1 and x2 : predictors of the outcome (e.g., age, gender, marital status, income)</a:t>
            </a:r>
            <a:endParaRPr lang="en-US"/>
          </a:p>
          <a:p>
            <a:pPr marL="0" indent="0">
              <a:buClr>
                <a:srgbClr val="1287C3"/>
              </a:buClr>
              <a:buNone/>
            </a:pPr>
            <a:r>
              <a:rPr lang="en-US">
                <a:ea typeface="+mn-lt"/>
                <a:cs typeface="+mn-lt"/>
              </a:rPr>
              <a:t>      b1 and b2 : coefficients for x1 and x2</a:t>
            </a:r>
            <a:endParaRPr lang="en-US"/>
          </a:p>
          <a:p>
            <a:pPr marL="0" indent="0">
              <a:buClr>
                <a:srgbClr val="1287C3"/>
              </a:buClr>
              <a:buNone/>
            </a:pPr>
            <a:endParaRPr lang="en-US"/>
          </a:p>
        </p:txBody>
      </p:sp>
    </p:spTree>
    <p:extLst>
      <p:ext uri="{BB962C8B-B14F-4D97-AF65-F5344CB8AC3E}">
        <p14:creationId xmlns:p14="http://schemas.microsoft.com/office/powerpoint/2010/main" val="326826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3357-8019-6103-44F9-5460602CCC7F}"/>
              </a:ext>
            </a:extLst>
          </p:cNvPr>
          <p:cNvSpPr>
            <a:spLocks noGrp="1"/>
          </p:cNvSpPr>
          <p:nvPr>
            <p:ph type="title"/>
          </p:nvPr>
        </p:nvSpPr>
        <p:spPr/>
        <p:txBody>
          <a:bodyPr>
            <a:normAutofit/>
          </a:bodyPr>
          <a:lstStyle/>
          <a:p>
            <a:r>
              <a:rPr lang="en-US" sz="2800"/>
              <a:t>Assumptions of logistic Regression</a:t>
            </a:r>
          </a:p>
        </p:txBody>
      </p:sp>
      <p:sp>
        <p:nvSpPr>
          <p:cNvPr id="3" name="Content Placeholder 2">
            <a:extLst>
              <a:ext uri="{FF2B5EF4-FFF2-40B4-BE49-F238E27FC236}">
                <a16:creationId xmlns:a16="http://schemas.microsoft.com/office/drawing/2014/main" id="{57D59315-CFB6-9B32-467F-485A7999F1B0}"/>
              </a:ext>
            </a:extLst>
          </p:cNvPr>
          <p:cNvSpPr>
            <a:spLocks noGrp="1"/>
          </p:cNvSpPr>
          <p:nvPr>
            <p:ph idx="1"/>
          </p:nvPr>
        </p:nvSpPr>
        <p:spPr>
          <a:xfrm>
            <a:off x="1484310" y="2352039"/>
            <a:ext cx="10018713" cy="3439161"/>
          </a:xfrm>
        </p:spPr>
        <p:txBody>
          <a:bodyPr/>
          <a:lstStyle/>
          <a:p>
            <a:pPr marL="0" indent="0">
              <a:buNone/>
            </a:pPr>
            <a:r>
              <a:rPr lang="en-US" sz="2000">
                <a:ea typeface="+mn-lt"/>
                <a:cs typeface="+mn-lt"/>
              </a:rPr>
              <a:t>There are three assumptions for logistic regression: </a:t>
            </a:r>
            <a:endParaRPr lang="en-US" sz="2000"/>
          </a:p>
          <a:p>
            <a:pPr marL="0" indent="0">
              <a:buNone/>
            </a:pPr>
            <a:endParaRPr lang="en-US" sz="2000">
              <a:ea typeface="+mn-lt"/>
              <a:cs typeface="+mn-lt"/>
            </a:endParaRPr>
          </a:p>
          <a:p>
            <a:pPr>
              <a:buClr>
                <a:srgbClr val="1287C3"/>
              </a:buClr>
            </a:pPr>
            <a:r>
              <a:rPr lang="en-US" sz="2000">
                <a:ea typeface="+mn-lt"/>
                <a:cs typeface="+mn-lt"/>
              </a:rPr>
              <a:t> independence of observations                                  Checked using Durbin Watson Test</a:t>
            </a:r>
            <a:endParaRPr lang="en-US" sz="2000"/>
          </a:p>
          <a:p>
            <a:pPr>
              <a:buClr>
                <a:srgbClr val="1287C3"/>
              </a:buClr>
            </a:pPr>
            <a:r>
              <a:rPr lang="en-US" sz="2000">
                <a:ea typeface="+mn-lt"/>
                <a:cs typeface="+mn-lt"/>
              </a:rPr>
              <a:t> linearity,                                                                               Checked using Scatter plot</a:t>
            </a:r>
            <a:endParaRPr lang="en-US" sz="2000"/>
          </a:p>
          <a:p>
            <a:pPr>
              <a:buClr>
                <a:srgbClr val="1287C3"/>
              </a:buClr>
            </a:pPr>
            <a:r>
              <a:rPr lang="en-US" sz="2000">
                <a:ea typeface="+mn-lt"/>
                <a:cs typeface="+mn-lt"/>
              </a:rPr>
              <a:t> no perfect multi-collinearity.                                       Checked using GVIF</a:t>
            </a:r>
            <a:endParaRPr lang="en-US" sz="2000"/>
          </a:p>
          <a:p>
            <a:pPr>
              <a:buClr>
                <a:srgbClr val="1287C3"/>
              </a:buClr>
            </a:pPr>
            <a:endParaRPr lang="en-US" sz="2000"/>
          </a:p>
          <a:p>
            <a:pPr marL="0" indent="0">
              <a:buClr>
                <a:srgbClr val="1287C3"/>
              </a:buClr>
              <a:buNone/>
            </a:pPr>
            <a:r>
              <a:rPr lang="en-US" sz="2000"/>
              <a:t>We will also perform model diagnostics to know about any influential values</a:t>
            </a:r>
          </a:p>
          <a:p>
            <a:pPr marL="0" indent="0">
              <a:buClr>
                <a:srgbClr val="1287C3"/>
              </a:buClr>
              <a:buNone/>
            </a:pPr>
            <a:endParaRPr lang="en-US"/>
          </a:p>
        </p:txBody>
      </p:sp>
      <p:cxnSp>
        <p:nvCxnSpPr>
          <p:cNvPr id="4" name="Straight Arrow Connector 3">
            <a:extLst>
              <a:ext uri="{FF2B5EF4-FFF2-40B4-BE49-F238E27FC236}">
                <a16:creationId xmlns:a16="http://schemas.microsoft.com/office/drawing/2014/main" id="{E0B6BE8C-5AE1-B1EB-326C-63B923900486}"/>
              </a:ext>
            </a:extLst>
          </p:cNvPr>
          <p:cNvCxnSpPr/>
          <p:nvPr/>
        </p:nvCxnSpPr>
        <p:spPr>
          <a:xfrm>
            <a:off x="5466080" y="3357880"/>
            <a:ext cx="1117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A9DB3C9-0B4E-1A41-F30A-C9E4CF9B748A}"/>
              </a:ext>
            </a:extLst>
          </p:cNvPr>
          <p:cNvCxnSpPr>
            <a:cxnSpLocks/>
          </p:cNvCxnSpPr>
          <p:nvPr/>
        </p:nvCxnSpPr>
        <p:spPr>
          <a:xfrm>
            <a:off x="5466079" y="3804920"/>
            <a:ext cx="1117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20FCB13-C463-E0CE-64CC-A102B0519673}"/>
              </a:ext>
            </a:extLst>
          </p:cNvPr>
          <p:cNvCxnSpPr>
            <a:cxnSpLocks/>
          </p:cNvCxnSpPr>
          <p:nvPr/>
        </p:nvCxnSpPr>
        <p:spPr>
          <a:xfrm>
            <a:off x="5466078" y="4241799"/>
            <a:ext cx="1117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51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E41-F6CC-ECFB-1784-15C6334F202F}"/>
              </a:ext>
            </a:extLst>
          </p:cNvPr>
          <p:cNvSpPr>
            <a:spLocks noGrp="1"/>
          </p:cNvSpPr>
          <p:nvPr>
            <p:ph type="ctrTitle"/>
          </p:nvPr>
        </p:nvSpPr>
        <p:spPr/>
        <p:txBody>
          <a:bodyPr>
            <a:noAutofit/>
          </a:bodyPr>
          <a:lstStyle/>
          <a:p>
            <a:r>
              <a:rPr lang="en-US" sz="4400"/>
              <a:t>Age and Depression model</a:t>
            </a:r>
          </a:p>
        </p:txBody>
      </p:sp>
      <p:sp>
        <p:nvSpPr>
          <p:cNvPr id="24" name="Content Placeholder 7">
            <a:extLst>
              <a:ext uri="{FF2B5EF4-FFF2-40B4-BE49-F238E27FC236}">
                <a16:creationId xmlns:a16="http://schemas.microsoft.com/office/drawing/2014/main" id="{DAEB067D-EA6A-5EE5-09A7-6D04556FB34F}"/>
              </a:ext>
            </a:extLst>
          </p:cNvPr>
          <p:cNvSpPr>
            <a:spLocks noGrp="1"/>
          </p:cNvSpPr>
          <p:nvPr>
            <p:ph type="subTitle" idx="1"/>
          </p:nvPr>
        </p:nvSpPr>
        <p:spPr/>
        <p:txBody>
          <a:bodyPr>
            <a:normAutofit/>
          </a:bodyPr>
          <a:lstStyle/>
          <a:p>
            <a:r>
              <a:rPr lang="en-US" sz="1800"/>
              <a:t>The age variable was not significant</a:t>
            </a:r>
          </a:p>
        </p:txBody>
      </p:sp>
    </p:spTree>
    <p:extLst>
      <p:ext uri="{BB962C8B-B14F-4D97-AF65-F5344CB8AC3E}">
        <p14:creationId xmlns:p14="http://schemas.microsoft.com/office/powerpoint/2010/main" val="128961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EE86BCC-6451-CC6A-A0C5-9F5172F3EC4F}"/>
              </a:ext>
            </a:extLst>
          </p:cNvPr>
          <p:cNvSpPr>
            <a:spLocks noGrp="1"/>
          </p:cNvSpPr>
          <p:nvPr>
            <p:ph type="subTitle" idx="1"/>
          </p:nvPr>
        </p:nvSpPr>
        <p:spPr>
          <a:xfrm>
            <a:off x="3045806" y="1628624"/>
            <a:ext cx="8212287" cy="1388534"/>
          </a:xfrm>
        </p:spPr>
        <p:txBody>
          <a:bodyPr vert="horz" lIns="91440" tIns="45720" rIns="91440" bIns="45720" rtlCol="0" anchor="t">
            <a:noAutofit/>
          </a:bodyPr>
          <a:lstStyle/>
          <a:p>
            <a:r>
              <a:rPr lang="en-US" sz="1600">
                <a:ea typeface="+mn-lt"/>
                <a:cs typeface="+mn-lt"/>
              </a:rPr>
              <a:t>The chi-squared test statistic for a logistic regression model with age predicting depression had a p-value of more than 0.001. The null hypothesis is therefore accepted i.e., the model is not  better than the baseline at predicting depression. A logistic regression model including age was not statistically significantly better than a null model at predicting depression [χ2(1) = 3.506; p = &gt;.001].</a:t>
            </a:r>
            <a:endParaRPr lang="en-US" sz="1600"/>
          </a:p>
          <a:p>
            <a:pPr>
              <a:buClr>
                <a:srgbClr val="1287C3"/>
              </a:buClr>
            </a:pPr>
            <a:r>
              <a:rPr lang="en-US" sz="1600">
                <a:ea typeface="+mn-lt"/>
                <a:cs typeface="+mn-lt"/>
              </a:rPr>
              <a:t>The odds ratio for age is 1.00 with a 95% CI of .99–1.00. The confidence interval shows the range where the odds ratio likely is in the population. Because the confidence interval include 1, this indicates that the odds ratio is statistically not significantly different from 1. </a:t>
            </a:r>
            <a:endParaRPr lang="en-US" sz="1600"/>
          </a:p>
        </p:txBody>
      </p:sp>
    </p:spTree>
    <p:extLst>
      <p:ext uri="{BB962C8B-B14F-4D97-AF65-F5344CB8AC3E}">
        <p14:creationId xmlns:p14="http://schemas.microsoft.com/office/powerpoint/2010/main" val="388088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F9C4-3C0E-E4B5-A3F0-CDD5238969A7}"/>
              </a:ext>
            </a:extLst>
          </p:cNvPr>
          <p:cNvSpPr>
            <a:spLocks noGrp="1"/>
          </p:cNvSpPr>
          <p:nvPr>
            <p:ph type="title" idx="4294967295"/>
          </p:nvPr>
        </p:nvSpPr>
        <p:spPr>
          <a:xfrm>
            <a:off x="2173288" y="685800"/>
            <a:ext cx="10018712" cy="732065"/>
          </a:xfrm>
        </p:spPr>
        <p:txBody>
          <a:bodyPr>
            <a:normAutofit fontScale="90000"/>
          </a:bodyPr>
          <a:lstStyle/>
          <a:p>
            <a:r>
              <a:rPr lang="en-US" sz="2800"/>
              <a:t>Checking assumptions</a:t>
            </a:r>
            <a:br>
              <a:rPr lang="en-US" sz="2800"/>
            </a:br>
            <a:r>
              <a:rPr lang="en-US" sz="2800"/>
              <a:t>for </a:t>
            </a:r>
            <a:br>
              <a:rPr lang="en-US" sz="2800"/>
            </a:br>
            <a:r>
              <a:rPr lang="en-US" sz="2800"/>
              <a:t>the model</a:t>
            </a:r>
          </a:p>
        </p:txBody>
      </p:sp>
      <p:sp>
        <p:nvSpPr>
          <p:cNvPr id="18" name="TextBox 17">
            <a:extLst>
              <a:ext uri="{FF2B5EF4-FFF2-40B4-BE49-F238E27FC236}">
                <a16:creationId xmlns:a16="http://schemas.microsoft.com/office/drawing/2014/main" id="{7675F4BF-04C6-C107-2139-49F21F7A3E73}"/>
              </a:ext>
            </a:extLst>
          </p:cNvPr>
          <p:cNvSpPr txBox="1"/>
          <p:nvPr/>
        </p:nvSpPr>
        <p:spPr>
          <a:xfrm>
            <a:off x="1138555" y="2144395"/>
            <a:ext cx="102322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 Since, the p-value is greater than 0.05, we assume that the observations are independent [p-value = 0.252]. Hence, the independent assumption is met.</a:t>
            </a:r>
            <a:endParaRPr lang="en-US"/>
          </a:p>
          <a:p>
            <a:pPr marL="285750" indent="-285750">
              <a:buFont typeface="Arial"/>
              <a:buChar char="•"/>
            </a:pPr>
            <a:r>
              <a:rPr lang="en-US">
                <a:ea typeface="+mn-lt"/>
                <a:cs typeface="+mn-lt"/>
              </a:rPr>
              <a:t> The linearity assumption is met, as the graph is linear.</a:t>
            </a:r>
            <a:endParaRPr lang="en-US"/>
          </a:p>
          <a:p>
            <a:pPr marL="285750" indent="-285750">
              <a:buFont typeface="Arial"/>
              <a:buChar char="•"/>
            </a:pPr>
            <a:r>
              <a:rPr lang="en-US"/>
              <a:t>We couldn't check the multicollinearity assumption ,as the variable had less than 2 observations.</a:t>
            </a:r>
          </a:p>
          <a:p>
            <a:endParaRPr lang="en-US"/>
          </a:p>
        </p:txBody>
      </p:sp>
    </p:spTree>
    <p:extLst>
      <p:ext uri="{BB962C8B-B14F-4D97-AF65-F5344CB8AC3E}">
        <p14:creationId xmlns:p14="http://schemas.microsoft.com/office/powerpoint/2010/main" val="50002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881B96-A4C4-7D94-433C-CFD5DC42537C}"/>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Interpretation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777B5E31-43A8-B005-9951-E95FB44FDE85}"/>
              </a:ext>
            </a:extLst>
          </p:cNvPr>
          <p:cNvSpPr>
            <a:spLocks noGrp="1"/>
          </p:cNvSpPr>
          <p:nvPr>
            <p:ph idx="1"/>
          </p:nvPr>
        </p:nvSpPr>
        <p:spPr>
          <a:xfrm>
            <a:off x="5117106" y="685801"/>
            <a:ext cx="6385918" cy="5105400"/>
          </a:xfrm>
        </p:spPr>
        <p:txBody>
          <a:bodyPr>
            <a:normAutofit/>
          </a:bodyPr>
          <a:lstStyle/>
          <a:p>
            <a:pPr>
              <a:lnSpc>
                <a:spcPct val="90000"/>
              </a:lnSpc>
            </a:pPr>
            <a:r>
              <a:rPr lang="en-US" sz="1900">
                <a:ea typeface="+mn-lt"/>
                <a:cs typeface="+mn-lt"/>
              </a:rPr>
              <a:t> The chi-squared test statistic for a logistic regression model with age predicting depression had a p-value of more than 0.001. The null hypothesis is therefore accepted i.e., the model is not  better than the baseline at predicting depression. A logistic regression model including age was not statistically significantly better than a null model at predicting depression [χ2(1) = 3.506; p = &gt;.001].The odds ratio for age is 1.00 with a 95% CI of .99–1.00. The confidence interval shows the range where the odds ratio likely is in the population. Because the confidence interval include 1, this indicates that the odds ratio is statistically not significantly different from 1. </a:t>
            </a:r>
            <a:endParaRPr lang="en-US" sz="1900"/>
          </a:p>
          <a:p>
            <a:pPr>
              <a:lnSpc>
                <a:spcPct val="90000"/>
              </a:lnSpc>
              <a:buClr>
                <a:srgbClr val="1287C3"/>
              </a:buClr>
            </a:pPr>
            <a:r>
              <a:rPr lang="en-US" sz="1900">
                <a:ea typeface="+mn-lt"/>
                <a:cs typeface="+mn-lt"/>
              </a:rPr>
              <a:t>so, age is not statistically significant. Assumption checking revealed linearity of the age predictor. The other assumptions were met. </a:t>
            </a:r>
          </a:p>
          <a:p>
            <a:pPr>
              <a:lnSpc>
                <a:spcPct val="90000"/>
              </a:lnSpc>
              <a:buClr>
                <a:srgbClr val="1287C3"/>
              </a:buClr>
            </a:pPr>
            <a:r>
              <a:rPr lang="en-US" sz="1900">
                <a:ea typeface="+mn-lt"/>
                <a:cs typeface="+mn-lt"/>
              </a:rPr>
              <a:t>Diagnostics found no problematic outlying or influential observations. We couldn't find any multi-collinearity for the variable as model contains fewer than 2 terms</a:t>
            </a:r>
            <a:endParaRPr lang="en-US" sz="1900"/>
          </a:p>
        </p:txBody>
      </p:sp>
    </p:spTree>
    <p:extLst>
      <p:ext uri="{BB962C8B-B14F-4D97-AF65-F5344CB8AC3E}">
        <p14:creationId xmlns:p14="http://schemas.microsoft.com/office/powerpoint/2010/main" val="2805713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E41-F6CC-ECFB-1784-15C6334F202F}"/>
              </a:ext>
            </a:extLst>
          </p:cNvPr>
          <p:cNvSpPr>
            <a:spLocks noGrp="1"/>
          </p:cNvSpPr>
          <p:nvPr>
            <p:ph type="title" idx="4294967295"/>
          </p:nvPr>
        </p:nvSpPr>
        <p:spPr>
          <a:xfrm>
            <a:off x="3959679" y="914854"/>
            <a:ext cx="5752192" cy="1752600"/>
          </a:xfrm>
        </p:spPr>
        <p:txBody>
          <a:bodyPr>
            <a:noAutofit/>
          </a:bodyPr>
          <a:lstStyle/>
          <a:p>
            <a:r>
              <a:rPr lang="en-US" sz="4400"/>
              <a:t>Marital Status and Depression model</a:t>
            </a:r>
          </a:p>
        </p:txBody>
      </p:sp>
      <p:sp>
        <p:nvSpPr>
          <p:cNvPr id="24" name="Content Placeholder 7">
            <a:extLst>
              <a:ext uri="{FF2B5EF4-FFF2-40B4-BE49-F238E27FC236}">
                <a16:creationId xmlns:a16="http://schemas.microsoft.com/office/drawing/2014/main" id="{DAEB067D-EA6A-5EE5-09A7-6D04556FB34F}"/>
              </a:ext>
            </a:extLst>
          </p:cNvPr>
          <p:cNvSpPr>
            <a:spLocks noGrp="1"/>
          </p:cNvSpPr>
          <p:nvPr>
            <p:ph idx="4294967295"/>
          </p:nvPr>
        </p:nvSpPr>
        <p:spPr>
          <a:xfrm>
            <a:off x="4354286" y="2530929"/>
            <a:ext cx="4976585" cy="2738438"/>
          </a:xfrm>
        </p:spPr>
        <p:txBody>
          <a:bodyPr>
            <a:normAutofit/>
          </a:bodyPr>
          <a:lstStyle/>
          <a:p>
            <a:r>
              <a:rPr lang="en-US" sz="1800"/>
              <a:t>All the groups  of  the marital status variable were significant</a:t>
            </a:r>
          </a:p>
        </p:txBody>
      </p:sp>
    </p:spTree>
    <p:extLst>
      <p:ext uri="{BB962C8B-B14F-4D97-AF65-F5344CB8AC3E}">
        <p14:creationId xmlns:p14="http://schemas.microsoft.com/office/powerpoint/2010/main" val="36125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EE86BCC-6451-CC6A-A0C5-9F5172F3EC4F}"/>
              </a:ext>
            </a:extLst>
          </p:cNvPr>
          <p:cNvSpPr>
            <a:spLocks noGrp="1"/>
          </p:cNvSpPr>
          <p:nvPr>
            <p:ph idx="4294967295"/>
          </p:nvPr>
        </p:nvSpPr>
        <p:spPr>
          <a:xfrm>
            <a:off x="3048000" y="1714727"/>
            <a:ext cx="7441973" cy="4516437"/>
          </a:xfrm>
        </p:spPr>
        <p:txBody>
          <a:bodyPr vert="horz" lIns="91440" tIns="45720" rIns="91440" bIns="45720" rtlCol="0" anchor="t">
            <a:noAutofit/>
          </a:bodyPr>
          <a:lstStyle/>
          <a:p>
            <a:pPr>
              <a:buClr>
                <a:srgbClr val="1287C3"/>
              </a:buClr>
            </a:pPr>
            <a:r>
              <a:rPr lang="en-US" sz="1600">
                <a:ea typeface="+mn-lt"/>
                <a:cs typeface="+mn-lt"/>
              </a:rPr>
              <a:t> The chi-squared test statistic for a logistic regression model with marital status predicting depression had a p-value of less than 0.001. The null hypothesis is therefore rejected i.e., the model is better than the baseline at predicting depression. A logistic regression model including marital status was statistically significantly better than a null model at predicting depression [χ2(1) = 72.791; p = &lt;.001]. All the groups in the variable are statistically significant</a:t>
            </a:r>
            <a:endParaRPr lang="en-US" sz="1600"/>
          </a:p>
          <a:p>
            <a:pPr>
              <a:buClr>
                <a:srgbClr val="1287C3"/>
              </a:buClr>
            </a:pPr>
            <a:r>
              <a:rPr lang="en-US" sz="1600">
                <a:ea typeface="+mn-lt"/>
                <a:cs typeface="+mn-lt"/>
              </a:rPr>
              <a:t>The odds ratio for all the groups in the variable is between 1.00 and 2.06 with a 95% CI of all groups are between either 1 and 2, or 1 and 1.9. The confidence interval shows the range where the odds ratio likely is in the population. Because the confidence interval include 1, this indicates that the odds ratio is statistically not significantly different from 1.</a:t>
            </a:r>
            <a:endParaRPr lang="en-US">
              <a:ea typeface="+mn-lt"/>
              <a:cs typeface="+mn-lt"/>
            </a:endParaRPr>
          </a:p>
        </p:txBody>
      </p:sp>
    </p:spTree>
    <p:extLst>
      <p:ext uri="{BB962C8B-B14F-4D97-AF65-F5344CB8AC3E}">
        <p14:creationId xmlns:p14="http://schemas.microsoft.com/office/powerpoint/2010/main" val="3584394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F9C4-3C0E-E4B5-A3F0-CDD5238969A7}"/>
              </a:ext>
            </a:extLst>
          </p:cNvPr>
          <p:cNvSpPr>
            <a:spLocks noGrp="1"/>
          </p:cNvSpPr>
          <p:nvPr>
            <p:ph type="title" idx="4294967295"/>
          </p:nvPr>
        </p:nvSpPr>
        <p:spPr>
          <a:xfrm>
            <a:off x="3034394" y="500517"/>
            <a:ext cx="7466692" cy="1752600"/>
          </a:xfrm>
        </p:spPr>
        <p:txBody>
          <a:bodyPr>
            <a:normAutofit/>
          </a:bodyPr>
          <a:lstStyle/>
          <a:p>
            <a:r>
              <a:rPr lang="en-US" sz="2800"/>
              <a:t>Checking assumptions</a:t>
            </a:r>
            <a:br>
              <a:rPr lang="en-US" sz="2800"/>
            </a:br>
            <a:r>
              <a:rPr lang="en-US" sz="2800"/>
              <a:t>for </a:t>
            </a:r>
            <a:br>
              <a:rPr lang="en-US" sz="2800"/>
            </a:br>
            <a:r>
              <a:rPr lang="en-US" sz="2800"/>
              <a:t>the model</a:t>
            </a:r>
          </a:p>
        </p:txBody>
      </p:sp>
      <p:sp>
        <p:nvSpPr>
          <p:cNvPr id="18" name="TextBox 17">
            <a:extLst>
              <a:ext uri="{FF2B5EF4-FFF2-40B4-BE49-F238E27FC236}">
                <a16:creationId xmlns:a16="http://schemas.microsoft.com/office/drawing/2014/main" id="{7675F4BF-04C6-C107-2139-49F21F7A3E73}"/>
              </a:ext>
            </a:extLst>
          </p:cNvPr>
          <p:cNvSpPr txBox="1"/>
          <p:nvPr/>
        </p:nvSpPr>
        <p:spPr>
          <a:xfrm>
            <a:off x="3764734" y="2620645"/>
            <a:ext cx="66671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 As, the p-value is greater than 0.05, we assume that the observations are independent [p-value = 0.382]. Hence, the independent assumption is met.</a:t>
            </a:r>
            <a:endParaRPr lang="en-US"/>
          </a:p>
          <a:p>
            <a:pPr marL="285750" indent="-285750">
              <a:buFont typeface="Arial"/>
              <a:buChar char="•"/>
            </a:pPr>
            <a:r>
              <a:rPr lang="en-US">
                <a:ea typeface="+mn-lt"/>
                <a:cs typeface="+mn-lt"/>
              </a:rPr>
              <a:t> The linearity assumption is met, as the graph is linear.</a:t>
            </a:r>
            <a:endParaRPr lang="en-US"/>
          </a:p>
          <a:p>
            <a:pPr marL="285750" indent="-285750">
              <a:buFont typeface="Arial"/>
              <a:buChar char="•"/>
            </a:pPr>
            <a:r>
              <a:rPr lang="en-US"/>
              <a:t>We couldn't check the multicollinearity assumption ,as the variable had less than 2 observations.</a:t>
            </a:r>
          </a:p>
          <a:p>
            <a:endParaRPr lang="en-US"/>
          </a:p>
        </p:txBody>
      </p:sp>
    </p:spTree>
    <p:extLst>
      <p:ext uri="{BB962C8B-B14F-4D97-AF65-F5344CB8AC3E}">
        <p14:creationId xmlns:p14="http://schemas.microsoft.com/office/powerpoint/2010/main" val="3714105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881B96-A4C4-7D94-433C-CFD5DC42537C}"/>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Interpretation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777B5E31-43A8-B005-9951-E95FB44FDE85}"/>
              </a:ext>
            </a:extLst>
          </p:cNvPr>
          <p:cNvSpPr>
            <a:spLocks noGrp="1"/>
          </p:cNvSpPr>
          <p:nvPr>
            <p:ph idx="1"/>
          </p:nvPr>
        </p:nvSpPr>
        <p:spPr>
          <a:xfrm>
            <a:off x="5117106" y="685801"/>
            <a:ext cx="6385918" cy="5105400"/>
          </a:xfrm>
        </p:spPr>
        <p:txBody>
          <a:bodyPr>
            <a:normAutofit/>
          </a:bodyPr>
          <a:lstStyle/>
          <a:p>
            <a:pPr>
              <a:lnSpc>
                <a:spcPct val="90000"/>
              </a:lnSpc>
            </a:pPr>
            <a:r>
              <a:rPr lang="en-US" sz="1700">
                <a:ea typeface="+mn-lt"/>
                <a:cs typeface="+mn-lt"/>
              </a:rPr>
              <a:t>The chi-squared test statistic for a logistic regression model with, marital status predicting depression had a p-value of less than 0.001. The null hypothesis is therefore rejected i.e., the model is better than the baseline at predicting depression. A logistic regression model including marital status was statistically significantly better than a null model at predicting depression [χ2(1) = 72.791; p = &lt;.001]. The odds ratio for all the groups in the variable is between 1.00 and 2.06 with a 95% CI of all groups are between either 1 and 2, or 1 and 1.9. The confidence interval shows the range where the odds ratio likely is in the population. Because the confidence interval include 1, this indicates that the odds ratio is statistically not significantly different from 1. </a:t>
            </a:r>
            <a:endParaRPr lang="en-US" sz="1700"/>
          </a:p>
          <a:p>
            <a:pPr>
              <a:lnSpc>
                <a:spcPct val="90000"/>
              </a:lnSpc>
              <a:buClr>
                <a:srgbClr val="1287C3"/>
              </a:buClr>
            </a:pPr>
            <a:r>
              <a:rPr lang="en-US" sz="1700">
                <a:ea typeface="+mn-lt"/>
                <a:cs typeface="+mn-lt"/>
              </a:rPr>
              <a:t>so, marital status is statistically significant. Assumption checking revealed linearity of the marital status predictor. The other assumptions were met. </a:t>
            </a:r>
          </a:p>
          <a:p>
            <a:pPr>
              <a:lnSpc>
                <a:spcPct val="90000"/>
              </a:lnSpc>
              <a:buClr>
                <a:srgbClr val="1287C3"/>
              </a:buClr>
            </a:pPr>
            <a:r>
              <a:rPr lang="en-US" sz="1700">
                <a:ea typeface="+mn-lt"/>
                <a:cs typeface="+mn-lt"/>
              </a:rPr>
              <a:t>Diagnostics found no problematic outlying or influential observations. We couldn't find any multi-collinearity for the variable as model contains fewer than 2 terms</a:t>
            </a:r>
          </a:p>
          <a:p>
            <a:pPr>
              <a:lnSpc>
                <a:spcPct val="90000"/>
              </a:lnSpc>
              <a:buClr>
                <a:srgbClr val="1287C3"/>
              </a:buClr>
            </a:pPr>
            <a:endParaRPr lang="en-US" sz="1700"/>
          </a:p>
        </p:txBody>
      </p:sp>
    </p:spTree>
    <p:extLst>
      <p:ext uri="{BB962C8B-B14F-4D97-AF65-F5344CB8AC3E}">
        <p14:creationId xmlns:p14="http://schemas.microsoft.com/office/powerpoint/2010/main" val="332387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5"/>
                </a:solidFill>
              </a:rPr>
              <a:t>Q2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F0"/>
                </a:solidFill>
              </a:rPr>
              <a:t>Q3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rPr>
              <a:t>Q4</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4"/>
                </a:solidFill>
              </a:rPr>
              <a:t>Q1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429610" y="1946049"/>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a:t>Task 1 </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1823914" y="5406109"/>
            <a:ext cx="1813567" cy="706438"/>
          </a:xfrm>
        </p:spPr>
        <p:txBody>
          <a:bodyPr/>
          <a:lstStyle/>
          <a:p>
            <a:r>
              <a:rPr lang="en-US" sz="1400"/>
              <a:t>Data Cleaning, Descriptive Statistics, and Data Visualization</a:t>
            </a:r>
          </a:p>
          <a:p>
            <a:endParaRPr lang="en-US"/>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a:t>Task 2 </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a:lstStyle/>
          <a:p>
            <a:r>
              <a:rPr lang="en-US" sz="1400"/>
              <a:t>Chi-Square test</a:t>
            </a:r>
          </a:p>
          <a:p>
            <a:endParaRPr lang="en-US"/>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a:lstStyle/>
          <a:p>
            <a:r>
              <a:rPr lang="en-US"/>
              <a:t>Task 3 </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425653" y="5052987"/>
            <a:ext cx="1813567" cy="706438"/>
          </a:xfrm>
        </p:spPr>
        <p:txBody>
          <a:bodyPr/>
          <a:lstStyle/>
          <a:p>
            <a:r>
              <a:rPr lang="en-US" sz="1400"/>
              <a:t>Two Sample t-Test</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a:t>Task 4 </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a:lstStyle/>
          <a:p>
            <a:r>
              <a:rPr lang="en-US" sz="1400"/>
              <a:t>Binary Logistic Regression</a:t>
            </a:r>
          </a:p>
          <a:p>
            <a:endParaRPr lang="en-US"/>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a:t>Project Roadmap</a:t>
            </a:r>
          </a:p>
        </p:txBody>
      </p:sp>
    </p:spTree>
    <p:extLst>
      <p:ext uri="{BB962C8B-B14F-4D97-AF65-F5344CB8AC3E}">
        <p14:creationId xmlns:p14="http://schemas.microsoft.com/office/powerpoint/2010/main" val="4230622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E41-F6CC-ECFB-1784-15C6334F202F}"/>
              </a:ext>
            </a:extLst>
          </p:cNvPr>
          <p:cNvSpPr>
            <a:spLocks noGrp="1"/>
          </p:cNvSpPr>
          <p:nvPr>
            <p:ph type="title" idx="4294967295"/>
          </p:nvPr>
        </p:nvSpPr>
        <p:spPr>
          <a:xfrm>
            <a:off x="2639786" y="724354"/>
            <a:ext cx="7905296" cy="1752600"/>
          </a:xfrm>
        </p:spPr>
        <p:txBody>
          <a:bodyPr>
            <a:noAutofit/>
          </a:bodyPr>
          <a:lstStyle/>
          <a:p>
            <a:r>
              <a:rPr lang="en-US" sz="4400"/>
              <a:t>Income and Depression model</a:t>
            </a:r>
          </a:p>
        </p:txBody>
      </p:sp>
      <p:sp>
        <p:nvSpPr>
          <p:cNvPr id="24" name="Content Placeholder 7">
            <a:extLst>
              <a:ext uri="{FF2B5EF4-FFF2-40B4-BE49-F238E27FC236}">
                <a16:creationId xmlns:a16="http://schemas.microsoft.com/office/drawing/2014/main" id="{DAEB067D-EA6A-5EE5-09A7-6D04556FB34F}"/>
              </a:ext>
            </a:extLst>
          </p:cNvPr>
          <p:cNvSpPr>
            <a:spLocks noGrp="1"/>
          </p:cNvSpPr>
          <p:nvPr>
            <p:ph idx="4294967295"/>
          </p:nvPr>
        </p:nvSpPr>
        <p:spPr>
          <a:xfrm>
            <a:off x="3048000" y="2549979"/>
            <a:ext cx="7239453" cy="2738438"/>
          </a:xfrm>
        </p:spPr>
        <p:txBody>
          <a:bodyPr>
            <a:normAutofit/>
          </a:bodyPr>
          <a:lstStyle/>
          <a:p>
            <a:r>
              <a:rPr lang="en-US" sz="1800">
                <a:ea typeface="+mn-lt"/>
                <a:cs typeface="+mn-lt"/>
              </a:rPr>
              <a:t>The groups income25,000 to 34,000, income35,000 to 44,999, income45,000 to  54,999, income55,000 to 64,999, income65,000 to 74,999, income75,000 to 99,999,  and income100,000 and Over of income are significant.</a:t>
            </a:r>
            <a:endParaRPr lang="en-US" sz="1800"/>
          </a:p>
        </p:txBody>
      </p:sp>
    </p:spTree>
    <p:extLst>
      <p:ext uri="{BB962C8B-B14F-4D97-AF65-F5344CB8AC3E}">
        <p14:creationId xmlns:p14="http://schemas.microsoft.com/office/powerpoint/2010/main" val="1027542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EE86BCC-6451-CC6A-A0C5-9F5172F3EC4F}"/>
              </a:ext>
            </a:extLst>
          </p:cNvPr>
          <p:cNvSpPr>
            <a:spLocks noGrp="1"/>
          </p:cNvSpPr>
          <p:nvPr>
            <p:ph idx="4294967295"/>
          </p:nvPr>
        </p:nvSpPr>
        <p:spPr>
          <a:xfrm>
            <a:off x="2476501" y="1929267"/>
            <a:ext cx="9102044" cy="3489552"/>
          </a:xfrm>
        </p:spPr>
        <p:txBody>
          <a:bodyPr vert="horz" lIns="91440" tIns="45720" rIns="91440" bIns="45720" rtlCol="0" anchor="t">
            <a:noAutofit/>
          </a:bodyPr>
          <a:lstStyle/>
          <a:p>
            <a:pPr>
              <a:buClr>
                <a:srgbClr val="1287C3"/>
              </a:buClr>
            </a:pPr>
            <a:r>
              <a:rPr lang="en-US" sz="1600">
                <a:ea typeface="+mn-lt"/>
                <a:cs typeface="+mn-lt"/>
              </a:rPr>
              <a:t> The chi-squared test statistic for a logistic regression model with, income  predicting depression had a p-value of less than 0.001. The null hypothesis is    therefore rejected i.e., the model is better than the baseline at predicting depression.  A logistic regression model including marital status was statistically significantly better than a null model at predicting depression [χ2(1) =   151.759; p = &lt;.001].</a:t>
            </a:r>
            <a:endParaRPr lang="en-US">
              <a:ea typeface="+mn-lt"/>
              <a:cs typeface="+mn-lt"/>
            </a:endParaRPr>
          </a:p>
          <a:p>
            <a:pPr>
              <a:buClr>
                <a:srgbClr val="1287C3"/>
              </a:buClr>
            </a:pPr>
            <a:r>
              <a:rPr lang="en-US" sz="1600">
                <a:ea typeface="+mn-lt"/>
                <a:cs typeface="+mn-lt"/>
              </a:rPr>
              <a:t>The confidence interval of  the groups income25,000 to 34,000, income35,000 to 44,999, income45,000 to  54,999, income55,000 to 64,999, income65,000 to 74,999, income75,000 to 99,999,   and income100,000 and Over the confidence interval does not include 1, this       indicates that the odds ratio is statistically significantly different from 1.</a:t>
            </a:r>
            <a:endParaRPr lang="en-US">
              <a:ea typeface="+mn-lt"/>
              <a:cs typeface="+mn-lt"/>
            </a:endParaRPr>
          </a:p>
        </p:txBody>
      </p:sp>
    </p:spTree>
    <p:extLst>
      <p:ext uri="{BB962C8B-B14F-4D97-AF65-F5344CB8AC3E}">
        <p14:creationId xmlns:p14="http://schemas.microsoft.com/office/powerpoint/2010/main" val="1004315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F9C4-3C0E-E4B5-A3F0-CDD5238969A7}"/>
              </a:ext>
            </a:extLst>
          </p:cNvPr>
          <p:cNvSpPr>
            <a:spLocks noGrp="1"/>
          </p:cNvSpPr>
          <p:nvPr>
            <p:ph type="title" idx="4294967295"/>
          </p:nvPr>
        </p:nvSpPr>
        <p:spPr>
          <a:xfrm>
            <a:off x="2041071" y="459695"/>
            <a:ext cx="9004300" cy="1752600"/>
          </a:xfrm>
        </p:spPr>
        <p:txBody>
          <a:bodyPr>
            <a:normAutofit/>
          </a:bodyPr>
          <a:lstStyle/>
          <a:p>
            <a:r>
              <a:rPr lang="en-US" sz="2800"/>
              <a:t>Checking assumptions</a:t>
            </a:r>
            <a:br>
              <a:rPr lang="en-US" sz="2800"/>
            </a:br>
            <a:r>
              <a:rPr lang="en-US" sz="2800"/>
              <a:t>for </a:t>
            </a:r>
            <a:br>
              <a:rPr lang="en-US" sz="2800"/>
            </a:br>
            <a:r>
              <a:rPr lang="en-US" sz="2800"/>
              <a:t>the model</a:t>
            </a:r>
          </a:p>
        </p:txBody>
      </p:sp>
      <p:sp>
        <p:nvSpPr>
          <p:cNvPr id="18" name="TextBox 17">
            <a:extLst>
              <a:ext uri="{FF2B5EF4-FFF2-40B4-BE49-F238E27FC236}">
                <a16:creationId xmlns:a16="http://schemas.microsoft.com/office/drawing/2014/main" id="{7675F4BF-04C6-C107-2139-49F21F7A3E73}"/>
              </a:ext>
            </a:extLst>
          </p:cNvPr>
          <p:cNvSpPr txBox="1"/>
          <p:nvPr/>
        </p:nvSpPr>
        <p:spPr>
          <a:xfrm>
            <a:off x="3247662" y="3042467"/>
            <a:ext cx="76604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 As, the p-value is greater than 0.05, we assume that the observations are independent [p-value = 0.306]. Hence, the independent assumption is met.</a:t>
            </a:r>
            <a:endParaRPr lang="en-US"/>
          </a:p>
          <a:p>
            <a:pPr marL="285750" indent="-285750">
              <a:buFont typeface="Arial"/>
              <a:buChar char="•"/>
            </a:pPr>
            <a:r>
              <a:rPr lang="en-US">
                <a:ea typeface="+mn-lt"/>
                <a:cs typeface="+mn-lt"/>
              </a:rPr>
              <a:t> The linearity assumption is met, as the graph is linear.</a:t>
            </a:r>
            <a:endParaRPr lang="en-US"/>
          </a:p>
          <a:p>
            <a:pPr marL="285750" indent="-285750">
              <a:buFont typeface="Arial"/>
              <a:buChar char="•"/>
            </a:pPr>
            <a:r>
              <a:rPr lang="en-US"/>
              <a:t>We couldn't check the multicollinearity assumption ,as the variable had less than 2 observations.</a:t>
            </a:r>
          </a:p>
          <a:p>
            <a:endParaRPr lang="en-US"/>
          </a:p>
        </p:txBody>
      </p:sp>
    </p:spTree>
    <p:extLst>
      <p:ext uri="{BB962C8B-B14F-4D97-AF65-F5344CB8AC3E}">
        <p14:creationId xmlns:p14="http://schemas.microsoft.com/office/powerpoint/2010/main" val="746320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881B96-A4C4-7D94-433C-CFD5DC42537C}"/>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Interpretation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777B5E31-43A8-B005-9951-E95FB44FDE85}"/>
              </a:ext>
            </a:extLst>
          </p:cNvPr>
          <p:cNvSpPr>
            <a:spLocks noGrp="1"/>
          </p:cNvSpPr>
          <p:nvPr>
            <p:ph idx="1"/>
          </p:nvPr>
        </p:nvSpPr>
        <p:spPr>
          <a:xfrm>
            <a:off x="5117106" y="685801"/>
            <a:ext cx="6385918" cy="5105400"/>
          </a:xfrm>
        </p:spPr>
        <p:txBody>
          <a:bodyPr>
            <a:normAutofit lnSpcReduction="10000"/>
          </a:bodyPr>
          <a:lstStyle/>
          <a:p>
            <a:pPr>
              <a:lnSpc>
                <a:spcPct val="90000"/>
              </a:lnSpc>
              <a:buClr>
                <a:srgbClr val="1287C3"/>
              </a:buClr>
            </a:pPr>
            <a:r>
              <a:rPr lang="en-US" sz="1700">
                <a:ea typeface="+mn-lt"/>
                <a:cs typeface="+mn-lt"/>
              </a:rPr>
              <a:t>The chi-squared test statistic for a logistic regression model with, income predicting depression had a p-value of less than 0.001. The null hypothesis is therefore rejected i.e., the model is better than the baseline at predicting depression. A logistic regression model including marital status was statistically significantly better than a null model at predicting depression [χ2(1) = 151.759; p = &lt;.001].The groups, income25,000 to 34,000, income35,000 to 44,999, income45,000 to 54,999, income55,000 to 64,999, income65,000 to 74,999, income75,000 to 99,999,and income100,000 and Over are significant. The confidence interval of the groups income25,000 to 34,000, income35,000 to 44,999, income45,000 to 54,999, income55,000 to 64,999, income65,000 to 74,999, income75,000 to 99,999, and income100,000 and Over the confidence interval does not include 1, this indicates that the odds ratio is statistically significantly different from 1. so, income is not statistically significant. </a:t>
            </a:r>
            <a:endParaRPr lang="en-US" sz="1700"/>
          </a:p>
          <a:p>
            <a:pPr>
              <a:lnSpc>
                <a:spcPct val="90000"/>
              </a:lnSpc>
              <a:buClr>
                <a:srgbClr val="1287C3"/>
              </a:buClr>
            </a:pPr>
            <a:r>
              <a:rPr lang="en-US" sz="1700">
                <a:ea typeface="+mn-lt"/>
                <a:cs typeface="+mn-lt"/>
              </a:rPr>
              <a:t>Assumption checking revealed linearity of the income predictor. The other assumptions were met. </a:t>
            </a:r>
          </a:p>
          <a:p>
            <a:pPr>
              <a:lnSpc>
                <a:spcPct val="90000"/>
              </a:lnSpc>
              <a:buClr>
                <a:srgbClr val="1287C3"/>
              </a:buClr>
            </a:pPr>
            <a:r>
              <a:rPr lang="en-US" sz="1700">
                <a:ea typeface="+mn-lt"/>
                <a:cs typeface="+mn-lt"/>
              </a:rPr>
              <a:t>Diagnostics found no problematic outlying or influential observations. We couldn't find any multi-collinearity for the variable as model contains fewer than 2 terms.</a:t>
            </a:r>
            <a:endParaRPr lang="en-US" sz="1700"/>
          </a:p>
          <a:p>
            <a:pPr>
              <a:lnSpc>
                <a:spcPct val="90000"/>
              </a:lnSpc>
              <a:buClr>
                <a:srgbClr val="1287C3"/>
              </a:buClr>
            </a:pPr>
            <a:endParaRPr lang="en-US" sz="1600"/>
          </a:p>
        </p:txBody>
      </p:sp>
    </p:spTree>
    <p:extLst>
      <p:ext uri="{BB962C8B-B14F-4D97-AF65-F5344CB8AC3E}">
        <p14:creationId xmlns:p14="http://schemas.microsoft.com/office/powerpoint/2010/main" val="2928831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E41-F6CC-ECFB-1784-15C6334F202F}"/>
              </a:ext>
            </a:extLst>
          </p:cNvPr>
          <p:cNvSpPr>
            <a:spLocks noGrp="1"/>
          </p:cNvSpPr>
          <p:nvPr>
            <p:ph type="title" idx="4294967295"/>
          </p:nvPr>
        </p:nvSpPr>
        <p:spPr>
          <a:xfrm>
            <a:off x="2476500" y="833211"/>
            <a:ext cx="8395153" cy="1752600"/>
          </a:xfrm>
        </p:spPr>
        <p:txBody>
          <a:bodyPr>
            <a:noAutofit/>
          </a:bodyPr>
          <a:lstStyle/>
          <a:p>
            <a:r>
              <a:rPr lang="en-US" sz="4400"/>
              <a:t>Gender and Depression model</a:t>
            </a:r>
          </a:p>
        </p:txBody>
      </p:sp>
      <p:sp>
        <p:nvSpPr>
          <p:cNvPr id="24" name="Content Placeholder 7">
            <a:extLst>
              <a:ext uri="{FF2B5EF4-FFF2-40B4-BE49-F238E27FC236}">
                <a16:creationId xmlns:a16="http://schemas.microsoft.com/office/drawing/2014/main" id="{DAEB067D-EA6A-5EE5-09A7-6D04556FB34F}"/>
              </a:ext>
            </a:extLst>
          </p:cNvPr>
          <p:cNvSpPr>
            <a:spLocks noGrp="1"/>
          </p:cNvSpPr>
          <p:nvPr>
            <p:ph idx="4294967295"/>
          </p:nvPr>
        </p:nvSpPr>
        <p:spPr>
          <a:xfrm>
            <a:off x="4939393" y="2590800"/>
            <a:ext cx="3279775" cy="2738438"/>
          </a:xfrm>
        </p:spPr>
        <p:txBody>
          <a:bodyPr>
            <a:normAutofit/>
          </a:bodyPr>
          <a:lstStyle/>
          <a:p>
            <a:r>
              <a:rPr lang="en-US" sz="1800">
                <a:ea typeface="+mn-lt"/>
                <a:cs typeface="+mn-lt"/>
              </a:rPr>
              <a:t>Female group of gender is  significant.</a:t>
            </a:r>
            <a:endParaRPr lang="en-US" sz="1800"/>
          </a:p>
        </p:txBody>
      </p:sp>
    </p:spTree>
    <p:extLst>
      <p:ext uri="{BB962C8B-B14F-4D97-AF65-F5344CB8AC3E}">
        <p14:creationId xmlns:p14="http://schemas.microsoft.com/office/powerpoint/2010/main" val="214612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EE86BCC-6451-CC6A-A0C5-9F5172F3EC4F}"/>
              </a:ext>
            </a:extLst>
          </p:cNvPr>
          <p:cNvSpPr>
            <a:spLocks noGrp="1"/>
          </p:cNvSpPr>
          <p:nvPr>
            <p:ph idx="4294967295"/>
          </p:nvPr>
        </p:nvSpPr>
        <p:spPr>
          <a:xfrm>
            <a:off x="1741715" y="1712232"/>
            <a:ext cx="10328275" cy="5054600"/>
          </a:xfrm>
        </p:spPr>
        <p:txBody>
          <a:bodyPr vert="horz" lIns="91440" tIns="45720" rIns="91440" bIns="45720" rtlCol="0" anchor="t">
            <a:noAutofit/>
          </a:bodyPr>
          <a:lstStyle/>
          <a:p>
            <a:pPr>
              <a:buClr>
                <a:srgbClr val="1287C3"/>
              </a:buClr>
            </a:pPr>
            <a:r>
              <a:rPr lang="en-US" sz="1600">
                <a:ea typeface="+mn-lt"/>
                <a:cs typeface="+mn-lt"/>
              </a:rPr>
              <a:t>The chi-squared test statistic for a logistic regression model with, gender       predicting depression had a p-value of less than 0.001. The null hypothesis is    therefore rejected i.e., the model is better than the baseline at predicting      depression. </a:t>
            </a:r>
            <a:endParaRPr lang="en-US">
              <a:ea typeface="+mn-lt"/>
              <a:cs typeface="+mn-lt"/>
            </a:endParaRPr>
          </a:p>
          <a:p>
            <a:pPr>
              <a:buClr>
                <a:srgbClr val="1287C3"/>
              </a:buClr>
            </a:pPr>
            <a:r>
              <a:rPr lang="en-US" sz="1600">
                <a:ea typeface="+mn-lt"/>
                <a:cs typeface="+mn-lt"/>
              </a:rPr>
              <a:t>A logistic regression model including gender was statistically          significantly better than a null model at predicting depression [χ2(1) =  81.662; p = &lt;.001].</a:t>
            </a:r>
            <a:endParaRPr lang="en-US">
              <a:ea typeface="+mn-lt"/>
              <a:cs typeface="+mn-lt"/>
            </a:endParaRPr>
          </a:p>
          <a:p>
            <a:pPr>
              <a:buClr>
                <a:srgbClr val="1287C3"/>
              </a:buClr>
            </a:pPr>
            <a:r>
              <a:rPr lang="en-US" sz="1600">
                <a:ea typeface="+mn-lt"/>
                <a:cs typeface="+mn-lt"/>
              </a:rPr>
              <a:t> female group is significant. The confidence interval of gender is 1.61- 2. 10 and   the odds ratio is 1.84. The confidence interval  include 1, this indicates that   the odds ratio is not statistically significantly different from 1.</a:t>
            </a:r>
            <a:endParaRPr lang="en-US">
              <a:ea typeface="+mn-lt"/>
              <a:cs typeface="+mn-lt"/>
            </a:endParaRPr>
          </a:p>
        </p:txBody>
      </p:sp>
    </p:spTree>
    <p:extLst>
      <p:ext uri="{BB962C8B-B14F-4D97-AF65-F5344CB8AC3E}">
        <p14:creationId xmlns:p14="http://schemas.microsoft.com/office/powerpoint/2010/main" val="332577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F9C4-3C0E-E4B5-A3F0-CDD5238969A7}"/>
              </a:ext>
            </a:extLst>
          </p:cNvPr>
          <p:cNvSpPr>
            <a:spLocks noGrp="1"/>
          </p:cNvSpPr>
          <p:nvPr>
            <p:ph type="title" idx="4294967295"/>
          </p:nvPr>
        </p:nvSpPr>
        <p:spPr>
          <a:xfrm>
            <a:off x="95250" y="595767"/>
            <a:ext cx="12011477" cy="1303565"/>
          </a:xfrm>
        </p:spPr>
        <p:txBody>
          <a:bodyPr>
            <a:normAutofit fontScale="90000"/>
          </a:bodyPr>
          <a:lstStyle/>
          <a:p>
            <a:r>
              <a:rPr lang="en-US" sz="2800"/>
              <a:t>Checking assumptions</a:t>
            </a:r>
            <a:br>
              <a:rPr lang="en-US" sz="2800"/>
            </a:br>
            <a:r>
              <a:rPr lang="en-US" sz="2800"/>
              <a:t>for </a:t>
            </a:r>
            <a:br>
              <a:rPr lang="en-US" sz="2800"/>
            </a:br>
            <a:r>
              <a:rPr lang="en-US" sz="2800"/>
              <a:t>the model</a:t>
            </a:r>
          </a:p>
        </p:txBody>
      </p:sp>
      <p:sp>
        <p:nvSpPr>
          <p:cNvPr id="18" name="TextBox 17">
            <a:extLst>
              <a:ext uri="{FF2B5EF4-FFF2-40B4-BE49-F238E27FC236}">
                <a16:creationId xmlns:a16="http://schemas.microsoft.com/office/drawing/2014/main" id="{7675F4BF-04C6-C107-2139-49F21F7A3E73}"/>
              </a:ext>
            </a:extLst>
          </p:cNvPr>
          <p:cNvSpPr txBox="1"/>
          <p:nvPr/>
        </p:nvSpPr>
        <p:spPr>
          <a:xfrm>
            <a:off x="1832519" y="2266860"/>
            <a:ext cx="100417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 As, the p-value is greater than 0.05, we assume that the observations are independent [p-value = 0.298]. Hence, the independent assumption is met.</a:t>
            </a:r>
            <a:endParaRPr lang="en-US"/>
          </a:p>
          <a:p>
            <a:pPr marL="285750" indent="-285750">
              <a:buFont typeface="Arial"/>
              <a:buChar char="•"/>
            </a:pPr>
            <a:r>
              <a:rPr lang="en-US">
                <a:ea typeface="+mn-lt"/>
                <a:cs typeface="+mn-lt"/>
              </a:rPr>
              <a:t> The linearity assumption is met, as the graph is linear.</a:t>
            </a:r>
            <a:endParaRPr lang="en-US"/>
          </a:p>
          <a:p>
            <a:pPr marL="285750" indent="-285750">
              <a:buFont typeface="Arial"/>
              <a:buChar char="•"/>
            </a:pPr>
            <a:r>
              <a:rPr lang="en-US"/>
              <a:t>We couldn't check the multicollinearity assumption ,as the variable had less than 2 observations.</a:t>
            </a:r>
          </a:p>
          <a:p>
            <a:endParaRPr lang="en-US"/>
          </a:p>
        </p:txBody>
      </p:sp>
    </p:spTree>
    <p:extLst>
      <p:ext uri="{BB962C8B-B14F-4D97-AF65-F5344CB8AC3E}">
        <p14:creationId xmlns:p14="http://schemas.microsoft.com/office/powerpoint/2010/main" val="667894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881B96-A4C4-7D94-433C-CFD5DC42537C}"/>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Interpretation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777B5E31-43A8-B005-9951-E95FB44FDE85}"/>
              </a:ext>
            </a:extLst>
          </p:cNvPr>
          <p:cNvSpPr>
            <a:spLocks noGrp="1"/>
          </p:cNvSpPr>
          <p:nvPr>
            <p:ph idx="1"/>
          </p:nvPr>
        </p:nvSpPr>
        <p:spPr>
          <a:xfrm>
            <a:off x="5127266" y="919481"/>
            <a:ext cx="6385918" cy="5105400"/>
          </a:xfrm>
        </p:spPr>
        <p:txBody>
          <a:bodyPr>
            <a:normAutofit/>
          </a:bodyPr>
          <a:lstStyle/>
          <a:p>
            <a:pPr>
              <a:lnSpc>
                <a:spcPct val="90000"/>
              </a:lnSpc>
              <a:buClr>
                <a:srgbClr val="1287C3"/>
              </a:buClr>
            </a:pPr>
            <a:r>
              <a:rPr lang="en-US" sz="2000">
                <a:ea typeface="+mn-lt"/>
                <a:cs typeface="+mn-lt"/>
              </a:rPr>
              <a:t>The chi-squared test statistic for a logistic regression model with, gender predicting depression had a p-value of less than 0.001. The null hypothesis is therefore rejected i.e., the model is better than the baseline at predicting   depression. A logistic regression model including gender was statistically        significantly better than a null model at predicting depression [χ2(1) =    81.662; p = &lt;.001].female group is significant. </a:t>
            </a:r>
            <a:endParaRPr lang="en-US">
              <a:ea typeface="+mn-lt"/>
              <a:cs typeface="+mn-lt"/>
            </a:endParaRPr>
          </a:p>
          <a:p>
            <a:pPr>
              <a:lnSpc>
                <a:spcPct val="90000"/>
              </a:lnSpc>
              <a:buClr>
                <a:srgbClr val="1287C3"/>
              </a:buClr>
            </a:pPr>
            <a:r>
              <a:rPr lang="en-US" sz="2000">
                <a:ea typeface="+mn-lt"/>
                <a:cs typeface="+mn-lt"/>
              </a:rPr>
              <a:t>The confidence interval of gender is 1.61- 2. 10 and   the odds ratio is 1.84. The confidence interval  include 1, this indicates that   the odds ratio is not statistically significantly different from 1. Assumption checking revealed linearity of the gender predictor. The other assumptions were met. </a:t>
            </a:r>
            <a:endParaRPr lang="en-US"/>
          </a:p>
          <a:p>
            <a:pPr>
              <a:lnSpc>
                <a:spcPct val="90000"/>
              </a:lnSpc>
              <a:buClr>
                <a:srgbClr val="1287C3"/>
              </a:buClr>
            </a:pPr>
            <a:r>
              <a:rPr lang="en-US" sz="2000">
                <a:ea typeface="+mn-lt"/>
                <a:cs typeface="+mn-lt"/>
              </a:rPr>
              <a:t>Diagnostics found no problematic outlying or influential observations. We couldn't find any multi-collinearity for the variable as model contains fewer than 2 terms</a:t>
            </a:r>
            <a:endParaRPr lang="en-US"/>
          </a:p>
          <a:p>
            <a:pPr>
              <a:lnSpc>
                <a:spcPct val="90000"/>
              </a:lnSpc>
              <a:buClr>
                <a:srgbClr val="1287C3"/>
              </a:buClr>
            </a:pPr>
            <a:endParaRPr lang="en-US" sz="2000"/>
          </a:p>
        </p:txBody>
      </p:sp>
    </p:spTree>
    <p:extLst>
      <p:ext uri="{BB962C8B-B14F-4D97-AF65-F5344CB8AC3E}">
        <p14:creationId xmlns:p14="http://schemas.microsoft.com/office/powerpoint/2010/main" val="2345322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E41-F6CC-ECFB-1784-15C6334F202F}"/>
              </a:ext>
            </a:extLst>
          </p:cNvPr>
          <p:cNvSpPr>
            <a:spLocks noGrp="1"/>
          </p:cNvSpPr>
          <p:nvPr>
            <p:ph type="title" idx="4294967295"/>
          </p:nvPr>
        </p:nvSpPr>
        <p:spPr>
          <a:xfrm>
            <a:off x="0" y="563563"/>
            <a:ext cx="11791723" cy="2571070"/>
          </a:xfrm>
        </p:spPr>
        <p:txBody>
          <a:bodyPr>
            <a:noAutofit/>
          </a:bodyPr>
          <a:lstStyle/>
          <a:p>
            <a:r>
              <a:rPr lang="en-US" sz="4400"/>
              <a:t>Independent variables and depression </a:t>
            </a:r>
            <a:br>
              <a:rPr lang="en-US" sz="4400"/>
            </a:br>
            <a:r>
              <a:rPr lang="en-US" sz="4400"/>
              <a:t>model</a:t>
            </a:r>
          </a:p>
        </p:txBody>
      </p:sp>
      <p:sp>
        <p:nvSpPr>
          <p:cNvPr id="24" name="Content Placeholder 7">
            <a:extLst>
              <a:ext uri="{FF2B5EF4-FFF2-40B4-BE49-F238E27FC236}">
                <a16:creationId xmlns:a16="http://schemas.microsoft.com/office/drawing/2014/main" id="{DAEB067D-EA6A-5EE5-09A7-6D04556FB34F}"/>
              </a:ext>
            </a:extLst>
          </p:cNvPr>
          <p:cNvSpPr>
            <a:spLocks noGrp="1"/>
          </p:cNvSpPr>
          <p:nvPr>
            <p:ph idx="4294967295"/>
          </p:nvPr>
        </p:nvSpPr>
        <p:spPr>
          <a:xfrm>
            <a:off x="1442357" y="2490107"/>
            <a:ext cx="9443811" cy="2311400"/>
          </a:xfrm>
        </p:spPr>
        <p:txBody>
          <a:bodyPr>
            <a:normAutofit/>
          </a:bodyPr>
          <a:lstStyle/>
          <a:p>
            <a:pPr>
              <a:buClr>
                <a:srgbClr val="1287C3"/>
              </a:buClr>
            </a:pPr>
            <a:r>
              <a:rPr lang="en-US" sz="1800">
                <a:ea typeface="+mn-lt"/>
                <a:cs typeface="+mn-lt"/>
              </a:rPr>
              <a:t>The significant variables in this model are gender(female), income35,000 to 44,999, income45,000 to 54,999, income75,000 to 99,999, income100,000 and Over, </a:t>
            </a:r>
            <a:r>
              <a:rPr lang="en-US" sz="1800" err="1">
                <a:ea typeface="+mn-lt"/>
                <a:cs typeface="+mn-lt"/>
              </a:rPr>
              <a:t>marital_status</a:t>
            </a:r>
            <a:r>
              <a:rPr lang="en-US" sz="1800">
                <a:ea typeface="+mn-lt"/>
                <a:cs typeface="+mn-lt"/>
              </a:rPr>
              <a:t> Divorced, </a:t>
            </a:r>
            <a:r>
              <a:rPr lang="en-US" sz="1800" err="1">
                <a:ea typeface="+mn-lt"/>
                <a:cs typeface="+mn-lt"/>
              </a:rPr>
              <a:t>marital_status</a:t>
            </a:r>
            <a:r>
              <a:rPr lang="en-US" sz="1800">
                <a:ea typeface="+mn-lt"/>
                <a:cs typeface="+mn-lt"/>
              </a:rPr>
              <a:t> Living with partner.</a:t>
            </a:r>
          </a:p>
        </p:txBody>
      </p:sp>
    </p:spTree>
    <p:extLst>
      <p:ext uri="{BB962C8B-B14F-4D97-AF65-F5344CB8AC3E}">
        <p14:creationId xmlns:p14="http://schemas.microsoft.com/office/powerpoint/2010/main" val="3317662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EE86BCC-6451-CC6A-A0C5-9F5172F3EC4F}"/>
              </a:ext>
            </a:extLst>
          </p:cNvPr>
          <p:cNvSpPr>
            <a:spLocks noGrp="1"/>
          </p:cNvSpPr>
          <p:nvPr>
            <p:ph idx="4294967295"/>
          </p:nvPr>
        </p:nvSpPr>
        <p:spPr>
          <a:xfrm>
            <a:off x="1877786" y="1714727"/>
            <a:ext cx="9601427" cy="5054600"/>
          </a:xfrm>
        </p:spPr>
        <p:txBody>
          <a:bodyPr vert="horz" lIns="91440" tIns="45720" rIns="91440" bIns="45720" rtlCol="0" anchor="t">
            <a:noAutofit/>
          </a:bodyPr>
          <a:lstStyle/>
          <a:p>
            <a:pPr>
              <a:buClr>
                <a:srgbClr val="1287C3"/>
              </a:buClr>
            </a:pPr>
            <a:r>
              <a:rPr lang="en-US" sz="1600">
                <a:ea typeface="+mn-lt"/>
                <a:cs typeface="+mn-lt"/>
              </a:rPr>
              <a:t>The chi-squared test statistic for a logistic regression model with, gender predicting depression had a p-value of less than 0.001. The null hypothesis is therefore rejected i.e., the model is better than the baseline at predicting   depression. A logistic regression model including gender was statistically significantly better than a null model at predicting depression [χ2(1) = 240.772; p = &lt;.001]. </a:t>
            </a:r>
            <a:endParaRPr lang="en-US">
              <a:ea typeface="+mn-lt"/>
              <a:cs typeface="+mn-lt"/>
            </a:endParaRPr>
          </a:p>
          <a:p>
            <a:pPr>
              <a:buClr>
                <a:srgbClr val="1287C3"/>
              </a:buClr>
            </a:pPr>
            <a:r>
              <a:rPr lang="en-US" sz="1600">
                <a:ea typeface="+mn-lt"/>
                <a:cs typeface="+mn-lt"/>
              </a:rPr>
              <a:t> The odds ratio of the group income35,000 to 44,999 is 0.6, and the 95 percent confidence intervals is 0.37-0.97,The odds ratio of the group income75,000 to 99,999 is 0.466, and the 95 percent confidence intervals is 0.2874805- 0.7649859. The odds ratio of the group income100,000 and Over is 0.282, and the 95 percent confidence intervals is 0.1778079 0.4548451. All the other groups have 1 either of the confidence intervals, this indicates that   the odds ratio is not statistically significantly different from 1</a:t>
            </a:r>
            <a:endParaRPr lang="en-US">
              <a:ea typeface="+mn-lt"/>
              <a:cs typeface="+mn-lt"/>
            </a:endParaRPr>
          </a:p>
        </p:txBody>
      </p:sp>
    </p:spTree>
    <p:extLst>
      <p:ext uri="{BB962C8B-B14F-4D97-AF65-F5344CB8AC3E}">
        <p14:creationId xmlns:p14="http://schemas.microsoft.com/office/powerpoint/2010/main" val="189225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B915-CAEC-119E-6E22-771CBFCEE433}"/>
              </a:ext>
            </a:extLst>
          </p:cNvPr>
          <p:cNvSpPr>
            <a:spLocks noGrp="1"/>
          </p:cNvSpPr>
          <p:nvPr>
            <p:ph type="title"/>
          </p:nvPr>
        </p:nvSpPr>
        <p:spPr>
          <a:xfrm>
            <a:off x="1548705" y="170645"/>
            <a:ext cx="10018713" cy="1752599"/>
          </a:xfrm>
        </p:spPr>
        <p:txBody>
          <a:bodyPr>
            <a:normAutofit/>
          </a:bodyPr>
          <a:lstStyle/>
          <a:p>
            <a:r>
              <a:rPr lang="en-US">
                <a:solidFill>
                  <a:srgbClr val="FF0000"/>
                </a:solidFill>
              </a:rPr>
              <a:t>TASK 1</a:t>
            </a:r>
            <a:br>
              <a:rPr lang="en-US">
                <a:solidFill>
                  <a:srgbClr val="FF0000"/>
                </a:solidFill>
              </a:rPr>
            </a:br>
            <a:r>
              <a:rPr lang="en-US" sz="2800"/>
              <a:t>Data Cleaning, Descriptive statistics, and Data Visualization</a:t>
            </a:r>
          </a:p>
        </p:txBody>
      </p:sp>
      <p:sp>
        <p:nvSpPr>
          <p:cNvPr id="7" name="TextBox 6">
            <a:extLst>
              <a:ext uri="{FF2B5EF4-FFF2-40B4-BE49-F238E27FC236}">
                <a16:creationId xmlns:a16="http://schemas.microsoft.com/office/drawing/2014/main" id="{E382F283-4EE8-269D-C71C-46080B80B614}"/>
              </a:ext>
            </a:extLst>
          </p:cNvPr>
          <p:cNvSpPr txBox="1"/>
          <p:nvPr/>
        </p:nvSpPr>
        <p:spPr>
          <a:xfrm>
            <a:off x="2018325" y="3012431"/>
            <a:ext cx="84645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data is filtered by age, and the adults (aged above 20 years) initially, and then the independent variables, age (RIDAGEYR), gender (RIAGENDR), marital status (DMDMARTL), household income (INDHHIN2), and the outcome variable i.e., feeling down/depressed/hopeless (DPQ020) are selected. Also, the groups in which people answered 'Yes' to the outcome variable are merged and recoded again to 'Yes' and 'No'.  The variables are cleaned by removing NA values and recoded the variables. </a:t>
            </a:r>
            <a:endParaRPr lang="en-US"/>
          </a:p>
        </p:txBody>
      </p:sp>
      <p:sp>
        <p:nvSpPr>
          <p:cNvPr id="8" name="TextBox 7">
            <a:extLst>
              <a:ext uri="{FF2B5EF4-FFF2-40B4-BE49-F238E27FC236}">
                <a16:creationId xmlns:a16="http://schemas.microsoft.com/office/drawing/2014/main" id="{06A157C6-7F0A-5BC1-9D70-D3BEE7F62431}"/>
              </a:ext>
            </a:extLst>
          </p:cNvPr>
          <p:cNvSpPr txBox="1"/>
          <p:nvPr/>
        </p:nvSpPr>
        <p:spPr>
          <a:xfrm>
            <a:off x="1543587" y="3700798"/>
            <a:ext cx="10524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2FDCB42D-54C6-13C7-7351-69DB6D718E63}"/>
              </a:ext>
            </a:extLst>
          </p:cNvPr>
          <p:cNvSpPr txBox="1"/>
          <p:nvPr/>
        </p:nvSpPr>
        <p:spPr>
          <a:xfrm>
            <a:off x="2021840" y="2357120"/>
            <a:ext cx="52324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Data Cleaning</a:t>
            </a:r>
          </a:p>
        </p:txBody>
      </p:sp>
    </p:spTree>
    <p:extLst>
      <p:ext uri="{BB962C8B-B14F-4D97-AF65-F5344CB8AC3E}">
        <p14:creationId xmlns:p14="http://schemas.microsoft.com/office/powerpoint/2010/main" val="2818943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F9C4-3C0E-E4B5-A3F0-CDD5238969A7}"/>
              </a:ext>
            </a:extLst>
          </p:cNvPr>
          <p:cNvSpPr>
            <a:spLocks noGrp="1"/>
          </p:cNvSpPr>
          <p:nvPr>
            <p:ph type="title" idx="4294967295"/>
          </p:nvPr>
        </p:nvSpPr>
        <p:spPr>
          <a:xfrm>
            <a:off x="2041071" y="541338"/>
            <a:ext cx="8854621" cy="1779814"/>
          </a:xfrm>
        </p:spPr>
        <p:txBody>
          <a:bodyPr>
            <a:normAutofit/>
          </a:bodyPr>
          <a:lstStyle/>
          <a:p>
            <a:r>
              <a:rPr lang="en-US" sz="2800"/>
              <a:t>Checking assumptions</a:t>
            </a:r>
            <a:br>
              <a:rPr lang="en-US" sz="2800"/>
            </a:br>
            <a:r>
              <a:rPr lang="en-US" sz="2800"/>
              <a:t>for </a:t>
            </a:r>
            <a:br>
              <a:rPr lang="en-US" sz="2800"/>
            </a:br>
            <a:r>
              <a:rPr lang="en-US" sz="2800"/>
              <a:t>the model</a:t>
            </a:r>
          </a:p>
        </p:txBody>
      </p:sp>
      <p:sp>
        <p:nvSpPr>
          <p:cNvPr id="18" name="TextBox 17">
            <a:extLst>
              <a:ext uri="{FF2B5EF4-FFF2-40B4-BE49-F238E27FC236}">
                <a16:creationId xmlns:a16="http://schemas.microsoft.com/office/drawing/2014/main" id="{7675F4BF-04C6-C107-2139-49F21F7A3E73}"/>
              </a:ext>
            </a:extLst>
          </p:cNvPr>
          <p:cNvSpPr txBox="1"/>
          <p:nvPr/>
        </p:nvSpPr>
        <p:spPr>
          <a:xfrm>
            <a:off x="2036626" y="2688681"/>
            <a:ext cx="97006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As , the p-value is greater than 0.05, we assume that the observations are independent [p-value = 0.352].Hence, the independent assumption is met.</a:t>
            </a:r>
            <a:endParaRPr lang="en-US"/>
          </a:p>
          <a:p>
            <a:pPr marL="285750" indent="-285750">
              <a:buFont typeface="Arial"/>
              <a:buChar char="•"/>
            </a:pPr>
            <a:r>
              <a:rPr lang="en-US">
                <a:ea typeface="+mn-lt"/>
                <a:cs typeface="+mn-lt"/>
              </a:rPr>
              <a:t> The linearity assumption is met, as the graph is near to linear.</a:t>
            </a:r>
            <a:endParaRPr lang="en-US"/>
          </a:p>
          <a:p>
            <a:pPr marL="285750" indent="-285750">
              <a:buFont typeface="Arial"/>
              <a:buChar char="•"/>
            </a:pPr>
            <a:r>
              <a:rPr lang="en-US">
                <a:ea typeface="+mn-lt"/>
                <a:cs typeface="+mn-lt"/>
              </a:rPr>
              <a:t>None of the values in the right-hand column have a value of 2.5 or higher, so there is no discernable problem with multicollinearity.</a:t>
            </a:r>
          </a:p>
          <a:p>
            <a:endParaRPr lang="en-US"/>
          </a:p>
        </p:txBody>
      </p:sp>
    </p:spTree>
    <p:extLst>
      <p:ext uri="{BB962C8B-B14F-4D97-AF65-F5344CB8AC3E}">
        <p14:creationId xmlns:p14="http://schemas.microsoft.com/office/powerpoint/2010/main" val="1140388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881B96-A4C4-7D94-433C-CFD5DC42537C}"/>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Interpretation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777B5E31-43A8-B005-9951-E95FB44FDE85}"/>
              </a:ext>
            </a:extLst>
          </p:cNvPr>
          <p:cNvSpPr>
            <a:spLocks noGrp="1"/>
          </p:cNvSpPr>
          <p:nvPr>
            <p:ph idx="1"/>
          </p:nvPr>
        </p:nvSpPr>
        <p:spPr>
          <a:xfrm>
            <a:off x="5117106" y="563881"/>
            <a:ext cx="6385918" cy="5826760"/>
          </a:xfrm>
        </p:spPr>
        <p:txBody>
          <a:bodyPr>
            <a:normAutofit/>
          </a:bodyPr>
          <a:lstStyle/>
          <a:p>
            <a:pPr>
              <a:lnSpc>
                <a:spcPct val="90000"/>
              </a:lnSpc>
              <a:buClr>
                <a:srgbClr val="1287C3"/>
              </a:buClr>
            </a:pPr>
            <a:r>
              <a:rPr lang="en-US" sz="1700">
                <a:ea typeface="+mn-lt"/>
                <a:cs typeface="+mn-lt"/>
              </a:rPr>
              <a:t>The chi-squared test statistic for a logistic regression model with, gender predicting depression had a p-value of less than 0.001. The null hypothesis is therefore rejected i.e., the model is better than the baseline at predicting   depression. A logistic regression model including gender was statistically significantly better than a null model at predicting depression [χ2(1) = 240.772; p = &lt;.001]. The significant variables in this model are gender(female), income35,000 to 44,999, income45,000 to 54,999, income75,000 to 99,999, income100,000 and Over </a:t>
            </a:r>
            <a:r>
              <a:rPr lang="en-US" sz="1700" err="1">
                <a:ea typeface="+mn-lt"/>
                <a:cs typeface="+mn-lt"/>
              </a:rPr>
              <a:t>marital_status</a:t>
            </a:r>
            <a:r>
              <a:rPr lang="en-US" sz="1700">
                <a:ea typeface="+mn-lt"/>
                <a:cs typeface="+mn-lt"/>
              </a:rPr>
              <a:t> Divorced, </a:t>
            </a:r>
            <a:r>
              <a:rPr lang="en-US" sz="1700" err="1">
                <a:ea typeface="+mn-lt"/>
                <a:cs typeface="+mn-lt"/>
              </a:rPr>
              <a:t>marital_status</a:t>
            </a:r>
            <a:r>
              <a:rPr lang="en-US" sz="1700">
                <a:ea typeface="+mn-lt"/>
                <a:cs typeface="+mn-lt"/>
              </a:rPr>
              <a:t> Living with partner. </a:t>
            </a:r>
          </a:p>
          <a:p>
            <a:pPr>
              <a:lnSpc>
                <a:spcPct val="90000"/>
              </a:lnSpc>
              <a:buClr>
                <a:srgbClr val="1287C3"/>
              </a:buClr>
            </a:pPr>
            <a:r>
              <a:rPr lang="en-US" sz="1700">
                <a:ea typeface="+mn-lt"/>
                <a:cs typeface="+mn-lt"/>
              </a:rPr>
              <a:t>The odds ratio of the group income35,000 to 44,999 is 0.6, and the 95 percent confidence intervals is 0.37-0.97,The odds ratio of the group income75,000 to 99,999 is 0.466, and the 95 percent confidence intervals is 0.2874805- 0.7649859. The odds ratio of the group income100,000 and Over is 0.282, and the 95 percent confidence intervals is 0.1778079 0.4548451. All the other groups have 1 either of the confidence intervals, this indicates that   the odds ratio is not statistically significantly different from 1. </a:t>
            </a:r>
          </a:p>
          <a:p>
            <a:pPr>
              <a:lnSpc>
                <a:spcPct val="90000"/>
              </a:lnSpc>
              <a:buClr>
                <a:srgbClr val="1287C3"/>
              </a:buClr>
            </a:pPr>
            <a:r>
              <a:rPr lang="en-US" sz="1700">
                <a:ea typeface="+mn-lt"/>
                <a:cs typeface="+mn-lt"/>
              </a:rPr>
              <a:t> None of the variables, gender, dfb.i2t2, dfb.i2t3, dfb.i3t4,  dfb.i4t5, dfb.i5t6, dfb.i6t7, dfb.i7t9, dfb.i1aO, </a:t>
            </a:r>
            <a:r>
              <a:rPr lang="en-US" sz="1700" err="1">
                <a:ea typeface="+mn-lt"/>
                <a:cs typeface="+mn-lt"/>
              </a:rPr>
              <a:t>dfb.mr_D</a:t>
            </a:r>
            <a:r>
              <a:rPr lang="en-US" sz="1700">
                <a:ea typeface="+mn-lt"/>
                <a:cs typeface="+mn-lt"/>
              </a:rPr>
              <a:t>, </a:t>
            </a:r>
            <a:r>
              <a:rPr lang="en-US" sz="1700" err="1">
                <a:ea typeface="+mn-lt"/>
                <a:cs typeface="+mn-lt"/>
              </a:rPr>
              <a:t>dfb.mr_S</a:t>
            </a:r>
            <a:r>
              <a:rPr lang="en-US" sz="1700">
                <a:ea typeface="+mn-lt"/>
                <a:cs typeface="+mn-lt"/>
              </a:rPr>
              <a:t> had </a:t>
            </a:r>
            <a:r>
              <a:rPr lang="en-US" sz="1700" err="1">
                <a:ea typeface="+mn-lt"/>
                <a:cs typeface="+mn-lt"/>
              </a:rPr>
              <a:t>df</a:t>
            </a:r>
            <a:r>
              <a:rPr lang="en-US" sz="1700">
                <a:ea typeface="+mn-lt"/>
                <a:cs typeface="+mn-lt"/>
              </a:rPr>
              <a:t>-betas less than 2, so, by the </a:t>
            </a:r>
            <a:r>
              <a:rPr lang="en-US" sz="1700" err="1">
                <a:ea typeface="+mn-lt"/>
                <a:cs typeface="+mn-lt"/>
              </a:rPr>
              <a:t>df</a:t>
            </a:r>
            <a:r>
              <a:rPr lang="en-US" sz="1700">
                <a:ea typeface="+mn-lt"/>
                <a:cs typeface="+mn-lt"/>
              </a:rPr>
              <a:t>-beta measure, there were influential observations. Rest all the variables did not have influential observations.</a:t>
            </a:r>
            <a:endParaRPr lang="en-US" sz="1700"/>
          </a:p>
        </p:txBody>
      </p:sp>
    </p:spTree>
    <p:extLst>
      <p:ext uri="{BB962C8B-B14F-4D97-AF65-F5344CB8AC3E}">
        <p14:creationId xmlns:p14="http://schemas.microsoft.com/office/powerpoint/2010/main" val="3038946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46"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47"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8"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49"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0"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1"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53" name="Rectangle 52">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58B1B-FA11-1ED7-1A7D-BDB9A0696CFF}"/>
              </a:ext>
            </a:extLst>
          </p:cNvPr>
          <p:cNvSpPr>
            <a:spLocks noGrp="1"/>
          </p:cNvSpPr>
          <p:nvPr>
            <p:ph type="title"/>
          </p:nvPr>
        </p:nvSpPr>
        <p:spPr>
          <a:xfrm>
            <a:off x="1189702" y="1261872"/>
            <a:ext cx="3145536" cy="4334256"/>
          </a:xfrm>
        </p:spPr>
        <p:txBody>
          <a:bodyPr>
            <a:normAutofit/>
          </a:bodyPr>
          <a:lstStyle/>
          <a:p>
            <a:pPr algn="r"/>
            <a:r>
              <a:rPr lang="en-US" sz="3600"/>
              <a:t>What do we infer from this?</a:t>
            </a:r>
          </a:p>
        </p:txBody>
      </p:sp>
      <p:cxnSp>
        <p:nvCxnSpPr>
          <p:cNvPr id="55" name="Straight Connector 54">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7C023B-01C0-85EE-6994-3263AF63B76D}"/>
              </a:ext>
            </a:extLst>
          </p:cNvPr>
          <p:cNvSpPr>
            <a:spLocks noGrp="1"/>
          </p:cNvSpPr>
          <p:nvPr>
            <p:ph idx="1"/>
          </p:nvPr>
        </p:nvSpPr>
        <p:spPr>
          <a:xfrm>
            <a:off x="5007932" y="1261873"/>
            <a:ext cx="5951013" cy="4449422"/>
          </a:xfrm>
        </p:spPr>
        <p:txBody>
          <a:bodyPr>
            <a:normAutofit/>
          </a:bodyPr>
          <a:lstStyle/>
          <a:p>
            <a:pPr marL="0" indent="0">
              <a:lnSpc>
                <a:spcPct val="90000"/>
              </a:lnSpc>
              <a:buNone/>
            </a:pPr>
            <a:r>
              <a:rPr lang="en-US" sz="1700">
                <a:ea typeface="+mn-lt"/>
                <a:cs typeface="+mn-lt"/>
              </a:rPr>
              <a:t>A logistic regression model including age was not statistically significantly better than a null model at predicting depression [χ2(1) = 3.506; p = &gt;.001]. A logistic regression model including marital status was statistically significantly better than a null model at predicting depression [χ2(1) = 72.791; p = &lt;.001].  A logistic regression model including marital status was statistically significantly better than a null model at predicting depression [χ2(1) = 151.759; p = &lt;.001]. A logistic regression model including gender was statistically significantly better than a null model at predicting depression [χ2(1) = 81.662; p = &lt;.001]. A logistic regression model including gender was statistically significantly better than a null model at predicting depression [χ2(1) = 240.772; p = &lt;.001]. Hence, seeing the model results, we can predict that the final model is better than the other models although it has some outliers and influential values.</a:t>
            </a:r>
            <a:endParaRPr lang="en-US" sz="1700"/>
          </a:p>
        </p:txBody>
      </p:sp>
    </p:spTree>
    <p:extLst>
      <p:ext uri="{BB962C8B-B14F-4D97-AF65-F5344CB8AC3E}">
        <p14:creationId xmlns:p14="http://schemas.microsoft.com/office/powerpoint/2010/main" val="291269232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F457FAF2-A5D5-5CBC-A8B9-A7B3C224535C}"/>
              </a:ext>
            </a:extLst>
          </p:cNvPr>
          <p:cNvSpPr>
            <a:spLocks noGrp="1"/>
          </p:cNvSpPr>
          <p:nvPr>
            <p:ph type="title"/>
          </p:nvPr>
        </p:nvSpPr>
        <p:spPr>
          <a:xfrm>
            <a:off x="1018191" y="685800"/>
            <a:ext cx="7411825" cy="1752599"/>
          </a:xfrm>
        </p:spPr>
        <p:txBody>
          <a:bodyPr>
            <a:normAutofit/>
          </a:bodyPr>
          <a:lstStyle/>
          <a:p>
            <a:pPr algn="l"/>
            <a:r>
              <a:rPr lang="en-US"/>
              <a:t>Conclusion</a:t>
            </a:r>
          </a:p>
        </p:txBody>
      </p:sp>
      <p:sp>
        <p:nvSpPr>
          <p:cNvPr id="3" name="Content Placeholder 2">
            <a:extLst>
              <a:ext uri="{FF2B5EF4-FFF2-40B4-BE49-F238E27FC236}">
                <a16:creationId xmlns:a16="http://schemas.microsoft.com/office/drawing/2014/main" id="{E9298E9D-0DDF-B284-B358-EA4B1B654D94}"/>
              </a:ext>
            </a:extLst>
          </p:cNvPr>
          <p:cNvSpPr>
            <a:spLocks noGrp="1"/>
          </p:cNvSpPr>
          <p:nvPr>
            <p:ph idx="1"/>
          </p:nvPr>
        </p:nvSpPr>
        <p:spPr>
          <a:xfrm>
            <a:off x="1018190" y="2666999"/>
            <a:ext cx="7243603" cy="2719193"/>
          </a:xfrm>
        </p:spPr>
        <p:txBody>
          <a:bodyPr anchor="t">
            <a:normAutofit/>
          </a:bodyPr>
          <a:lstStyle/>
          <a:p>
            <a:pPr marL="0" indent="0">
              <a:lnSpc>
                <a:spcPct val="90000"/>
              </a:lnSpc>
              <a:buNone/>
            </a:pPr>
            <a:r>
              <a:rPr lang="en-US" sz="1500">
                <a:ea typeface="+mn-lt"/>
                <a:cs typeface="+mn-lt"/>
              </a:rPr>
              <a:t>From the results of the Chi-squared test and the logistic regression model including all the variables, we can understand that under marital status people under Divorced and Living with a partner are more prone to depression. Where are coming to the income variable, from the chi-squared test and logistic regression model we can see that income 35,000 to 44,999, income 45,000 to 54,999, income 75,000 to 99,999, and income 100,000 and over are the groups that are most affected by depression. Also, from the gender category females are more affected than males. Coming to age, from the t-tests and the logistic regression models we understand that age does not have any relation to depression in adults. These conclusions cannot be generalized to the entire population as the data is not that accurate. It has many missing values and many confusing answers from the participants.</a:t>
            </a:r>
            <a:endParaRPr lang="en-US"/>
          </a:p>
        </p:txBody>
      </p:sp>
    </p:spTree>
    <p:extLst>
      <p:ext uri="{BB962C8B-B14F-4D97-AF65-F5344CB8AC3E}">
        <p14:creationId xmlns:p14="http://schemas.microsoft.com/office/powerpoint/2010/main" val="1077998027"/>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4" name="Picture 3" descr="Bright modern kitchen">
            <a:extLst>
              <a:ext uri="{FF2B5EF4-FFF2-40B4-BE49-F238E27FC236}">
                <a16:creationId xmlns:a16="http://schemas.microsoft.com/office/drawing/2014/main" id="{80693016-9191-1E81-5D77-04A1BC713077}"/>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855A187C-C441-E4A1-8D8A-F3FA294FD428}"/>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grpSp>
        <p:nvGrpSpPr>
          <p:cNvPr id="16" name="Group 15">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7"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18"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19"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20"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21"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22"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26469447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0D7E-E7FA-498F-4D52-62754F6DED10}"/>
              </a:ext>
            </a:extLst>
          </p:cNvPr>
          <p:cNvSpPr>
            <a:spLocks noGrp="1"/>
          </p:cNvSpPr>
          <p:nvPr>
            <p:ph type="title"/>
          </p:nvPr>
        </p:nvSpPr>
        <p:spPr>
          <a:xfrm>
            <a:off x="2012631" y="1010920"/>
            <a:ext cx="3282633" cy="767079"/>
          </a:xfrm>
        </p:spPr>
        <p:txBody>
          <a:bodyPr>
            <a:normAutofit/>
          </a:bodyPr>
          <a:lstStyle/>
          <a:p>
            <a:r>
              <a:rPr lang="en-US" sz="2400">
                <a:solidFill>
                  <a:srgbClr val="FF0000"/>
                </a:solidFill>
              </a:rPr>
              <a:t>    Descriptive statistics</a:t>
            </a:r>
            <a:r>
              <a:rPr lang="en-US"/>
              <a:t> </a:t>
            </a:r>
          </a:p>
        </p:txBody>
      </p:sp>
      <p:sp>
        <p:nvSpPr>
          <p:cNvPr id="5" name="Content Placeholder 4">
            <a:extLst>
              <a:ext uri="{FF2B5EF4-FFF2-40B4-BE49-F238E27FC236}">
                <a16:creationId xmlns:a16="http://schemas.microsoft.com/office/drawing/2014/main" id="{02132FA0-4E27-9AFF-6D89-8D8E0710CA1F}"/>
              </a:ext>
            </a:extLst>
          </p:cNvPr>
          <p:cNvSpPr>
            <a:spLocks noGrp="1"/>
          </p:cNvSpPr>
          <p:nvPr>
            <p:ph idx="1"/>
          </p:nvPr>
        </p:nvSpPr>
        <p:spPr>
          <a:xfrm>
            <a:off x="2012630" y="2372359"/>
            <a:ext cx="8555673" cy="3124201"/>
          </a:xfrm>
        </p:spPr>
        <p:txBody>
          <a:bodyPr>
            <a:normAutofit lnSpcReduction="10000"/>
          </a:bodyPr>
          <a:lstStyle/>
          <a:p>
            <a:pPr>
              <a:buClr>
                <a:srgbClr val="1287C3"/>
              </a:buClr>
            </a:pPr>
            <a:r>
              <a:rPr lang="en-US" sz="1800">
                <a:ea typeface="+mn-lt"/>
                <a:cs typeface="+mn-lt"/>
              </a:rPr>
              <a:t>Descriptive statistics for the independent variables namely, age (RIAGENDR), gender (RIDAGEYR), marital status (DMDMARTL), household income (INDHHIN2) and the outcome variable i.e., feeling down/depressed/hopeless (DPQ020) are calculated.</a:t>
            </a:r>
            <a:endParaRPr lang="en-US" sz="1800"/>
          </a:p>
          <a:p>
            <a:r>
              <a:rPr lang="en-US" sz="1800">
                <a:ea typeface="+mn-lt"/>
                <a:cs typeface="+mn-lt"/>
              </a:rPr>
              <a:t> after performing some visualizations such as creating histograms for every variable to check for skewness and kurtosis. If the variables are normal, then the mean and variance will be calculated, as the mean value would be a good representation of the middle of the data. </a:t>
            </a:r>
          </a:p>
          <a:p>
            <a:r>
              <a:rPr lang="en-US" sz="1800">
                <a:ea typeface="+mn-lt"/>
                <a:cs typeface="+mn-lt"/>
              </a:rPr>
              <a:t>Otherwise, the median and interquartile range will be calculated for the variables using a non-normal function. </a:t>
            </a:r>
          </a:p>
          <a:p>
            <a:r>
              <a:rPr lang="en-US" sz="1800">
                <a:ea typeface="+mn-lt"/>
                <a:cs typeface="+mn-lt"/>
              </a:rPr>
              <a:t>All these statistics will be produced as a table using </a:t>
            </a:r>
            <a:r>
              <a:rPr lang="en-US" sz="1800" err="1">
                <a:ea typeface="+mn-lt"/>
                <a:cs typeface="+mn-lt"/>
              </a:rPr>
              <a:t>CreateTableOne</a:t>
            </a:r>
            <a:r>
              <a:rPr lang="en-US" sz="1800">
                <a:ea typeface="+mn-lt"/>
                <a:cs typeface="+mn-lt"/>
              </a:rPr>
              <a:t>. </a:t>
            </a:r>
            <a:endParaRPr lang="en-US" sz="1800"/>
          </a:p>
        </p:txBody>
      </p:sp>
    </p:spTree>
    <p:extLst>
      <p:ext uri="{BB962C8B-B14F-4D97-AF65-F5344CB8AC3E}">
        <p14:creationId xmlns:p14="http://schemas.microsoft.com/office/powerpoint/2010/main" val="150060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89AE65-3B7C-EE26-8430-AB739837F8A7}"/>
              </a:ext>
            </a:extLst>
          </p:cNvPr>
          <p:cNvSpPr txBox="1"/>
          <p:nvPr/>
        </p:nvSpPr>
        <p:spPr>
          <a:xfrm>
            <a:off x="2332083" y="563753"/>
            <a:ext cx="37627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Data Visualization</a:t>
            </a:r>
            <a:endParaRPr lang="en-US" sz="2400"/>
          </a:p>
        </p:txBody>
      </p:sp>
      <p:sp>
        <p:nvSpPr>
          <p:cNvPr id="10" name="Content Placeholder 9">
            <a:extLst>
              <a:ext uri="{FF2B5EF4-FFF2-40B4-BE49-F238E27FC236}">
                <a16:creationId xmlns:a16="http://schemas.microsoft.com/office/drawing/2014/main" id="{26F69A52-795E-E11A-EC68-50F42D7D6CBB}"/>
              </a:ext>
            </a:extLst>
          </p:cNvPr>
          <p:cNvSpPr>
            <a:spLocks noGrp="1"/>
          </p:cNvSpPr>
          <p:nvPr>
            <p:ph sz="half" idx="1"/>
          </p:nvPr>
        </p:nvSpPr>
        <p:spPr>
          <a:xfrm>
            <a:off x="1484312" y="1809750"/>
            <a:ext cx="10324304" cy="659606"/>
          </a:xfrm>
        </p:spPr>
        <p:txBody>
          <a:bodyPr>
            <a:normAutofit/>
          </a:bodyPr>
          <a:lstStyle/>
          <a:p>
            <a:pPr marL="0" indent="0">
              <a:buNone/>
            </a:pPr>
            <a:r>
              <a:rPr lang="en-US" sz="2400"/>
              <a:t>Histograms</a:t>
            </a:r>
          </a:p>
        </p:txBody>
      </p:sp>
      <p:sp>
        <p:nvSpPr>
          <p:cNvPr id="11" name="TextBox 10">
            <a:extLst>
              <a:ext uri="{FF2B5EF4-FFF2-40B4-BE49-F238E27FC236}">
                <a16:creationId xmlns:a16="http://schemas.microsoft.com/office/drawing/2014/main" id="{3FAAA9DC-AF12-54BF-2054-7679637063A3}"/>
              </a:ext>
            </a:extLst>
          </p:cNvPr>
          <p:cNvSpPr txBox="1"/>
          <p:nvPr/>
        </p:nvSpPr>
        <p:spPr>
          <a:xfrm>
            <a:off x="1485900" y="2545556"/>
            <a:ext cx="1032748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 the data that we have taken, people with more than 100,000 salary are higher in proportion overall. People with 75,000 to 99,000 and 25,000 to 34,000 salaries are closely same in proportions i.e., 400 to 550 approximately. Married people are in leading position in terms of the sample population count. Whereas  there are very less people who got separated with their partners in the population. Moreover, people who never got married takes the second place in the population count. Also, Female population is slightly more than male population with the difference of 100 approximately and Nearly 1200 people responded with yes to the question that if they are suffering from the symptoms of depression or not.</a:t>
            </a:r>
            <a:endParaRPr lang="en-US"/>
          </a:p>
          <a:p>
            <a:r>
              <a:rPr lang="en-US">
                <a:ea typeface="+mn-lt"/>
                <a:cs typeface="+mn-lt"/>
              </a:rPr>
              <a:t>We can also observe that people in their 30's, 60's and 80's are higher in proportions in terms of population count in the data and the data in age variable is not normal. Therefore, we transformed the variable to check if we can find the normal distribution. But no normal distribution found in the transformed variables too. Hence, we took the original variable without any transformation.</a:t>
            </a:r>
          </a:p>
          <a:p>
            <a:endParaRPr lang="en-US"/>
          </a:p>
        </p:txBody>
      </p:sp>
    </p:spTree>
    <p:extLst>
      <p:ext uri="{BB962C8B-B14F-4D97-AF65-F5344CB8AC3E}">
        <p14:creationId xmlns:p14="http://schemas.microsoft.com/office/powerpoint/2010/main" val="255548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1" name="Group 20">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9" name="Freeform: Shape 28">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C1D9AED8-70E2-8BD0-9295-61A3932FC3AE}"/>
              </a:ext>
            </a:extLst>
          </p:cNvPr>
          <p:cNvPicPr>
            <a:picLocks noChangeAspect="1"/>
          </p:cNvPicPr>
          <p:nvPr/>
        </p:nvPicPr>
        <p:blipFill>
          <a:blip r:embed="rId3"/>
          <a:stretch>
            <a:fillRect/>
          </a:stretch>
        </p:blipFill>
        <p:spPr>
          <a:xfrm>
            <a:off x="2770417" y="974724"/>
            <a:ext cx="7965894" cy="4899025"/>
          </a:xfrm>
          <a:prstGeom prst="rect">
            <a:avLst/>
          </a:prstGeom>
        </p:spPr>
      </p:pic>
      <p:sp>
        <p:nvSpPr>
          <p:cNvPr id="3" name="TextBox 2">
            <a:extLst>
              <a:ext uri="{FF2B5EF4-FFF2-40B4-BE49-F238E27FC236}">
                <a16:creationId xmlns:a16="http://schemas.microsoft.com/office/drawing/2014/main" id="{7715339F-3410-5132-E2E1-B03821907FAE}"/>
              </a:ext>
            </a:extLst>
          </p:cNvPr>
          <p:cNvSpPr txBox="1"/>
          <p:nvPr/>
        </p:nvSpPr>
        <p:spPr>
          <a:xfrm>
            <a:off x="4134929" y="1158814"/>
            <a:ext cx="5690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31151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EE559F9A-1CA1-E4AE-B616-3540540302F4}"/>
              </a:ext>
            </a:extLst>
          </p:cNvPr>
          <p:cNvPicPr>
            <a:picLocks noChangeAspect="1"/>
          </p:cNvPicPr>
          <p:nvPr/>
        </p:nvPicPr>
        <p:blipFill rotWithShape="1">
          <a:blip r:embed="rId3"/>
          <a:srcRect r="1047" b="-75"/>
          <a:stretch/>
        </p:blipFill>
        <p:spPr>
          <a:xfrm>
            <a:off x="1859851" y="1299508"/>
            <a:ext cx="4151702" cy="4151762"/>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32332CF9-052D-C803-5E4D-4568A62A1104}"/>
              </a:ext>
            </a:extLst>
          </p:cNvPr>
          <p:cNvPicPr>
            <a:picLocks noChangeAspect="1"/>
          </p:cNvPicPr>
          <p:nvPr/>
        </p:nvPicPr>
        <p:blipFill>
          <a:blip r:embed="rId4"/>
          <a:stretch>
            <a:fillRect/>
          </a:stretch>
        </p:blipFill>
        <p:spPr>
          <a:xfrm>
            <a:off x="6499353" y="1381947"/>
            <a:ext cx="4776932" cy="4024240"/>
          </a:xfrm>
          <a:prstGeom prst="rect">
            <a:avLst/>
          </a:prstGeom>
        </p:spPr>
      </p:pic>
    </p:spTree>
    <p:extLst>
      <p:ext uri="{BB962C8B-B14F-4D97-AF65-F5344CB8AC3E}">
        <p14:creationId xmlns:p14="http://schemas.microsoft.com/office/powerpoint/2010/main" val="294376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CC4A46B-365D-002A-E101-308F11BF6757}"/>
              </a:ext>
            </a:extLst>
          </p:cNvPr>
          <p:cNvSpPr>
            <a:spLocks noGrp="1"/>
          </p:cNvSpPr>
          <p:nvPr>
            <p:ph idx="1"/>
          </p:nvPr>
        </p:nvSpPr>
        <p:spPr>
          <a:xfrm>
            <a:off x="1567654" y="1083468"/>
            <a:ext cx="10018713" cy="695327"/>
          </a:xfrm>
        </p:spPr>
        <p:txBody>
          <a:bodyPr/>
          <a:lstStyle/>
          <a:p>
            <a:pPr marL="0" indent="0">
              <a:buNone/>
            </a:pPr>
            <a:r>
              <a:rPr lang="en-US"/>
              <a:t>Box Plots</a:t>
            </a:r>
          </a:p>
        </p:txBody>
      </p:sp>
      <p:sp>
        <p:nvSpPr>
          <p:cNvPr id="10" name="TextBox 9">
            <a:extLst>
              <a:ext uri="{FF2B5EF4-FFF2-40B4-BE49-F238E27FC236}">
                <a16:creationId xmlns:a16="http://schemas.microsoft.com/office/drawing/2014/main" id="{9CD1B5DC-EE35-215C-E0B3-F5887C26FA0A}"/>
              </a:ext>
            </a:extLst>
          </p:cNvPr>
          <p:cNvSpPr txBox="1"/>
          <p:nvPr/>
        </p:nvSpPr>
        <p:spPr>
          <a:xfrm>
            <a:off x="1569244" y="3152773"/>
            <a:ext cx="979169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major things that we noticed through box plots are:</a:t>
            </a:r>
          </a:p>
          <a:p>
            <a:pPr marL="285750" indent="-285750">
              <a:buFont typeface="Arial"/>
              <a:buChar char="•"/>
            </a:pPr>
            <a:r>
              <a:rPr lang="en-US">
                <a:ea typeface="+mn-lt"/>
                <a:cs typeface="+mn-lt"/>
              </a:rPr>
              <a:t>There were more depressed people in the range of 10,000 - 60,000 income range than other ranges. And people with more than 100,000 income were not facing any depression.</a:t>
            </a:r>
          </a:p>
          <a:p>
            <a:pPr marL="285750" indent="-285750">
              <a:buFont typeface="Arial"/>
              <a:buChar char="•"/>
            </a:pPr>
            <a:r>
              <a:rPr lang="en-US">
                <a:ea typeface="+mn-lt"/>
                <a:cs typeface="+mn-lt"/>
              </a:rPr>
              <a:t>There were more depressed people in ones who were married. And there was significant people with depression in the categories never married and  Divorced.</a:t>
            </a:r>
          </a:p>
          <a:p>
            <a:pPr marL="285750" indent="-285750">
              <a:buFont typeface="Arial"/>
              <a:buChar char="•"/>
            </a:pPr>
            <a:r>
              <a:rPr lang="en-US">
                <a:ea typeface="+mn-lt"/>
                <a:cs typeface="+mn-lt"/>
              </a:rPr>
              <a:t>There were more depressed females than males. But the people without depression were equal.</a:t>
            </a:r>
          </a:p>
          <a:p>
            <a:pPr marL="285750" indent="-285750">
              <a:buFont typeface="Arial"/>
              <a:buChar char="•"/>
            </a:pPr>
            <a:endParaRPr lang="en-US"/>
          </a:p>
        </p:txBody>
      </p:sp>
      <p:sp>
        <p:nvSpPr>
          <p:cNvPr id="11" name="TextBox 10">
            <a:extLst>
              <a:ext uri="{FF2B5EF4-FFF2-40B4-BE49-F238E27FC236}">
                <a16:creationId xmlns:a16="http://schemas.microsoft.com/office/drawing/2014/main" id="{C5E36FA3-9590-8C3C-35EF-0F57420440A7}"/>
              </a:ext>
            </a:extLst>
          </p:cNvPr>
          <p:cNvSpPr txBox="1"/>
          <p:nvPr/>
        </p:nvSpPr>
        <p:spPr>
          <a:xfrm>
            <a:off x="1509713" y="2010252"/>
            <a:ext cx="102798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Used Box plots to show the co-relation between income, marital status, gender and depression.</a:t>
            </a:r>
          </a:p>
        </p:txBody>
      </p:sp>
    </p:spTree>
    <p:extLst>
      <p:ext uri="{BB962C8B-B14F-4D97-AF65-F5344CB8AC3E}">
        <p14:creationId xmlns:p14="http://schemas.microsoft.com/office/powerpoint/2010/main" val="131984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ccebb44-5e50-472d-b750-772ee29adb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8109685252CE439CC58A143A642B9D" ma:contentTypeVersion="7" ma:contentTypeDescription="Create a new document." ma:contentTypeScope="" ma:versionID="f3dcaa859d216f15215b540586aecdcf">
  <xsd:schema xmlns:xsd="http://www.w3.org/2001/XMLSchema" xmlns:xs="http://www.w3.org/2001/XMLSchema" xmlns:p="http://schemas.microsoft.com/office/2006/metadata/properties" xmlns:ns3="6ccebb44-5e50-472d-b750-772ee29adb11" xmlns:ns4="411be301-4183-4828-a39b-03a947110a77" targetNamespace="http://schemas.microsoft.com/office/2006/metadata/properties" ma:root="true" ma:fieldsID="48174511108e0fab16d1f9a7241748df" ns3:_="" ns4:_="">
    <xsd:import namespace="6ccebb44-5e50-472d-b750-772ee29adb11"/>
    <xsd:import namespace="411be301-4183-4828-a39b-03a947110a7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cebb44-5e50-472d-b750-772ee29adb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1be301-4183-4828-a39b-03a947110a7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8C0B3-5961-4CCC-84F4-BBF9F638D5C7}">
  <ds:schemaRefs>
    <ds:schemaRef ds:uri="6ccebb44-5e50-472d-b750-772ee29adb11"/>
    <ds:schemaRef ds:uri="http://purl.org/dc/elements/1.1/"/>
    <ds:schemaRef ds:uri="http://schemas.microsoft.com/office/2006/documentManagement/types"/>
    <ds:schemaRef ds:uri="http://purl.org/dc/terms/"/>
    <ds:schemaRef ds:uri="411be301-4183-4828-a39b-03a947110a77"/>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4D8E9B1-1FC2-4BCF-A4EB-300B920C9347}">
  <ds:schemaRefs>
    <ds:schemaRef ds:uri="http://schemas.microsoft.com/sharepoint/v3/contenttype/forms"/>
  </ds:schemaRefs>
</ds:datastoreItem>
</file>

<file path=customXml/itemProps3.xml><?xml version="1.0" encoding="utf-8"?>
<ds:datastoreItem xmlns:ds="http://schemas.openxmlformats.org/officeDocument/2006/customXml" ds:itemID="{230CD079-7C07-4730-8059-B5BB1AC001EA}">
  <ds:schemaRefs>
    <ds:schemaRef ds:uri="411be301-4183-4828-a39b-03a947110a77"/>
    <ds:schemaRef ds:uri="6ccebb44-5e50-472d-b750-772ee29adb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TM16411242</Template>
  <TotalTime>0</TotalTime>
  <Words>3986</Words>
  <Application>Microsoft Office PowerPoint</Application>
  <PresentationFormat>Widescreen</PresentationFormat>
  <Paragraphs>169</Paragraphs>
  <Slides>44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Avenir Next LT Pro Light</vt:lpstr>
      <vt:lpstr>Corbel</vt:lpstr>
      <vt:lpstr>Speak Pro</vt:lpstr>
      <vt:lpstr>Parallax</vt:lpstr>
      <vt:lpstr>2_Office Theme</vt:lpstr>
      <vt:lpstr>STATISTICAL ANALYSIS AND EXPLORATORY DATA ANALYSIS OF MENTAL HEALTH AND DEPRESSION USING NHANES DATA</vt:lpstr>
      <vt:lpstr>INTRODUCTION</vt:lpstr>
      <vt:lpstr>Project Roadmap</vt:lpstr>
      <vt:lpstr>TASK 1 Data Cleaning, Descriptive statistics, and Data Visualization</vt:lpstr>
      <vt:lpstr>    Descriptive statistics </vt:lpstr>
      <vt:lpstr>PowerPoint Presentation</vt:lpstr>
      <vt:lpstr>PowerPoint Presentation</vt:lpstr>
      <vt:lpstr>PowerPoint Presentation</vt:lpstr>
      <vt:lpstr>PowerPoint Presentation</vt:lpstr>
      <vt:lpstr>PowerPoint Presentation</vt:lpstr>
      <vt:lpstr>TASK 2 Chi-Square Test</vt:lpstr>
      <vt:lpstr>PowerPoint Presentation</vt:lpstr>
      <vt:lpstr>PowerPoint Presentation</vt:lpstr>
      <vt:lpstr>What do we infer from this?</vt:lpstr>
      <vt:lpstr>TASK 3 Two-Sample t-Test</vt:lpstr>
      <vt:lpstr>Two Sample T-Test</vt:lpstr>
      <vt:lpstr>Assumptions for Two-Sample T-Test</vt:lpstr>
      <vt:lpstr>Alternate Tests</vt:lpstr>
      <vt:lpstr>What do we infer from this?</vt:lpstr>
      <vt:lpstr>TASK 4 Binary Logistic Regression</vt:lpstr>
      <vt:lpstr>Assumptions of logistic Regression</vt:lpstr>
      <vt:lpstr>Age and Depression model</vt:lpstr>
      <vt:lpstr>PowerPoint Presentation</vt:lpstr>
      <vt:lpstr>Checking assumptions for  the model</vt:lpstr>
      <vt:lpstr>Interpretation</vt:lpstr>
      <vt:lpstr>Marital Status and Depression model</vt:lpstr>
      <vt:lpstr>PowerPoint Presentation</vt:lpstr>
      <vt:lpstr>Checking assumptions for  the model</vt:lpstr>
      <vt:lpstr>Interpretation</vt:lpstr>
      <vt:lpstr>Income and Depression model</vt:lpstr>
      <vt:lpstr>PowerPoint Presentation</vt:lpstr>
      <vt:lpstr>Checking assumptions for  the model</vt:lpstr>
      <vt:lpstr>Interpretation</vt:lpstr>
      <vt:lpstr>Gender and Depression model</vt:lpstr>
      <vt:lpstr>PowerPoint Presentation</vt:lpstr>
      <vt:lpstr>Checking assumptions for  the model</vt:lpstr>
      <vt:lpstr>Interpretation</vt:lpstr>
      <vt:lpstr>Independent variables and depression  model</vt:lpstr>
      <vt:lpstr>PowerPoint Presentation</vt:lpstr>
      <vt:lpstr>Checking assumptions for  the model</vt:lpstr>
      <vt:lpstr>Interpretation</vt:lpstr>
      <vt:lpstr>What do we infer from this?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Roadmap</dc:title>
  <dc:creator>Sai Rupesh Kavuturi</dc:creator>
  <cp:lastModifiedBy>Sravani Mahankali</cp:lastModifiedBy>
  <cp:revision>2</cp:revision>
  <dcterms:created xsi:type="dcterms:W3CDTF">2022-05-06T21:58:42Z</dcterms:created>
  <dcterms:modified xsi:type="dcterms:W3CDTF">2022-08-03T19:01:07Z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0x010100D38109685252CE439CC58A143A642B9D</vt:lpwstr>
  </property>
</Properties>
</file>