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0"/>
  </p:notesMasterIdLst>
  <p:sldIdLst>
    <p:sldId id="256" r:id="rId2"/>
    <p:sldId id="258" r:id="rId3"/>
    <p:sldId id="316" r:id="rId4"/>
    <p:sldId id="314" r:id="rId5"/>
    <p:sldId id="315" r:id="rId6"/>
    <p:sldId id="307" r:id="rId7"/>
    <p:sldId id="317" r:id="rId8"/>
    <p:sldId id="265" r:id="rId9"/>
    <p:sldId id="308" r:id="rId10"/>
    <p:sldId id="309" r:id="rId11"/>
    <p:sldId id="310" r:id="rId12"/>
    <p:sldId id="311" r:id="rId13"/>
    <p:sldId id="319" r:id="rId14"/>
    <p:sldId id="312" r:id="rId15"/>
    <p:sldId id="320" r:id="rId16"/>
    <p:sldId id="318" r:id="rId17"/>
    <p:sldId id="263" r:id="rId18"/>
    <p:sldId id="284" r:id="rId19"/>
  </p:sldIdLst>
  <p:sldSz cx="9144000" cy="5143500" type="screen16x9"/>
  <p:notesSz cx="6858000" cy="9144000"/>
  <p:embeddedFontLst>
    <p:embeddedFont>
      <p:font typeface="Barlow" panose="00000500000000000000" pitchFamily="2"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ambria" panose="02040503050406030204" pitchFamily="18" charset="0"/>
      <p:regular r:id="rId29"/>
      <p:bold r:id="rId30"/>
      <p:italic r:id="rId31"/>
      <p:boldItalic r:id="rId32"/>
    </p:embeddedFont>
    <p:embeddedFont>
      <p:font typeface="DM Serif Display" pitchFamily="2" charset="0"/>
      <p:regular r:id="rId33"/>
      <p:italic r:id="rId34"/>
    </p:embeddedFont>
    <p:embeddedFont>
      <p:font typeface="Fredoka One" panose="02000000000000000000"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97">
          <p15:clr>
            <a:srgbClr val="9AA0A6"/>
          </p15:clr>
        </p15:guide>
        <p15:guide id="3" orient="horz" pos="2843">
          <p15:clr>
            <a:srgbClr val="9AA0A6"/>
          </p15:clr>
        </p15:guide>
        <p15:guide id="4" pos="5306">
          <p15:clr>
            <a:srgbClr val="9AA0A6"/>
          </p15:clr>
        </p15:guide>
        <p15:guide id="5" orient="horz" pos="595">
          <p15:clr>
            <a:srgbClr val="9AA0A6"/>
          </p15:clr>
        </p15:guide>
        <p15:guide id="6" pos="254">
          <p15:clr>
            <a:srgbClr val="9AA0A6"/>
          </p15:clr>
        </p15:guide>
        <p15:guide id="7" pos="5506">
          <p15:clr>
            <a:srgbClr val="9AA0A6"/>
          </p15:clr>
        </p15:guide>
        <p15:guide id="8" orient="horz" pos="2993">
          <p15:clr>
            <a:srgbClr val="9AA0A6"/>
          </p15:clr>
        </p15:guide>
        <p15:guide id="9" pos="2880">
          <p15:clr>
            <a:srgbClr val="9AA0A6"/>
          </p15:clr>
        </p15:guide>
        <p15:guide id="10"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CD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1FDD-C87C-49BF-B0AF-4A84F47B4067}" v="186" dt="2022-12-01T18:54:40.724"/>
    <p1510:client id="{AD400C28-58D7-4A04-8037-3819A2194F01}" v="19" dt="2022-12-01T17:20:00.921"/>
    <p1510:client id="{CF41971D-56FD-C146-4471-DE8AEBCCB40E}" v="283" dt="2023-05-08T01:52:18.884"/>
  </p1510:revLst>
</p1510:revInfo>
</file>

<file path=ppt/tableStyles.xml><?xml version="1.0" encoding="utf-8"?>
<a:tblStyleLst xmlns:a="http://schemas.openxmlformats.org/drawingml/2006/main" def="{3D600842-A283-46BB-853E-A990257B5926}">
  <a:tblStyle styleId="{3D600842-A283-46BB-853E-A990257B59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454"/>
        <p:guide orient="horz" pos="397"/>
        <p:guide orient="horz" pos="2843"/>
        <p:guide pos="5306"/>
        <p:guide orient="horz" pos="595"/>
        <p:guide pos="254"/>
        <p:guide pos="5506"/>
        <p:guide orient="horz" pos="2993"/>
        <p:guide pos="2880"/>
        <p:guide orient="horz" pos="162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e660575f23_1_28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e660575f23_1_28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112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e660575f23_1_28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e660575f23_1_28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463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e6379c78b0_0_1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e6379c78b0_0_1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763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68183a5a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68183a5a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e660575f23_1_4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e660575f23_1_4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e660575f23_1_4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e660575f23_1_4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66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660575f23_1_4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660575f23_1_4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269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929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6379c78b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6379c78b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e660575f23_1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e660575f23_1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e660575f23_1_28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e660575f23_1_28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e660575f23_1_28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e660575f23_1_28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0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 y="1643075"/>
            <a:ext cx="9144000" cy="3500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03200" y="431250"/>
            <a:ext cx="8337300" cy="274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234150" y="897010"/>
            <a:ext cx="6675600" cy="1439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6000">
                <a:latin typeface="DM Serif Display"/>
                <a:ea typeface="DM Serif Display"/>
                <a:cs typeface="DM Serif Display"/>
                <a:sym typeface="DM Serif Display"/>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400000" y="2404230"/>
            <a:ext cx="4344000" cy="4758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700">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7_2_1">
    <p:spTree>
      <p:nvGrpSpPr>
        <p:cNvPr id="1" name="Shape 143"/>
        <p:cNvGrpSpPr/>
        <p:nvPr/>
      </p:nvGrpSpPr>
      <p:grpSpPr>
        <a:xfrm>
          <a:off x="0" y="0"/>
          <a:ext cx="0" cy="0"/>
          <a:chOff x="0" y="0"/>
          <a:chExt cx="0" cy="0"/>
        </a:xfrm>
      </p:grpSpPr>
      <p:sp>
        <p:nvSpPr>
          <p:cNvPr id="144" name="Google Shape;144;p24"/>
          <p:cNvSpPr/>
          <p:nvPr/>
        </p:nvSpPr>
        <p:spPr>
          <a:xfrm>
            <a:off x="0" y="3286800"/>
            <a:ext cx="9144000" cy="1856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txBox="1">
            <a:spLocks noGrp="1"/>
          </p:cNvSpPr>
          <p:nvPr>
            <p:ph type="title"/>
          </p:nvPr>
        </p:nvSpPr>
        <p:spPr>
          <a:xfrm>
            <a:off x="2274925" y="978069"/>
            <a:ext cx="4595400" cy="8055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200"/>
              <a:buNone/>
              <a:defRPr sz="6600"/>
            </a:lvl1pPr>
            <a:lvl2pPr lvl="1" algn="ctr" rtl="0">
              <a:spcBef>
                <a:spcPts val="0"/>
              </a:spcBef>
              <a:spcAft>
                <a:spcPts val="0"/>
              </a:spcAft>
              <a:buSzPts val="3200"/>
              <a:buNone/>
              <a:defRPr>
                <a:latin typeface="Nunito"/>
                <a:ea typeface="Nunito"/>
                <a:cs typeface="Nunito"/>
                <a:sym typeface="Nunito"/>
              </a:defRPr>
            </a:lvl2pPr>
            <a:lvl3pPr lvl="2" algn="ctr" rtl="0">
              <a:spcBef>
                <a:spcPts val="0"/>
              </a:spcBef>
              <a:spcAft>
                <a:spcPts val="0"/>
              </a:spcAft>
              <a:buSzPts val="3200"/>
              <a:buNone/>
              <a:defRPr>
                <a:latin typeface="Nunito"/>
                <a:ea typeface="Nunito"/>
                <a:cs typeface="Nunito"/>
                <a:sym typeface="Nunito"/>
              </a:defRPr>
            </a:lvl3pPr>
            <a:lvl4pPr lvl="3" algn="ctr" rtl="0">
              <a:spcBef>
                <a:spcPts val="0"/>
              </a:spcBef>
              <a:spcAft>
                <a:spcPts val="0"/>
              </a:spcAft>
              <a:buSzPts val="3200"/>
              <a:buNone/>
              <a:defRPr>
                <a:latin typeface="Nunito"/>
                <a:ea typeface="Nunito"/>
                <a:cs typeface="Nunito"/>
                <a:sym typeface="Nunito"/>
              </a:defRPr>
            </a:lvl4pPr>
            <a:lvl5pPr lvl="4" algn="ctr" rtl="0">
              <a:spcBef>
                <a:spcPts val="0"/>
              </a:spcBef>
              <a:spcAft>
                <a:spcPts val="0"/>
              </a:spcAft>
              <a:buSzPts val="3200"/>
              <a:buNone/>
              <a:defRPr>
                <a:latin typeface="Nunito"/>
                <a:ea typeface="Nunito"/>
                <a:cs typeface="Nunito"/>
                <a:sym typeface="Nunito"/>
              </a:defRPr>
            </a:lvl5pPr>
            <a:lvl6pPr lvl="5" algn="ctr" rtl="0">
              <a:spcBef>
                <a:spcPts val="0"/>
              </a:spcBef>
              <a:spcAft>
                <a:spcPts val="0"/>
              </a:spcAft>
              <a:buSzPts val="3200"/>
              <a:buNone/>
              <a:defRPr>
                <a:latin typeface="Nunito"/>
                <a:ea typeface="Nunito"/>
                <a:cs typeface="Nunito"/>
                <a:sym typeface="Nunito"/>
              </a:defRPr>
            </a:lvl6pPr>
            <a:lvl7pPr lvl="6" algn="ctr" rtl="0">
              <a:spcBef>
                <a:spcPts val="0"/>
              </a:spcBef>
              <a:spcAft>
                <a:spcPts val="0"/>
              </a:spcAft>
              <a:buSzPts val="3200"/>
              <a:buNone/>
              <a:defRPr>
                <a:latin typeface="Nunito"/>
                <a:ea typeface="Nunito"/>
                <a:cs typeface="Nunito"/>
                <a:sym typeface="Nunito"/>
              </a:defRPr>
            </a:lvl7pPr>
            <a:lvl8pPr lvl="7" algn="ctr" rtl="0">
              <a:spcBef>
                <a:spcPts val="0"/>
              </a:spcBef>
              <a:spcAft>
                <a:spcPts val="0"/>
              </a:spcAft>
              <a:buSzPts val="3200"/>
              <a:buNone/>
              <a:defRPr>
                <a:latin typeface="Nunito"/>
                <a:ea typeface="Nunito"/>
                <a:cs typeface="Nunito"/>
                <a:sym typeface="Nunito"/>
              </a:defRPr>
            </a:lvl8pPr>
            <a:lvl9pPr lvl="8" algn="ctr" rtl="0">
              <a:spcBef>
                <a:spcPts val="0"/>
              </a:spcBef>
              <a:spcAft>
                <a:spcPts val="0"/>
              </a:spcAft>
              <a:buSzPts val="3200"/>
              <a:buNone/>
              <a:defRPr>
                <a:latin typeface="Nunito"/>
                <a:ea typeface="Nunito"/>
                <a:cs typeface="Nunito"/>
                <a:sym typeface="Nunito"/>
              </a:defRPr>
            </a:lvl9pPr>
          </a:lstStyle>
          <a:p>
            <a:endParaRPr/>
          </a:p>
        </p:txBody>
      </p:sp>
      <p:sp>
        <p:nvSpPr>
          <p:cNvPr id="146" name="Google Shape;146;p24"/>
          <p:cNvSpPr txBox="1">
            <a:spLocks noGrp="1"/>
          </p:cNvSpPr>
          <p:nvPr>
            <p:ph type="subTitle" idx="1"/>
          </p:nvPr>
        </p:nvSpPr>
        <p:spPr>
          <a:xfrm>
            <a:off x="1429200" y="2026875"/>
            <a:ext cx="6285600" cy="633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700"/>
              <a:buNone/>
              <a:defRPr sz="16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47" name="Google Shape;147;p24"/>
          <p:cNvSpPr txBox="1"/>
          <p:nvPr/>
        </p:nvSpPr>
        <p:spPr>
          <a:xfrm>
            <a:off x="2071850" y="3737375"/>
            <a:ext cx="5001900" cy="49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 </a:t>
            </a:r>
            <a:endParaRPr sz="1200">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48"/>
        <p:cNvGrpSpPr/>
        <p:nvPr/>
      </p:nvGrpSpPr>
      <p:grpSpPr>
        <a:xfrm>
          <a:off x="0" y="0"/>
          <a:ext cx="0" cy="0"/>
          <a:chOff x="0" y="0"/>
          <a:chExt cx="0" cy="0"/>
        </a:xfrm>
      </p:grpSpPr>
      <p:sp>
        <p:nvSpPr>
          <p:cNvPr id="149" name="Google Shape;149;p25"/>
          <p:cNvSpPr/>
          <p:nvPr/>
        </p:nvSpPr>
        <p:spPr>
          <a:xfrm>
            <a:off x="-100" y="1643075"/>
            <a:ext cx="9144000" cy="35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p:nvPr/>
        </p:nvSpPr>
        <p:spPr>
          <a:xfrm>
            <a:off x="403200" y="431250"/>
            <a:ext cx="8337300" cy="274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TITLE_AND_BODY_1">
    <p:bg>
      <p:bgPr>
        <a:solidFill>
          <a:schemeClr val="dk2"/>
        </a:solidFill>
        <a:effectLst/>
      </p:bgPr>
    </p:bg>
    <p:spTree>
      <p:nvGrpSpPr>
        <p:cNvPr id="1" name="Shape 151"/>
        <p:cNvGrpSpPr/>
        <p:nvPr/>
      </p:nvGrpSpPr>
      <p:grpSpPr>
        <a:xfrm>
          <a:off x="0" y="0"/>
          <a:ext cx="0" cy="0"/>
          <a:chOff x="0" y="0"/>
          <a:chExt cx="0" cy="0"/>
        </a:xfrm>
      </p:grpSpPr>
      <p:sp>
        <p:nvSpPr>
          <p:cNvPr id="152" name="Google Shape;152;p26"/>
          <p:cNvSpPr/>
          <p:nvPr/>
        </p:nvSpPr>
        <p:spPr>
          <a:xfrm>
            <a:off x="403200" y="1136000"/>
            <a:ext cx="8337600" cy="3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a:off x="403200" y="389175"/>
            <a:ext cx="8337600" cy="78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570750" y="1307100"/>
            <a:ext cx="60024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p:nvPr/>
        </p:nvSpPr>
        <p:spPr>
          <a:xfrm>
            <a:off x="0" y="3286800"/>
            <a:ext cx="9144000" cy="185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75438" y="1622045"/>
            <a:ext cx="23055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2" name="Google Shape;52;p13"/>
          <p:cNvSpPr txBox="1">
            <a:spLocks noGrp="1"/>
          </p:cNvSpPr>
          <p:nvPr>
            <p:ph type="subTitle" idx="1"/>
          </p:nvPr>
        </p:nvSpPr>
        <p:spPr>
          <a:xfrm>
            <a:off x="875438" y="2149745"/>
            <a:ext cx="2305500" cy="525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13"/>
          <p:cNvSpPr txBox="1">
            <a:spLocks noGrp="1"/>
          </p:cNvSpPr>
          <p:nvPr>
            <p:ph type="title" idx="2"/>
          </p:nvPr>
        </p:nvSpPr>
        <p:spPr>
          <a:xfrm>
            <a:off x="5963157" y="162204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 name="Google Shape;54;p13"/>
          <p:cNvSpPr txBox="1">
            <a:spLocks noGrp="1"/>
          </p:cNvSpPr>
          <p:nvPr>
            <p:ph type="subTitle" idx="3"/>
          </p:nvPr>
        </p:nvSpPr>
        <p:spPr>
          <a:xfrm>
            <a:off x="5963158" y="2149745"/>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 name="Google Shape;55;p13"/>
          <p:cNvSpPr txBox="1">
            <a:spLocks noGrp="1"/>
          </p:cNvSpPr>
          <p:nvPr>
            <p:ph type="title" idx="4"/>
          </p:nvPr>
        </p:nvSpPr>
        <p:spPr>
          <a:xfrm>
            <a:off x="875438" y="3132708"/>
            <a:ext cx="23055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6" name="Google Shape;56;p13"/>
          <p:cNvSpPr txBox="1">
            <a:spLocks noGrp="1"/>
          </p:cNvSpPr>
          <p:nvPr>
            <p:ph type="subTitle" idx="5"/>
          </p:nvPr>
        </p:nvSpPr>
        <p:spPr>
          <a:xfrm>
            <a:off x="875438" y="3660420"/>
            <a:ext cx="2305500" cy="525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 name="Google Shape;57;p13"/>
          <p:cNvSpPr txBox="1">
            <a:spLocks noGrp="1"/>
          </p:cNvSpPr>
          <p:nvPr>
            <p:ph type="title" idx="6"/>
          </p:nvPr>
        </p:nvSpPr>
        <p:spPr>
          <a:xfrm>
            <a:off x="5963157" y="3132708"/>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 name="Google Shape;58;p13"/>
          <p:cNvSpPr txBox="1">
            <a:spLocks noGrp="1"/>
          </p:cNvSpPr>
          <p:nvPr>
            <p:ph type="subTitle" idx="7"/>
          </p:nvPr>
        </p:nvSpPr>
        <p:spPr>
          <a:xfrm>
            <a:off x="5963158" y="3660420"/>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8" hasCustomPrompt="1"/>
          </p:nvPr>
        </p:nvSpPr>
        <p:spPr>
          <a:xfrm>
            <a:off x="3333350" y="1668533"/>
            <a:ext cx="1048200" cy="10482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13"/>
          <p:cNvSpPr txBox="1">
            <a:spLocks noGrp="1"/>
          </p:cNvSpPr>
          <p:nvPr>
            <p:ph type="title" idx="9" hasCustomPrompt="1"/>
          </p:nvPr>
        </p:nvSpPr>
        <p:spPr>
          <a:xfrm>
            <a:off x="3333350" y="3148033"/>
            <a:ext cx="1048200" cy="10482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13"/>
          <p:cNvSpPr txBox="1">
            <a:spLocks noGrp="1"/>
          </p:cNvSpPr>
          <p:nvPr>
            <p:ph type="title" idx="13" hasCustomPrompt="1"/>
          </p:nvPr>
        </p:nvSpPr>
        <p:spPr>
          <a:xfrm>
            <a:off x="4762550" y="1668533"/>
            <a:ext cx="1048200" cy="10482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 name="Google Shape;62;p13"/>
          <p:cNvSpPr txBox="1">
            <a:spLocks noGrp="1"/>
          </p:cNvSpPr>
          <p:nvPr>
            <p:ph type="title" idx="14" hasCustomPrompt="1"/>
          </p:nvPr>
        </p:nvSpPr>
        <p:spPr>
          <a:xfrm>
            <a:off x="4762550" y="3148033"/>
            <a:ext cx="1048200" cy="10482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 name="Google Shape;63;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28">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448475" y="2830575"/>
            <a:ext cx="2556600" cy="100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14"/>
          <p:cNvSpPr txBox="1">
            <a:spLocks noGrp="1"/>
          </p:cNvSpPr>
          <p:nvPr>
            <p:ph type="title" idx="2" hasCustomPrompt="1"/>
          </p:nvPr>
        </p:nvSpPr>
        <p:spPr>
          <a:xfrm>
            <a:off x="6802675" y="1126375"/>
            <a:ext cx="1202400" cy="12072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5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4"/>
          <p:cNvSpPr txBox="1">
            <a:spLocks noGrp="1"/>
          </p:cNvSpPr>
          <p:nvPr>
            <p:ph type="subTitle" idx="1"/>
          </p:nvPr>
        </p:nvSpPr>
        <p:spPr>
          <a:xfrm>
            <a:off x="5448465" y="3819564"/>
            <a:ext cx="25566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1"/>
        <p:cNvGrpSpPr/>
        <p:nvPr/>
      </p:nvGrpSpPr>
      <p:grpSpPr>
        <a:xfrm>
          <a:off x="0" y="0"/>
          <a:ext cx="0" cy="0"/>
          <a:chOff x="0" y="0"/>
          <a:chExt cx="0" cy="0"/>
        </a:xfrm>
      </p:grpSpPr>
      <p:sp>
        <p:nvSpPr>
          <p:cNvPr id="92" name="Google Shape;92;p18"/>
          <p:cNvSpPr/>
          <p:nvPr/>
        </p:nvSpPr>
        <p:spPr>
          <a:xfrm>
            <a:off x="403200" y="389175"/>
            <a:ext cx="8337600" cy="78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100" y="4665475"/>
            <a:ext cx="9144000" cy="478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Fredoka One"/>
              <a:buNone/>
              <a:defRPr>
                <a:solidFill>
                  <a:schemeClr val="dk1"/>
                </a:solidFill>
              </a:defRPr>
            </a:lvl1pPr>
            <a:lvl2pPr lvl="1"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95"/>
        <p:cNvGrpSpPr/>
        <p:nvPr/>
      </p:nvGrpSpPr>
      <p:grpSpPr>
        <a:xfrm>
          <a:off x="0" y="0"/>
          <a:ext cx="0" cy="0"/>
          <a:chOff x="0" y="0"/>
          <a:chExt cx="0" cy="0"/>
        </a:xfrm>
      </p:grpSpPr>
      <p:sp>
        <p:nvSpPr>
          <p:cNvPr id="96" name="Google Shape;96;p19"/>
          <p:cNvSpPr/>
          <p:nvPr/>
        </p:nvSpPr>
        <p:spPr>
          <a:xfrm>
            <a:off x="-100" y="0"/>
            <a:ext cx="9144000" cy="78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403200" y="389175"/>
            <a:ext cx="8337600" cy="78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403200" y="4308125"/>
            <a:ext cx="8337600" cy="47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Fredoka One"/>
              <a:buNone/>
              <a:defRPr>
                <a:solidFill>
                  <a:schemeClr val="dk1"/>
                </a:solidFill>
              </a:defRPr>
            </a:lvl1pPr>
            <a:lvl2pPr lvl="1"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139"/>
        <p:cNvGrpSpPr/>
        <p:nvPr/>
      </p:nvGrpSpPr>
      <p:grpSpPr>
        <a:xfrm>
          <a:off x="0" y="0"/>
          <a:ext cx="0" cy="0"/>
          <a:chOff x="0" y="0"/>
          <a:chExt cx="0" cy="0"/>
        </a:xfrm>
      </p:grpSpPr>
      <p:sp>
        <p:nvSpPr>
          <p:cNvPr id="140" name="Google Shape;140;p23"/>
          <p:cNvSpPr/>
          <p:nvPr/>
        </p:nvSpPr>
        <p:spPr>
          <a:xfrm>
            <a:off x="0" y="0"/>
            <a:ext cx="9144000" cy="185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txBox="1">
            <a:spLocks noGrp="1"/>
          </p:cNvSpPr>
          <p:nvPr>
            <p:ph type="title"/>
          </p:nvPr>
        </p:nvSpPr>
        <p:spPr>
          <a:xfrm>
            <a:off x="859325" y="1304275"/>
            <a:ext cx="2426700" cy="732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atin typeface="Nunito"/>
                <a:ea typeface="Nunito"/>
                <a:cs typeface="Nunito"/>
                <a:sym typeface="Nunito"/>
              </a:defRPr>
            </a:lvl2pPr>
            <a:lvl3pPr lvl="2" rtl="0">
              <a:spcBef>
                <a:spcPts val="0"/>
              </a:spcBef>
              <a:spcAft>
                <a:spcPts val="0"/>
              </a:spcAft>
              <a:buSzPts val="3200"/>
              <a:buNone/>
              <a:defRPr>
                <a:latin typeface="Nunito"/>
                <a:ea typeface="Nunito"/>
                <a:cs typeface="Nunito"/>
                <a:sym typeface="Nunito"/>
              </a:defRPr>
            </a:lvl3pPr>
            <a:lvl4pPr lvl="3" rtl="0">
              <a:spcBef>
                <a:spcPts val="0"/>
              </a:spcBef>
              <a:spcAft>
                <a:spcPts val="0"/>
              </a:spcAft>
              <a:buSzPts val="3200"/>
              <a:buNone/>
              <a:defRPr>
                <a:latin typeface="Nunito"/>
                <a:ea typeface="Nunito"/>
                <a:cs typeface="Nunito"/>
                <a:sym typeface="Nunito"/>
              </a:defRPr>
            </a:lvl4pPr>
            <a:lvl5pPr lvl="4" rtl="0">
              <a:spcBef>
                <a:spcPts val="0"/>
              </a:spcBef>
              <a:spcAft>
                <a:spcPts val="0"/>
              </a:spcAft>
              <a:buSzPts val="3200"/>
              <a:buNone/>
              <a:defRPr>
                <a:latin typeface="Nunito"/>
                <a:ea typeface="Nunito"/>
                <a:cs typeface="Nunito"/>
                <a:sym typeface="Nunito"/>
              </a:defRPr>
            </a:lvl5pPr>
            <a:lvl6pPr lvl="5" rtl="0">
              <a:spcBef>
                <a:spcPts val="0"/>
              </a:spcBef>
              <a:spcAft>
                <a:spcPts val="0"/>
              </a:spcAft>
              <a:buSzPts val="3200"/>
              <a:buNone/>
              <a:defRPr>
                <a:latin typeface="Nunito"/>
                <a:ea typeface="Nunito"/>
                <a:cs typeface="Nunito"/>
                <a:sym typeface="Nunito"/>
              </a:defRPr>
            </a:lvl6pPr>
            <a:lvl7pPr lvl="6" rtl="0">
              <a:spcBef>
                <a:spcPts val="0"/>
              </a:spcBef>
              <a:spcAft>
                <a:spcPts val="0"/>
              </a:spcAft>
              <a:buSzPts val="3200"/>
              <a:buNone/>
              <a:defRPr>
                <a:latin typeface="Nunito"/>
                <a:ea typeface="Nunito"/>
                <a:cs typeface="Nunito"/>
                <a:sym typeface="Nunito"/>
              </a:defRPr>
            </a:lvl7pPr>
            <a:lvl8pPr lvl="7" rtl="0">
              <a:spcBef>
                <a:spcPts val="0"/>
              </a:spcBef>
              <a:spcAft>
                <a:spcPts val="0"/>
              </a:spcAft>
              <a:buSzPts val="3200"/>
              <a:buNone/>
              <a:defRPr>
                <a:latin typeface="Nunito"/>
                <a:ea typeface="Nunito"/>
                <a:cs typeface="Nunito"/>
                <a:sym typeface="Nunito"/>
              </a:defRPr>
            </a:lvl8pPr>
            <a:lvl9pPr lvl="8" rtl="0">
              <a:spcBef>
                <a:spcPts val="0"/>
              </a:spcBef>
              <a:spcAft>
                <a:spcPts val="0"/>
              </a:spcAft>
              <a:buSzPts val="3200"/>
              <a:buNone/>
              <a:defRPr>
                <a:latin typeface="Nunito"/>
                <a:ea typeface="Nunito"/>
                <a:cs typeface="Nunito"/>
                <a:sym typeface="Nunito"/>
              </a:defRPr>
            </a:lvl9pPr>
          </a:lstStyle>
          <a:p>
            <a:endParaRPr/>
          </a:p>
        </p:txBody>
      </p:sp>
      <p:sp>
        <p:nvSpPr>
          <p:cNvPr id="142" name="Google Shape;142;p23"/>
          <p:cNvSpPr txBox="1">
            <a:spLocks noGrp="1"/>
          </p:cNvSpPr>
          <p:nvPr>
            <p:ph type="subTitle" idx="1"/>
          </p:nvPr>
        </p:nvSpPr>
        <p:spPr>
          <a:xfrm>
            <a:off x="859325" y="2336275"/>
            <a:ext cx="2599200" cy="1255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59" r:id="rId5"/>
    <p:sldLayoutId id="2147483660" r:id="rId6"/>
    <p:sldLayoutId id="2147483664" r:id="rId7"/>
    <p:sldLayoutId id="2147483665"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60"/>
        <p:cNvGrpSpPr/>
        <p:nvPr/>
      </p:nvGrpSpPr>
      <p:grpSpPr>
        <a:xfrm>
          <a:off x="0" y="0"/>
          <a:ext cx="0" cy="0"/>
          <a:chOff x="0" y="0"/>
          <a:chExt cx="0" cy="0"/>
        </a:xfrm>
      </p:grpSpPr>
      <p:pic>
        <p:nvPicPr>
          <p:cNvPr id="161" name="Google Shape;161;p29"/>
          <p:cNvPicPr preferRelativeResize="0"/>
          <p:nvPr/>
        </p:nvPicPr>
        <p:blipFill rotWithShape="1">
          <a:blip r:embed="rId3">
            <a:alphaModFix/>
          </a:blip>
          <a:srcRect t="58279" b="22354"/>
          <a:stretch/>
        </p:blipFill>
        <p:spPr>
          <a:xfrm>
            <a:off x="403200" y="3161207"/>
            <a:ext cx="8337300" cy="1614600"/>
          </a:xfrm>
          <a:prstGeom prst="rect">
            <a:avLst/>
          </a:prstGeom>
          <a:solidFill>
            <a:schemeClr val="accent6"/>
          </a:solidFill>
          <a:ln>
            <a:noFill/>
          </a:ln>
        </p:spPr>
      </p:pic>
      <p:sp>
        <p:nvSpPr>
          <p:cNvPr id="163" name="Google Shape;163;p29"/>
          <p:cNvSpPr txBox="1">
            <a:spLocks noGrp="1"/>
          </p:cNvSpPr>
          <p:nvPr>
            <p:ph type="subTitle" idx="1"/>
          </p:nvPr>
        </p:nvSpPr>
        <p:spPr>
          <a:xfrm>
            <a:off x="2666726" y="2031001"/>
            <a:ext cx="3460136" cy="475800"/>
          </a:xfrm>
          <a:prstGeom prst="rect">
            <a:avLst/>
          </a:prstGeom>
          <a:solidFill>
            <a:schemeClr val="bg1"/>
          </a:solidFill>
        </p:spPr>
        <p:txBody>
          <a:bodyPr spcFirstLastPara="1" wrap="square" lIns="91425" tIns="91425" rIns="91425" bIns="91425" anchor="t" anchorCtr="0">
            <a:noAutofit/>
          </a:bodyPr>
          <a:lstStyle/>
          <a:p>
            <a:pPr marL="0" indent="0"/>
            <a:r>
              <a:rPr lang="en-US" dirty="0">
                <a:latin typeface="Cambria"/>
                <a:ea typeface="Cambria"/>
                <a:cs typeface="Arial" panose="020B0604020202020204" pitchFamily="34" charset="0"/>
              </a:rPr>
              <a:t>Sravani </a:t>
            </a:r>
            <a:r>
              <a:rPr lang="en-US" dirty="0" err="1">
                <a:latin typeface="Cambria"/>
                <a:ea typeface="Cambria"/>
                <a:cs typeface="Arial" panose="020B0604020202020204" pitchFamily="34" charset="0"/>
              </a:rPr>
              <a:t>Banala</a:t>
            </a:r>
            <a:endParaRPr lang="en-US" dirty="0" err="1"/>
          </a:p>
        </p:txBody>
      </p:sp>
      <p:sp>
        <p:nvSpPr>
          <p:cNvPr id="162" name="Google Shape;162;p29"/>
          <p:cNvSpPr txBox="1">
            <a:spLocks noGrp="1"/>
          </p:cNvSpPr>
          <p:nvPr>
            <p:ph type="ctrTitle"/>
          </p:nvPr>
        </p:nvSpPr>
        <p:spPr>
          <a:xfrm>
            <a:off x="360251" y="474245"/>
            <a:ext cx="8423197" cy="1439400"/>
          </a:xfrm>
          <a:prstGeom prst="rect">
            <a:avLst/>
          </a:prstGeom>
        </p:spPr>
        <p:txBody>
          <a:bodyPr spcFirstLastPara="1" wrap="square" lIns="91425" tIns="91425" rIns="91425" bIns="91425" anchor="ctr" anchorCtr="0">
            <a:noAutofit/>
          </a:bodyPr>
          <a:lstStyle/>
          <a:p>
            <a:r>
              <a:rPr lang="en" sz="4800" dirty="0">
                <a:solidFill>
                  <a:schemeClr val="accent2">
                    <a:lumMod val="25000"/>
                  </a:schemeClr>
                </a:solidFill>
              </a:rPr>
              <a:t>Scalable Library Management System</a:t>
            </a:r>
            <a:endParaRPr sz="4800" dirty="0">
              <a:solidFill>
                <a:schemeClr val="accent2">
                  <a:lumMod val="25000"/>
                </a:schemeClr>
              </a:solidFill>
            </a:endParaRPr>
          </a:p>
        </p:txBody>
      </p:sp>
      <p:sp>
        <p:nvSpPr>
          <p:cNvPr id="11" name="TextBox 10">
            <a:extLst>
              <a:ext uri="{FF2B5EF4-FFF2-40B4-BE49-F238E27FC236}">
                <a16:creationId xmlns:a16="http://schemas.microsoft.com/office/drawing/2014/main" id="{88768845-EC95-FE44-904D-770E07296210}"/>
              </a:ext>
            </a:extLst>
          </p:cNvPr>
          <p:cNvSpPr txBox="1"/>
          <p:nvPr/>
        </p:nvSpPr>
        <p:spPr>
          <a:xfrm>
            <a:off x="582660" y="2396409"/>
            <a:ext cx="7978377" cy="307777"/>
          </a:xfrm>
          <a:prstGeom prst="rect">
            <a:avLst/>
          </a:prstGeom>
          <a:noFill/>
        </p:spPr>
        <p:txBody>
          <a:bodyPr wrap="square" lIns="91440" tIns="45720" rIns="91440" bIns="45720" anchor="t">
            <a:spAutoFit/>
          </a:bodyPr>
          <a:lstStyle/>
          <a:p>
            <a:pPr algn="ctr"/>
            <a:endParaRPr lang="en-US" dirty="0">
              <a:latin typeface="Cambria" panose="02040503050406030204" pitchFamily="18"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bg2">
                    <a:lumMod val="25000"/>
                  </a:schemeClr>
                </a:solidFill>
              </a:rPr>
              <a:t>LOGIN</a:t>
            </a:r>
            <a:br>
              <a:rPr lang="en"/>
            </a:br>
            <a:endParaRPr/>
          </a:p>
        </p:txBody>
      </p:sp>
      <p:sp>
        <p:nvSpPr>
          <p:cNvPr id="670" name="Google Shape;670;p58"/>
          <p:cNvSpPr txBox="1"/>
          <p:nvPr/>
        </p:nvSpPr>
        <p:spPr>
          <a:xfrm>
            <a:off x="340242" y="1247116"/>
            <a:ext cx="8622266" cy="2585293"/>
          </a:xfrm>
          <a:prstGeom prst="rect">
            <a:avLst/>
          </a:prstGeom>
          <a:noFill/>
          <a:ln>
            <a:noFill/>
          </a:ln>
        </p:spPr>
        <p:txBody>
          <a:bodyPr spcFirstLastPara="1" wrap="square" lIns="91425" tIns="91425" rIns="91425" bIns="91425" anchor="t" anchorCtr="0">
            <a:spAutoFit/>
          </a:bodyPr>
          <a:lstStyle/>
          <a:p>
            <a:pPr marL="228600" lvl="0" indent="-228600" algn="l" rtl="0">
              <a:lnSpc>
                <a:spcPct val="150000"/>
              </a:lnSpc>
              <a:spcBef>
                <a:spcPts val="0"/>
              </a:spcBef>
              <a:spcAft>
                <a:spcPts val="0"/>
              </a:spcAft>
              <a:buFont typeface="+mj-lt"/>
              <a:buAutoNum type="arabicPeriod"/>
            </a:pPr>
            <a:r>
              <a:rPr lang="en-US" sz="1000" dirty="0">
                <a:solidFill>
                  <a:schemeClr val="dk1"/>
                </a:solidFill>
                <a:latin typeface="Cambria"/>
                <a:ea typeface="Barlow"/>
                <a:cs typeface="Barlow"/>
                <a:sym typeface="Barlow"/>
              </a:rPr>
              <a:t>There are two buttons: one is for Admin login and the other is for Students</a:t>
            </a:r>
          </a:p>
          <a:p>
            <a:pPr marL="228600" indent="-228600">
              <a:lnSpc>
                <a:spcPct val="150000"/>
              </a:lnSpc>
              <a:buFont typeface="+mj-lt"/>
              <a:buAutoNum type="arabicPeriod"/>
            </a:pPr>
            <a:r>
              <a:rPr lang="en-US" sz="1000" dirty="0">
                <a:solidFill>
                  <a:schemeClr val="dk1"/>
                </a:solidFill>
                <a:latin typeface="Cambria"/>
                <a:ea typeface="Barlow"/>
                <a:cs typeface="Barlow"/>
                <a:sym typeface="Barlow"/>
              </a:rPr>
              <a:t>Requesting User to input their Student id and Password in the same way they did on the signup page, before login checking whether the user has filled out all the boxes on the student login page, if not asking user to enter all the fields, then switch to the </a:t>
            </a:r>
            <a:r>
              <a:rPr lang="en-US" sz="1000" dirty="0" err="1">
                <a:solidFill>
                  <a:schemeClr val="dk1"/>
                </a:solidFill>
                <a:latin typeface="Cambria"/>
                <a:ea typeface="Barlow"/>
                <a:cs typeface="Barlow"/>
                <a:sym typeface="Barlow"/>
              </a:rPr>
              <a:t>Student.fxml</a:t>
            </a:r>
            <a:r>
              <a:rPr lang="en-US" sz="1000" dirty="0">
                <a:solidFill>
                  <a:schemeClr val="dk1"/>
                </a:solidFill>
                <a:latin typeface="Cambria"/>
                <a:ea typeface="Barlow"/>
                <a:cs typeface="Barlow"/>
                <a:sym typeface="Barlow"/>
              </a:rPr>
              <a:t> page if the information was entered correctly</a:t>
            </a:r>
            <a:endParaRPr lang="en-US" sz="1000" dirty="0">
              <a:solidFill>
                <a:schemeClr val="dk1"/>
              </a:solidFill>
              <a:latin typeface="Cambria"/>
              <a:ea typeface="Barlow"/>
              <a:cs typeface="Barlow"/>
            </a:endParaRPr>
          </a:p>
          <a:p>
            <a:pPr marL="228600" lvl="0" indent="-228600" algn="l" rtl="0">
              <a:lnSpc>
                <a:spcPct val="150000"/>
              </a:lnSpc>
              <a:spcBef>
                <a:spcPts val="0"/>
              </a:spcBef>
              <a:spcAft>
                <a:spcPts val="0"/>
              </a:spcAft>
              <a:buFont typeface="+mj-lt"/>
              <a:buAutoNum type="arabicPeriod"/>
            </a:pPr>
            <a:r>
              <a:rPr lang="en-US" sz="1000" dirty="0">
                <a:solidFill>
                  <a:schemeClr val="dk1"/>
                </a:solidFill>
                <a:latin typeface="Cambria"/>
                <a:ea typeface="Barlow"/>
                <a:cs typeface="Barlow"/>
                <a:sym typeface="Barlow"/>
              </a:rPr>
              <a:t>Similarly, Admin enters Admin's Name and Password; if entered correctly, </a:t>
            </a:r>
            <a:r>
              <a:rPr lang="en-US" sz="1000" dirty="0" err="1">
                <a:solidFill>
                  <a:schemeClr val="dk1"/>
                </a:solidFill>
                <a:latin typeface="Cambria"/>
                <a:ea typeface="Barlow"/>
                <a:cs typeface="Barlow"/>
                <a:sym typeface="Barlow"/>
              </a:rPr>
              <a:t>Admin.fxml</a:t>
            </a:r>
            <a:r>
              <a:rPr lang="en-US" sz="1000" dirty="0">
                <a:solidFill>
                  <a:schemeClr val="dk1"/>
                </a:solidFill>
                <a:latin typeface="Cambria"/>
                <a:ea typeface="Barlow"/>
                <a:cs typeface="Barlow"/>
                <a:sym typeface="Barlow"/>
              </a:rPr>
              <a:t> is switched to.</a:t>
            </a:r>
            <a:endParaRPr lang="en-US" sz="1000" dirty="0">
              <a:solidFill>
                <a:schemeClr val="dk1"/>
              </a:solidFill>
              <a:latin typeface="Cambria"/>
              <a:ea typeface="Barlow"/>
              <a:cs typeface="Barlow"/>
            </a:endParaRPr>
          </a:p>
          <a:p>
            <a:pPr marL="228600" indent="-228600">
              <a:lnSpc>
                <a:spcPct val="150000"/>
              </a:lnSpc>
              <a:buFont typeface="+mj-lt"/>
              <a:buAutoNum type="arabicPeriod"/>
            </a:pPr>
            <a:r>
              <a:rPr lang="en-US" sz="1000" dirty="0">
                <a:solidFill>
                  <a:schemeClr val="dk1"/>
                </a:solidFill>
                <a:latin typeface="Cambria"/>
                <a:ea typeface="Barlow"/>
                <a:cs typeface="Barlow"/>
                <a:sym typeface="Barlow"/>
              </a:rPr>
              <a:t>For the Student Signup page we have name of the student, father's name, date of birth, email, which course student is into. After entering all the details request goes to admin  from </a:t>
            </a:r>
            <a:r>
              <a:rPr lang="en-US" sz="1000" dirty="0" err="1">
                <a:solidFill>
                  <a:schemeClr val="dk1"/>
                </a:solidFill>
                <a:latin typeface="Cambria"/>
                <a:ea typeface="Barlow"/>
                <a:cs typeface="Barlow"/>
                <a:sym typeface="Barlow"/>
              </a:rPr>
              <a:t>addstudent</a:t>
            </a:r>
            <a:r>
              <a:rPr lang="en-US" sz="1000" dirty="0">
                <a:solidFill>
                  <a:schemeClr val="dk1"/>
                </a:solidFill>
                <a:latin typeface="Cambria"/>
                <a:ea typeface="Barlow"/>
                <a:cs typeface="Barlow"/>
                <a:sym typeface="Barlow"/>
              </a:rPr>
              <a:t> database, for the approval and admin sees the details and approves the student and inserts the data into student database</a:t>
            </a:r>
            <a:endParaRPr lang="en-US" sz="1000" dirty="0">
              <a:solidFill>
                <a:schemeClr val="dk1"/>
              </a:solidFill>
              <a:latin typeface="Cambria"/>
              <a:ea typeface="Barlow"/>
              <a:cs typeface="Barlow"/>
            </a:endParaRPr>
          </a:p>
          <a:p>
            <a:pPr marL="228600" lvl="0" indent="-228600" algn="l" rtl="0">
              <a:spcBef>
                <a:spcPts val="0"/>
              </a:spcBef>
              <a:spcAft>
                <a:spcPts val="0"/>
              </a:spcAft>
              <a:buFont typeface="+mj-lt"/>
              <a:buAutoNum type="arabicPeriod"/>
            </a:pPr>
            <a:endParaRPr lang="en-US" sz="1200">
              <a:solidFill>
                <a:schemeClr val="dk1"/>
              </a:solidFill>
              <a:latin typeface="Cambria" panose="02040503050406030204" pitchFamily="18" charset="0"/>
              <a:ea typeface="Barlow"/>
              <a:cs typeface="Barlow"/>
              <a:sym typeface="Barlow"/>
            </a:endParaRPr>
          </a:p>
          <a:p>
            <a:pPr lvl="0" algn="l" rtl="0">
              <a:spcBef>
                <a:spcPts val="0"/>
              </a:spcBef>
              <a:spcAft>
                <a:spcPts val="0"/>
              </a:spcAft>
            </a:pPr>
            <a:endParaRPr lang="en-US" sz="1200">
              <a:solidFill>
                <a:schemeClr val="dk1"/>
              </a:solidFill>
              <a:latin typeface="Cambria" panose="02040503050406030204" pitchFamily="18" charset="0"/>
              <a:ea typeface="Barlow"/>
              <a:cs typeface="Barlow"/>
              <a:sym typeface="Barlow"/>
            </a:endParaRPr>
          </a:p>
          <a:p>
            <a:pPr lvl="0" algn="l" rtl="0">
              <a:spcBef>
                <a:spcPts val="0"/>
              </a:spcBef>
              <a:spcAft>
                <a:spcPts val="0"/>
              </a:spcAft>
            </a:pPr>
            <a:endParaRPr sz="1200">
              <a:solidFill>
                <a:schemeClr val="dk1"/>
              </a:solidFill>
              <a:latin typeface="Barlow"/>
              <a:ea typeface="Barlow"/>
              <a:cs typeface="Barlow"/>
              <a:sym typeface="Barlow"/>
            </a:endParaRPr>
          </a:p>
        </p:txBody>
      </p:sp>
      <p:sp>
        <p:nvSpPr>
          <p:cNvPr id="671" name="Google Shape;671;p58"/>
          <p:cNvSpPr txBox="1"/>
          <p:nvPr/>
        </p:nvSpPr>
        <p:spPr>
          <a:xfrm>
            <a:off x="340242" y="1073579"/>
            <a:ext cx="2437623"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b="1">
                <a:solidFill>
                  <a:schemeClr val="dk1"/>
                </a:solidFill>
                <a:latin typeface="Cambria" panose="02040503050406030204" pitchFamily="18" charset="0"/>
                <a:ea typeface="Barlow"/>
                <a:cs typeface="Barlow"/>
                <a:sym typeface="Barlow"/>
              </a:rPr>
              <a:t>Student/Admin Login </a:t>
            </a:r>
            <a:endParaRPr sz="1200" b="1">
              <a:solidFill>
                <a:schemeClr val="dk1"/>
              </a:solidFill>
              <a:latin typeface="Cambria" panose="02040503050406030204" pitchFamily="18" charset="0"/>
              <a:ea typeface="Barlow"/>
              <a:cs typeface="Barlow"/>
              <a:sym typeface="Barlow"/>
            </a:endParaRPr>
          </a:p>
        </p:txBody>
      </p:sp>
      <p:pic>
        <p:nvPicPr>
          <p:cNvPr id="3" name="Picture 2">
            <a:extLst>
              <a:ext uri="{FF2B5EF4-FFF2-40B4-BE49-F238E27FC236}">
                <a16:creationId xmlns:a16="http://schemas.microsoft.com/office/drawing/2014/main" id="{D1EA77DF-692E-5637-A3D6-46F47EFDF080}"/>
              </a:ext>
            </a:extLst>
          </p:cNvPr>
          <p:cNvPicPr>
            <a:picLocks noChangeAspect="1"/>
          </p:cNvPicPr>
          <p:nvPr/>
        </p:nvPicPr>
        <p:blipFill>
          <a:blip r:embed="rId3"/>
          <a:stretch>
            <a:fillRect/>
          </a:stretch>
        </p:blipFill>
        <p:spPr>
          <a:xfrm>
            <a:off x="340242" y="3140822"/>
            <a:ext cx="4033284" cy="1911202"/>
          </a:xfrm>
          <a:prstGeom prst="rect">
            <a:avLst/>
          </a:prstGeom>
        </p:spPr>
      </p:pic>
      <p:pic>
        <p:nvPicPr>
          <p:cNvPr id="5" name="Picture 4">
            <a:extLst>
              <a:ext uri="{FF2B5EF4-FFF2-40B4-BE49-F238E27FC236}">
                <a16:creationId xmlns:a16="http://schemas.microsoft.com/office/drawing/2014/main" id="{6F9AF74E-54E7-00D8-96B4-ADDF65CC687F}"/>
              </a:ext>
            </a:extLst>
          </p:cNvPr>
          <p:cNvPicPr>
            <a:picLocks noChangeAspect="1"/>
          </p:cNvPicPr>
          <p:nvPr/>
        </p:nvPicPr>
        <p:blipFill>
          <a:blip r:embed="rId4"/>
          <a:stretch>
            <a:fillRect/>
          </a:stretch>
        </p:blipFill>
        <p:spPr>
          <a:xfrm>
            <a:off x="4770475" y="3124417"/>
            <a:ext cx="4033283" cy="18160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bg2">
                    <a:lumMod val="25000"/>
                  </a:schemeClr>
                </a:solidFill>
              </a:rPr>
              <a:t>ISSUE/RETURN BOOKS</a:t>
            </a:r>
            <a:endParaRPr>
              <a:solidFill>
                <a:schemeClr val="bg2">
                  <a:lumMod val="25000"/>
                </a:schemeClr>
              </a:solidFill>
            </a:endParaRPr>
          </a:p>
        </p:txBody>
      </p:sp>
      <p:sp>
        <p:nvSpPr>
          <p:cNvPr id="670" name="Google Shape;670;p58"/>
          <p:cNvSpPr txBox="1"/>
          <p:nvPr/>
        </p:nvSpPr>
        <p:spPr>
          <a:xfrm>
            <a:off x="609988" y="1578313"/>
            <a:ext cx="8133377" cy="1661963"/>
          </a:xfrm>
          <a:prstGeom prst="rect">
            <a:avLst/>
          </a:prstGeom>
          <a:noFill/>
          <a:ln>
            <a:noFill/>
          </a:ln>
        </p:spPr>
        <p:txBody>
          <a:bodyPr spcFirstLastPara="1" wrap="square" lIns="91425" tIns="91425" rIns="91425" bIns="91425" anchor="t" anchorCtr="0">
            <a:spAutoFit/>
          </a:bodyPr>
          <a:lstStyle/>
          <a:p>
            <a:pPr marL="228600" indent="-228600">
              <a:lnSpc>
                <a:spcPct val="150000"/>
              </a:lnSpc>
              <a:buFont typeface="+mj-lt"/>
              <a:buAutoNum type="arabicPeriod"/>
            </a:pPr>
            <a:r>
              <a:rPr lang="en-US" sz="1200" dirty="0">
                <a:solidFill>
                  <a:schemeClr val="dk1"/>
                </a:solidFill>
                <a:latin typeface="Cambria"/>
                <a:ea typeface="Barlow"/>
                <a:cs typeface="Barlow"/>
                <a:sym typeface="Barlow"/>
              </a:rPr>
              <a:t>In the student </a:t>
            </a:r>
            <a:r>
              <a:rPr lang="en-US" sz="1200" dirty="0" err="1">
                <a:solidFill>
                  <a:schemeClr val="dk1"/>
                </a:solidFill>
                <a:latin typeface="Cambria"/>
                <a:ea typeface="Barlow"/>
                <a:cs typeface="Barlow"/>
                <a:sym typeface="Barlow"/>
              </a:rPr>
              <a:t>issueBook.fxml</a:t>
            </a:r>
            <a:r>
              <a:rPr lang="en-US" sz="1200" dirty="0">
                <a:solidFill>
                  <a:schemeClr val="dk1"/>
                </a:solidFill>
                <a:latin typeface="Cambria"/>
                <a:ea typeface="Barlow"/>
                <a:cs typeface="Barlow"/>
                <a:sym typeface="Barlow"/>
              </a:rPr>
              <a:t> we see the status of the books as if the book is issued, no issuable, requested, then the student requests the book and send the information the admin to issue the book. Here the student requests the book from book database then sends the requests to the admin using issue book database inserting the values for </a:t>
            </a:r>
            <a:r>
              <a:rPr lang="en-US" sz="1200" dirty="0" err="1">
                <a:solidFill>
                  <a:schemeClr val="dk1"/>
                </a:solidFill>
                <a:latin typeface="Cambria"/>
                <a:ea typeface="Barlow"/>
                <a:cs typeface="Barlow"/>
                <a:sym typeface="Barlow"/>
              </a:rPr>
              <a:t>studentid</a:t>
            </a:r>
            <a:r>
              <a:rPr lang="en-US" sz="1200" dirty="0">
                <a:solidFill>
                  <a:schemeClr val="dk1"/>
                </a:solidFill>
                <a:latin typeface="Cambria"/>
                <a:ea typeface="Barlow"/>
                <a:cs typeface="Barlow"/>
                <a:sym typeface="Barlow"/>
              </a:rPr>
              <a:t>, </a:t>
            </a:r>
            <a:r>
              <a:rPr lang="en-US" sz="1200" dirty="0" err="1">
                <a:solidFill>
                  <a:schemeClr val="dk1"/>
                </a:solidFill>
                <a:latin typeface="Cambria"/>
                <a:ea typeface="Barlow"/>
                <a:cs typeface="Barlow"/>
                <a:sym typeface="Barlow"/>
              </a:rPr>
              <a:t>bookid</a:t>
            </a:r>
            <a:r>
              <a:rPr lang="en-US" sz="1200" dirty="0">
                <a:solidFill>
                  <a:schemeClr val="dk1"/>
                </a:solidFill>
                <a:latin typeface="Cambria"/>
                <a:ea typeface="Barlow"/>
                <a:cs typeface="Barlow"/>
                <a:sym typeface="Barlow"/>
              </a:rPr>
              <a:t>, </a:t>
            </a:r>
            <a:r>
              <a:rPr lang="en-US" sz="1200" dirty="0" err="1">
                <a:solidFill>
                  <a:schemeClr val="dk1"/>
                </a:solidFill>
                <a:latin typeface="Cambria"/>
                <a:ea typeface="Barlow"/>
                <a:cs typeface="Barlow"/>
                <a:sym typeface="Barlow"/>
              </a:rPr>
              <a:t>bookname</a:t>
            </a:r>
            <a:r>
              <a:rPr lang="en-US" sz="1200" dirty="0">
                <a:solidFill>
                  <a:schemeClr val="dk1"/>
                </a:solidFill>
                <a:latin typeface="Cambria"/>
                <a:ea typeface="Barlow"/>
                <a:cs typeface="Barlow"/>
                <a:sym typeface="Barlow"/>
              </a:rPr>
              <a:t>, </a:t>
            </a:r>
            <a:r>
              <a:rPr lang="en-US" sz="1200" dirty="0" err="1">
                <a:solidFill>
                  <a:schemeClr val="dk1"/>
                </a:solidFill>
                <a:latin typeface="Cambria"/>
                <a:ea typeface="Barlow"/>
                <a:cs typeface="Barlow"/>
                <a:sym typeface="Barlow"/>
              </a:rPr>
              <a:t>studentname</a:t>
            </a:r>
            <a:r>
              <a:rPr lang="en-US" sz="1200" dirty="0">
                <a:solidFill>
                  <a:schemeClr val="dk1"/>
                </a:solidFill>
                <a:latin typeface="Cambria"/>
                <a:ea typeface="Barlow"/>
                <a:cs typeface="Barlow"/>
                <a:sym typeface="Barlow"/>
              </a:rPr>
              <a:t> to the admin to grant the access.</a:t>
            </a:r>
          </a:p>
          <a:p>
            <a:pPr lvl="0" algn="l" rtl="0">
              <a:spcBef>
                <a:spcPts val="0"/>
              </a:spcBef>
              <a:spcAft>
                <a:spcPts val="0"/>
              </a:spcAft>
            </a:pPr>
            <a:endParaRPr lang="en-US" sz="1200">
              <a:solidFill>
                <a:schemeClr val="dk1"/>
              </a:solidFill>
              <a:latin typeface="Barlow"/>
              <a:ea typeface="Barlow"/>
              <a:cs typeface="Barlow"/>
              <a:sym typeface="Barlow"/>
            </a:endParaRPr>
          </a:p>
          <a:p>
            <a:pPr lvl="0" algn="l" rtl="0">
              <a:spcBef>
                <a:spcPts val="0"/>
              </a:spcBef>
              <a:spcAft>
                <a:spcPts val="0"/>
              </a:spcAft>
            </a:pPr>
            <a:endParaRPr sz="1200">
              <a:solidFill>
                <a:schemeClr val="dk1"/>
              </a:solidFill>
              <a:latin typeface="Barlow"/>
              <a:ea typeface="Barlow"/>
              <a:cs typeface="Barlow"/>
              <a:sym typeface="Barlow"/>
            </a:endParaRPr>
          </a:p>
        </p:txBody>
      </p:sp>
      <p:sp>
        <p:nvSpPr>
          <p:cNvPr id="671" name="Google Shape;671;p58"/>
          <p:cNvSpPr txBox="1"/>
          <p:nvPr/>
        </p:nvSpPr>
        <p:spPr>
          <a:xfrm>
            <a:off x="720000" y="1254295"/>
            <a:ext cx="2437623"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chemeClr val="dk1"/>
                </a:solidFill>
                <a:latin typeface="Cambria"/>
                <a:ea typeface="Barlow"/>
                <a:cs typeface="Barlow"/>
                <a:sym typeface="Barlow"/>
              </a:rPr>
              <a:t>Student Requesting Book :</a:t>
            </a:r>
            <a:endParaRPr b="1" dirty="0">
              <a:solidFill>
                <a:schemeClr val="dk1"/>
              </a:solidFill>
              <a:latin typeface="Cambria" panose="02040503050406030204" pitchFamily="18" charset="0"/>
              <a:ea typeface="Barlow"/>
              <a:cs typeface="Barlow"/>
              <a:sym typeface="Barlow"/>
            </a:endParaRPr>
          </a:p>
        </p:txBody>
      </p:sp>
      <p:sp>
        <p:nvSpPr>
          <p:cNvPr id="2" name="TextBox 1">
            <a:extLst>
              <a:ext uri="{FF2B5EF4-FFF2-40B4-BE49-F238E27FC236}">
                <a16:creationId xmlns:a16="http://schemas.microsoft.com/office/drawing/2014/main" id="{510EF2BB-B4C1-9577-BB2F-41BDE75F1861}"/>
              </a:ext>
            </a:extLst>
          </p:cNvPr>
          <p:cNvSpPr txBox="1"/>
          <p:nvPr/>
        </p:nvSpPr>
        <p:spPr>
          <a:xfrm>
            <a:off x="720000" y="2794472"/>
            <a:ext cx="2228763" cy="307777"/>
          </a:xfrm>
          <a:prstGeom prst="rect">
            <a:avLst/>
          </a:prstGeom>
          <a:noFill/>
        </p:spPr>
        <p:txBody>
          <a:bodyPr wrap="square" lIns="91440" tIns="45720" rIns="91440" bIns="45720" rtlCol="0" anchor="t">
            <a:spAutoFit/>
          </a:bodyPr>
          <a:lstStyle/>
          <a:p>
            <a:pPr marL="0" lvl="0" indent="0" algn="l" rtl="0">
              <a:spcBef>
                <a:spcPts val="0"/>
              </a:spcBef>
              <a:spcAft>
                <a:spcPts val="0"/>
              </a:spcAft>
              <a:buNone/>
            </a:pPr>
            <a:r>
              <a:rPr lang="en-IN" b="1" dirty="0">
                <a:solidFill>
                  <a:schemeClr val="dk1"/>
                </a:solidFill>
                <a:latin typeface="Cambria"/>
                <a:ea typeface="Barlow"/>
                <a:cs typeface="Barlow"/>
                <a:sym typeface="Barlow"/>
              </a:rPr>
              <a:t>Admin Issuing Book :</a:t>
            </a:r>
            <a:endParaRPr lang="en-IN" b="1" dirty="0">
              <a:solidFill>
                <a:schemeClr val="dk1"/>
              </a:solidFill>
              <a:latin typeface="Cambria" panose="02040503050406030204" pitchFamily="18" charset="0"/>
              <a:ea typeface="Barlow"/>
              <a:cs typeface="Barlow"/>
              <a:sym typeface="Barlow"/>
            </a:endParaRPr>
          </a:p>
        </p:txBody>
      </p:sp>
      <p:sp>
        <p:nvSpPr>
          <p:cNvPr id="4" name="TextBox 3">
            <a:extLst>
              <a:ext uri="{FF2B5EF4-FFF2-40B4-BE49-F238E27FC236}">
                <a16:creationId xmlns:a16="http://schemas.microsoft.com/office/drawing/2014/main" id="{16696B51-488D-DE01-287B-E0FD57226D62}"/>
              </a:ext>
            </a:extLst>
          </p:cNvPr>
          <p:cNvSpPr txBox="1"/>
          <p:nvPr/>
        </p:nvSpPr>
        <p:spPr>
          <a:xfrm>
            <a:off x="609988" y="3102249"/>
            <a:ext cx="7924023" cy="1719317"/>
          </a:xfrm>
          <a:prstGeom prst="rect">
            <a:avLst/>
          </a:prstGeom>
          <a:noFill/>
        </p:spPr>
        <p:txBody>
          <a:bodyPr wrap="square" lIns="91440" tIns="45720" rIns="91440" bIns="45720" rtlCol="0" anchor="t">
            <a:spAutoFit/>
          </a:bodyPr>
          <a:lstStyle/>
          <a:p>
            <a:pPr marL="342900" indent="-342900">
              <a:lnSpc>
                <a:spcPct val="150000"/>
              </a:lnSpc>
              <a:buFont typeface="+mj-lt"/>
              <a:buAutoNum type="arabicPeriod"/>
            </a:pPr>
            <a:r>
              <a:rPr lang="en-IN" sz="1200" dirty="0">
                <a:latin typeface="Cambria"/>
              </a:rPr>
              <a:t>Here the Admin gets the request from the user and access it out in </a:t>
            </a:r>
            <a:r>
              <a:rPr lang="en-IN" sz="1200" dirty="0" err="1">
                <a:latin typeface="Cambria"/>
              </a:rPr>
              <a:t>AdminIssueBookController</a:t>
            </a:r>
            <a:r>
              <a:rPr lang="en-IN" sz="1200" dirty="0">
                <a:latin typeface="Cambria"/>
              </a:rPr>
              <a:t>, to issue the book admin needs to add the </a:t>
            </a:r>
            <a:r>
              <a:rPr lang="en-IN" sz="1200" dirty="0" err="1">
                <a:latin typeface="Cambria"/>
              </a:rPr>
              <a:t>issuedate</a:t>
            </a:r>
            <a:r>
              <a:rPr lang="en-IN" sz="1200" dirty="0">
                <a:latin typeface="Cambria"/>
              </a:rPr>
              <a:t>, </a:t>
            </a:r>
            <a:r>
              <a:rPr lang="en-IN" sz="1200" dirty="0" err="1">
                <a:latin typeface="Cambria"/>
              </a:rPr>
              <a:t>duedate</a:t>
            </a:r>
            <a:r>
              <a:rPr lang="en-IN" sz="1200" dirty="0">
                <a:latin typeface="Cambria"/>
              </a:rPr>
              <a:t> and then issue the book, while issuing the book the request needs to be deleted an updated to issued from book database as issued and delete the request from issue book</a:t>
            </a:r>
          </a:p>
          <a:p>
            <a:pPr marL="342900" indent="-342900">
              <a:lnSpc>
                <a:spcPct val="150000"/>
              </a:lnSpc>
              <a:buFont typeface="+mj-lt"/>
              <a:buAutoNum type="arabicPeriod"/>
            </a:pPr>
            <a:r>
              <a:rPr lang="en-IN" sz="1200" dirty="0">
                <a:latin typeface="Cambria"/>
              </a:rPr>
              <a:t>In the same way if the admin wants to cancel the request of user, updates the status of book as issuable again and deletes the request from the issue book</a:t>
            </a:r>
          </a:p>
          <a:p>
            <a:pPr marL="342900" indent="-342900">
              <a:lnSpc>
                <a:spcPct val="150000"/>
              </a:lnSpc>
              <a:buFont typeface="+mj-lt"/>
              <a:buAutoNum type="arabicPeriod"/>
            </a:pPr>
            <a:r>
              <a:rPr lang="en-IN" sz="1200" dirty="0">
                <a:latin typeface="Cambria"/>
              </a:rPr>
              <a:t>All the above is viewed on the </a:t>
            </a:r>
            <a:r>
              <a:rPr lang="en-IN" sz="1200" dirty="0" err="1">
                <a:latin typeface="Cambria"/>
              </a:rPr>
              <a:t>AdminIssueBook.fxml</a:t>
            </a:r>
            <a:r>
              <a:rPr lang="en-IN" sz="1200" dirty="0">
                <a:latin typeface="Cambria"/>
              </a:rPr>
              <a:t> by using </a:t>
            </a:r>
            <a:r>
              <a:rPr lang="en-IN" sz="1200" dirty="0" err="1">
                <a:latin typeface="Cambria"/>
              </a:rPr>
              <a:t>showIssueBook</a:t>
            </a:r>
            <a:r>
              <a:rPr lang="en-IN" sz="1200" dirty="0">
                <a:latin typeface="Cambria"/>
              </a:rPr>
              <a:t> Action</a:t>
            </a:r>
          </a:p>
        </p:txBody>
      </p:sp>
      <p:grpSp>
        <p:nvGrpSpPr>
          <p:cNvPr id="7" name="Google Shape;10887;p76">
            <a:extLst>
              <a:ext uri="{FF2B5EF4-FFF2-40B4-BE49-F238E27FC236}">
                <a16:creationId xmlns:a16="http://schemas.microsoft.com/office/drawing/2014/main" id="{DC0B2F1D-0D1B-DC49-B0E0-B4BBFF3C3D96}"/>
              </a:ext>
            </a:extLst>
          </p:cNvPr>
          <p:cNvGrpSpPr/>
          <p:nvPr/>
        </p:nvGrpSpPr>
        <p:grpSpPr>
          <a:xfrm>
            <a:off x="8321451" y="4488095"/>
            <a:ext cx="630044" cy="509021"/>
            <a:chOff x="-2571737" y="2403625"/>
            <a:chExt cx="292225" cy="291425"/>
          </a:xfrm>
        </p:grpSpPr>
        <p:sp>
          <p:nvSpPr>
            <p:cNvPr id="8" name="Google Shape;10888;p76">
              <a:extLst>
                <a:ext uri="{FF2B5EF4-FFF2-40B4-BE49-F238E27FC236}">
                  <a16:creationId xmlns:a16="http://schemas.microsoft.com/office/drawing/2014/main" id="{0D5AA132-0870-9B43-884D-AE1E13BCC656}"/>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89;p76">
              <a:extLst>
                <a:ext uri="{FF2B5EF4-FFF2-40B4-BE49-F238E27FC236}">
                  <a16:creationId xmlns:a16="http://schemas.microsoft.com/office/drawing/2014/main" id="{DDCF6F0B-6E9F-124D-BBE9-CF0EB76458EE}"/>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90;p76">
              <a:extLst>
                <a:ext uri="{FF2B5EF4-FFF2-40B4-BE49-F238E27FC236}">
                  <a16:creationId xmlns:a16="http://schemas.microsoft.com/office/drawing/2014/main" id="{584B7F3E-F47B-B64E-A96A-18F2BF2604E2}"/>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91;p76">
              <a:extLst>
                <a:ext uri="{FF2B5EF4-FFF2-40B4-BE49-F238E27FC236}">
                  <a16:creationId xmlns:a16="http://schemas.microsoft.com/office/drawing/2014/main" id="{361D6495-0D8C-0C4E-BC20-0281554BF28F}"/>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92;p76">
              <a:extLst>
                <a:ext uri="{FF2B5EF4-FFF2-40B4-BE49-F238E27FC236}">
                  <a16:creationId xmlns:a16="http://schemas.microsoft.com/office/drawing/2014/main" id="{7ED44BDC-08ED-FC41-A2A4-6D3AD83A197B}"/>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3;p76">
              <a:extLst>
                <a:ext uri="{FF2B5EF4-FFF2-40B4-BE49-F238E27FC236}">
                  <a16:creationId xmlns:a16="http://schemas.microsoft.com/office/drawing/2014/main" id="{4E0D57B8-4F1F-ED4A-BB96-12EEB9B195C4}"/>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94;p76">
              <a:extLst>
                <a:ext uri="{FF2B5EF4-FFF2-40B4-BE49-F238E27FC236}">
                  <a16:creationId xmlns:a16="http://schemas.microsoft.com/office/drawing/2014/main" id="{939059B7-F36C-9C48-A6F0-D35121483B5C}"/>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501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bg2">
                    <a:lumMod val="25000"/>
                  </a:schemeClr>
                </a:solidFill>
              </a:rPr>
              <a:t>ISSUE/RETURN BOOKS</a:t>
            </a:r>
            <a:endParaRPr>
              <a:solidFill>
                <a:schemeClr val="bg2">
                  <a:lumMod val="25000"/>
                </a:schemeClr>
              </a:solidFill>
            </a:endParaRPr>
          </a:p>
        </p:txBody>
      </p:sp>
      <p:pic>
        <p:nvPicPr>
          <p:cNvPr id="5" name="Picture 4">
            <a:extLst>
              <a:ext uri="{FF2B5EF4-FFF2-40B4-BE49-F238E27FC236}">
                <a16:creationId xmlns:a16="http://schemas.microsoft.com/office/drawing/2014/main" id="{1B100AB7-5EA6-6E41-7E89-C6E140F58EE3}"/>
              </a:ext>
            </a:extLst>
          </p:cNvPr>
          <p:cNvPicPr>
            <a:picLocks noChangeAspect="1"/>
          </p:cNvPicPr>
          <p:nvPr/>
        </p:nvPicPr>
        <p:blipFill>
          <a:blip r:embed="rId3"/>
          <a:stretch>
            <a:fillRect/>
          </a:stretch>
        </p:blipFill>
        <p:spPr>
          <a:xfrm>
            <a:off x="165068" y="1266276"/>
            <a:ext cx="4571999" cy="2326986"/>
          </a:xfrm>
          <a:prstGeom prst="rect">
            <a:avLst/>
          </a:prstGeom>
        </p:spPr>
      </p:pic>
      <p:sp>
        <p:nvSpPr>
          <p:cNvPr id="6" name="TextBox 5">
            <a:extLst>
              <a:ext uri="{FF2B5EF4-FFF2-40B4-BE49-F238E27FC236}">
                <a16:creationId xmlns:a16="http://schemas.microsoft.com/office/drawing/2014/main" id="{F4CFBF50-4D0F-E813-7B7F-949E41FEF227}"/>
              </a:ext>
            </a:extLst>
          </p:cNvPr>
          <p:cNvSpPr txBox="1"/>
          <p:nvPr/>
        </p:nvSpPr>
        <p:spPr>
          <a:xfrm>
            <a:off x="720000" y="3694307"/>
            <a:ext cx="2906233" cy="307777"/>
          </a:xfrm>
          <a:prstGeom prst="rect">
            <a:avLst/>
          </a:prstGeom>
          <a:noFill/>
        </p:spPr>
        <p:txBody>
          <a:bodyPr wrap="square" rtlCol="0">
            <a:spAutoFit/>
          </a:bodyPr>
          <a:lstStyle/>
          <a:p>
            <a:pPr algn="ctr"/>
            <a:r>
              <a:rPr lang="en-IN" b="1">
                <a:latin typeface="Cambria" panose="02040503050406030204" pitchFamily="18" charset="0"/>
              </a:rPr>
              <a:t>Student Requesting Book</a:t>
            </a:r>
          </a:p>
        </p:txBody>
      </p:sp>
      <p:pic>
        <p:nvPicPr>
          <p:cNvPr id="8" name="Picture 7">
            <a:extLst>
              <a:ext uri="{FF2B5EF4-FFF2-40B4-BE49-F238E27FC236}">
                <a16:creationId xmlns:a16="http://schemas.microsoft.com/office/drawing/2014/main" id="{866A5B44-6EFE-91C0-8EC5-6B8A834A680A}"/>
              </a:ext>
            </a:extLst>
          </p:cNvPr>
          <p:cNvPicPr>
            <a:picLocks noChangeAspect="1"/>
          </p:cNvPicPr>
          <p:nvPr/>
        </p:nvPicPr>
        <p:blipFill>
          <a:blip r:embed="rId4"/>
          <a:stretch>
            <a:fillRect/>
          </a:stretch>
        </p:blipFill>
        <p:spPr>
          <a:xfrm>
            <a:off x="4763386" y="1266274"/>
            <a:ext cx="4215546" cy="2326987"/>
          </a:xfrm>
          <a:prstGeom prst="rect">
            <a:avLst/>
          </a:prstGeom>
        </p:spPr>
      </p:pic>
      <p:sp>
        <p:nvSpPr>
          <p:cNvPr id="9" name="TextBox 8">
            <a:extLst>
              <a:ext uri="{FF2B5EF4-FFF2-40B4-BE49-F238E27FC236}">
                <a16:creationId xmlns:a16="http://schemas.microsoft.com/office/drawing/2014/main" id="{9E9CF603-4BE8-6245-A9F4-04D390D2CF7A}"/>
              </a:ext>
            </a:extLst>
          </p:cNvPr>
          <p:cNvSpPr txBox="1"/>
          <p:nvPr/>
        </p:nvSpPr>
        <p:spPr>
          <a:xfrm>
            <a:off x="5337544" y="3723336"/>
            <a:ext cx="3086456" cy="307777"/>
          </a:xfrm>
          <a:prstGeom prst="rect">
            <a:avLst/>
          </a:prstGeom>
          <a:noFill/>
        </p:spPr>
        <p:txBody>
          <a:bodyPr wrap="square" rtlCol="0">
            <a:spAutoFit/>
          </a:bodyPr>
          <a:lstStyle/>
          <a:p>
            <a:pPr algn="ctr"/>
            <a:r>
              <a:rPr lang="en-IN" b="1">
                <a:latin typeface="Cambria" panose="02040503050406030204" pitchFamily="18" charset="0"/>
              </a:rPr>
              <a:t>Admin Issuing Book</a:t>
            </a:r>
          </a:p>
        </p:txBody>
      </p:sp>
    </p:spTree>
    <p:extLst>
      <p:ext uri="{BB962C8B-B14F-4D97-AF65-F5344CB8AC3E}">
        <p14:creationId xmlns:p14="http://schemas.microsoft.com/office/powerpoint/2010/main" val="2781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03F7A37B-BD22-AA58-1F90-06DA0ACCFA6F}"/>
              </a:ext>
            </a:extLst>
          </p:cNvPr>
          <p:cNvPicPr>
            <a:picLocks noChangeAspect="1"/>
          </p:cNvPicPr>
          <p:nvPr/>
        </p:nvPicPr>
        <p:blipFill>
          <a:blip r:embed="rId2"/>
          <a:stretch>
            <a:fillRect/>
          </a:stretch>
        </p:blipFill>
        <p:spPr>
          <a:xfrm>
            <a:off x="4981832" y="1021391"/>
            <a:ext cx="3319848" cy="3028634"/>
          </a:xfrm>
          <a:prstGeom prst="rect">
            <a:avLst/>
          </a:prstGeom>
        </p:spPr>
      </p:pic>
      <p:pic>
        <p:nvPicPr>
          <p:cNvPr id="3" name="Picture 3" descr="Table&#10;&#10;Description automatically generated">
            <a:extLst>
              <a:ext uri="{FF2B5EF4-FFF2-40B4-BE49-F238E27FC236}">
                <a16:creationId xmlns:a16="http://schemas.microsoft.com/office/drawing/2014/main" id="{20F206A9-F341-0C68-0D7B-5B3AD13F175C}"/>
              </a:ext>
            </a:extLst>
          </p:cNvPr>
          <p:cNvPicPr>
            <a:picLocks noChangeAspect="1"/>
          </p:cNvPicPr>
          <p:nvPr/>
        </p:nvPicPr>
        <p:blipFill>
          <a:blip r:embed="rId3"/>
          <a:stretch>
            <a:fillRect/>
          </a:stretch>
        </p:blipFill>
        <p:spPr>
          <a:xfrm>
            <a:off x="1058562" y="1241996"/>
            <a:ext cx="3237470" cy="2927239"/>
          </a:xfrm>
          <a:prstGeom prst="rect">
            <a:avLst/>
          </a:prstGeom>
        </p:spPr>
      </p:pic>
    </p:spTree>
    <p:extLst>
      <p:ext uri="{BB962C8B-B14F-4D97-AF65-F5344CB8AC3E}">
        <p14:creationId xmlns:p14="http://schemas.microsoft.com/office/powerpoint/2010/main" val="245907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bg2">
                    <a:lumMod val="25000"/>
                  </a:schemeClr>
                </a:solidFill>
              </a:rPr>
              <a:t>STATISTICS</a:t>
            </a:r>
            <a:endParaRPr>
              <a:solidFill>
                <a:schemeClr val="bg2">
                  <a:lumMod val="25000"/>
                </a:schemeClr>
              </a:solidFill>
            </a:endParaRPr>
          </a:p>
        </p:txBody>
      </p:sp>
      <p:pic>
        <p:nvPicPr>
          <p:cNvPr id="7" name="Picture 6">
            <a:extLst>
              <a:ext uri="{FF2B5EF4-FFF2-40B4-BE49-F238E27FC236}">
                <a16:creationId xmlns:a16="http://schemas.microsoft.com/office/drawing/2014/main" id="{296F81D1-2ABE-3B2B-0489-B500478BCA97}"/>
              </a:ext>
            </a:extLst>
          </p:cNvPr>
          <p:cNvPicPr>
            <a:picLocks noChangeAspect="1"/>
          </p:cNvPicPr>
          <p:nvPr/>
        </p:nvPicPr>
        <p:blipFill>
          <a:blip r:embed="rId3"/>
          <a:stretch>
            <a:fillRect/>
          </a:stretch>
        </p:blipFill>
        <p:spPr>
          <a:xfrm>
            <a:off x="4028661" y="1577899"/>
            <a:ext cx="4711479" cy="1348181"/>
          </a:xfrm>
          <a:prstGeom prst="rect">
            <a:avLst/>
          </a:prstGeom>
        </p:spPr>
      </p:pic>
      <p:sp>
        <p:nvSpPr>
          <p:cNvPr id="12" name="TextBox 11">
            <a:extLst>
              <a:ext uri="{FF2B5EF4-FFF2-40B4-BE49-F238E27FC236}">
                <a16:creationId xmlns:a16="http://schemas.microsoft.com/office/drawing/2014/main" id="{73A27D9E-3AB9-A0CA-9403-BB4CD088A2D3}"/>
              </a:ext>
            </a:extLst>
          </p:cNvPr>
          <p:cNvSpPr txBox="1"/>
          <p:nvPr/>
        </p:nvSpPr>
        <p:spPr>
          <a:xfrm>
            <a:off x="720000" y="1486982"/>
            <a:ext cx="2937449" cy="2092304"/>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IN" sz="1100" dirty="0">
                <a:latin typeface="Cambria"/>
              </a:rPr>
              <a:t>In statistics screen Admin can get detailed view of issue book and return book details </a:t>
            </a:r>
            <a:endParaRPr lang="en-IN" sz="1100">
              <a:latin typeface="Cambria" panose="02040503050406030204" pitchFamily="18" charset="0"/>
            </a:endParaRPr>
          </a:p>
          <a:p>
            <a:pPr marL="285750" indent="-285750">
              <a:lnSpc>
                <a:spcPct val="150000"/>
              </a:lnSpc>
              <a:buFont typeface="Arial" panose="020B0604020202020204" pitchFamily="34" charset="0"/>
              <a:buChar char="•"/>
            </a:pPr>
            <a:r>
              <a:rPr lang="en-IN" sz="1100" dirty="0">
                <a:latin typeface="Cambria"/>
              </a:rPr>
              <a:t>We have also implemented the pictorial representation of issue and Return books using through </a:t>
            </a:r>
            <a:endParaRPr lang="en-IN" sz="1100" dirty="0">
              <a:latin typeface="Cambria" panose="02040503050406030204" pitchFamily="18" charset="0"/>
            </a:endParaRPr>
          </a:p>
          <a:p>
            <a:pPr marL="285750" indent="-285750">
              <a:lnSpc>
                <a:spcPct val="150000"/>
              </a:lnSpc>
              <a:buFont typeface="Arial" panose="020B0604020202020204" pitchFamily="34" charset="0"/>
              <a:buChar char="•"/>
            </a:pPr>
            <a:r>
              <a:rPr lang="en-IN" sz="1100" dirty="0">
                <a:latin typeface="Cambria"/>
              </a:rPr>
              <a:t>We have implemented the Export To Excel for Analysing the book Details</a:t>
            </a:r>
          </a:p>
        </p:txBody>
      </p:sp>
      <p:pic>
        <p:nvPicPr>
          <p:cNvPr id="3" name="Picture 2">
            <a:extLst>
              <a:ext uri="{FF2B5EF4-FFF2-40B4-BE49-F238E27FC236}">
                <a16:creationId xmlns:a16="http://schemas.microsoft.com/office/drawing/2014/main" id="{143FDCD4-8D1C-A831-1E6E-7311376634D0}"/>
              </a:ext>
            </a:extLst>
          </p:cNvPr>
          <p:cNvPicPr>
            <a:picLocks noChangeAspect="1"/>
          </p:cNvPicPr>
          <p:nvPr/>
        </p:nvPicPr>
        <p:blipFill>
          <a:blip r:embed="rId4"/>
          <a:stretch>
            <a:fillRect/>
          </a:stretch>
        </p:blipFill>
        <p:spPr>
          <a:xfrm>
            <a:off x="3937357" y="3193338"/>
            <a:ext cx="4711480" cy="1569162"/>
          </a:xfrm>
          <a:prstGeom prst="rect">
            <a:avLst/>
          </a:prstGeom>
        </p:spPr>
      </p:pic>
    </p:spTree>
    <p:extLst>
      <p:ext uri="{BB962C8B-B14F-4D97-AF65-F5344CB8AC3E}">
        <p14:creationId xmlns:p14="http://schemas.microsoft.com/office/powerpoint/2010/main" val="2071589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 table&#10;&#10;Description automatically generated">
            <a:extLst>
              <a:ext uri="{FF2B5EF4-FFF2-40B4-BE49-F238E27FC236}">
                <a16:creationId xmlns:a16="http://schemas.microsoft.com/office/drawing/2014/main" id="{BEE5B12B-7B9E-2342-F4CC-8323B37C82DD}"/>
              </a:ext>
            </a:extLst>
          </p:cNvPr>
          <p:cNvPicPr>
            <a:picLocks noChangeAspect="1"/>
          </p:cNvPicPr>
          <p:nvPr/>
        </p:nvPicPr>
        <p:blipFill>
          <a:blip r:embed="rId2"/>
          <a:stretch>
            <a:fillRect/>
          </a:stretch>
        </p:blipFill>
        <p:spPr>
          <a:xfrm>
            <a:off x="5053913" y="870917"/>
            <a:ext cx="3597875" cy="2958881"/>
          </a:xfrm>
          <a:prstGeom prst="rect">
            <a:avLst/>
          </a:prstGeom>
        </p:spPr>
      </p:pic>
      <p:pic>
        <p:nvPicPr>
          <p:cNvPr id="3" name="Picture 3" descr="Table&#10;&#10;Description automatically generated">
            <a:extLst>
              <a:ext uri="{FF2B5EF4-FFF2-40B4-BE49-F238E27FC236}">
                <a16:creationId xmlns:a16="http://schemas.microsoft.com/office/drawing/2014/main" id="{8AF657DB-9DD0-AF5C-008A-026E17B83CC9}"/>
              </a:ext>
            </a:extLst>
          </p:cNvPr>
          <p:cNvPicPr>
            <a:picLocks noChangeAspect="1"/>
          </p:cNvPicPr>
          <p:nvPr/>
        </p:nvPicPr>
        <p:blipFill>
          <a:blip r:embed="rId3"/>
          <a:stretch>
            <a:fillRect/>
          </a:stretch>
        </p:blipFill>
        <p:spPr>
          <a:xfrm>
            <a:off x="718751" y="1034455"/>
            <a:ext cx="3742037" cy="2703887"/>
          </a:xfrm>
          <a:prstGeom prst="rect">
            <a:avLst/>
          </a:prstGeom>
        </p:spPr>
      </p:pic>
    </p:spTree>
    <p:extLst>
      <p:ext uri="{BB962C8B-B14F-4D97-AF65-F5344CB8AC3E}">
        <p14:creationId xmlns:p14="http://schemas.microsoft.com/office/powerpoint/2010/main" val="381260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pic>
        <p:nvPicPr>
          <p:cNvPr id="606" name="Google Shape;606;p54"/>
          <p:cNvPicPr preferRelativeResize="0"/>
          <p:nvPr/>
        </p:nvPicPr>
        <p:blipFill rotWithShape="1">
          <a:blip r:embed="rId3">
            <a:alphaModFix/>
          </a:blip>
          <a:srcRect t="19255" b="34678"/>
          <a:stretch/>
        </p:blipFill>
        <p:spPr>
          <a:xfrm>
            <a:off x="775" y="0"/>
            <a:ext cx="9142550" cy="2369350"/>
          </a:xfrm>
          <a:prstGeom prst="rect">
            <a:avLst/>
          </a:prstGeom>
          <a:noFill/>
          <a:ln>
            <a:noFill/>
          </a:ln>
        </p:spPr>
      </p:pic>
      <p:sp>
        <p:nvSpPr>
          <p:cNvPr id="607" name="Google Shape;607;p54"/>
          <p:cNvSpPr/>
          <p:nvPr/>
        </p:nvSpPr>
        <p:spPr>
          <a:xfrm>
            <a:off x="674100" y="652150"/>
            <a:ext cx="7795800" cy="3839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4"/>
          <p:cNvSpPr txBox="1">
            <a:spLocks noGrp="1"/>
          </p:cNvSpPr>
          <p:nvPr>
            <p:ph type="title"/>
          </p:nvPr>
        </p:nvSpPr>
        <p:spPr>
          <a:xfrm>
            <a:off x="1570750" y="1307100"/>
            <a:ext cx="60024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bg2">
                    <a:lumMod val="25000"/>
                  </a:schemeClr>
                </a:solidFill>
              </a:rPr>
              <a:t>DEMO</a:t>
            </a:r>
            <a:endParaRPr>
              <a:solidFill>
                <a:schemeClr val="bg2">
                  <a:lumMod val="25000"/>
                </a:schemeClr>
              </a:solidFill>
            </a:endParaRPr>
          </a:p>
        </p:txBody>
      </p:sp>
      <p:sp>
        <p:nvSpPr>
          <p:cNvPr id="609" name="Google Shape;609;p54"/>
          <p:cNvSpPr/>
          <p:nvPr/>
        </p:nvSpPr>
        <p:spPr>
          <a:xfrm>
            <a:off x="3914750" y="3917150"/>
            <a:ext cx="1314600" cy="122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04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708300" y="451383"/>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bg2">
                    <a:lumMod val="25000"/>
                  </a:schemeClr>
                </a:solidFill>
              </a:rPr>
              <a:t>Big Learnings</a:t>
            </a:r>
            <a:endParaRPr>
              <a:solidFill>
                <a:schemeClr val="bg2">
                  <a:lumMod val="25000"/>
                </a:schemeClr>
              </a:solidFill>
            </a:endParaRPr>
          </a:p>
        </p:txBody>
      </p:sp>
      <p:sp>
        <p:nvSpPr>
          <p:cNvPr id="250" name="Google Shape;250;p36"/>
          <p:cNvSpPr/>
          <p:nvPr/>
        </p:nvSpPr>
        <p:spPr>
          <a:xfrm>
            <a:off x="403200" y="3149375"/>
            <a:ext cx="8337600" cy="13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txBox="1">
            <a:spLocks noGrp="1"/>
          </p:cNvSpPr>
          <p:nvPr>
            <p:ph type="subTitle" idx="4294967295"/>
          </p:nvPr>
        </p:nvSpPr>
        <p:spPr>
          <a:xfrm>
            <a:off x="4652502" y="3468316"/>
            <a:ext cx="2128101" cy="665400"/>
          </a:xfrm>
          <a:prstGeom prst="rect">
            <a:avLst/>
          </a:prstGeom>
        </p:spPr>
        <p:txBody>
          <a:bodyPr spcFirstLastPara="1" wrap="square" lIns="91425" tIns="91425" rIns="91425" bIns="91425" anchor="t" anchorCtr="0">
            <a:noAutofit/>
          </a:bodyPr>
          <a:lstStyle/>
          <a:p>
            <a:pPr marL="0" indent="0" algn="ctr">
              <a:spcAft>
                <a:spcPts val="1600"/>
              </a:spcAft>
              <a:buNone/>
            </a:pPr>
            <a:r>
              <a:rPr lang="en-US" dirty="0">
                <a:latin typeface="Cambria"/>
              </a:rPr>
              <a:t>Time Management</a:t>
            </a:r>
            <a:endParaRPr lang="en-US" dirty="0">
              <a:latin typeface="Cambria" panose="02040503050406030204" pitchFamily="18" charset="0"/>
            </a:endParaRPr>
          </a:p>
        </p:txBody>
      </p:sp>
      <p:sp>
        <p:nvSpPr>
          <p:cNvPr id="252" name="Google Shape;252;p36"/>
          <p:cNvSpPr txBox="1">
            <a:spLocks noGrp="1"/>
          </p:cNvSpPr>
          <p:nvPr>
            <p:ph type="subTitle" idx="4294967295"/>
          </p:nvPr>
        </p:nvSpPr>
        <p:spPr>
          <a:xfrm>
            <a:off x="389316" y="3336428"/>
            <a:ext cx="2024009" cy="1462927"/>
          </a:xfrm>
          <a:prstGeom prst="rect">
            <a:avLst/>
          </a:prstGeom>
        </p:spPr>
        <p:txBody>
          <a:bodyPr spcFirstLastPara="1" wrap="square" lIns="91425" tIns="91425" rIns="91425" bIns="91425" anchor="t" anchorCtr="0">
            <a:noAutofit/>
          </a:bodyPr>
          <a:lstStyle/>
          <a:p>
            <a:pPr marL="0" indent="0" algn="ctr">
              <a:spcAft>
                <a:spcPts val="1600"/>
              </a:spcAft>
              <a:buNone/>
            </a:pPr>
            <a:r>
              <a:rPr lang="en-US" dirty="0">
                <a:latin typeface="Cambria"/>
                <a:ea typeface="Cambria"/>
              </a:rPr>
              <a:t>Design and UML Diagrams for Admin and student</a:t>
            </a:r>
          </a:p>
        </p:txBody>
      </p:sp>
      <p:sp>
        <p:nvSpPr>
          <p:cNvPr id="253" name="Google Shape;253;p36"/>
          <p:cNvSpPr txBox="1">
            <a:spLocks noGrp="1"/>
          </p:cNvSpPr>
          <p:nvPr>
            <p:ph type="subTitle" idx="4294967295"/>
          </p:nvPr>
        </p:nvSpPr>
        <p:spPr>
          <a:xfrm>
            <a:off x="2481749" y="3339731"/>
            <a:ext cx="2171011" cy="107167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latin typeface="Cambria"/>
              </a:rPr>
              <a:t>Collections ,Event driven Programming, Integrating with database</a:t>
            </a:r>
          </a:p>
        </p:txBody>
      </p:sp>
      <p:sp>
        <p:nvSpPr>
          <p:cNvPr id="254" name="Google Shape;254;p36"/>
          <p:cNvSpPr txBox="1">
            <a:spLocks noGrp="1"/>
          </p:cNvSpPr>
          <p:nvPr>
            <p:ph type="subTitle" idx="4294967295"/>
          </p:nvPr>
        </p:nvSpPr>
        <p:spPr>
          <a:xfrm>
            <a:off x="6599854" y="3477767"/>
            <a:ext cx="1978200" cy="665400"/>
          </a:xfrm>
          <a:prstGeom prst="rect">
            <a:avLst/>
          </a:prstGeom>
        </p:spPr>
        <p:txBody>
          <a:bodyPr spcFirstLastPara="1" wrap="square" lIns="91425" tIns="91425" rIns="91425" bIns="91425" anchor="t" anchorCtr="0">
            <a:noAutofit/>
          </a:bodyPr>
          <a:lstStyle/>
          <a:p>
            <a:pPr marL="0" indent="0" algn="ctr">
              <a:spcAft>
                <a:spcPts val="1600"/>
              </a:spcAft>
              <a:buNone/>
            </a:pPr>
            <a:r>
              <a:rPr lang="en" dirty="0">
                <a:latin typeface="Cambria"/>
              </a:rPr>
              <a:t>Statistical Integration</a:t>
            </a:r>
          </a:p>
        </p:txBody>
      </p:sp>
      <p:sp>
        <p:nvSpPr>
          <p:cNvPr id="255" name="Google Shape;255;p36"/>
          <p:cNvSpPr txBox="1"/>
          <p:nvPr/>
        </p:nvSpPr>
        <p:spPr>
          <a:xfrm>
            <a:off x="1192400" y="1767963"/>
            <a:ext cx="725400" cy="72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solidFill>
                <a:srgbClr val="000000"/>
              </a:solidFill>
              <a:latin typeface="DM Serif Display"/>
              <a:ea typeface="DM Serif Display"/>
              <a:cs typeface="DM Serif Display"/>
              <a:sym typeface="DM Serif Display"/>
            </a:endParaRPr>
          </a:p>
        </p:txBody>
      </p:sp>
      <p:sp>
        <p:nvSpPr>
          <p:cNvPr id="256" name="Google Shape;256;p36"/>
          <p:cNvSpPr txBox="1"/>
          <p:nvPr/>
        </p:nvSpPr>
        <p:spPr>
          <a:xfrm>
            <a:off x="3203686" y="1767963"/>
            <a:ext cx="725400" cy="72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solidFill>
                <a:srgbClr val="000000"/>
              </a:solidFill>
              <a:latin typeface="DM Serif Display"/>
              <a:ea typeface="DM Serif Display"/>
              <a:cs typeface="DM Serif Display"/>
              <a:sym typeface="DM Serif Display"/>
            </a:endParaRPr>
          </a:p>
        </p:txBody>
      </p:sp>
      <p:sp>
        <p:nvSpPr>
          <p:cNvPr id="257" name="Google Shape;257;p36"/>
          <p:cNvSpPr txBox="1"/>
          <p:nvPr/>
        </p:nvSpPr>
        <p:spPr>
          <a:xfrm>
            <a:off x="5214947" y="1767963"/>
            <a:ext cx="725400" cy="72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solidFill>
                <a:srgbClr val="000000"/>
              </a:solidFill>
              <a:latin typeface="DM Serif Display"/>
              <a:ea typeface="DM Serif Display"/>
              <a:cs typeface="DM Serif Display"/>
              <a:sym typeface="DM Serif Display"/>
            </a:endParaRPr>
          </a:p>
        </p:txBody>
      </p:sp>
      <p:sp>
        <p:nvSpPr>
          <p:cNvPr id="258" name="Google Shape;258;p36"/>
          <p:cNvSpPr txBox="1"/>
          <p:nvPr/>
        </p:nvSpPr>
        <p:spPr>
          <a:xfrm>
            <a:off x="7226233" y="1767963"/>
            <a:ext cx="725400" cy="72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solidFill>
                <a:srgbClr val="000000"/>
              </a:solidFill>
              <a:latin typeface="DM Serif Display"/>
              <a:ea typeface="DM Serif Display"/>
              <a:cs typeface="DM Serif Display"/>
              <a:sym typeface="DM Serif Display"/>
            </a:endParaRPr>
          </a:p>
        </p:txBody>
      </p:sp>
      <p:grpSp>
        <p:nvGrpSpPr>
          <p:cNvPr id="259" name="Google Shape;259;p36"/>
          <p:cNvGrpSpPr/>
          <p:nvPr/>
        </p:nvGrpSpPr>
        <p:grpSpPr>
          <a:xfrm>
            <a:off x="1343083" y="1919371"/>
            <a:ext cx="420594" cy="420594"/>
            <a:chOff x="4685050" y="1945825"/>
            <a:chExt cx="294575" cy="294575"/>
          </a:xfrm>
        </p:grpSpPr>
        <p:sp>
          <p:nvSpPr>
            <p:cNvPr id="260" name="Google Shape;260;p36"/>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36"/>
          <p:cNvGrpSpPr/>
          <p:nvPr/>
        </p:nvGrpSpPr>
        <p:grpSpPr>
          <a:xfrm>
            <a:off x="3352665" y="1918960"/>
            <a:ext cx="423985" cy="421415"/>
            <a:chOff x="5045775" y="1946400"/>
            <a:chExt cx="296950" cy="295150"/>
          </a:xfrm>
        </p:grpSpPr>
        <p:sp>
          <p:nvSpPr>
            <p:cNvPr id="266" name="Google Shape;266;p36"/>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6"/>
          <p:cNvGrpSpPr/>
          <p:nvPr/>
        </p:nvGrpSpPr>
        <p:grpSpPr>
          <a:xfrm>
            <a:off x="5377438" y="1918246"/>
            <a:ext cx="397000" cy="422843"/>
            <a:chOff x="5421475" y="1945825"/>
            <a:chExt cx="278050" cy="296150"/>
          </a:xfrm>
        </p:grpSpPr>
        <p:sp>
          <p:nvSpPr>
            <p:cNvPr id="269" name="Google Shape;269;p36"/>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6"/>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6"/>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6"/>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6"/>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6"/>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36"/>
          <p:cNvSpPr/>
          <p:nvPr/>
        </p:nvSpPr>
        <p:spPr>
          <a:xfrm>
            <a:off x="7373530" y="1917102"/>
            <a:ext cx="427376" cy="425127"/>
          </a:xfrm>
          <a:custGeom>
            <a:avLst/>
            <a:gdLst/>
            <a:ahLst/>
            <a:cxnLst/>
            <a:rect l="l" t="t" r="r" b="b"/>
            <a:pathLst>
              <a:path w="11973" h="11910" extrusionOk="0">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5;p36">
            <a:extLst>
              <a:ext uri="{FF2B5EF4-FFF2-40B4-BE49-F238E27FC236}">
                <a16:creationId xmlns:a16="http://schemas.microsoft.com/office/drawing/2014/main" id="{CB9BE327-939E-514E-B58E-CEA6F638B7F6}"/>
              </a:ext>
            </a:extLst>
          </p:cNvPr>
          <p:cNvSpPr txBox="1"/>
          <p:nvPr/>
        </p:nvSpPr>
        <p:spPr>
          <a:xfrm>
            <a:off x="203250" y="117983"/>
            <a:ext cx="725400" cy="72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a:solidFill>
                  <a:schemeClr val="bg1"/>
                </a:solidFill>
                <a:latin typeface="DM Serif Display"/>
                <a:ea typeface="DM Serif Display"/>
                <a:cs typeface="DM Serif Display"/>
                <a:sym typeface="DM Serif Display"/>
              </a:rPr>
              <a:t>04</a:t>
            </a:r>
            <a:endParaRPr sz="4000">
              <a:solidFill>
                <a:schemeClr val="bg1"/>
              </a:solidFill>
              <a:latin typeface="DM Serif Display"/>
              <a:ea typeface="DM Serif Display"/>
              <a:cs typeface="DM Serif Display"/>
              <a:sym typeface="DM Serif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pic>
        <p:nvPicPr>
          <p:cNvPr id="651" name="Google Shape;651;p57"/>
          <p:cNvPicPr preferRelativeResize="0"/>
          <p:nvPr/>
        </p:nvPicPr>
        <p:blipFill rotWithShape="1">
          <a:blip r:embed="rId3">
            <a:alphaModFix/>
          </a:blip>
          <a:srcRect t="20338" b="50338"/>
          <a:stretch/>
        </p:blipFill>
        <p:spPr>
          <a:xfrm>
            <a:off x="1" y="0"/>
            <a:ext cx="9144000" cy="2069432"/>
          </a:xfrm>
          <a:prstGeom prst="rect">
            <a:avLst/>
          </a:prstGeom>
          <a:noFill/>
          <a:ln>
            <a:noFill/>
          </a:ln>
        </p:spPr>
      </p:pic>
      <p:sp>
        <p:nvSpPr>
          <p:cNvPr id="652" name="Google Shape;652;p57"/>
          <p:cNvSpPr/>
          <p:nvPr/>
        </p:nvSpPr>
        <p:spPr>
          <a:xfrm>
            <a:off x="2240525" y="460232"/>
            <a:ext cx="4661700" cy="10926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7"/>
          <p:cNvSpPr txBox="1">
            <a:spLocks noGrp="1"/>
          </p:cNvSpPr>
          <p:nvPr>
            <p:ph type="title"/>
          </p:nvPr>
        </p:nvSpPr>
        <p:spPr>
          <a:xfrm>
            <a:off x="2308075" y="603782"/>
            <a:ext cx="4595400" cy="8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a:solidFill>
                  <a:schemeClr val="tx1">
                    <a:lumMod val="85000"/>
                    <a:lumOff val="15000"/>
                  </a:schemeClr>
                </a:solidFill>
              </a:rPr>
              <a:t>Any questions? </a:t>
            </a:r>
            <a:endParaRPr sz="4400">
              <a:solidFill>
                <a:schemeClr val="tx1">
                  <a:lumMod val="85000"/>
                  <a:lumOff val="15000"/>
                </a:schemeClr>
              </a:solidFill>
            </a:endParaRPr>
          </a:p>
        </p:txBody>
      </p:sp>
      <p:sp>
        <p:nvSpPr>
          <p:cNvPr id="2" name="TextBox 1">
            <a:extLst>
              <a:ext uri="{FF2B5EF4-FFF2-40B4-BE49-F238E27FC236}">
                <a16:creationId xmlns:a16="http://schemas.microsoft.com/office/drawing/2014/main" id="{5F24379D-55A9-0B44-83AD-5B529BB4A13F}"/>
              </a:ext>
            </a:extLst>
          </p:cNvPr>
          <p:cNvSpPr txBox="1"/>
          <p:nvPr/>
        </p:nvSpPr>
        <p:spPr>
          <a:xfrm>
            <a:off x="2373433" y="2310140"/>
            <a:ext cx="4580100" cy="523220"/>
          </a:xfrm>
          <a:prstGeom prst="rect">
            <a:avLst/>
          </a:prstGeom>
          <a:noFill/>
        </p:spPr>
        <p:txBody>
          <a:bodyPr wrap="none" rtlCol="0">
            <a:spAutoFit/>
          </a:bodyPr>
          <a:lstStyle/>
          <a:p>
            <a:r>
              <a:rPr lang="en-US" sz="2800">
                <a:solidFill>
                  <a:schemeClr val="bg2">
                    <a:lumMod val="25000"/>
                  </a:schemeClr>
                </a:solidFill>
                <a:latin typeface="DM Serif Display" pitchFamily="2" charset="0"/>
              </a:rPr>
              <a:t>Thank you for your time! </a:t>
            </a:r>
            <a:r>
              <a:rPr lang="en-US" sz="2800">
                <a:solidFill>
                  <a:schemeClr val="bg2">
                    <a:lumMod val="25000"/>
                  </a:schemeClr>
                </a:solidFill>
                <a:latin typeface="DM Serif Display" pitchFamily="2" charset="0"/>
                <a:sym typeface="Wingdings" pitchFamily="2" charset="2"/>
              </a:rPr>
              <a:t></a:t>
            </a:r>
            <a:endParaRPr lang="en-US" sz="2800">
              <a:solidFill>
                <a:schemeClr val="bg2">
                  <a:lumMod val="25000"/>
                </a:schemeClr>
              </a:solidFill>
              <a:latin typeface="DM Serif Display"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1"/>
          <p:cNvPicPr preferRelativeResize="0"/>
          <p:nvPr/>
        </p:nvPicPr>
        <p:blipFill rotWithShape="1">
          <a:blip r:embed="rId3">
            <a:alphaModFix/>
          </a:blip>
          <a:srcRect b="53516"/>
          <a:stretch/>
        </p:blipFill>
        <p:spPr>
          <a:xfrm>
            <a:off x="0" y="2309825"/>
            <a:ext cx="9144000" cy="2833674"/>
          </a:xfrm>
          <a:prstGeom prst="rect">
            <a:avLst/>
          </a:prstGeom>
          <a:noFill/>
          <a:ln>
            <a:noFill/>
          </a:ln>
        </p:spPr>
      </p:pic>
      <p:sp>
        <p:nvSpPr>
          <p:cNvPr id="175" name="Google Shape;175;p31"/>
          <p:cNvSpPr/>
          <p:nvPr/>
        </p:nvSpPr>
        <p:spPr>
          <a:xfrm>
            <a:off x="403200" y="235804"/>
            <a:ext cx="8337600" cy="446267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1"/>
          <p:cNvSpPr/>
          <p:nvPr/>
        </p:nvSpPr>
        <p:spPr>
          <a:xfrm>
            <a:off x="1086850" y="413470"/>
            <a:ext cx="6970200" cy="72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1"/>
          <p:cNvSpPr txBox="1">
            <a:spLocks noGrp="1"/>
          </p:cNvSpPr>
          <p:nvPr>
            <p:ph type="title" idx="9"/>
          </p:nvPr>
        </p:nvSpPr>
        <p:spPr>
          <a:xfrm>
            <a:off x="3333350" y="3148033"/>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8" name="Google Shape;178;p31"/>
          <p:cNvSpPr txBox="1">
            <a:spLocks noGrp="1"/>
          </p:cNvSpPr>
          <p:nvPr>
            <p:ph type="title" idx="8"/>
          </p:nvPr>
        </p:nvSpPr>
        <p:spPr>
          <a:xfrm>
            <a:off x="3333350" y="1668533"/>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9" name="Google Shape;179;p31"/>
          <p:cNvSpPr txBox="1">
            <a:spLocks noGrp="1"/>
          </p:cNvSpPr>
          <p:nvPr>
            <p:ph type="title" idx="13"/>
          </p:nvPr>
        </p:nvSpPr>
        <p:spPr>
          <a:xfrm>
            <a:off x="4762550" y="1668533"/>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80" name="Google Shape;180;p31"/>
          <p:cNvSpPr txBox="1">
            <a:spLocks noGrp="1"/>
          </p:cNvSpPr>
          <p:nvPr>
            <p:ph type="title" idx="14"/>
          </p:nvPr>
        </p:nvSpPr>
        <p:spPr>
          <a:xfrm>
            <a:off x="4762550" y="3148033"/>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81" name="Google Shape;181;p31"/>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accent2">
                    <a:lumMod val="25000"/>
                  </a:schemeClr>
                </a:solidFill>
              </a:rPr>
              <a:t>Table of Contents</a:t>
            </a:r>
            <a:endParaRPr>
              <a:solidFill>
                <a:schemeClr val="accent2">
                  <a:lumMod val="25000"/>
                </a:schemeClr>
              </a:solidFill>
            </a:endParaRPr>
          </a:p>
        </p:txBody>
      </p:sp>
      <p:sp>
        <p:nvSpPr>
          <p:cNvPr id="182" name="Google Shape;182;p31"/>
          <p:cNvSpPr txBox="1">
            <a:spLocks noGrp="1"/>
          </p:cNvSpPr>
          <p:nvPr>
            <p:ph type="title"/>
          </p:nvPr>
        </p:nvSpPr>
        <p:spPr>
          <a:xfrm>
            <a:off x="720000" y="1746942"/>
            <a:ext cx="258459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solidFill>
                  <a:schemeClr val="lt2"/>
                </a:solidFill>
              </a:rPr>
              <a:t>Problem Statement</a:t>
            </a:r>
            <a:endParaRPr>
              <a:solidFill>
                <a:schemeClr val="lt2"/>
              </a:solidFill>
            </a:endParaRPr>
          </a:p>
        </p:txBody>
      </p:sp>
      <p:sp>
        <p:nvSpPr>
          <p:cNvPr id="184" name="Google Shape;184;p31"/>
          <p:cNvSpPr txBox="1">
            <a:spLocks noGrp="1"/>
          </p:cNvSpPr>
          <p:nvPr>
            <p:ph type="title" idx="2"/>
          </p:nvPr>
        </p:nvSpPr>
        <p:spPr>
          <a:xfrm>
            <a:off x="5983527" y="1463448"/>
            <a:ext cx="2584495" cy="10946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lt2"/>
                </a:solidFill>
              </a:rPr>
              <a:t>Design &amp;</a:t>
            </a:r>
            <a:br>
              <a:rPr lang="en-US">
                <a:solidFill>
                  <a:schemeClr val="lt2"/>
                </a:solidFill>
              </a:rPr>
            </a:br>
            <a:r>
              <a:rPr lang="en-US">
                <a:solidFill>
                  <a:schemeClr val="lt2"/>
                </a:solidFill>
              </a:rPr>
              <a:t>Analysis </a:t>
            </a:r>
            <a:endParaRPr>
              <a:solidFill>
                <a:schemeClr val="lt2"/>
              </a:solidFill>
            </a:endParaRPr>
          </a:p>
        </p:txBody>
      </p:sp>
      <p:sp>
        <p:nvSpPr>
          <p:cNvPr id="186" name="Google Shape;186;p31"/>
          <p:cNvSpPr txBox="1">
            <a:spLocks noGrp="1"/>
          </p:cNvSpPr>
          <p:nvPr>
            <p:ph type="title" idx="4"/>
          </p:nvPr>
        </p:nvSpPr>
        <p:spPr>
          <a:xfrm>
            <a:off x="843652" y="3148033"/>
            <a:ext cx="2460938"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solidFill>
                  <a:schemeClr val="lt2"/>
                </a:solidFill>
              </a:rPr>
              <a:t>Implementation</a:t>
            </a:r>
            <a:endParaRPr>
              <a:solidFill>
                <a:schemeClr val="lt2"/>
              </a:solidFill>
            </a:endParaRPr>
          </a:p>
        </p:txBody>
      </p:sp>
      <p:sp>
        <p:nvSpPr>
          <p:cNvPr id="188" name="Google Shape;188;p31"/>
          <p:cNvSpPr txBox="1">
            <a:spLocks noGrp="1"/>
          </p:cNvSpPr>
          <p:nvPr>
            <p:ph type="title" idx="6"/>
          </p:nvPr>
        </p:nvSpPr>
        <p:spPr>
          <a:xfrm>
            <a:off x="5963157" y="3132708"/>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lt2"/>
                </a:solidFill>
              </a:rPr>
              <a:t>Big learnings</a:t>
            </a:r>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42"/>
          <p:cNvSpPr/>
          <p:nvPr/>
        </p:nvSpPr>
        <p:spPr>
          <a:xfrm>
            <a:off x="5054050" y="2690825"/>
            <a:ext cx="3888300" cy="2095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2"/>
          <p:cNvSpPr txBox="1">
            <a:spLocks noGrp="1"/>
          </p:cNvSpPr>
          <p:nvPr>
            <p:ph type="title"/>
          </p:nvPr>
        </p:nvSpPr>
        <p:spPr>
          <a:xfrm>
            <a:off x="5448475" y="3233975"/>
            <a:ext cx="3292325" cy="1009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solidFill>
                  <a:schemeClr val="bg2">
                    <a:lumMod val="25000"/>
                  </a:schemeClr>
                </a:solidFill>
              </a:rPr>
              <a:t>Problem Statement</a:t>
            </a:r>
            <a:endParaRPr>
              <a:solidFill>
                <a:schemeClr val="bg2">
                  <a:lumMod val="25000"/>
                </a:schemeClr>
              </a:solidFill>
            </a:endParaRPr>
          </a:p>
        </p:txBody>
      </p:sp>
      <p:sp>
        <p:nvSpPr>
          <p:cNvPr id="385" name="Google Shape;385;p42"/>
          <p:cNvSpPr txBox="1">
            <a:spLocks noGrp="1"/>
          </p:cNvSpPr>
          <p:nvPr>
            <p:ph type="title" idx="2"/>
          </p:nvPr>
        </p:nvSpPr>
        <p:spPr>
          <a:xfrm>
            <a:off x="7412275" y="1259586"/>
            <a:ext cx="1202400" cy="1207200"/>
          </a:xfrm>
          <a:prstGeom prst="rect">
            <a:avLst/>
          </a:prstGeom>
          <a:solidFill>
            <a:schemeClr val="bg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lumMod val="65000"/>
                    <a:lumOff val="35000"/>
                  </a:schemeClr>
                </a:solidFill>
              </a:rPr>
              <a:t>01</a:t>
            </a:r>
            <a:endParaRPr>
              <a:solidFill>
                <a:schemeClr val="tx1">
                  <a:lumMod val="65000"/>
                  <a:lumOff val="35000"/>
                </a:schemeClr>
              </a:solidFill>
            </a:endParaRPr>
          </a:p>
        </p:txBody>
      </p:sp>
      <p:sp>
        <p:nvSpPr>
          <p:cNvPr id="387" name="Google Shape;387;p42"/>
          <p:cNvSpPr/>
          <p:nvPr/>
        </p:nvSpPr>
        <p:spPr>
          <a:xfrm>
            <a:off x="161462" y="0"/>
            <a:ext cx="1314600" cy="122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a:extLst>
              <a:ext uri="{FF2B5EF4-FFF2-40B4-BE49-F238E27FC236}">
                <a16:creationId xmlns:a16="http://schemas.microsoft.com/office/drawing/2014/main" id="{B8CF69F8-8960-A140-A2CE-585AE2A06FC6}"/>
              </a:ext>
            </a:extLst>
          </p:cNvPr>
          <p:cNvSpPr/>
          <p:nvPr/>
        </p:nvSpPr>
        <p:spPr>
          <a:xfrm>
            <a:off x="341850" y="718397"/>
            <a:ext cx="4449300" cy="3328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EAD51A0D-8D52-BC44-9241-EA83061511A8}"/>
              </a:ext>
            </a:extLst>
          </p:cNvPr>
          <p:cNvSpPr txBox="1"/>
          <p:nvPr/>
        </p:nvSpPr>
        <p:spPr>
          <a:xfrm>
            <a:off x="403200" y="725214"/>
            <a:ext cx="4449300" cy="3693319"/>
          </a:xfrm>
          <a:prstGeom prst="rect">
            <a:avLst/>
          </a:prstGeom>
          <a:noFill/>
        </p:spPr>
        <p:txBody>
          <a:bodyPr wrap="square" lIns="91440" tIns="45720" rIns="91440" bIns="45720" rtlCol="0" anchor="t">
            <a:spAutoFit/>
          </a:bodyPr>
          <a:lstStyle/>
          <a:p>
            <a:r>
              <a:rPr lang="en-IN" sz="1600" i="0" dirty="0">
                <a:solidFill>
                  <a:schemeClr val="tx1"/>
                </a:solidFill>
                <a:latin typeface="Cambria"/>
              </a:rPr>
              <a:t>Problems with maintenance and care have existed from the beginning of time</a:t>
            </a:r>
          </a:p>
          <a:p>
            <a:endParaRPr lang="en-IN" sz="1600">
              <a:solidFill>
                <a:schemeClr val="tx1"/>
              </a:solidFill>
              <a:latin typeface="Cambria" panose="02040503050406030204" pitchFamily="18" charset="0"/>
            </a:endParaRPr>
          </a:p>
          <a:p>
            <a:r>
              <a:rPr lang="en-IN" sz="1600" i="0" dirty="0">
                <a:solidFill>
                  <a:schemeClr val="tx1"/>
                </a:solidFill>
                <a:latin typeface="Cambria"/>
              </a:rPr>
              <a:t>Most libraries give readers the impression that they are highly disorganized in the absence of a good system</a:t>
            </a:r>
            <a:endParaRPr lang="en-US" sz="1600" dirty="0">
              <a:solidFill>
                <a:schemeClr val="tx1"/>
              </a:solidFill>
              <a:latin typeface="Cambria"/>
            </a:endParaRPr>
          </a:p>
          <a:p>
            <a:endParaRPr lang="en-US" sz="1600">
              <a:solidFill>
                <a:schemeClr val="tx1"/>
              </a:solidFill>
              <a:latin typeface="Cambria" panose="02040503050406030204" pitchFamily="18" charset="0"/>
            </a:endParaRPr>
          </a:p>
          <a:p>
            <a:r>
              <a:rPr lang="en-IN" sz="1600" i="0" dirty="0">
                <a:solidFill>
                  <a:schemeClr val="tx1"/>
                </a:solidFill>
                <a:latin typeface="Cambria"/>
              </a:rPr>
              <a:t>Maintaining and preserving historical records and materials requires great care</a:t>
            </a:r>
            <a:endParaRPr lang="en-US" sz="1600">
              <a:solidFill>
                <a:schemeClr val="tx1"/>
              </a:solidFill>
              <a:latin typeface="Cambria"/>
            </a:endParaRPr>
          </a:p>
          <a:p>
            <a:endParaRPr lang="en-US" sz="1600">
              <a:solidFill>
                <a:schemeClr val="tx1"/>
              </a:solidFill>
              <a:latin typeface="Cambria" panose="02040503050406030204" pitchFamily="18" charset="0"/>
            </a:endParaRPr>
          </a:p>
          <a:p>
            <a:r>
              <a:rPr lang="en-IN" sz="1600" i="0" dirty="0">
                <a:solidFill>
                  <a:schemeClr val="tx1"/>
                </a:solidFill>
                <a:latin typeface="Cambria"/>
              </a:rPr>
              <a:t>The problem we are trying to solve is the management </a:t>
            </a:r>
            <a:r>
              <a:rPr lang="en-IN" sz="1600" dirty="0">
                <a:solidFill>
                  <a:schemeClr val="tx1"/>
                </a:solidFill>
              </a:rPr>
              <a:t>system </a:t>
            </a:r>
            <a:r>
              <a:rPr lang="en-IN" sz="1600" dirty="0">
                <a:solidFill>
                  <a:schemeClr val="tx1"/>
                </a:solidFill>
                <a:latin typeface="Cambria"/>
              </a:rPr>
              <a:t>in</a:t>
            </a:r>
            <a:r>
              <a:rPr lang="en-IN" sz="1600" i="0" dirty="0">
                <a:solidFill>
                  <a:schemeClr val="tx1"/>
                </a:solidFill>
                <a:latin typeface="Cambria"/>
              </a:rPr>
              <a:t> </a:t>
            </a:r>
            <a:r>
              <a:rPr lang="en-IN" sz="1600" dirty="0">
                <a:solidFill>
                  <a:schemeClr val="tx1"/>
                </a:solidFill>
                <a:latin typeface="Cambria"/>
              </a:rPr>
              <a:t>a </a:t>
            </a:r>
            <a:r>
              <a:rPr lang="en-IN" sz="1600" i="0" dirty="0">
                <a:solidFill>
                  <a:schemeClr val="tx1"/>
                </a:solidFill>
                <a:latin typeface="Cambria"/>
              </a:rPr>
              <a:t>library </a:t>
            </a:r>
            <a:endParaRPr lang="en-US" sz="1600">
              <a:solidFill>
                <a:schemeClr val="tx1"/>
              </a:solidFill>
              <a:latin typeface="Cambria"/>
            </a:endParaRPr>
          </a:p>
          <a:p>
            <a:endParaRPr lang="en-US">
              <a:solidFill>
                <a:schemeClr val="tx1"/>
              </a:solidFill>
            </a:endParaRPr>
          </a:p>
          <a:p>
            <a:endParaRPr lang="en-US"/>
          </a:p>
          <a:p>
            <a:endParaRPr lang="en-US"/>
          </a:p>
        </p:txBody>
      </p:sp>
      <p:sp>
        <p:nvSpPr>
          <p:cNvPr id="14" name="Google Shape;9101;p70">
            <a:extLst>
              <a:ext uri="{FF2B5EF4-FFF2-40B4-BE49-F238E27FC236}">
                <a16:creationId xmlns:a16="http://schemas.microsoft.com/office/drawing/2014/main" id="{23B4A6B1-3B0C-1D42-B330-65916BDA8CFD}"/>
              </a:ext>
            </a:extLst>
          </p:cNvPr>
          <p:cNvSpPr/>
          <p:nvPr/>
        </p:nvSpPr>
        <p:spPr>
          <a:xfrm>
            <a:off x="4009450" y="3570765"/>
            <a:ext cx="983250" cy="965067"/>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95956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C67C784-5A28-0FC3-37E1-2CEACE6D964F}"/>
              </a:ext>
            </a:extLst>
          </p:cNvPr>
          <p:cNvSpPr txBox="1"/>
          <p:nvPr/>
        </p:nvSpPr>
        <p:spPr>
          <a:xfrm>
            <a:off x="178677" y="1142405"/>
            <a:ext cx="7483364" cy="387798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IN" sz="1600" dirty="0">
                <a:effectLst/>
                <a:latin typeface="Cambria"/>
                <a:cs typeface="Calibri"/>
              </a:rPr>
              <a:t>Library is a collection of different types of books </a:t>
            </a:r>
            <a:r>
              <a:rPr lang="en-IN" sz="1600" dirty="0">
                <a:latin typeface="Cambria"/>
                <a:cs typeface="Calibri"/>
              </a:rPr>
              <a:t>and provides</a:t>
            </a:r>
            <a:r>
              <a:rPr lang="en-IN" sz="1600" dirty="0">
                <a:effectLst/>
                <a:latin typeface="Cambria"/>
                <a:cs typeface="Calibri"/>
              </a:rPr>
              <a:t> books for large number  of readers. Thus, we need a software for managing the Library.</a:t>
            </a:r>
            <a:endParaRPr lang="en-IN" sz="1600" dirty="0">
              <a:latin typeface="Cambria"/>
              <a:cs typeface="Calibri"/>
            </a:endParaRPr>
          </a:p>
          <a:p>
            <a:endParaRPr lang="en-IN" sz="1600">
              <a:effectLst/>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1600" dirty="0">
                <a:effectLst/>
                <a:latin typeface="Cambria"/>
                <a:cs typeface="Calibri"/>
              </a:rPr>
              <a:t>A library management system allows for the organised handling of book records and book readers</a:t>
            </a:r>
            <a:r>
              <a:rPr lang="en-IN" sz="1600" dirty="0">
                <a:latin typeface="Cambria"/>
                <a:cs typeface="Calibri"/>
              </a:rPr>
              <a:t> </a:t>
            </a:r>
          </a:p>
          <a:p>
            <a:pPr marL="285750" indent="-285750">
              <a:buFont typeface="Arial" panose="020B0604020202020204" pitchFamily="34" charset="0"/>
              <a:buChar char="•"/>
            </a:pPr>
            <a:endParaRPr lang="en-IN" sz="1600">
              <a:latin typeface="Cambria"/>
              <a:cs typeface="Calibri"/>
            </a:endParaRPr>
          </a:p>
          <a:p>
            <a:pPr marL="285750" indent="-285750">
              <a:buFont typeface="Arial" panose="020B0604020202020204" pitchFamily="34" charset="0"/>
              <a:buChar char="•"/>
            </a:pPr>
            <a:r>
              <a:rPr lang="en-IN" sz="1600" dirty="0">
                <a:effectLst/>
                <a:latin typeface="Cambria"/>
                <a:cs typeface="Calibri"/>
              </a:rPr>
              <a:t>The primary objective of library Management system is to handle entire activity of library electronically</a:t>
            </a:r>
            <a:endParaRPr lang="en-IN" dirty="0">
              <a:latin typeface="Cambria"/>
              <a:cs typeface="Calibri"/>
            </a:endParaRPr>
          </a:p>
          <a:p>
            <a:pPr marL="342900" indent="-342900">
              <a:buFont typeface="Arial" panose="020B0604020202020204" pitchFamily="34" charset="0"/>
              <a:buChar char="•"/>
            </a:pPr>
            <a:endParaRPr lang="en-IN" sz="1600">
              <a:effectLst/>
              <a:latin typeface="Cambria" panose="02040503050406030204" pitchFamily="18" charset="0"/>
              <a:cs typeface="Calibri" panose="020F0502020204030204" pitchFamily="34" charset="0"/>
            </a:endParaRPr>
          </a:p>
          <a:p>
            <a:pPr marL="342900" indent="-342900">
              <a:buFont typeface="Arial" panose="020B0604020202020204" pitchFamily="34" charset="0"/>
              <a:buChar char="•"/>
            </a:pPr>
            <a:r>
              <a:rPr lang="en-IN" sz="1600" dirty="0">
                <a:effectLst/>
                <a:latin typeface="Cambria"/>
                <a:cs typeface="Calibri"/>
              </a:rPr>
              <a:t>Library Management System is built using Java, JavaFX  which Mainly focuses on basic operations in a library like adding new students, new books, searching books to issue and return books </a:t>
            </a:r>
          </a:p>
          <a:p>
            <a:pPr marL="342900" indent="-342900">
              <a:buFont typeface="Arial" panose="020B0604020202020204" pitchFamily="34" charset="0"/>
              <a:buChar char="•"/>
            </a:pPr>
            <a:endParaRPr lang="en-IN" sz="1600">
              <a:effectLst/>
              <a:latin typeface="Cambria" panose="02040503050406030204" pitchFamily="18" charset="0"/>
              <a:cs typeface="Calibri" panose="020F0502020204030204" pitchFamily="34" charset="0"/>
            </a:endParaRPr>
          </a:p>
          <a:p>
            <a:pPr marL="342900" indent="-342900">
              <a:buFont typeface="Arial" panose="020B0604020202020204" pitchFamily="34" charset="0"/>
              <a:buChar char="•"/>
            </a:pPr>
            <a:endParaRPr lang="en-IN" sz="1800">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E33E7857-9479-7242-9860-FA4320EBD40D}"/>
              </a:ext>
            </a:extLst>
          </p:cNvPr>
          <p:cNvSpPr txBox="1"/>
          <p:nvPr/>
        </p:nvSpPr>
        <p:spPr>
          <a:xfrm>
            <a:off x="399395" y="153888"/>
            <a:ext cx="6219497" cy="923330"/>
          </a:xfrm>
          <a:prstGeom prst="rect">
            <a:avLst/>
          </a:prstGeom>
          <a:noFill/>
        </p:spPr>
        <p:txBody>
          <a:bodyPr wrap="square" rtlCol="0">
            <a:spAutoFit/>
          </a:bodyPr>
          <a:lstStyle/>
          <a:p>
            <a:r>
              <a:rPr lang="en-US" sz="5400">
                <a:solidFill>
                  <a:schemeClr val="bg2">
                    <a:lumMod val="25000"/>
                  </a:schemeClr>
                </a:solidFill>
                <a:latin typeface="DM Serif Display" pitchFamily="2" charset="0"/>
              </a:rPr>
              <a:t>The Idea</a:t>
            </a:r>
          </a:p>
        </p:txBody>
      </p:sp>
      <p:grpSp>
        <p:nvGrpSpPr>
          <p:cNvPr id="5" name="Google Shape;9564;p72">
            <a:extLst>
              <a:ext uri="{FF2B5EF4-FFF2-40B4-BE49-F238E27FC236}">
                <a16:creationId xmlns:a16="http://schemas.microsoft.com/office/drawing/2014/main" id="{D1595BB5-CE44-C24E-B25C-25C4B1E4340D}"/>
              </a:ext>
            </a:extLst>
          </p:cNvPr>
          <p:cNvGrpSpPr/>
          <p:nvPr/>
        </p:nvGrpSpPr>
        <p:grpSpPr>
          <a:xfrm>
            <a:off x="7205434" y="3281452"/>
            <a:ext cx="1759889" cy="1630684"/>
            <a:chOff x="-64774725" y="1916550"/>
            <a:chExt cx="319000" cy="314400"/>
          </a:xfrm>
        </p:grpSpPr>
        <p:sp>
          <p:nvSpPr>
            <p:cNvPr id="6" name="Google Shape;9565;p72">
              <a:extLst>
                <a:ext uri="{FF2B5EF4-FFF2-40B4-BE49-F238E27FC236}">
                  <a16:creationId xmlns:a16="http://schemas.microsoft.com/office/drawing/2014/main" id="{9F8F661F-B15A-5646-B143-CAF37DEE6EA5}"/>
                </a:ext>
              </a:extLst>
            </p:cNvPr>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66;p72">
              <a:extLst>
                <a:ext uri="{FF2B5EF4-FFF2-40B4-BE49-F238E27FC236}">
                  <a16:creationId xmlns:a16="http://schemas.microsoft.com/office/drawing/2014/main" id="{327EC4F7-6DCC-3843-9EA1-6FCC967488AC}"/>
                </a:ext>
              </a:extLst>
            </p:cNvPr>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812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82B546-19A9-D208-A297-0D9481F3627F}"/>
              </a:ext>
            </a:extLst>
          </p:cNvPr>
          <p:cNvSpPr txBox="1"/>
          <p:nvPr/>
        </p:nvSpPr>
        <p:spPr>
          <a:xfrm>
            <a:off x="4572000" y="871229"/>
            <a:ext cx="4256691" cy="280076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1600" dirty="0">
                <a:effectLst/>
                <a:latin typeface="Cambria"/>
                <a:cs typeface="Calibri"/>
              </a:rPr>
              <a:t>It provides better and efficient service to students with huge collection of textbooks</a:t>
            </a:r>
          </a:p>
          <a:p>
            <a:pPr marL="285750" indent="-285750">
              <a:buFont typeface="Arial" panose="020B0604020202020204" pitchFamily="34" charset="0"/>
              <a:buChar char="•"/>
            </a:pPr>
            <a:endParaRPr lang="en-IN" sz="1600">
              <a:effectLst/>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1600" dirty="0">
                <a:effectLst/>
                <a:latin typeface="Cambria"/>
                <a:cs typeface="Calibri"/>
              </a:rPr>
              <a:t>It helps both students and librarian to keep constant track on books available in library and books issued to students.</a:t>
            </a:r>
          </a:p>
          <a:p>
            <a:endParaRPr lang="en-IN" sz="1600">
              <a:effectLst/>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1600" dirty="0">
                <a:effectLst/>
                <a:latin typeface="Cambria"/>
                <a:cs typeface="Calibri"/>
              </a:rPr>
              <a:t>All details will be available on a click for both user and librarian</a:t>
            </a:r>
          </a:p>
          <a:p>
            <a:endParaRPr lang="en-IN" sz="1800">
              <a:effectLst/>
              <a:latin typeface="Calibri" panose="020F0502020204030204" pitchFamily="34" charset="0"/>
              <a:cs typeface="Calibri" panose="020F0502020204030204" pitchFamily="34" charset="0"/>
            </a:endParaRPr>
          </a:p>
          <a:p>
            <a:endParaRPr lang="en-US"/>
          </a:p>
        </p:txBody>
      </p:sp>
      <p:pic>
        <p:nvPicPr>
          <p:cNvPr id="4" name="Picture 2" descr="What Is Library Management">
            <a:extLst>
              <a:ext uri="{FF2B5EF4-FFF2-40B4-BE49-F238E27FC236}">
                <a16:creationId xmlns:a16="http://schemas.microsoft.com/office/drawing/2014/main" id="{31B6D435-9790-3546-BAD6-4A7D0D9C4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5" y="871229"/>
            <a:ext cx="4375235" cy="278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56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56"/>
          <p:cNvSpPr/>
          <p:nvPr/>
        </p:nvSpPr>
        <p:spPr>
          <a:xfrm>
            <a:off x="425387" y="322478"/>
            <a:ext cx="2871266" cy="72025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6"/>
          <p:cNvSpPr txBox="1">
            <a:spLocks noGrp="1"/>
          </p:cNvSpPr>
          <p:nvPr>
            <p:ph type="title"/>
          </p:nvPr>
        </p:nvSpPr>
        <p:spPr>
          <a:xfrm>
            <a:off x="425387" y="379107"/>
            <a:ext cx="4580555" cy="13272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Arial"/>
              <a:buNone/>
            </a:pPr>
            <a:r>
              <a:rPr lang="en-US" sz="5400">
                <a:solidFill>
                  <a:schemeClr val="bg2">
                    <a:lumMod val="25000"/>
                  </a:schemeClr>
                </a:solidFill>
              </a:rPr>
              <a:t>Design </a:t>
            </a:r>
            <a:br>
              <a:rPr lang="en-US" sz="5400">
                <a:solidFill>
                  <a:schemeClr val="bg2">
                    <a:lumMod val="25000"/>
                  </a:schemeClr>
                </a:solidFill>
              </a:rPr>
            </a:br>
            <a:r>
              <a:rPr lang="en-US" sz="5400">
                <a:solidFill>
                  <a:schemeClr val="bg2">
                    <a:lumMod val="25000"/>
                  </a:schemeClr>
                </a:solidFill>
              </a:rPr>
              <a:t>&amp; Analysis</a:t>
            </a:r>
            <a:endParaRPr sz="5400">
              <a:solidFill>
                <a:schemeClr val="bg2">
                  <a:lumMod val="25000"/>
                </a:schemeClr>
              </a:solidFill>
            </a:endParaRPr>
          </a:p>
        </p:txBody>
      </p:sp>
      <p:sp>
        <p:nvSpPr>
          <p:cNvPr id="642" name="Google Shape;642;p56"/>
          <p:cNvSpPr/>
          <p:nvPr/>
        </p:nvSpPr>
        <p:spPr>
          <a:xfrm>
            <a:off x="7756358" y="196624"/>
            <a:ext cx="1149207" cy="1961039"/>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6"/>
          <p:cNvSpPr/>
          <p:nvPr/>
        </p:nvSpPr>
        <p:spPr>
          <a:xfrm>
            <a:off x="7071928" y="499322"/>
            <a:ext cx="1492065" cy="135564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7200">
                <a:solidFill>
                  <a:schemeClr val="bg1"/>
                </a:solidFill>
                <a:latin typeface="DM Serif Display" pitchFamily="2" charset="0"/>
              </a:rPr>
              <a:t> 02</a:t>
            </a:r>
            <a:endParaRPr sz="7200">
              <a:solidFill>
                <a:schemeClr val="bg1"/>
              </a:solidFill>
              <a:latin typeface="DM Serif Display" pitchFamily="2" charset="0"/>
            </a:endParaRPr>
          </a:p>
        </p:txBody>
      </p:sp>
      <p:sp>
        <p:nvSpPr>
          <p:cNvPr id="2" name="TextBox 1">
            <a:extLst>
              <a:ext uri="{FF2B5EF4-FFF2-40B4-BE49-F238E27FC236}">
                <a16:creationId xmlns:a16="http://schemas.microsoft.com/office/drawing/2014/main" id="{AC5DA828-5331-6A41-99F7-4EBEC2A414E7}"/>
              </a:ext>
            </a:extLst>
          </p:cNvPr>
          <p:cNvSpPr txBox="1"/>
          <p:nvPr/>
        </p:nvSpPr>
        <p:spPr>
          <a:xfrm>
            <a:off x="425387" y="1971690"/>
            <a:ext cx="7226697" cy="199137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dirty="0">
                <a:latin typeface="Cambria"/>
              </a:rPr>
              <a:t>We implemented the project using Java concept, JavaFX</a:t>
            </a:r>
          </a:p>
          <a:p>
            <a:pPr marL="285750" indent="-285750">
              <a:lnSpc>
                <a:spcPct val="150000"/>
              </a:lnSpc>
              <a:buFont typeface="Arial" panose="020B0604020202020204" pitchFamily="34" charset="0"/>
              <a:buChar char="•"/>
            </a:pPr>
            <a:r>
              <a:rPr lang="en-US" dirty="0">
                <a:latin typeface="Cambria"/>
              </a:rPr>
              <a:t>Tools such as scene builder, MySQL workbench were used to create the UI and manage the data</a:t>
            </a:r>
          </a:p>
          <a:p>
            <a:pPr marL="285750" indent="-285750">
              <a:lnSpc>
                <a:spcPct val="150000"/>
              </a:lnSpc>
              <a:buFont typeface="Arial" panose="020B0604020202020204" pitchFamily="34" charset="0"/>
              <a:buChar char="•"/>
            </a:pPr>
            <a:r>
              <a:rPr lang="en-US" dirty="0">
                <a:latin typeface="Cambria"/>
              </a:rPr>
              <a:t>We maintained our progress on Trello and used google drive to store all the documents so all of us can access them</a:t>
            </a:r>
            <a:endParaRPr lang="en-US" dirty="0">
              <a:latin typeface="Cambria" panose="02040503050406030204" pitchFamily="18" charset="0"/>
            </a:endParaRPr>
          </a:p>
          <a:p>
            <a:pPr marL="285750" indent="-285750">
              <a:lnSpc>
                <a:spcPct val="150000"/>
              </a:lnSpc>
              <a:buFont typeface="Arial" panose="020B0604020202020204" pitchFamily="34" charset="0"/>
              <a:buChar char="•"/>
            </a:pPr>
            <a:r>
              <a:rPr lang="en-US" dirty="0">
                <a:latin typeface="Cambria"/>
              </a:rPr>
              <a:t>We pushed the source code to a git repository </a:t>
            </a:r>
            <a:endParaRPr lang="en-US" dirty="0">
              <a:latin typeface="Cambria" panose="02040503050406030204" pitchFamily="18" charset="0"/>
            </a:endParaRPr>
          </a:p>
        </p:txBody>
      </p:sp>
    </p:spTree>
    <p:extLst>
      <p:ext uri="{BB962C8B-B14F-4D97-AF65-F5344CB8AC3E}">
        <p14:creationId xmlns:p14="http://schemas.microsoft.com/office/powerpoint/2010/main" val="250754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1FB0B51F-C50C-7943-BEE2-28CFE4C8E2DA}"/>
              </a:ext>
            </a:extLst>
          </p:cNvPr>
          <p:cNvPicPr>
            <a:picLocks noChangeAspect="1"/>
          </p:cNvPicPr>
          <p:nvPr/>
        </p:nvPicPr>
        <p:blipFill>
          <a:blip r:embed="rId3"/>
          <a:stretch>
            <a:fillRect/>
          </a:stretch>
        </p:blipFill>
        <p:spPr>
          <a:xfrm>
            <a:off x="772510" y="491688"/>
            <a:ext cx="7598979" cy="4535062"/>
          </a:xfrm>
          <a:prstGeom prst="rect">
            <a:avLst/>
          </a:prstGeom>
        </p:spPr>
      </p:pic>
      <p:sp>
        <p:nvSpPr>
          <p:cNvPr id="4" name="TextBox 3">
            <a:extLst>
              <a:ext uri="{FF2B5EF4-FFF2-40B4-BE49-F238E27FC236}">
                <a16:creationId xmlns:a16="http://schemas.microsoft.com/office/drawing/2014/main" id="{4EBDC66B-4785-B24C-9CAC-20855F12F099}"/>
              </a:ext>
            </a:extLst>
          </p:cNvPr>
          <p:cNvSpPr txBox="1"/>
          <p:nvPr/>
        </p:nvSpPr>
        <p:spPr>
          <a:xfrm>
            <a:off x="2285999" y="137247"/>
            <a:ext cx="4572000" cy="584775"/>
          </a:xfrm>
          <a:prstGeom prst="rect">
            <a:avLst/>
          </a:prstGeom>
          <a:noFill/>
        </p:spPr>
        <p:txBody>
          <a:bodyPr wrap="square">
            <a:spAutoFit/>
          </a:bodyPr>
          <a:lstStyle/>
          <a:p>
            <a:pPr algn="ctr"/>
            <a:r>
              <a:rPr lang="en-US" sz="1800" u="sng">
                <a:solidFill>
                  <a:schemeClr val="bg2">
                    <a:lumMod val="25000"/>
                  </a:schemeClr>
                </a:solidFill>
                <a:latin typeface="DM Serif Display" pitchFamily="2" charset="0"/>
              </a:rPr>
              <a:t>Use cases and interactions in our design</a:t>
            </a:r>
          </a:p>
          <a:p>
            <a:endParaRPr lang="en-US" sz="1400">
              <a:solidFill>
                <a:schemeClr val="bg2">
                  <a:lumMod val="25000"/>
                </a:schemeClr>
              </a:solidFill>
              <a:latin typeface="DM Serif Display" pitchFamily="2" charset="0"/>
            </a:endParaRPr>
          </a:p>
        </p:txBody>
      </p:sp>
      <p:sp>
        <p:nvSpPr>
          <p:cNvPr id="5" name="TextBox 4">
            <a:extLst>
              <a:ext uri="{FF2B5EF4-FFF2-40B4-BE49-F238E27FC236}">
                <a16:creationId xmlns:a16="http://schemas.microsoft.com/office/drawing/2014/main" id="{3C386F2D-5C70-364E-90F2-9D107FE45AA4}"/>
              </a:ext>
            </a:extLst>
          </p:cNvPr>
          <p:cNvSpPr txBox="1"/>
          <p:nvPr/>
        </p:nvSpPr>
        <p:spPr>
          <a:xfrm>
            <a:off x="7320454" y="4928056"/>
            <a:ext cx="2102069" cy="215444"/>
          </a:xfrm>
          <a:prstGeom prst="rect">
            <a:avLst/>
          </a:prstGeom>
          <a:noFill/>
        </p:spPr>
        <p:txBody>
          <a:bodyPr wrap="square" lIns="91440" tIns="45720" rIns="91440" bIns="45720" rtlCol="0" anchor="t">
            <a:spAutoFit/>
          </a:bodyPr>
          <a:lstStyle/>
          <a:p>
            <a:endParaRPr lang="en-US" sz="800"/>
          </a:p>
        </p:txBody>
      </p:sp>
    </p:spTree>
    <p:extLst>
      <p:ext uri="{BB962C8B-B14F-4D97-AF65-F5344CB8AC3E}">
        <p14:creationId xmlns:p14="http://schemas.microsoft.com/office/powerpoint/2010/main" val="416470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 name="Title 2">
            <a:extLst>
              <a:ext uri="{FF2B5EF4-FFF2-40B4-BE49-F238E27FC236}">
                <a16:creationId xmlns:a16="http://schemas.microsoft.com/office/drawing/2014/main" id="{8AEA1E69-ACA3-7645-B65F-05A42888B527}"/>
              </a:ext>
            </a:extLst>
          </p:cNvPr>
          <p:cNvSpPr>
            <a:spLocks noGrp="1"/>
          </p:cNvSpPr>
          <p:nvPr>
            <p:ph type="title"/>
          </p:nvPr>
        </p:nvSpPr>
        <p:spPr/>
        <p:txBody>
          <a:bodyPr/>
          <a:lstStyle/>
          <a:p>
            <a:r>
              <a:rPr lang="en-US">
                <a:solidFill>
                  <a:schemeClr val="bg2">
                    <a:lumMod val="25000"/>
                  </a:schemeClr>
                </a:solidFill>
              </a:rPr>
              <a:t>Design &amp;Analysis </a:t>
            </a:r>
          </a:p>
        </p:txBody>
      </p:sp>
      <p:sp>
        <p:nvSpPr>
          <p:cNvPr id="18" name="Google Shape;289;p37">
            <a:extLst>
              <a:ext uri="{FF2B5EF4-FFF2-40B4-BE49-F238E27FC236}">
                <a16:creationId xmlns:a16="http://schemas.microsoft.com/office/drawing/2014/main" id="{962BDCA7-8399-3642-8AE3-6E9A724F6869}"/>
              </a:ext>
            </a:extLst>
          </p:cNvPr>
          <p:cNvSpPr txBox="1">
            <a:spLocks/>
          </p:cNvSpPr>
          <p:nvPr/>
        </p:nvSpPr>
        <p:spPr>
          <a:xfrm>
            <a:off x="860525" y="1446685"/>
            <a:ext cx="7462800" cy="303629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en-US"/>
          </a:p>
        </p:txBody>
      </p:sp>
      <p:sp>
        <p:nvSpPr>
          <p:cNvPr id="20" name="Google Shape;289;p37">
            <a:extLst>
              <a:ext uri="{FF2B5EF4-FFF2-40B4-BE49-F238E27FC236}">
                <a16:creationId xmlns:a16="http://schemas.microsoft.com/office/drawing/2014/main" id="{C8763FB2-EF53-9046-AFA3-E15ACC0936FA}"/>
              </a:ext>
            </a:extLst>
          </p:cNvPr>
          <p:cNvSpPr txBox="1">
            <a:spLocks/>
          </p:cNvSpPr>
          <p:nvPr/>
        </p:nvSpPr>
        <p:spPr>
          <a:xfrm>
            <a:off x="430923" y="1446684"/>
            <a:ext cx="8324194" cy="34418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Font typeface="Arial" panose="020B0604020202020204" pitchFamily="34" charset="0"/>
              <a:buChar char="•"/>
            </a:pPr>
            <a:r>
              <a:rPr lang="en-US" dirty="0">
                <a:latin typeface="Cambria"/>
              </a:rPr>
              <a:t>Our project was designed using two use-cases: </a:t>
            </a:r>
            <a:endParaRPr lang="en-US">
              <a:latin typeface="Cambria" panose="02040503050406030204" pitchFamily="18" charset="0"/>
            </a:endParaRPr>
          </a:p>
          <a:p>
            <a:pPr lvl="1">
              <a:lnSpc>
                <a:spcPct val="150000"/>
              </a:lnSpc>
            </a:pPr>
            <a:r>
              <a:rPr lang="en-US" dirty="0">
                <a:latin typeface="Cambria"/>
              </a:rPr>
              <a:t>	1. Admin</a:t>
            </a:r>
          </a:p>
          <a:p>
            <a:pPr>
              <a:lnSpc>
                <a:spcPct val="150000"/>
              </a:lnSpc>
            </a:pPr>
            <a:r>
              <a:rPr lang="en-US" dirty="0">
                <a:latin typeface="Cambria"/>
              </a:rPr>
              <a:t>	2. User/Student  </a:t>
            </a:r>
            <a:endParaRPr lang="en-US" dirty="0">
              <a:latin typeface="Cambria" panose="02040503050406030204" pitchFamily="18" charset="0"/>
            </a:endParaRPr>
          </a:p>
          <a:p>
            <a:pPr marL="285750" indent="-285750">
              <a:lnSpc>
                <a:spcPct val="150000"/>
              </a:lnSpc>
              <a:buFont typeface="Arial" panose="020B0604020202020204" pitchFamily="34" charset="0"/>
              <a:buChar char="•"/>
            </a:pPr>
            <a:r>
              <a:rPr lang="en-US" dirty="0">
                <a:latin typeface="Cambria"/>
              </a:rPr>
              <a:t>The Librarian/Admin gets the same interface as the User/Student wherein they can login into their respective dashboards using their Username and Password. In case of a librarian, he/she can add/remove a student as well as books based on their availability</a:t>
            </a:r>
          </a:p>
          <a:p>
            <a:pPr marL="285750" indent="-285750">
              <a:lnSpc>
                <a:spcPct val="150000"/>
              </a:lnSpc>
              <a:buFont typeface="Arial" panose="020B0604020202020204" pitchFamily="34" charset="0"/>
              <a:buChar char="•"/>
            </a:pPr>
            <a:r>
              <a:rPr lang="en-US" dirty="0">
                <a:latin typeface="Cambria"/>
              </a:rPr>
              <a:t>A Student/User can access their profile by logging in or signup to be a member of said library</a:t>
            </a:r>
          </a:p>
          <a:p>
            <a:pPr marL="285750" indent="-285750">
              <a:lnSpc>
                <a:spcPct val="150000"/>
              </a:lnSpc>
              <a:buFont typeface="Arial" panose="020B0604020202020204" pitchFamily="34" charset="0"/>
              <a:buChar char="•"/>
            </a:pPr>
            <a:r>
              <a:rPr lang="en-US" dirty="0">
                <a:latin typeface="Cambria"/>
              </a:rPr>
              <a:t>The book is a commodity that can be issued or returned and, in the UI, has an impact on most use cases</a:t>
            </a:r>
          </a:p>
        </p:txBody>
      </p:sp>
      <p:grpSp>
        <p:nvGrpSpPr>
          <p:cNvPr id="21" name="Google Shape;9592;p72">
            <a:extLst>
              <a:ext uri="{FF2B5EF4-FFF2-40B4-BE49-F238E27FC236}">
                <a16:creationId xmlns:a16="http://schemas.microsoft.com/office/drawing/2014/main" id="{9EEA1426-00A7-204C-ACA5-51C99DFFA714}"/>
              </a:ext>
            </a:extLst>
          </p:cNvPr>
          <p:cNvGrpSpPr/>
          <p:nvPr/>
        </p:nvGrpSpPr>
        <p:grpSpPr>
          <a:xfrm>
            <a:off x="7653291" y="586130"/>
            <a:ext cx="1340068" cy="1295203"/>
            <a:chOff x="-59481900" y="2290800"/>
            <a:chExt cx="319000" cy="309550"/>
          </a:xfrm>
        </p:grpSpPr>
        <p:sp>
          <p:nvSpPr>
            <p:cNvPr id="22" name="Google Shape;9593;p72">
              <a:extLst>
                <a:ext uri="{FF2B5EF4-FFF2-40B4-BE49-F238E27FC236}">
                  <a16:creationId xmlns:a16="http://schemas.microsoft.com/office/drawing/2014/main" id="{8D669551-2D32-5D44-AD9B-C513A8D6AF22}"/>
                </a:ext>
              </a:extLst>
            </p:cNvPr>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94;p72">
              <a:extLst>
                <a:ext uri="{FF2B5EF4-FFF2-40B4-BE49-F238E27FC236}">
                  <a16:creationId xmlns:a16="http://schemas.microsoft.com/office/drawing/2014/main" id="{5BE62CCD-C4EE-E94B-B807-4F849C8DEF66}"/>
                </a:ext>
              </a:extLst>
            </p:cNvPr>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95;p72">
              <a:extLst>
                <a:ext uri="{FF2B5EF4-FFF2-40B4-BE49-F238E27FC236}">
                  <a16:creationId xmlns:a16="http://schemas.microsoft.com/office/drawing/2014/main" id="{DAEDA0B8-3A14-0E4C-8E7E-13DD0A79BE73}"/>
                </a:ext>
              </a:extLst>
            </p:cNvPr>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96;p72">
              <a:extLst>
                <a:ext uri="{FF2B5EF4-FFF2-40B4-BE49-F238E27FC236}">
                  <a16:creationId xmlns:a16="http://schemas.microsoft.com/office/drawing/2014/main" id="{5717E0B5-B7CB-B549-A6C4-E23656ED841B}"/>
                </a:ext>
              </a:extLst>
            </p:cNvPr>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597;p72">
              <a:extLst>
                <a:ext uri="{FF2B5EF4-FFF2-40B4-BE49-F238E27FC236}">
                  <a16:creationId xmlns:a16="http://schemas.microsoft.com/office/drawing/2014/main" id="{AFFEA918-EF9A-9246-8078-0D4A27992BBB}"/>
                </a:ext>
              </a:extLst>
            </p:cNvPr>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598;p72">
              <a:extLst>
                <a:ext uri="{FF2B5EF4-FFF2-40B4-BE49-F238E27FC236}">
                  <a16:creationId xmlns:a16="http://schemas.microsoft.com/office/drawing/2014/main" id="{DDCB0185-69C5-6E40-AE1F-CA6B5416A73F}"/>
                </a:ext>
              </a:extLst>
            </p:cNvPr>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6" name="Rectangle 5">
            <a:extLst>
              <a:ext uri="{FF2B5EF4-FFF2-40B4-BE49-F238E27FC236}">
                <a16:creationId xmlns:a16="http://schemas.microsoft.com/office/drawing/2014/main" id="{FEE88478-208C-FB4B-B732-43858D7F7C99}"/>
              </a:ext>
            </a:extLst>
          </p:cNvPr>
          <p:cNvSpPr/>
          <p:nvPr/>
        </p:nvSpPr>
        <p:spPr>
          <a:xfrm>
            <a:off x="112357" y="86604"/>
            <a:ext cx="1092456" cy="931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Google Shape;505;p5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bg2">
                    <a:lumMod val="25000"/>
                  </a:schemeClr>
                </a:solidFill>
              </a:rPr>
              <a:t>Implementation</a:t>
            </a:r>
            <a:endParaRPr>
              <a:solidFill>
                <a:schemeClr val="bg2">
                  <a:lumMod val="25000"/>
                </a:schemeClr>
              </a:solidFill>
            </a:endParaRPr>
          </a:p>
        </p:txBody>
      </p:sp>
      <p:sp>
        <p:nvSpPr>
          <p:cNvPr id="506" name="Google Shape;506;p51"/>
          <p:cNvSpPr txBox="1">
            <a:spLocks noGrp="1"/>
          </p:cNvSpPr>
          <p:nvPr>
            <p:ph type="subTitle" idx="4294967295"/>
          </p:nvPr>
        </p:nvSpPr>
        <p:spPr>
          <a:xfrm>
            <a:off x="1722389" y="1816662"/>
            <a:ext cx="2153700" cy="658800"/>
          </a:xfrm>
          <a:prstGeom prst="rect">
            <a:avLst/>
          </a:prstGeom>
        </p:spPr>
        <p:txBody>
          <a:bodyPr spcFirstLastPara="1" wrap="square" lIns="91425" tIns="91425" rIns="91425" bIns="91425" anchor="t" anchorCtr="0">
            <a:noAutofit/>
          </a:bodyPr>
          <a:lstStyle/>
          <a:p>
            <a:pPr marL="285750" indent="-285750"/>
            <a:r>
              <a:rPr lang="en-IN" sz="1400">
                <a:latin typeface="Cambria" panose="02040503050406030204" pitchFamily="18" charset="0"/>
              </a:rPr>
              <a:t>Login   </a:t>
            </a:r>
          </a:p>
          <a:p>
            <a:pPr marL="285750" indent="-285750"/>
            <a:r>
              <a:rPr lang="en-IN">
                <a:latin typeface="Cambria" panose="02040503050406030204" pitchFamily="18" charset="0"/>
              </a:rPr>
              <a:t>Signup</a:t>
            </a:r>
          </a:p>
          <a:p>
            <a:pPr marL="285750" indent="-285750"/>
            <a:r>
              <a:rPr lang="en-IN" sz="1400">
                <a:latin typeface="Cambria" panose="02040503050406030204" pitchFamily="18" charset="0"/>
              </a:rPr>
              <a:t>Profile</a:t>
            </a:r>
            <a:endParaRPr sz="1400">
              <a:latin typeface="Cambria" panose="02040503050406030204" pitchFamily="18" charset="0"/>
            </a:endParaRPr>
          </a:p>
        </p:txBody>
      </p:sp>
      <p:sp>
        <p:nvSpPr>
          <p:cNvPr id="507" name="Google Shape;507;p51"/>
          <p:cNvSpPr txBox="1">
            <a:spLocks noGrp="1"/>
          </p:cNvSpPr>
          <p:nvPr>
            <p:ph type="subTitle" idx="4294967295"/>
          </p:nvPr>
        </p:nvSpPr>
        <p:spPr>
          <a:xfrm>
            <a:off x="762062" y="1512896"/>
            <a:ext cx="2153700" cy="349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2400">
                <a:solidFill>
                  <a:schemeClr val="lt2"/>
                </a:solidFill>
                <a:latin typeface="DM Serif Display"/>
                <a:ea typeface="DM Serif Display"/>
                <a:cs typeface="DM Serif Display"/>
                <a:sym typeface="DM Serif Display"/>
              </a:rPr>
              <a:t>Student</a:t>
            </a:r>
            <a:endParaRPr sz="2400">
              <a:solidFill>
                <a:schemeClr val="lt2"/>
              </a:solidFill>
              <a:latin typeface="DM Serif Display"/>
              <a:ea typeface="DM Serif Display"/>
              <a:cs typeface="DM Serif Display"/>
              <a:sym typeface="DM Serif Display"/>
            </a:endParaRPr>
          </a:p>
        </p:txBody>
      </p:sp>
      <p:sp>
        <p:nvSpPr>
          <p:cNvPr id="508" name="Google Shape;508;p51"/>
          <p:cNvSpPr txBox="1">
            <a:spLocks noGrp="1"/>
          </p:cNvSpPr>
          <p:nvPr>
            <p:ph type="subTitle" idx="4294967295"/>
          </p:nvPr>
        </p:nvSpPr>
        <p:spPr>
          <a:xfrm>
            <a:off x="2213377" y="3301473"/>
            <a:ext cx="2153700" cy="658800"/>
          </a:xfrm>
          <a:prstGeom prst="rect">
            <a:avLst/>
          </a:prstGeom>
        </p:spPr>
        <p:txBody>
          <a:bodyPr spcFirstLastPara="1" wrap="square" lIns="91425" tIns="91425" rIns="91425" bIns="91425" anchor="t" anchorCtr="0">
            <a:noAutofit/>
          </a:bodyPr>
          <a:lstStyle/>
          <a:p>
            <a:pPr marL="285750" indent="-285750"/>
            <a:r>
              <a:rPr lang="en-IN" sz="1400"/>
              <a:t>Issue</a:t>
            </a:r>
          </a:p>
          <a:p>
            <a:pPr marL="285750" indent="-285750"/>
            <a:r>
              <a:rPr lang="en-IN"/>
              <a:t>Return</a:t>
            </a:r>
            <a:endParaRPr sz="1400"/>
          </a:p>
        </p:txBody>
      </p:sp>
      <p:sp>
        <p:nvSpPr>
          <p:cNvPr id="509" name="Google Shape;509;p51"/>
          <p:cNvSpPr txBox="1">
            <a:spLocks noGrp="1"/>
          </p:cNvSpPr>
          <p:nvPr>
            <p:ph type="subTitle" idx="4294967295"/>
          </p:nvPr>
        </p:nvSpPr>
        <p:spPr>
          <a:xfrm>
            <a:off x="295235" y="2795159"/>
            <a:ext cx="2880851" cy="43734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a:solidFill>
                  <a:schemeClr val="lt2"/>
                </a:solidFill>
                <a:latin typeface="DM Serif Display"/>
                <a:ea typeface="DM Serif Display"/>
                <a:cs typeface="DM Serif Display"/>
                <a:sym typeface="DM Serif Display"/>
              </a:rPr>
              <a:t>Issue/Return </a:t>
            </a:r>
          </a:p>
          <a:p>
            <a:pPr marL="0" lvl="0" indent="0" algn="r" rtl="0">
              <a:spcBef>
                <a:spcPts val="0"/>
              </a:spcBef>
              <a:spcAft>
                <a:spcPts val="0"/>
              </a:spcAft>
              <a:buNone/>
            </a:pPr>
            <a:r>
              <a:rPr lang="en" sz="2400">
                <a:solidFill>
                  <a:schemeClr val="lt2"/>
                </a:solidFill>
                <a:latin typeface="DM Serif Display"/>
                <a:ea typeface="DM Serif Display"/>
                <a:cs typeface="DM Serif Display"/>
                <a:sym typeface="DM Serif Display"/>
              </a:rPr>
              <a:t>Books</a:t>
            </a:r>
            <a:endParaRPr sz="2400">
              <a:solidFill>
                <a:schemeClr val="lt2"/>
              </a:solidFill>
              <a:latin typeface="DM Serif Display"/>
              <a:ea typeface="DM Serif Display"/>
              <a:cs typeface="DM Serif Display"/>
              <a:sym typeface="DM Serif Display"/>
            </a:endParaRPr>
          </a:p>
        </p:txBody>
      </p:sp>
      <p:sp>
        <p:nvSpPr>
          <p:cNvPr id="510" name="Google Shape;510;p51"/>
          <p:cNvSpPr txBox="1">
            <a:spLocks noGrp="1"/>
          </p:cNvSpPr>
          <p:nvPr>
            <p:ph type="subTitle" idx="4294967295"/>
          </p:nvPr>
        </p:nvSpPr>
        <p:spPr>
          <a:xfrm>
            <a:off x="6220472" y="1714046"/>
            <a:ext cx="2153700" cy="658800"/>
          </a:xfrm>
          <a:prstGeom prst="rect">
            <a:avLst/>
          </a:prstGeom>
        </p:spPr>
        <p:txBody>
          <a:bodyPr spcFirstLastPara="1" wrap="square" lIns="91425" tIns="91425" rIns="91425" bIns="91425" anchor="t" anchorCtr="0">
            <a:noAutofit/>
          </a:bodyPr>
          <a:lstStyle/>
          <a:p>
            <a:pPr marL="285750" indent="-285750"/>
            <a:r>
              <a:rPr lang="en" dirty="0">
                <a:latin typeface="Cambria"/>
              </a:rPr>
              <a:t>Login</a:t>
            </a:r>
          </a:p>
          <a:p>
            <a:pPr marL="285750" indent="-285750"/>
            <a:r>
              <a:rPr lang="en" dirty="0">
                <a:latin typeface="Cambria"/>
              </a:rPr>
              <a:t>Add/Remove  -Student, Books</a:t>
            </a:r>
            <a:endParaRPr sz="1400" dirty="0">
              <a:latin typeface="Cambria"/>
            </a:endParaRPr>
          </a:p>
        </p:txBody>
      </p:sp>
      <p:sp>
        <p:nvSpPr>
          <p:cNvPr id="511" name="Google Shape;511;p51"/>
          <p:cNvSpPr txBox="1">
            <a:spLocks noGrp="1"/>
          </p:cNvSpPr>
          <p:nvPr>
            <p:ph type="subTitle" idx="4294967295"/>
          </p:nvPr>
        </p:nvSpPr>
        <p:spPr>
          <a:xfrm>
            <a:off x="6229952" y="1512896"/>
            <a:ext cx="2153700" cy="3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2"/>
                </a:solidFill>
                <a:latin typeface="DM Serif Display"/>
                <a:ea typeface="DM Serif Display"/>
                <a:cs typeface="DM Serif Display"/>
                <a:sym typeface="DM Serif Display"/>
              </a:rPr>
              <a:t>Admin</a:t>
            </a:r>
            <a:endParaRPr sz="2400">
              <a:solidFill>
                <a:schemeClr val="lt2"/>
              </a:solidFill>
              <a:latin typeface="DM Serif Display"/>
              <a:ea typeface="DM Serif Display"/>
              <a:cs typeface="DM Serif Display"/>
              <a:sym typeface="DM Serif Display"/>
            </a:endParaRPr>
          </a:p>
        </p:txBody>
      </p:sp>
      <p:sp>
        <p:nvSpPr>
          <p:cNvPr id="512" name="Google Shape;512;p51"/>
          <p:cNvSpPr txBox="1">
            <a:spLocks noGrp="1"/>
          </p:cNvSpPr>
          <p:nvPr>
            <p:ph type="subTitle" idx="4294967295"/>
          </p:nvPr>
        </p:nvSpPr>
        <p:spPr>
          <a:xfrm>
            <a:off x="6229949" y="2990670"/>
            <a:ext cx="2153700" cy="658800"/>
          </a:xfrm>
          <a:prstGeom prst="rect">
            <a:avLst/>
          </a:prstGeom>
        </p:spPr>
        <p:txBody>
          <a:bodyPr spcFirstLastPara="1" wrap="square" lIns="91425" tIns="91425" rIns="91425" bIns="91425" anchor="t" anchorCtr="0">
            <a:noAutofit/>
          </a:bodyPr>
          <a:lstStyle/>
          <a:p>
            <a:pPr marL="285750" indent="-285750"/>
            <a:r>
              <a:rPr lang="en-IN">
                <a:latin typeface="Cambria" panose="02040503050406030204" pitchFamily="18" charset="0"/>
              </a:rPr>
              <a:t>Analysis</a:t>
            </a:r>
            <a:endParaRPr sz="1400">
              <a:latin typeface="Cambria" panose="02040503050406030204" pitchFamily="18" charset="0"/>
            </a:endParaRPr>
          </a:p>
        </p:txBody>
      </p:sp>
      <p:sp>
        <p:nvSpPr>
          <p:cNvPr id="513" name="Google Shape;513;p51"/>
          <p:cNvSpPr txBox="1">
            <a:spLocks noGrp="1"/>
          </p:cNvSpPr>
          <p:nvPr>
            <p:ph type="subTitle" idx="4294967295"/>
          </p:nvPr>
        </p:nvSpPr>
        <p:spPr>
          <a:xfrm>
            <a:off x="6229949" y="2764444"/>
            <a:ext cx="2153700" cy="3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2"/>
                </a:solidFill>
                <a:latin typeface="DM Serif Display"/>
                <a:ea typeface="DM Serif Display"/>
                <a:cs typeface="DM Serif Display"/>
                <a:sym typeface="DM Serif Display"/>
              </a:rPr>
              <a:t>Statistics</a:t>
            </a:r>
            <a:endParaRPr sz="2400">
              <a:solidFill>
                <a:schemeClr val="lt2"/>
              </a:solidFill>
              <a:latin typeface="DM Serif Display"/>
              <a:ea typeface="DM Serif Display"/>
              <a:cs typeface="DM Serif Display"/>
              <a:sym typeface="DM Serif Display"/>
            </a:endParaRPr>
          </a:p>
        </p:txBody>
      </p:sp>
      <p:sp>
        <p:nvSpPr>
          <p:cNvPr id="514" name="Google Shape;514;p51"/>
          <p:cNvSpPr txBox="1"/>
          <p:nvPr/>
        </p:nvSpPr>
        <p:spPr>
          <a:xfrm>
            <a:off x="3664700" y="1807480"/>
            <a:ext cx="725400" cy="72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solidFill>
                <a:srgbClr val="000000"/>
              </a:solidFill>
              <a:latin typeface="DM Serif Display"/>
              <a:ea typeface="DM Serif Display"/>
              <a:cs typeface="DM Serif Display"/>
              <a:sym typeface="DM Serif Display"/>
            </a:endParaRPr>
          </a:p>
        </p:txBody>
      </p:sp>
      <p:sp>
        <p:nvSpPr>
          <p:cNvPr id="515" name="Google Shape;515;p51"/>
          <p:cNvSpPr txBox="1"/>
          <p:nvPr/>
        </p:nvSpPr>
        <p:spPr>
          <a:xfrm>
            <a:off x="4755611" y="1807480"/>
            <a:ext cx="725400" cy="72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solidFill>
                <a:srgbClr val="000000"/>
              </a:solidFill>
              <a:latin typeface="DM Serif Display"/>
              <a:ea typeface="DM Serif Display"/>
              <a:cs typeface="DM Serif Display"/>
              <a:sym typeface="DM Serif Display"/>
            </a:endParaRPr>
          </a:p>
        </p:txBody>
      </p:sp>
      <p:sp>
        <p:nvSpPr>
          <p:cNvPr id="516" name="Google Shape;516;p51"/>
          <p:cNvSpPr txBox="1"/>
          <p:nvPr/>
        </p:nvSpPr>
        <p:spPr>
          <a:xfrm>
            <a:off x="3664697" y="2964505"/>
            <a:ext cx="725400" cy="72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solidFill>
                <a:srgbClr val="000000"/>
              </a:solidFill>
              <a:latin typeface="DM Serif Display"/>
              <a:ea typeface="DM Serif Display"/>
              <a:cs typeface="DM Serif Display"/>
              <a:sym typeface="DM Serif Display"/>
            </a:endParaRPr>
          </a:p>
        </p:txBody>
      </p:sp>
      <p:sp>
        <p:nvSpPr>
          <p:cNvPr id="517" name="Google Shape;517;p51"/>
          <p:cNvSpPr txBox="1"/>
          <p:nvPr/>
        </p:nvSpPr>
        <p:spPr>
          <a:xfrm>
            <a:off x="4755608" y="2964505"/>
            <a:ext cx="725400" cy="72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solidFill>
                <a:srgbClr val="000000"/>
              </a:solidFill>
              <a:latin typeface="DM Serif Display"/>
              <a:ea typeface="DM Serif Display"/>
              <a:cs typeface="DM Serif Display"/>
              <a:sym typeface="DM Serif Display"/>
            </a:endParaRPr>
          </a:p>
        </p:txBody>
      </p:sp>
      <p:grpSp>
        <p:nvGrpSpPr>
          <p:cNvPr id="518" name="Google Shape;518;p51"/>
          <p:cNvGrpSpPr/>
          <p:nvPr/>
        </p:nvGrpSpPr>
        <p:grpSpPr>
          <a:xfrm>
            <a:off x="3815383" y="1958888"/>
            <a:ext cx="420594" cy="420594"/>
            <a:chOff x="4685050" y="1945825"/>
            <a:chExt cx="294575" cy="294575"/>
          </a:xfrm>
        </p:grpSpPr>
        <p:sp>
          <p:nvSpPr>
            <p:cNvPr id="519" name="Google Shape;519;p51"/>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1"/>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1"/>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1"/>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1"/>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51"/>
          <p:cNvGrpSpPr/>
          <p:nvPr/>
        </p:nvGrpSpPr>
        <p:grpSpPr>
          <a:xfrm>
            <a:off x="4904590" y="1958477"/>
            <a:ext cx="423985" cy="421415"/>
            <a:chOff x="5045775" y="1946400"/>
            <a:chExt cx="296950" cy="295150"/>
          </a:xfrm>
        </p:grpSpPr>
        <p:sp>
          <p:nvSpPr>
            <p:cNvPr id="525" name="Google Shape;525;p51"/>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1"/>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51"/>
          <p:cNvGrpSpPr/>
          <p:nvPr/>
        </p:nvGrpSpPr>
        <p:grpSpPr>
          <a:xfrm>
            <a:off x="3827188" y="3114788"/>
            <a:ext cx="397000" cy="422843"/>
            <a:chOff x="5421475" y="1945825"/>
            <a:chExt cx="278050" cy="296150"/>
          </a:xfrm>
        </p:grpSpPr>
        <p:sp>
          <p:nvSpPr>
            <p:cNvPr id="528" name="Google Shape;528;p51"/>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1"/>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1"/>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1"/>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1"/>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1"/>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1"/>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1"/>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6" name="Google Shape;536;p51"/>
          <p:cNvSpPr/>
          <p:nvPr/>
        </p:nvSpPr>
        <p:spPr>
          <a:xfrm>
            <a:off x="4902905" y="3113644"/>
            <a:ext cx="427376" cy="425127"/>
          </a:xfrm>
          <a:custGeom>
            <a:avLst/>
            <a:gdLst/>
            <a:ahLst/>
            <a:cxnLst/>
            <a:rect l="l" t="t" r="r" b="b"/>
            <a:pathLst>
              <a:path w="11973" h="11910" extrusionOk="0">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7" name="Google Shape;537;p51"/>
          <p:cNvCxnSpPr>
            <a:stCxn id="514" idx="1"/>
            <a:endCxn id="507" idx="3"/>
          </p:cNvCxnSpPr>
          <p:nvPr/>
        </p:nvCxnSpPr>
        <p:spPr>
          <a:xfrm rot="10800000">
            <a:off x="2915900" y="1687480"/>
            <a:ext cx="748800" cy="482700"/>
          </a:xfrm>
          <a:prstGeom prst="bentConnector3">
            <a:avLst>
              <a:gd name="adj1" fmla="val 50009"/>
            </a:avLst>
          </a:prstGeom>
          <a:noFill/>
          <a:ln w="9525" cap="flat" cmpd="sng">
            <a:solidFill>
              <a:schemeClr val="dk1"/>
            </a:solidFill>
            <a:prstDash val="solid"/>
            <a:round/>
            <a:headEnd type="none" w="med" len="med"/>
            <a:tailEnd type="none" w="med" len="med"/>
          </a:ln>
        </p:spPr>
      </p:cxnSp>
      <p:cxnSp>
        <p:nvCxnSpPr>
          <p:cNvPr id="538" name="Google Shape;538;p51"/>
          <p:cNvCxnSpPr>
            <a:cxnSpLocks/>
            <a:stCxn id="516" idx="1"/>
            <a:endCxn id="509" idx="3"/>
          </p:cNvCxnSpPr>
          <p:nvPr/>
        </p:nvCxnSpPr>
        <p:spPr>
          <a:xfrm rot="10800000">
            <a:off x="3176087" y="3013831"/>
            <a:ext cx="488611" cy="313375"/>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539" name="Google Shape;539;p51"/>
          <p:cNvCxnSpPr>
            <a:stCxn id="515" idx="3"/>
            <a:endCxn id="511" idx="1"/>
          </p:cNvCxnSpPr>
          <p:nvPr/>
        </p:nvCxnSpPr>
        <p:spPr>
          <a:xfrm rot="10800000" flipH="1">
            <a:off x="5481011" y="1687480"/>
            <a:ext cx="748800" cy="482700"/>
          </a:xfrm>
          <a:prstGeom prst="bentConnector3">
            <a:avLst>
              <a:gd name="adj1" fmla="val 50009"/>
            </a:avLst>
          </a:prstGeom>
          <a:noFill/>
          <a:ln w="9525" cap="flat" cmpd="sng">
            <a:solidFill>
              <a:schemeClr val="dk1"/>
            </a:solidFill>
            <a:prstDash val="solid"/>
            <a:round/>
            <a:headEnd type="none" w="med" len="med"/>
            <a:tailEnd type="none" w="med" len="med"/>
          </a:ln>
        </p:spPr>
      </p:cxnSp>
      <p:cxnSp>
        <p:nvCxnSpPr>
          <p:cNvPr id="540" name="Google Shape;540;p51"/>
          <p:cNvCxnSpPr>
            <a:stCxn id="517" idx="3"/>
            <a:endCxn id="513" idx="1"/>
          </p:cNvCxnSpPr>
          <p:nvPr/>
        </p:nvCxnSpPr>
        <p:spPr>
          <a:xfrm flipV="1">
            <a:off x="5481008" y="2939044"/>
            <a:ext cx="748941" cy="388161"/>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42" name="TextBox 41">
            <a:extLst>
              <a:ext uri="{FF2B5EF4-FFF2-40B4-BE49-F238E27FC236}">
                <a16:creationId xmlns:a16="http://schemas.microsoft.com/office/drawing/2014/main" id="{EF4985EA-4263-8F4E-A3BD-CC552DAEFEB7}"/>
              </a:ext>
            </a:extLst>
          </p:cNvPr>
          <p:cNvSpPr txBox="1"/>
          <p:nvPr/>
        </p:nvSpPr>
        <p:spPr>
          <a:xfrm>
            <a:off x="61975" y="-20332"/>
            <a:ext cx="1142838" cy="1200329"/>
          </a:xfrm>
          <a:prstGeom prst="rect">
            <a:avLst/>
          </a:prstGeom>
          <a:noFill/>
        </p:spPr>
        <p:txBody>
          <a:bodyPr wrap="square">
            <a:spAutoFit/>
          </a:bodyPr>
          <a:lstStyle/>
          <a:p>
            <a:pPr marL="0" lvl="0" indent="0" algn="l" rtl="0">
              <a:spcBef>
                <a:spcPts val="0"/>
              </a:spcBef>
              <a:spcAft>
                <a:spcPts val="0"/>
              </a:spcAft>
              <a:buNone/>
            </a:pPr>
            <a:r>
              <a:rPr lang="en-US" sz="7200">
                <a:solidFill>
                  <a:schemeClr val="tx1">
                    <a:lumMod val="50000"/>
                    <a:lumOff val="50000"/>
                  </a:schemeClr>
                </a:solidFill>
                <a:latin typeface="DM Serif Display" pitchFamily="2" charset="0"/>
              </a:rPr>
              <a:t>03</a:t>
            </a:r>
            <a:r>
              <a:rPr lang="en-US" sz="7200">
                <a:solidFill>
                  <a:schemeClr val="bg1"/>
                </a:solidFill>
                <a:latin typeface="DM Serif Display" pitchFamily="2" charset="0"/>
              </a:rPr>
              <a:t> </a:t>
            </a:r>
          </a:p>
        </p:txBody>
      </p:sp>
      <p:grpSp>
        <p:nvGrpSpPr>
          <p:cNvPr id="43" name="Google Shape;10359;p74">
            <a:extLst>
              <a:ext uri="{FF2B5EF4-FFF2-40B4-BE49-F238E27FC236}">
                <a16:creationId xmlns:a16="http://schemas.microsoft.com/office/drawing/2014/main" id="{DAE6E738-4E60-DF40-A850-F3D05C17EC03}"/>
              </a:ext>
            </a:extLst>
          </p:cNvPr>
          <p:cNvGrpSpPr/>
          <p:nvPr/>
        </p:nvGrpSpPr>
        <p:grpSpPr>
          <a:xfrm>
            <a:off x="7786918" y="2944057"/>
            <a:ext cx="1193461" cy="1274335"/>
            <a:chOff x="-48237000" y="2342650"/>
            <a:chExt cx="256800" cy="300225"/>
          </a:xfrm>
        </p:grpSpPr>
        <p:sp>
          <p:nvSpPr>
            <p:cNvPr id="44" name="Google Shape;10360;p74">
              <a:extLst>
                <a:ext uri="{FF2B5EF4-FFF2-40B4-BE49-F238E27FC236}">
                  <a16:creationId xmlns:a16="http://schemas.microsoft.com/office/drawing/2014/main" id="{AFD4ECF0-8B34-3F4A-A3C7-0E7C35506D07}"/>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361;p74">
              <a:extLst>
                <a:ext uri="{FF2B5EF4-FFF2-40B4-BE49-F238E27FC236}">
                  <a16:creationId xmlns:a16="http://schemas.microsoft.com/office/drawing/2014/main" id="{B145B68F-B961-D949-BAF8-345694F8FF23}"/>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362;p74">
              <a:extLst>
                <a:ext uri="{FF2B5EF4-FFF2-40B4-BE49-F238E27FC236}">
                  <a16:creationId xmlns:a16="http://schemas.microsoft.com/office/drawing/2014/main" id="{908E959C-1A04-B946-A6E3-725FE20C0D28}"/>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Library Book Style CV by Slidesgo">
  <a:themeElements>
    <a:clrScheme name="Simple Light">
      <a:dk1>
        <a:srgbClr val="000000"/>
      </a:dk1>
      <a:lt1>
        <a:srgbClr val="FFFFFF"/>
      </a:lt1>
      <a:dk2>
        <a:srgbClr val="AAE9FF"/>
      </a:dk2>
      <a:lt2>
        <a:srgbClr val="308FB1"/>
      </a:lt2>
      <a:accent1>
        <a:srgbClr val="E9E9E9"/>
      </a:accent1>
      <a:accent2>
        <a:srgbClr val="F1F1F1"/>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14</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Library Book Style CV by Slidesgo</vt:lpstr>
      <vt:lpstr>Scalable Library Management System</vt:lpstr>
      <vt:lpstr>03</vt:lpstr>
      <vt:lpstr>Problem Statement</vt:lpstr>
      <vt:lpstr>PowerPoint Presentation</vt:lpstr>
      <vt:lpstr>PowerPoint Presentation</vt:lpstr>
      <vt:lpstr>Design  &amp; Analysis</vt:lpstr>
      <vt:lpstr>PowerPoint Presentation</vt:lpstr>
      <vt:lpstr>Design &amp;Analysis </vt:lpstr>
      <vt:lpstr>Implementation</vt:lpstr>
      <vt:lpstr>LOGIN </vt:lpstr>
      <vt:lpstr>ISSUE/RETURN BOOKS</vt:lpstr>
      <vt:lpstr>ISSUE/RETURN BOOKS</vt:lpstr>
      <vt:lpstr>PowerPoint Presentation</vt:lpstr>
      <vt:lpstr>STATISTICS</vt:lpstr>
      <vt:lpstr>PowerPoint Presentation</vt:lpstr>
      <vt:lpstr>DEMO</vt:lpstr>
      <vt:lpstr>Big Learnings</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Shraavya</dc:creator>
  <cp:revision>144</cp:revision>
  <dcterms:modified xsi:type="dcterms:W3CDTF">2023-05-08T01:52:25Z</dcterms:modified>
</cp:coreProperties>
</file>