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E2DD84-E5DC-47F8-B3B1-AC02D93A5C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D9942C-23D2-4B69-BD37-414B5A7CE5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246BF6-B0B9-4DA4-9325-8A31197F5F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3841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3841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3841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593B46-663E-4AE0-9B23-04402ADF3C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5038C8-CD39-4DBB-AF2E-D116F7F188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DB1E9F-AAAD-4039-96C8-86B8526FFD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B26C07-65C1-4BE1-86DF-11CA216FAD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7EA934-B123-425F-BC71-0E35B69302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2285C4-20B4-4716-B785-3C8290C6C9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1642B7-5FA2-48BD-9989-FDF6DA8700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4400C3-120B-4E8C-AF8D-B0F963D89B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AFE180-635A-4AA5-8C5C-0494926BC9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32F9D4-FACF-4561-A8E4-C91C11D6F6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60BAA0-0E63-4314-AD85-6ED04D5241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12BF11-7427-449F-A877-F8F03C4293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89D36C-DBEC-4149-9954-012FA40708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838080" y="3841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93440" y="3841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7949160" y="384156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2878DB-6859-488D-82D4-59A4B7D398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B83D74-9236-48DB-AA5A-C867EB495A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7E27E6-59FF-4DA3-8B3D-5DE757661F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EDE669-F8B2-4CF2-A535-B9D498716B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B6190F-EE25-4B12-9030-A787BD580B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83B417-A6A9-4004-BF8C-BE7FF59200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111046-09B4-4994-8870-E4B24DB7E3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F51A69-E953-4A78-A3E2-2D9CE30C53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74B9A-4498-4975-A882-834E87948FF5}" type="slidenum">
              <a:rPr b="0" lang="en-US" sz="1100" spc="-1" strike="noStrike">
                <a:solidFill>
                  <a:srgbClr val="8b8b8b"/>
                </a:solidFill>
                <a:latin typeface="Century Gothic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Freeform: Shape 6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rc 7"/>
          <p:cNvSpPr/>
          <p:nvPr/>
        </p:nvSpPr>
        <p:spPr>
          <a:xfrm flipV="1" rot="10800000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6ea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edit the outline text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43EDE2-B4BA-44CF-BD9E-A1181A0BC307}" type="slidenum">
              <a:rPr b="0" lang="en-US" sz="1100" spc="-1" strike="noStrike">
                <a:solidFill>
                  <a:srgbClr val="8b8b8b"/>
                </a:solidFill>
                <a:latin typeface="Century Gothic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8" name="Freeform: 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Freeform: Shape 7"/>
          <p:cNvSpPr/>
          <p:nvPr/>
        </p:nvSpPr>
        <p:spPr>
          <a:xfrm flipH="1">
            <a:off x="123480" y="5717880"/>
            <a:ext cx="1771200" cy="1139760"/>
          </a:xfrm>
          <a:custGeom>
            <a:avLst/>
            <a:gdLst/>
            <a:ah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eb.stanford.edu/class/archive/cs/cs224n/cs224n.1174/reports/2760988.pdf" TargetMode="External"/><Relationship Id="rId2" Type="http://schemas.openxmlformats.org/officeDocument/2006/relationships/hyperlink" Target="https://towardsdatascience.com/the-definitive-guide-to-bi-directional-attention-flowd0e96e9e666b" TargetMode="External"/><Relationship Id="rId3" Type="http://schemas.openxmlformats.org/officeDocument/2006/relationships/hyperlink" Target="https://web.stanford.edu/class/cs224n/materials/CS224N_PyTorch_Tutorial.html" TargetMode="External"/><Relationship Id="rId4" Type="http://schemas.openxmlformats.org/officeDocument/2006/relationships/hyperlink" Target="https://arxiv.org/pdf/2005.00574.pdf" TargetMode="External"/><Relationship Id="rId5" Type="http://schemas.openxmlformats.org/officeDocument/2006/relationships/hyperlink" Target="https://portal.dbmi.hms.harvard.edu/projects/n2c2-nlp/" TargetMode="External"/><Relationship Id="rId6" Type="http://schemas.openxmlformats.org/officeDocument/2006/relationships/hyperlink" Target="https://ieeexplore.ieee.org/document/9762943" TargetMode="External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"/>
          <p:cNvSpPr/>
          <p:nvPr/>
        </p:nvSpPr>
        <p:spPr>
          <a:xfrm>
            <a:off x="0" y="-8640"/>
            <a:ext cx="12191760" cy="686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3" descr="Full frame shot of wall with worn-out sky blue paint"/>
          <p:cNvPicPr/>
          <p:nvPr/>
        </p:nvPicPr>
        <p:blipFill>
          <a:blip r:embed="rId1">
            <a:alphaModFix amt="55000"/>
          </a:blip>
          <a:srcRect l="0" t="2675" r="0" b="13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8" name="Rectangle: Rounded Corners 10"/>
          <p:cNvSpPr/>
          <p:nvPr/>
        </p:nvSpPr>
        <p:spPr>
          <a:xfrm>
            <a:off x="6027480" y="643320"/>
            <a:ext cx="5520600" cy="5215320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57160" y="795600"/>
            <a:ext cx="5037120" cy="3011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Question Answering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System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257160" y="3898800"/>
            <a:ext cx="5037120" cy="1777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Meghana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Sravani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12/05/2022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Arc 12"/>
          <p:cNvSpPr/>
          <p:nvPr/>
        </p:nvSpPr>
        <p:spPr>
          <a:xfrm>
            <a:off x="8306640" y="906840"/>
            <a:ext cx="2987640" cy="2987640"/>
          </a:xfrm>
          <a:prstGeom prst="arc">
            <a:avLst>
              <a:gd name="adj1" fmla="val 16200000"/>
              <a:gd name="adj2" fmla="val 114657"/>
            </a:avLst>
          </a:prstGeom>
          <a:noFill/>
          <a:ln cap="rnd" w="127000">
            <a:solidFill>
              <a:srgbClr val="6ea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References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9f795b"/>
                </a:solidFill>
                <a:uFillTx/>
                <a:latin typeface="Century Gothic"/>
                <a:hlinkClick r:id="rId1"/>
              </a:rPr>
              <a:t>https://web.stanford.edu/class/archive/cs/cs224n/cs224n.1174/reports/2760988.pdf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9f795b"/>
                </a:solidFill>
                <a:uFillTx/>
                <a:latin typeface="Century Gothic"/>
                <a:hlinkClick r:id="rId2"/>
              </a:rPr>
              <a:t>https://towardsdatascience.com/the-definitive-guide-to-bi-directional-attention-flowd0e96e9e666b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9f795b"/>
                </a:solidFill>
                <a:uFillTx/>
                <a:latin typeface="Century Gothic"/>
                <a:hlinkClick r:id="rId3"/>
              </a:rPr>
              <a:t>https://web.stanford.edu/class/cs224n/materials/CS224N_PyTorch_Tutorial.html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9f795b"/>
                </a:solidFill>
                <a:uFillTx/>
                <a:latin typeface="Century Gothic"/>
                <a:hlinkClick r:id="rId4"/>
              </a:rPr>
              <a:t>https://arxiv.org/pdf/2005.00574.pdf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9f795b"/>
                </a:solidFill>
                <a:uFillTx/>
                <a:latin typeface="Century Gothic"/>
                <a:hlinkClick r:id="rId5"/>
              </a:rPr>
              <a:t>https://portal.dbmi.hms.harvard.edu/projects/n2c2-nlp/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9f795b"/>
                </a:solidFill>
                <a:uFillTx/>
                <a:latin typeface="Century Gothic"/>
                <a:hlinkClick r:id="rId6"/>
              </a:rPr>
              <a:t>https://ieeexplore.ieee.org/document/9762943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Project Description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This project presents our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experiments in developing a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question-answering (QA)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system which aims at replying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to questions on services offered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by a website. 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Our system is an instance of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closed-domain QA, which works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on a document collection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restricted in subject and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volume. 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In closed-domain QA, correct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answers to a question may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often be found in only very few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documents; the system does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not have a large retrieval set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abundant of good candidates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for selection. 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Moreover, if the QA system is to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be used for answering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questions from a company's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clients, it should accept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complex questions, of various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forms and styles. 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The system should then return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 complete answer, which can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be long and complex, because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it has to, e.g., clarify the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context of the problem posed in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the question, explain the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options of service, give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instructions or procedures, etc.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Question Answering?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An automated question-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answering system can replace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human efforts. 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Building a reliable and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efficient QA system is a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challenging task. Its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performances are directly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related to the quality of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integrated tools for finding the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answers and the depth of all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involved NLP resources. 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When dealing with such a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system and developing it,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many arising questions should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be answered, and multiple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objectives should be fulfilled.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In this project we build a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flexible QA model that can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adapt to different closed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domains and train on their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corpora.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Goal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What would be the approach to Question Answering task where input context or paragraph is n-times bigger or smaller than 512?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How to adapt the BERT model for domain-specific QA dataset with a limited amount of domain-specific corpus (only product documents or only clinical notes)?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Does replacing the placeholders in BERT’s vocabulary with the frequent domain-specific words help?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How much training data is needed to achieve decent accuracy?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Dataset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SQUAD-2 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Combined multiple Medical QA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datasets for fine tuning 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MedQuAD – 47 k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MEDIQA2019 - 10k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BiQA – 13k samples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318000" y="1825200"/>
            <a:ext cx="4947120" cy="184068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6225840" y="4267080"/>
            <a:ext cx="5131080" cy="98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Implementation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BERT architecture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First Step - Evaluating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performance of the SQUAD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finetuned BERT-QA model on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medicalQA.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Second Step - SQUAD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finetuned BERT-QA model on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medicalQA.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Evaluating model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performance on Fine-tuned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model with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medicalQA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dataset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Evaluation Methodology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We adopt our model two metrics including Exact Match (EM) and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F1 scores to evaluate our model.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The EM score determines the percentage of predictions that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perfectly match the ground truth answer, and the F1 score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demonstrates the average overlap between the prediction and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the ground truth answer.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Results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We adopt our model two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metrics including Exact Match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(EM) and F1 scores to evaluate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our model.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The EM score determines the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percentage of predictions that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perfectly match the ground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truth answer, and the F1 score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demonstrates the average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overlap between the prediction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and the ground truth answer.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graphicFrame>
        <p:nvGraphicFramePr>
          <p:cNvPr id="108" name=""/>
          <p:cNvGraphicFramePr/>
          <p:nvPr/>
        </p:nvGraphicFramePr>
        <p:xfrm>
          <a:off x="6226200" y="1825560"/>
          <a:ext cx="5130720" cy="1966320"/>
        </p:xfrm>
        <a:graphic>
          <a:graphicData uri="http://schemas.openxmlformats.org/drawingml/2006/table">
            <a:tbl>
              <a:tblPr/>
              <a:tblGrid>
                <a:gridCol w="2565360"/>
                <a:gridCol w="2565720"/>
              </a:tblGrid>
              <a:tr h="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Measure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Times New Roman"/>
                        </a:rPr>
                        <a:t>Test Scores on MedQA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Times New Roman"/>
                        </a:rPr>
                        <a:t>exact</a:t>
                      </a:r>
                      <a:endParaRPr b="0" lang="en-US" sz="24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61.20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46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67.39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46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total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Conclusion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Models trained on the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general domain dataset do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not perform well on the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domain-specific datasets.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To adapt to the medical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domain, task-driven fine-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tuning with medical domain-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specific QA dataset is one of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the most important steps.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Medical Domain adaptation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by Language Model training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with limited data (with only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available paragraphs or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clinical notes from QA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dataset) gives a marginal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improvement in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performance.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Fine-tuning the BERT-QA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model with a large Medical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domain QA dataset before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fine-tuning on domain-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specific QA dataset can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prove helpful when the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domain-specific dataset is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limited.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3a3b"/>
      </a:dk2>
      <a:lt2>
        <a:srgbClr val="e8e5e2"/>
      </a:lt2>
      <a:accent1>
        <a:srgbClr val="81a6c4"/>
      </a:accent1>
      <a:accent2>
        <a:srgbClr val="6eadaf"/>
      </a:accent2>
      <a:accent3>
        <a:srgbClr val="7bac99"/>
      </a:accent3>
      <a:accent4>
        <a:srgbClr val="6eaf7b"/>
      </a:accent4>
      <a:accent5>
        <a:srgbClr val="86ac7b"/>
      </a:accent5>
      <a:accent6>
        <a:srgbClr val="93aa6b"/>
      </a:accent6>
      <a:hlink>
        <a:srgbClr val="9f795b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3a3b"/>
      </a:dk2>
      <a:lt2>
        <a:srgbClr val="e8e5e2"/>
      </a:lt2>
      <a:accent1>
        <a:srgbClr val="81a6c4"/>
      </a:accent1>
      <a:accent2>
        <a:srgbClr val="6eadaf"/>
      </a:accent2>
      <a:accent3>
        <a:srgbClr val="7bac99"/>
      </a:accent3>
      <a:accent4>
        <a:srgbClr val="6eaf7b"/>
      </a:accent4>
      <a:accent5>
        <a:srgbClr val="86ac7b"/>
      </a:accent5>
      <a:accent6>
        <a:srgbClr val="93aa6b"/>
      </a:accent6>
      <a:hlink>
        <a:srgbClr val="9f795b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D87F23C4FB4445BD60D6367B46CA72" ma:contentTypeVersion="4" ma:contentTypeDescription="Create a new document." ma:contentTypeScope="" ma:versionID="98a2fcc57b464f2095c5c8c451b39c08">
  <xsd:schema xmlns:xsd="http://www.w3.org/2001/XMLSchema" xmlns:xs="http://www.w3.org/2001/XMLSchema" xmlns:p="http://schemas.microsoft.com/office/2006/metadata/properties" xmlns:ns3="427fd92f-b72f-4c4d-ada3-7833a2fdc8ed" targetNamespace="http://schemas.microsoft.com/office/2006/metadata/properties" ma:root="true" ma:fieldsID="aabd78887c30d8c6c8ef65cce131ca20" ns3:_="">
    <xsd:import namespace="427fd92f-b72f-4c4d-ada3-7833a2fdc8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7fd92f-b72f-4c4d-ada3-7833a2fdc8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1994F3-2AB9-43EB-8FAE-6D46F4DB17E5}">
  <ds:schemaRefs>
    <ds:schemaRef ds:uri="http://purl.org/dc/elements/1.1/"/>
    <ds:schemaRef ds:uri="http://schemas.openxmlformats.org/package/2006/metadata/core-properties"/>
    <ds:schemaRef ds:uri="427fd92f-b72f-4c4d-ada3-7833a2fdc8ed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EA7E88-AF36-463F-8873-EC7560E2A9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CCE79A-9270-4D92-BB28-331299B010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7fd92f-b72f-4c4d-ada3-7833a2fdc8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Application>LibreOffice/7.3.6.2$Linux_X86_64 LibreOffice_project/30$Build-2</Application>
  <AppVersion>15.0000</AppVersion>
  <Words>509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2022-11-08T20:29:25Z</dcterms:created>
  <dc:creator>Vudatha, Pushpa Latha</dc:creator>
  <dc:description/>
  <dc:language>en-US</dc:language>
  <cp:lastModifiedBy/>
  <dcterms:modified xsi:type="dcterms:W3CDTF">2022-12-05T10:20:16Z</dcterms:modified>
  <cp:revision>31</cp:revision>
  <dc:subject/>
  <dc:title>Closed Domain Question Answering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0x01010015D87F23C4FB4445BD60D6367B46CA72</vt:lpwstr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