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4" r:id="rId1"/>
  </p:sldMasterIdLst>
  <p:sldIdLst>
    <p:sldId id="280" r:id="rId2"/>
    <p:sldId id="260" r:id="rId3"/>
    <p:sldId id="256" r:id="rId4"/>
    <p:sldId id="321" r:id="rId5"/>
    <p:sldId id="257" r:id="rId6"/>
    <p:sldId id="322" r:id="rId7"/>
    <p:sldId id="275" r:id="rId8"/>
    <p:sldId id="258" r:id="rId9"/>
    <p:sldId id="259" r:id="rId10"/>
    <p:sldId id="264" r:id="rId11"/>
    <p:sldId id="263" r:id="rId12"/>
    <p:sldId id="261" r:id="rId13"/>
    <p:sldId id="262" r:id="rId14"/>
    <p:sldId id="323" r:id="rId15"/>
    <p:sldId id="265" r:id="rId16"/>
    <p:sldId id="266" r:id="rId17"/>
    <p:sldId id="324" r:id="rId18"/>
    <p:sldId id="325" r:id="rId19"/>
    <p:sldId id="269" r:id="rId20"/>
    <p:sldId id="270" r:id="rId21"/>
    <p:sldId id="271" r:id="rId22"/>
    <p:sldId id="327" r:id="rId23"/>
    <p:sldId id="316" r:id="rId24"/>
    <p:sldId id="283" r:id="rId25"/>
    <p:sldId id="284" r:id="rId26"/>
    <p:sldId id="328" r:id="rId27"/>
    <p:sldId id="318" r:id="rId28"/>
    <p:sldId id="320" r:id="rId29"/>
    <p:sldId id="287" r:id="rId30"/>
    <p:sldId id="319" r:id="rId31"/>
    <p:sldId id="329" r:id="rId32"/>
    <p:sldId id="289" r:id="rId33"/>
    <p:sldId id="290" r:id="rId34"/>
    <p:sldId id="291"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7" r:id="rId48"/>
    <p:sldId id="308" r:id="rId49"/>
    <p:sldId id="309" r:id="rId50"/>
    <p:sldId id="310" r:id="rId51"/>
    <p:sldId id="330" r:id="rId52"/>
    <p:sldId id="331" r:id="rId53"/>
    <p:sldId id="332" r:id="rId54"/>
    <p:sldId id="333" r:id="rId55"/>
    <p:sldId id="311" r:id="rId56"/>
    <p:sldId id="274"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97" autoAdjust="0"/>
    <p:restoredTop sz="93741" autoAdjust="0"/>
  </p:normalViewPr>
  <p:slideViewPr>
    <p:cSldViewPr snapToGrid="0">
      <p:cViewPr varScale="1">
        <p:scale>
          <a:sx n="82" d="100"/>
          <a:sy n="82"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nthakunta sravani" userId="202500a35b001474" providerId="LiveId" clId="{B93779DF-9391-46D6-8AC5-E2B129703CA4}"/>
    <pc:docChg chg="modSld">
      <pc:chgData name="chinthakunta sravani" userId="202500a35b001474" providerId="LiveId" clId="{B93779DF-9391-46D6-8AC5-E2B129703CA4}" dt="2024-05-19T01:55:06.282" v="3" actId="14100"/>
      <pc:docMkLst>
        <pc:docMk/>
      </pc:docMkLst>
      <pc:sldChg chg="modSp mod">
        <pc:chgData name="chinthakunta sravani" userId="202500a35b001474" providerId="LiveId" clId="{B93779DF-9391-46D6-8AC5-E2B129703CA4}" dt="2024-05-19T01:55:06.282" v="3" actId="14100"/>
        <pc:sldMkLst>
          <pc:docMk/>
          <pc:sldMk cId="1338547601" sldId="257"/>
        </pc:sldMkLst>
        <pc:spChg chg="mod">
          <ac:chgData name="chinthakunta sravani" userId="202500a35b001474" providerId="LiveId" clId="{B93779DF-9391-46D6-8AC5-E2B129703CA4}" dt="2024-05-19T01:55:06.282" v="3" actId="14100"/>
          <ac:spMkLst>
            <pc:docMk/>
            <pc:sldMk cId="1338547601" sldId="257"/>
            <ac:spMk id="3" creationId="{CE353FE5-A15A-AD46-A7A1-811C705AA0F2}"/>
          </ac:spMkLst>
        </pc:spChg>
      </pc:sldChg>
      <pc:sldChg chg="modSp mod">
        <pc:chgData name="chinthakunta sravani" userId="202500a35b001474" providerId="LiveId" clId="{B93779DF-9391-46D6-8AC5-E2B129703CA4}" dt="2024-05-08T09:36:27.008" v="0" actId="2711"/>
        <pc:sldMkLst>
          <pc:docMk/>
          <pc:sldMk cId="3265607400" sldId="274"/>
        </pc:sldMkLst>
        <pc:spChg chg="mod">
          <ac:chgData name="chinthakunta sravani" userId="202500a35b001474" providerId="LiveId" clId="{B93779DF-9391-46D6-8AC5-E2B129703CA4}" dt="2024-05-08T09:36:27.008" v="0" actId="2711"/>
          <ac:spMkLst>
            <pc:docMk/>
            <pc:sldMk cId="3265607400" sldId="274"/>
            <ac:spMk id="2" creationId="{0B764FEE-20E7-E9E1-2960-D8C6D092DD67}"/>
          </ac:spMkLst>
        </pc:spChg>
      </pc:sldChg>
      <pc:sldChg chg="modSp mod">
        <pc:chgData name="chinthakunta sravani" userId="202500a35b001474" providerId="LiveId" clId="{B93779DF-9391-46D6-8AC5-E2B129703CA4}" dt="2024-05-08T09:37:29.176" v="2" actId="113"/>
        <pc:sldMkLst>
          <pc:docMk/>
          <pc:sldMk cId="3411638188" sldId="305"/>
        </pc:sldMkLst>
        <pc:spChg chg="mod">
          <ac:chgData name="chinthakunta sravani" userId="202500a35b001474" providerId="LiveId" clId="{B93779DF-9391-46D6-8AC5-E2B129703CA4}" dt="2024-05-08T09:37:29.176" v="2" actId="113"/>
          <ac:spMkLst>
            <pc:docMk/>
            <pc:sldMk cId="3411638188" sldId="305"/>
            <ac:spMk id="5" creationId="{7EE7DE80-2532-7309-9E91-44F827CDA121}"/>
          </ac:spMkLst>
        </pc:spChg>
      </pc:sldChg>
      <pc:sldChg chg="modSp mod">
        <pc:chgData name="chinthakunta sravani" userId="202500a35b001474" providerId="LiveId" clId="{B93779DF-9391-46D6-8AC5-E2B129703CA4}" dt="2024-05-08T09:36:41.990" v="1" actId="5793"/>
        <pc:sldMkLst>
          <pc:docMk/>
          <pc:sldMk cId="2929343534" sldId="311"/>
        </pc:sldMkLst>
        <pc:spChg chg="mod">
          <ac:chgData name="chinthakunta sravani" userId="202500a35b001474" providerId="LiveId" clId="{B93779DF-9391-46D6-8AC5-E2B129703CA4}" dt="2024-05-08T09:36:41.990" v="1" actId="5793"/>
          <ac:spMkLst>
            <pc:docMk/>
            <pc:sldMk cId="2929343534" sldId="311"/>
            <ac:spMk id="3" creationId="{BEE32615-9824-5DE7-1BD9-20E69301CF9A}"/>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F0444AE-4A8A-4057-90CF-9EF55DE456C3}" type="datetimeFigureOut">
              <a:rPr lang="en-IN" smtClean="0"/>
              <a:t>19-05-2024</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AB95A31F-9701-4A3F-9DB8-FA48CB349CB6}" type="slidenum">
              <a:rPr lang="en-IN" smtClean="0"/>
              <a:t>‹#›</a:t>
            </a:fld>
            <a:endParaRPr lang="en-IN"/>
          </a:p>
        </p:txBody>
      </p:sp>
    </p:spTree>
    <p:extLst>
      <p:ext uri="{BB962C8B-B14F-4D97-AF65-F5344CB8AC3E}">
        <p14:creationId xmlns:p14="http://schemas.microsoft.com/office/powerpoint/2010/main" val="784728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0444AE-4A8A-4057-90CF-9EF55DE456C3}" type="datetimeFigureOut">
              <a:rPr lang="en-IN" smtClean="0"/>
              <a:t>19-05-2024</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B95A31F-9701-4A3F-9DB8-FA48CB349CB6}" type="slidenum">
              <a:rPr lang="en-IN" smtClean="0"/>
              <a:t>‹#›</a:t>
            </a:fld>
            <a:endParaRPr lang="en-IN"/>
          </a:p>
        </p:txBody>
      </p:sp>
    </p:spTree>
    <p:extLst>
      <p:ext uri="{BB962C8B-B14F-4D97-AF65-F5344CB8AC3E}">
        <p14:creationId xmlns:p14="http://schemas.microsoft.com/office/powerpoint/2010/main" val="2743712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F0444AE-4A8A-4057-90CF-9EF55DE456C3}" type="datetimeFigureOut">
              <a:rPr lang="en-IN" smtClean="0"/>
              <a:t>19-05-2024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B95A31F-9701-4A3F-9DB8-FA48CB349CB6}" type="slidenum">
              <a:rPr lang="en-IN" smtClean="0"/>
              <a:t>‹#›</a:t>
            </a:fld>
            <a:endParaRPr lang="en-IN"/>
          </a:p>
        </p:txBody>
      </p:sp>
    </p:spTree>
    <p:extLst>
      <p:ext uri="{BB962C8B-B14F-4D97-AF65-F5344CB8AC3E}">
        <p14:creationId xmlns:p14="http://schemas.microsoft.com/office/powerpoint/2010/main" val="3545742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F0444AE-4A8A-4057-90CF-9EF55DE456C3}" type="datetimeFigureOut">
              <a:rPr lang="en-IN" smtClean="0"/>
              <a:t>19-05-2024</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B95A31F-9701-4A3F-9DB8-FA48CB349CB6}" type="slidenum">
              <a:rPr lang="en-IN" smtClean="0"/>
              <a:t>‹#›</a:t>
            </a:fld>
            <a:endParaRPr lang="en-IN"/>
          </a:p>
        </p:txBody>
      </p:sp>
    </p:spTree>
    <p:extLst>
      <p:ext uri="{BB962C8B-B14F-4D97-AF65-F5344CB8AC3E}">
        <p14:creationId xmlns:p14="http://schemas.microsoft.com/office/powerpoint/2010/main" val="3742158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0444AE-4A8A-4057-90CF-9EF55DE456C3}" type="datetimeFigureOut">
              <a:rPr lang="en-IN" smtClean="0"/>
              <a:t>19-05-2024</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B95A31F-9701-4A3F-9DB8-FA48CB349CB6}" type="slidenum">
              <a:rPr lang="en-IN" smtClean="0"/>
              <a:t>‹#›</a:t>
            </a:fld>
            <a:endParaRPr lang="en-IN"/>
          </a:p>
        </p:txBody>
      </p:sp>
    </p:spTree>
    <p:extLst>
      <p:ext uri="{BB962C8B-B14F-4D97-AF65-F5344CB8AC3E}">
        <p14:creationId xmlns:p14="http://schemas.microsoft.com/office/powerpoint/2010/main" val="4184064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F0444AE-4A8A-4057-90CF-9EF55DE456C3}" type="datetimeFigureOut">
              <a:rPr lang="en-IN" smtClean="0"/>
              <a:t>19-05-2024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95A31F-9701-4A3F-9DB8-FA48CB349CB6}" type="slidenum">
              <a:rPr lang="en-IN" smtClean="0"/>
              <a:t>‹#›</a:t>
            </a:fld>
            <a:endParaRPr lang="en-IN"/>
          </a:p>
        </p:txBody>
      </p:sp>
    </p:spTree>
    <p:extLst>
      <p:ext uri="{BB962C8B-B14F-4D97-AF65-F5344CB8AC3E}">
        <p14:creationId xmlns:p14="http://schemas.microsoft.com/office/powerpoint/2010/main" val="3549579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F0444AE-4A8A-4057-90CF-9EF55DE456C3}" type="datetimeFigureOut">
              <a:rPr lang="en-IN" smtClean="0"/>
              <a:t>19-05-2024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95A31F-9701-4A3F-9DB8-FA48CB349CB6}" type="slidenum">
              <a:rPr lang="en-IN" smtClean="0"/>
              <a:t>‹#›</a:t>
            </a:fld>
            <a:endParaRPr lang="en-IN"/>
          </a:p>
        </p:txBody>
      </p:sp>
    </p:spTree>
    <p:extLst>
      <p:ext uri="{BB962C8B-B14F-4D97-AF65-F5344CB8AC3E}">
        <p14:creationId xmlns:p14="http://schemas.microsoft.com/office/powerpoint/2010/main" val="3503071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0444AE-4A8A-4057-90CF-9EF55DE456C3}" type="datetimeFigureOut">
              <a:rPr lang="en-IN" smtClean="0"/>
              <a:t>19-05-2024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95A31F-9701-4A3F-9DB8-FA48CB349CB6}" type="slidenum">
              <a:rPr lang="en-IN" smtClean="0"/>
              <a:t>‹#›</a:t>
            </a:fld>
            <a:endParaRPr lang="en-IN"/>
          </a:p>
        </p:txBody>
      </p:sp>
    </p:spTree>
    <p:extLst>
      <p:ext uri="{BB962C8B-B14F-4D97-AF65-F5344CB8AC3E}">
        <p14:creationId xmlns:p14="http://schemas.microsoft.com/office/powerpoint/2010/main" val="41780292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0444AE-4A8A-4057-90CF-9EF55DE456C3}" type="datetimeFigureOut">
              <a:rPr lang="en-IN" smtClean="0"/>
              <a:t>19-05-2024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B95A31F-9701-4A3F-9DB8-FA48CB349CB6}" type="slidenum">
              <a:rPr lang="en-IN" smtClean="0"/>
              <a:t>‹#›</a:t>
            </a:fld>
            <a:endParaRPr lang="en-IN"/>
          </a:p>
        </p:txBody>
      </p:sp>
    </p:spTree>
    <p:extLst>
      <p:ext uri="{BB962C8B-B14F-4D97-AF65-F5344CB8AC3E}">
        <p14:creationId xmlns:p14="http://schemas.microsoft.com/office/powerpoint/2010/main" val="1287564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0444AE-4A8A-4057-90CF-9EF55DE456C3}" type="datetimeFigureOut">
              <a:rPr lang="en-IN" smtClean="0"/>
              <a:t>19-05-2024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95A31F-9701-4A3F-9DB8-FA48CB349CB6}" type="slidenum">
              <a:rPr lang="en-IN" smtClean="0"/>
              <a:t>‹#›</a:t>
            </a:fld>
            <a:endParaRPr lang="en-IN"/>
          </a:p>
        </p:txBody>
      </p:sp>
    </p:spTree>
    <p:extLst>
      <p:ext uri="{BB962C8B-B14F-4D97-AF65-F5344CB8AC3E}">
        <p14:creationId xmlns:p14="http://schemas.microsoft.com/office/powerpoint/2010/main" val="2505278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0444AE-4A8A-4057-90CF-9EF55DE456C3}" type="datetimeFigureOut">
              <a:rPr lang="en-IN" smtClean="0"/>
              <a:t>19-05-2024</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B95A31F-9701-4A3F-9DB8-FA48CB349CB6}" type="slidenum">
              <a:rPr lang="en-IN" smtClean="0"/>
              <a:t>‹#›</a:t>
            </a:fld>
            <a:endParaRPr lang="en-IN"/>
          </a:p>
        </p:txBody>
      </p:sp>
    </p:spTree>
    <p:extLst>
      <p:ext uri="{BB962C8B-B14F-4D97-AF65-F5344CB8AC3E}">
        <p14:creationId xmlns:p14="http://schemas.microsoft.com/office/powerpoint/2010/main" val="3142024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0444AE-4A8A-4057-90CF-9EF55DE456C3}" type="datetimeFigureOut">
              <a:rPr lang="en-IN" smtClean="0"/>
              <a:t>19-05-2024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95A31F-9701-4A3F-9DB8-FA48CB349CB6}" type="slidenum">
              <a:rPr lang="en-IN" smtClean="0"/>
              <a:t>‹#›</a:t>
            </a:fld>
            <a:endParaRPr lang="en-IN"/>
          </a:p>
        </p:txBody>
      </p:sp>
    </p:spTree>
    <p:extLst>
      <p:ext uri="{BB962C8B-B14F-4D97-AF65-F5344CB8AC3E}">
        <p14:creationId xmlns:p14="http://schemas.microsoft.com/office/powerpoint/2010/main" val="439048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0444AE-4A8A-4057-90CF-9EF55DE456C3}" type="datetimeFigureOut">
              <a:rPr lang="en-IN" smtClean="0"/>
              <a:t>19-05-2024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95A31F-9701-4A3F-9DB8-FA48CB349CB6}" type="slidenum">
              <a:rPr lang="en-IN" smtClean="0"/>
              <a:t>‹#›</a:t>
            </a:fld>
            <a:endParaRPr lang="en-IN"/>
          </a:p>
        </p:txBody>
      </p:sp>
    </p:spTree>
    <p:extLst>
      <p:ext uri="{BB962C8B-B14F-4D97-AF65-F5344CB8AC3E}">
        <p14:creationId xmlns:p14="http://schemas.microsoft.com/office/powerpoint/2010/main" val="856781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0444AE-4A8A-4057-90CF-9EF55DE456C3}" type="datetimeFigureOut">
              <a:rPr lang="en-IN" smtClean="0"/>
              <a:t>19-05-2024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95A31F-9701-4A3F-9DB8-FA48CB349CB6}" type="slidenum">
              <a:rPr lang="en-IN" smtClean="0"/>
              <a:t>‹#›</a:t>
            </a:fld>
            <a:endParaRPr lang="en-IN"/>
          </a:p>
        </p:txBody>
      </p:sp>
    </p:spTree>
    <p:extLst>
      <p:ext uri="{BB962C8B-B14F-4D97-AF65-F5344CB8AC3E}">
        <p14:creationId xmlns:p14="http://schemas.microsoft.com/office/powerpoint/2010/main" val="690326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0444AE-4A8A-4057-90CF-9EF55DE456C3}" type="datetimeFigureOut">
              <a:rPr lang="en-IN" smtClean="0"/>
              <a:t>19-05-2024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B95A31F-9701-4A3F-9DB8-FA48CB349CB6}" type="slidenum">
              <a:rPr lang="en-IN" smtClean="0"/>
              <a:t>‹#›</a:t>
            </a:fld>
            <a:endParaRPr lang="en-IN"/>
          </a:p>
        </p:txBody>
      </p:sp>
    </p:spTree>
    <p:extLst>
      <p:ext uri="{BB962C8B-B14F-4D97-AF65-F5344CB8AC3E}">
        <p14:creationId xmlns:p14="http://schemas.microsoft.com/office/powerpoint/2010/main" val="2341830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0444AE-4A8A-4057-90CF-9EF55DE456C3}" type="datetimeFigureOut">
              <a:rPr lang="en-IN" smtClean="0"/>
              <a:t>19-05-2024</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B95A31F-9701-4A3F-9DB8-FA48CB349CB6}" type="slidenum">
              <a:rPr lang="en-IN" smtClean="0"/>
              <a:t>‹#›</a:t>
            </a:fld>
            <a:endParaRPr lang="en-IN"/>
          </a:p>
        </p:txBody>
      </p:sp>
    </p:spTree>
    <p:extLst>
      <p:ext uri="{BB962C8B-B14F-4D97-AF65-F5344CB8AC3E}">
        <p14:creationId xmlns:p14="http://schemas.microsoft.com/office/powerpoint/2010/main" val="2953379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0444AE-4A8A-4057-90CF-9EF55DE456C3}" type="datetimeFigureOut">
              <a:rPr lang="en-IN" smtClean="0"/>
              <a:t>19-05-2024</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B95A31F-9701-4A3F-9DB8-FA48CB349CB6}" type="slidenum">
              <a:rPr lang="en-IN" smtClean="0"/>
              <a:t>‹#›</a:t>
            </a:fld>
            <a:endParaRPr lang="en-IN"/>
          </a:p>
        </p:txBody>
      </p:sp>
    </p:spTree>
    <p:extLst>
      <p:ext uri="{BB962C8B-B14F-4D97-AF65-F5344CB8AC3E}">
        <p14:creationId xmlns:p14="http://schemas.microsoft.com/office/powerpoint/2010/main" val="726054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5F0444AE-4A8A-4057-90CF-9EF55DE456C3}" type="datetimeFigureOut">
              <a:rPr lang="en-IN" smtClean="0"/>
              <a:t>19-05-2024</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AB95A31F-9701-4A3F-9DB8-FA48CB349CB6}" type="slidenum">
              <a:rPr lang="en-IN" smtClean="0"/>
              <a:t>‹#›</a:t>
            </a:fld>
            <a:endParaRPr lang="en-IN"/>
          </a:p>
        </p:txBody>
      </p:sp>
    </p:spTree>
    <p:extLst>
      <p:ext uri="{BB962C8B-B14F-4D97-AF65-F5344CB8AC3E}">
        <p14:creationId xmlns:p14="http://schemas.microsoft.com/office/powerpoint/2010/main" val="2200053890"/>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890" r:id="rId16"/>
    <p:sldLayoutId id="214748389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77995-1A2B-B541-E88C-18DB2B47499A}"/>
              </a:ext>
            </a:extLst>
          </p:cNvPr>
          <p:cNvSpPr>
            <a:spLocks noGrp="1"/>
          </p:cNvSpPr>
          <p:nvPr>
            <p:ph type="title"/>
          </p:nvPr>
        </p:nvSpPr>
        <p:spPr>
          <a:xfrm>
            <a:off x="838200" y="336249"/>
            <a:ext cx="10515600" cy="2079692"/>
          </a:xfrm>
        </p:spPr>
        <p:txBody>
          <a:bodyPr>
            <a:normAutofit/>
          </a:bodyPr>
          <a:lstStyle/>
          <a:p>
            <a:pPr algn="ctr"/>
            <a:r>
              <a:rPr lang="en-US" sz="2800" b="1" dirty="0">
                <a:latin typeface="Times New Roman" panose="02020603050405020304" pitchFamily="18" charset="0"/>
                <a:cs typeface="Times New Roman" panose="02020603050405020304" pitchFamily="18" charset="0"/>
              </a:rPr>
              <a:t>WELCOME </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TO </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DEPARTMENT OF MASTER OF COMPUTER APPLICATIONS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F9B9AF2-6410-6EC9-BC49-33D5DD15D49E}"/>
              </a:ext>
            </a:extLst>
          </p:cNvPr>
          <p:cNvSpPr>
            <a:spLocks noGrp="1"/>
          </p:cNvSpPr>
          <p:nvPr>
            <p:ph idx="1"/>
          </p:nvPr>
        </p:nvSpPr>
        <p:spPr>
          <a:xfrm>
            <a:off x="838200" y="2290813"/>
            <a:ext cx="10515600" cy="4202062"/>
          </a:xfrm>
        </p:spPr>
        <p:txBody>
          <a:bodyPr>
            <a:normAutofit/>
          </a:bodyPr>
          <a:lstStyle/>
          <a:p>
            <a:pPr marL="0" indent="0" algn="ctr">
              <a:buNone/>
            </a:pPr>
            <a:r>
              <a:rPr lang="en-US" dirty="0"/>
              <a:t> </a:t>
            </a:r>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b="1" dirty="0">
                <a:latin typeface="Times New Roman" panose="02020603050405020304" pitchFamily="18" charset="0"/>
                <a:cs typeface="Times New Roman" panose="02020603050405020304" pitchFamily="18" charset="0"/>
              </a:rPr>
              <a:t>ANNAMACHARYA P.G. COLLEGE OF COMPUTER STUDIES NEW BOYANAPALLI, RAJAMPET - 516126.</a:t>
            </a:r>
            <a:endParaRPr lang="en-IN" b="1" dirty="0">
              <a:latin typeface="Times New Roman" panose="02020603050405020304" pitchFamily="18" charset="0"/>
              <a:cs typeface="Times New Roman" panose="02020603050405020304" pitchFamily="18" charset="0"/>
            </a:endParaRPr>
          </a:p>
        </p:txBody>
      </p:sp>
      <p:sp>
        <p:nvSpPr>
          <p:cNvPr id="13" name="Content Placeholder 2">
            <a:extLst>
              <a:ext uri="{FF2B5EF4-FFF2-40B4-BE49-F238E27FC236}">
                <a16:creationId xmlns:a16="http://schemas.microsoft.com/office/drawing/2014/main" id="{B0922CB8-5877-AA05-D443-729FF48B00E0}"/>
              </a:ext>
            </a:extLst>
          </p:cNvPr>
          <p:cNvSpPr txBox="1">
            <a:spLocks/>
          </p:cNvSpPr>
          <p:nvPr/>
        </p:nvSpPr>
        <p:spPr>
          <a:xfrm>
            <a:off x="3644868" y="3721905"/>
            <a:ext cx="6843332" cy="15611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 </a:t>
            </a:r>
          </a:p>
          <a:p>
            <a:pPr marL="0" indent="0" algn="ctr">
              <a:buFont typeface="Arial" panose="020B0604020202020204" pitchFamily="34" charset="0"/>
              <a:buNone/>
            </a:pPr>
            <a:endParaRPr lang="en-US" dirty="0"/>
          </a:p>
          <a:p>
            <a:pPr marL="0" indent="0" algn="ctr">
              <a:buFont typeface="Arial" panose="020B0604020202020204" pitchFamily="34" charset="0"/>
              <a:buNone/>
            </a:pPr>
            <a:endParaRPr lang="en-US" dirty="0"/>
          </a:p>
          <a:p>
            <a:pPr marL="0" indent="0" algn="ctr">
              <a:buFont typeface="Arial" panose="020B0604020202020204" pitchFamily="34" charset="0"/>
              <a:buNone/>
            </a:pPr>
            <a:endParaRPr lang="en-US" dirty="0"/>
          </a:p>
          <a:p>
            <a:pPr marL="0" indent="0" algn="ctr">
              <a:buFont typeface="Arial" panose="020B0604020202020204" pitchFamily="34" charset="0"/>
              <a:buNone/>
            </a:pPr>
            <a:endParaRPr lang="en-IN" dirty="0"/>
          </a:p>
        </p:txBody>
      </p:sp>
      <p:pic>
        <p:nvPicPr>
          <p:cNvPr id="14" name="Picture 2">
            <a:extLst>
              <a:ext uri="{FF2B5EF4-FFF2-40B4-BE49-F238E27FC236}">
                <a16:creationId xmlns:a16="http://schemas.microsoft.com/office/drawing/2014/main" id="{749BCECD-4782-0BD2-B91E-A516E0215A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3500" y="2616835"/>
            <a:ext cx="3371986" cy="2666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441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8F7E-C88D-31EA-374F-46FB6AEBF2F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E5865EB6-7FCD-ED73-17C3-323C9EF3BF3F}"/>
              </a:ext>
            </a:extLst>
          </p:cNvPr>
          <p:cNvSpPr>
            <a:spLocks noGrp="1"/>
          </p:cNvSpPr>
          <p:nvPr>
            <p:ph idx="1"/>
          </p:nvPr>
        </p:nvSpPr>
        <p:spPr>
          <a:xfrm>
            <a:off x="1435261" y="2673752"/>
            <a:ext cx="8467014" cy="3210580"/>
          </a:xfrm>
        </p:spPr>
        <p:txBody>
          <a:bodyPr>
            <a:normAutofit/>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Implemented our proposed framework and carried out an extensive experimental evaluation in a large-scale real cloud environment to demonstrate the effectiveness and efficiency of our proposed system . The proposed system achieves efficient Illegal File Transfer Detection Algorithm to secure the data.</a:t>
            </a:r>
          </a:p>
          <a:p>
            <a:pPr algn="just">
              <a:lnSpc>
                <a:spcPct val="150000"/>
              </a:lnSpc>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1591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08380-3872-78C7-BB6B-E60D6C5824C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Disadvantages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E35386-26EC-E6CE-1AB9-917D04B77390}"/>
              </a:ext>
            </a:extLst>
          </p:cNvPr>
          <p:cNvSpPr>
            <a:spLocks noGrp="1"/>
          </p:cNvSpPr>
          <p:nvPr>
            <p:ph idx="1"/>
          </p:nvPr>
        </p:nvSpPr>
        <p:spPr/>
        <p:txBody>
          <a:bodyPr/>
          <a:lstStyle/>
          <a:p>
            <a:pPr lvl="0" algn="just"/>
            <a:r>
              <a:rPr lang="en-US" sz="1800" dirty="0">
                <a:latin typeface="Times New Roman" panose="02020603050405020304" pitchFamily="18" charset="0"/>
                <a:cs typeface="Times New Roman" panose="02020603050405020304" pitchFamily="18" charset="0"/>
              </a:rPr>
              <a:t>In the existing work, the system doesn’t have Location-aware File Loading techniques.</a:t>
            </a:r>
          </a:p>
          <a:p>
            <a:pPr lvl="0" algn="just"/>
            <a:r>
              <a:rPr lang="en-US" sz="1800" dirty="0">
                <a:latin typeface="Times New Roman" panose="02020603050405020304" pitchFamily="18" charset="0"/>
                <a:cs typeface="Times New Roman" panose="02020603050405020304" pitchFamily="18" charset="0"/>
              </a:rPr>
              <a:t> There is no authentication and key agreement for Location-aware Load Balancing.</a:t>
            </a:r>
          </a:p>
          <a:p>
            <a:pPr lvl="0"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3662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3E1E8-0C0A-9F03-464E-1421B77BB0C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A3747FB6-6086-98B1-9AB1-1839F554AE03}"/>
              </a:ext>
            </a:extLst>
          </p:cNvPr>
          <p:cNvSpPr>
            <a:spLocks noGrp="1"/>
          </p:cNvSpPr>
          <p:nvPr>
            <p:ph idx="1"/>
          </p:nvPr>
        </p:nvSpPr>
        <p:spPr>
          <a:xfrm>
            <a:off x="1154955" y="2603500"/>
            <a:ext cx="9124826" cy="3416300"/>
          </a:xfrm>
        </p:spPr>
        <p:txBody>
          <a:bodyPr>
            <a:norm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In the proposed work, the system infiltrates into one of the most widely adopted cloud data storage systems–Hadoop distributed file system (</a:t>
            </a:r>
            <a:r>
              <a:rPr lang="en-US" sz="1800" dirty="0" err="1">
                <a:latin typeface="Times New Roman" panose="02020603050405020304" pitchFamily="18" charset="0"/>
                <a:cs typeface="Times New Roman" panose="02020603050405020304" pitchFamily="18" charset="0"/>
              </a:rPr>
              <a:t>hdfs</a:t>
            </a:r>
            <a:r>
              <a:rPr lang="en-US" sz="1800" dirty="0">
                <a:latin typeface="Times New Roman" panose="02020603050405020304" pitchFamily="18" charset="0"/>
                <a:cs typeface="Times New Roman" panose="02020603050405020304" pitchFamily="18" charset="0"/>
              </a:rPr>
              <a:t>), and design an enhanced </a:t>
            </a:r>
            <a:r>
              <a:rPr lang="en-US" sz="1800" dirty="0" err="1">
                <a:latin typeface="Times New Roman" panose="02020603050405020304" pitchFamily="18" charset="0"/>
                <a:cs typeface="Times New Roman" panose="02020603050405020304" pitchFamily="18" charset="0"/>
              </a:rPr>
              <a:t>hdfs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systemthe</a:t>
            </a:r>
            <a:r>
              <a:rPr lang="en-US" sz="1800" dirty="0">
                <a:latin typeface="Times New Roman" panose="02020603050405020304" pitchFamily="18" charset="0"/>
                <a:cs typeface="Times New Roman" panose="02020603050405020304" pitchFamily="18" charset="0"/>
              </a:rPr>
              <a:t> idea of proposed approach is that, once data is allocated per users’ location preferences, our framework monitors real time file transfers in the cloud and is capable of detecting potential illegal transfers. </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8252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0EFA5-9209-1F39-D496-ADDAD073254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Advantages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28A13F-E19B-A0B2-9102-47128858271E}"/>
              </a:ext>
            </a:extLst>
          </p:cNvPr>
          <p:cNvSpPr>
            <a:spLocks noGrp="1"/>
          </p:cNvSpPr>
          <p:nvPr>
            <p:ph idx="1"/>
          </p:nvPr>
        </p:nvSpPr>
        <p:spPr/>
        <p:txBody>
          <a:bodyPr>
            <a:normAutofit/>
          </a:bodyPr>
          <a:lstStyle/>
          <a:p>
            <a:pPr lvl="0">
              <a:lnSpc>
                <a:spcPct val="150000"/>
              </a:lnSpc>
            </a:pPr>
            <a:r>
              <a:rPr lang="en-US" sz="1800" dirty="0">
                <a:latin typeface="Times New Roman" panose="02020603050405020304" pitchFamily="18" charset="0"/>
                <a:cs typeface="Times New Roman" panose="02020603050405020304" pitchFamily="18" charset="0"/>
              </a:rPr>
              <a:t>The proposed system achieves efficient Illegal File Transfer Detection Algorithm to secure the data.</a:t>
            </a:r>
          </a:p>
          <a:p>
            <a:pPr lvl="0">
              <a:lnSpc>
                <a:spcPct val="150000"/>
              </a:lnSpc>
            </a:pPr>
            <a:r>
              <a:rPr lang="en-US" sz="1800" dirty="0">
                <a:latin typeface="Times New Roman" panose="02020603050405020304" pitchFamily="18" charset="0"/>
                <a:cs typeface="Times New Roman" panose="02020603050405020304" pitchFamily="18" charset="0"/>
              </a:rPr>
              <a:t>The system is more secured since it is IMPLEMENTING THE LAST-HDFS SYSTEM.</a:t>
            </a:r>
          </a:p>
          <a:p>
            <a:pPr lvl="0" algn="just"/>
            <a:endParaRPr lang="en-US" sz="1800" dirty="0">
              <a:latin typeface="Times New Roman" panose="02020603050405020304" pitchFamily="18" charset="0"/>
              <a:cs typeface="Times New Roman" panose="02020603050405020304" pitchFamily="18" charset="0"/>
            </a:endParaRPr>
          </a:p>
          <a:p>
            <a:pPr marL="0" lvl="0" indent="0" algn="just">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081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46A129-256C-9940-E99E-13A1879EFB3F}"/>
              </a:ext>
            </a:extLst>
          </p:cNvPr>
          <p:cNvSpPr txBox="1"/>
          <p:nvPr/>
        </p:nvSpPr>
        <p:spPr>
          <a:xfrm>
            <a:off x="310102" y="2186609"/>
            <a:ext cx="10670650" cy="1815882"/>
          </a:xfrm>
          <a:prstGeom prst="rect">
            <a:avLst/>
          </a:prstGeom>
          <a:noFill/>
        </p:spPr>
        <p:txBody>
          <a:bodyPr wrap="square" rtlCol="0">
            <a:spAutoFit/>
          </a:bodyPr>
          <a:lstStyle/>
          <a:p>
            <a:endParaRPr lang="en-US" sz="2800" dirty="0">
              <a:latin typeface="Times New Roman" panose="02020603050405020304" pitchFamily="18" charset="0"/>
              <a:cs typeface="Times New Roman" panose="02020603050405020304" pitchFamily="18" charset="0"/>
            </a:endParaRPr>
          </a:p>
          <a:p>
            <a:pPr algn="ctr">
              <a:lnSpc>
                <a:spcPct val="200000"/>
              </a:lnSpc>
            </a:pPr>
            <a:r>
              <a:rPr lang="en-US" sz="2800" b="1" dirty="0">
                <a:latin typeface="Times New Roman" panose="02020603050405020304" pitchFamily="18" charset="0"/>
                <a:cs typeface="Times New Roman" panose="02020603050405020304" pitchFamily="18" charset="0"/>
              </a:rPr>
              <a:t>  SOFTWARE REQUIREMENTS </a:t>
            </a:r>
          </a:p>
          <a:p>
            <a:pPr algn="ctr"/>
            <a:r>
              <a:rPr lang="en-US" sz="2800" b="1" dirty="0">
                <a:latin typeface="Times New Roman" panose="02020603050405020304" pitchFamily="18" charset="0"/>
                <a:cs typeface="Times New Roman" panose="02020603050405020304" pitchFamily="18" charset="0"/>
              </a:rPr>
              <a:t>ANALIYSIS AND SPECIFICATION</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6264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59024-7E12-C966-170A-3F461A8B92A9}"/>
              </a:ext>
            </a:extLst>
          </p:cNvPr>
          <p:cNvSpPr>
            <a:spLocks noGrp="1"/>
          </p:cNvSpPr>
          <p:nvPr>
            <p:ph type="title"/>
          </p:nvPr>
        </p:nvSpPr>
        <p:spPr>
          <a:xfrm>
            <a:off x="1164014" y="838200"/>
            <a:ext cx="8761413" cy="706964"/>
          </a:xfrm>
        </p:spPr>
        <p:txBody>
          <a:bodyPr/>
          <a:lstStyle/>
          <a:p>
            <a:r>
              <a:rPr lang="en-IN" b="1" dirty="0">
                <a:latin typeface="Times New Roman" panose="02020603050405020304" pitchFamily="18" charset="0"/>
                <a:cs typeface="Times New Roman" panose="02020603050405020304" pitchFamily="18" charset="0"/>
              </a:rPr>
              <a:t>System Architecture</a:t>
            </a:r>
          </a:p>
        </p:txBody>
      </p:sp>
      <p:sp>
        <p:nvSpPr>
          <p:cNvPr id="3" name="Content Placeholder 2">
            <a:extLst>
              <a:ext uri="{FF2B5EF4-FFF2-40B4-BE49-F238E27FC236}">
                <a16:creationId xmlns:a16="http://schemas.microsoft.com/office/drawing/2014/main" id="{098D0597-CC18-33F3-CF0C-508CBDAC5419}"/>
              </a:ext>
            </a:extLst>
          </p:cNvPr>
          <p:cNvSpPr>
            <a:spLocks noGrp="1"/>
          </p:cNvSpPr>
          <p:nvPr>
            <p:ph idx="1"/>
          </p:nvPr>
        </p:nvSpPr>
        <p:spPr/>
        <p:txBody>
          <a:bodyPr/>
          <a:lstStyle/>
          <a:p>
            <a:pPr marL="0" indent="0">
              <a:buNone/>
            </a:pPr>
            <a:r>
              <a:rPr lang="en-US" dirty="0"/>
              <a:t> </a:t>
            </a:r>
            <a:endParaRPr lang="en-IN" dirty="0"/>
          </a:p>
        </p:txBody>
      </p:sp>
      <p:pic>
        <p:nvPicPr>
          <p:cNvPr id="4" name="Content Placeholder 3">
            <a:extLst>
              <a:ext uri="{FF2B5EF4-FFF2-40B4-BE49-F238E27FC236}">
                <a16:creationId xmlns:a16="http://schemas.microsoft.com/office/drawing/2014/main" id="{91A8B7E0-71C2-1290-8970-A7E390E6959D}"/>
              </a:ext>
            </a:extLst>
          </p:cNvPr>
          <p:cNvPicPr>
            <a:picLocks noChangeAspect="1" noChangeArrowheads="1"/>
          </p:cNvPicPr>
          <p:nvPr/>
        </p:nvPicPr>
        <p:blipFill>
          <a:blip r:embed="rId2"/>
          <a:stretch>
            <a:fillRect/>
          </a:stretch>
        </p:blipFill>
        <p:spPr bwMode="auto">
          <a:xfrm>
            <a:off x="3050713" y="2831215"/>
            <a:ext cx="6090573" cy="3416300"/>
          </a:xfrm>
          <a:prstGeom prst="rect">
            <a:avLst/>
          </a:prstGeom>
          <a:noFill/>
          <a:ln w="9525">
            <a:noFill/>
            <a:miter lim="800000"/>
            <a:headEnd/>
            <a:tailEnd/>
          </a:ln>
          <a:effectLst/>
        </p:spPr>
      </p:pic>
    </p:spTree>
    <p:extLst>
      <p:ext uri="{BB962C8B-B14F-4D97-AF65-F5344CB8AC3E}">
        <p14:creationId xmlns:p14="http://schemas.microsoft.com/office/powerpoint/2010/main" val="135550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BEA70-0BF3-8A19-17E6-61512E38908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Modules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1B2631-D810-7D22-BB86-613EAE2B41AC}"/>
              </a:ext>
            </a:extLst>
          </p:cNvPr>
          <p:cNvSpPr>
            <a:spLocks noGrp="1"/>
          </p:cNvSpPr>
          <p:nvPr>
            <p:ph idx="1"/>
          </p:nvPr>
        </p:nvSpPr>
        <p:spPr/>
        <p:txBody>
          <a:bodyPr/>
          <a:lstStyle/>
          <a:p>
            <a:pPr lvl="0">
              <a:buNone/>
            </a:pPr>
            <a:endParaRPr lang="en-US" dirty="0"/>
          </a:p>
          <a:p>
            <a:pPr lvl="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User module</a:t>
            </a:r>
          </a:p>
          <a:p>
            <a:pPr marL="0" lvl="0" indent="0">
              <a:buNone/>
            </a:pPr>
            <a:r>
              <a:rPr lang="en-US" dirty="0">
                <a:latin typeface="Times New Roman" panose="02020603050405020304" pitchFamily="18" charset="0"/>
                <a:cs typeface="Times New Roman" panose="02020603050405020304" pitchFamily="18" charset="0"/>
              </a:rPr>
              <a:t>              1.   Register module </a:t>
            </a:r>
          </a:p>
          <a:p>
            <a:pPr marL="0" lvl="0" indent="0">
              <a:buNone/>
            </a:pPr>
            <a:r>
              <a:rPr lang="en-US" dirty="0">
                <a:latin typeface="Times New Roman" panose="02020603050405020304" pitchFamily="18" charset="0"/>
                <a:cs typeface="Times New Roman" panose="02020603050405020304" pitchFamily="18" charset="0"/>
              </a:rPr>
              <a:t>               2.  upload module</a:t>
            </a:r>
          </a:p>
          <a:p>
            <a:pPr marL="0" lvl="0" indent="0">
              <a:buNone/>
            </a:pPr>
            <a:r>
              <a:rPr lang="en-US" dirty="0">
                <a:latin typeface="Times New Roman" panose="02020603050405020304" pitchFamily="18" charset="0"/>
                <a:cs typeface="Times New Roman" panose="02020603050405020304" pitchFamily="18" charset="0"/>
              </a:rPr>
              <a:t>               3.  Login module</a:t>
            </a:r>
          </a:p>
          <a:p>
            <a:pPr marL="0" lvl="0" indent="0">
              <a:buNone/>
            </a:pPr>
            <a:r>
              <a:rPr lang="en-US" dirty="0">
                <a:latin typeface="Times New Roman" panose="02020603050405020304" pitchFamily="18" charset="0"/>
                <a:cs typeface="Times New Roman" panose="02020603050405020304" pitchFamily="18" charset="0"/>
              </a:rPr>
              <a:t>               4.  View File Module</a:t>
            </a:r>
          </a:p>
          <a:p>
            <a:pPr lvl="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Admin Module</a:t>
            </a:r>
          </a:p>
          <a:p>
            <a:pPr marL="0" lvl="0" indent="0">
              <a:buNone/>
            </a:pPr>
            <a:r>
              <a:rPr lang="en-US" dirty="0">
                <a:latin typeface="Times New Roman" panose="02020603050405020304" pitchFamily="18" charset="0"/>
                <a:cs typeface="Times New Roman" panose="02020603050405020304" pitchFamily="18" charset="0"/>
              </a:rPr>
              <a:t>                  </a:t>
            </a:r>
          </a:p>
          <a:p>
            <a:pPr marL="0" indent="0">
              <a:lnSpc>
                <a:spcPct val="15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6227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63CC9-ABCF-35A0-661B-5036574BFA0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Admin</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2F4E0F6-BE59-0426-9A25-747F1C7B8A05}"/>
              </a:ext>
            </a:extLst>
          </p:cNvPr>
          <p:cNvSpPr txBox="1"/>
          <p:nvPr/>
        </p:nvSpPr>
        <p:spPr>
          <a:xfrm>
            <a:off x="1441174" y="2144981"/>
            <a:ext cx="10143876" cy="2117183"/>
          </a:xfrm>
          <a:prstGeom prst="rect">
            <a:avLst/>
          </a:prstGeom>
          <a:noFill/>
        </p:spPr>
        <p:txBody>
          <a:bodyPr wrap="square">
            <a:spAutoFit/>
          </a:bodyPr>
          <a:lstStyle/>
          <a:p>
            <a:pPr marR="539750" algn="just">
              <a:lnSpc>
                <a:spcPct val="150000"/>
              </a:lnSpc>
            </a:pPr>
            <a:endParaRPr lang="en-US" dirty="0"/>
          </a:p>
          <a:p>
            <a:pPr marR="539750" algn="just">
              <a:lnSpc>
                <a:spcPct val="150000"/>
              </a:lnSpc>
            </a:pPr>
            <a:endParaRPr lang="en-US" dirty="0"/>
          </a:p>
          <a:p>
            <a:pPr marR="539750" algn="just">
              <a:lnSpc>
                <a:spcPct val="150000"/>
              </a:lnSpc>
            </a:pPr>
            <a:r>
              <a:rPr lang="en-US" dirty="0">
                <a:latin typeface="Times New Roman" panose="02020603050405020304" pitchFamily="18" charset="0"/>
                <a:cs typeface="Times New Roman" panose="02020603050405020304" pitchFamily="18" charset="0"/>
              </a:rPr>
              <a:t>Administrator Module Provides Add Image, View all Images with Policy, View All Images Ranking, View All Image Details, View Search History, View All Users.</a:t>
            </a:r>
          </a:p>
          <a:p>
            <a:pPr marR="539750" lvl="0" algn="just">
              <a:lnSpc>
                <a:spcPct val="150000"/>
              </a:lnSpc>
              <a:spcAft>
                <a:spcPts val="0"/>
              </a:spcAft>
            </a:pPr>
            <a:endParaRPr lang="en-IN" dirty="0"/>
          </a:p>
        </p:txBody>
      </p:sp>
    </p:spTree>
    <p:extLst>
      <p:ext uri="{BB962C8B-B14F-4D97-AF65-F5344CB8AC3E}">
        <p14:creationId xmlns:p14="http://schemas.microsoft.com/office/powerpoint/2010/main" val="727078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80665-1FA0-5A5A-CC3F-235F11EA852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User</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42AD125-EEB0-B959-F9E6-B10A2A78045C}"/>
              </a:ext>
            </a:extLst>
          </p:cNvPr>
          <p:cNvSpPr txBox="1"/>
          <p:nvPr/>
        </p:nvSpPr>
        <p:spPr>
          <a:xfrm>
            <a:off x="1234441" y="2221109"/>
            <a:ext cx="6094674" cy="423449"/>
          </a:xfrm>
          <a:prstGeom prst="rect">
            <a:avLst/>
          </a:prstGeom>
          <a:noFill/>
        </p:spPr>
        <p:txBody>
          <a:bodyPr wrap="square">
            <a:spAutoFit/>
          </a:bodyPr>
          <a:lstStyle/>
          <a:p>
            <a:pPr marR="539750" lvl="0" algn="just">
              <a:lnSpc>
                <a:spcPct val="150000"/>
              </a:lnSpc>
              <a:spcAft>
                <a:spcPts val="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73CA2972-FF7E-C3E0-B321-BF35BAD17881}"/>
              </a:ext>
            </a:extLst>
          </p:cNvPr>
          <p:cNvSpPr txBox="1"/>
          <p:nvPr/>
        </p:nvSpPr>
        <p:spPr>
          <a:xfrm>
            <a:off x="1388962" y="2961371"/>
            <a:ext cx="8469730" cy="873572"/>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User Module Provides Add Images, Trust Value Acceptance to Users, Sharing of Images, Search of Images and View of Images Based on trust Value.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524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CE198-9DF4-A2A9-604D-1FA6B68D1B5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Hardware Requirements</a:t>
            </a:r>
            <a:br>
              <a:rPr lang="en-IN" dirty="0"/>
            </a:br>
            <a:endParaRPr lang="en-IN" dirty="0"/>
          </a:p>
        </p:txBody>
      </p:sp>
      <p:sp>
        <p:nvSpPr>
          <p:cNvPr id="3" name="Content Placeholder 2">
            <a:extLst>
              <a:ext uri="{FF2B5EF4-FFF2-40B4-BE49-F238E27FC236}">
                <a16:creationId xmlns:a16="http://schemas.microsoft.com/office/drawing/2014/main" id="{1A11ECC8-E83C-6E9B-0C19-1BDE00765D57}"/>
              </a:ext>
            </a:extLst>
          </p:cNvPr>
          <p:cNvSpPr>
            <a:spLocks noGrp="1"/>
          </p:cNvSpPr>
          <p:nvPr>
            <p:ph idx="1"/>
          </p:nvPr>
        </p:nvSpPr>
        <p:spPr/>
        <p:txBody>
          <a:bodyPr/>
          <a:lstStyle/>
          <a:p>
            <a:pPr marL="612140" marR="539750" indent="-6350" algn="l">
              <a:lnSpc>
                <a:spcPct val="107000"/>
              </a:lnSpc>
              <a:spcAft>
                <a:spcPts val="600"/>
              </a:spcAft>
            </a:pPr>
            <a:r>
              <a:rPr lang="en-IN"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System         :   I3 or More  </a:t>
            </a:r>
          </a:p>
          <a:p>
            <a:pPr marL="612140" marR="539750" indent="-6350" algn="just">
              <a:lnSpc>
                <a:spcPct val="107000"/>
              </a:lnSpc>
              <a:spcAft>
                <a:spcPts val="675"/>
              </a:spcAft>
            </a:pP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Hard Disk   :   500 GB </a:t>
            </a:r>
          </a:p>
          <a:p>
            <a:pPr marL="612140" marR="539750" indent="-6350" algn="just">
              <a:lnSpc>
                <a:spcPct val="107000"/>
              </a:lnSpc>
              <a:spcAft>
                <a:spcPts val="675"/>
              </a:spcAft>
              <a:tabLst>
                <a:tab pos="1215390" algn="ctr"/>
                <a:tab pos="2590800" algn="ctr"/>
              </a:tabLst>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RAM          :   2 GB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0084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07D98-7D3C-ECCC-8399-1554C18049BE}"/>
              </a:ext>
            </a:extLst>
          </p:cNvPr>
          <p:cNvSpPr>
            <a:spLocks noGrp="1"/>
          </p:cNvSpPr>
          <p:nvPr>
            <p:ph type="title"/>
          </p:nvPr>
        </p:nvSpPr>
        <p:spPr>
          <a:xfrm>
            <a:off x="1288111" y="1582310"/>
            <a:ext cx="8628255" cy="98322"/>
          </a:xfrm>
        </p:spPr>
        <p:txBody>
          <a:bodyPr/>
          <a:lstStyle/>
          <a:p>
            <a:pPr algn="ctr"/>
            <a:r>
              <a:rPr lang="en-US" b="1" dirty="0">
                <a:latin typeface="Times New Roman" panose="02020603050405020304" pitchFamily="18" charset="0"/>
                <a:cs typeface="Times New Roman" panose="02020603050405020304" pitchFamily="18" charset="0"/>
              </a:rPr>
              <a:t>IDENTIFYING ABNORMAL CLOUD FILE MIGRATION AND REPLICATION ACTIVITIES</a:t>
            </a:r>
            <a:br>
              <a:rPr lang="en-US" b="1" dirty="0"/>
            </a:br>
            <a:endParaRPr lang="en-IN" b="1" dirty="0">
              <a:solidFill>
                <a:schemeClr val="bg1"/>
              </a:solidFill>
            </a:endParaRPr>
          </a:p>
        </p:txBody>
      </p:sp>
      <p:pic>
        <p:nvPicPr>
          <p:cNvPr id="4" name="Picture 2">
            <a:extLst>
              <a:ext uri="{FF2B5EF4-FFF2-40B4-BE49-F238E27FC236}">
                <a16:creationId xmlns:a16="http://schemas.microsoft.com/office/drawing/2014/main" id="{E83F1E7C-E19E-4A45-3173-7D99AD57D9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28961" y="2384074"/>
            <a:ext cx="3359217" cy="234211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9715C62-520A-C191-CAE3-DF1017A9DFD0}"/>
              </a:ext>
            </a:extLst>
          </p:cNvPr>
          <p:cNvSpPr txBox="1"/>
          <p:nvPr/>
        </p:nvSpPr>
        <p:spPr>
          <a:xfrm>
            <a:off x="234176" y="4404818"/>
            <a:ext cx="5514512" cy="2120068"/>
          </a:xfrm>
          <a:prstGeom prst="rect">
            <a:avLst/>
          </a:prstGeom>
          <a:noFill/>
        </p:spPr>
        <p:txBody>
          <a:bodyPr wrap="square">
            <a:spAutoFit/>
          </a:bodyPr>
          <a:lstStyle/>
          <a:p>
            <a:pPr algn="ctr">
              <a:lnSpc>
                <a:spcPct val="150000"/>
              </a:lnSpc>
            </a:pPr>
            <a:r>
              <a:rPr lang="en-IN" b="1" u="sng" dirty="0">
                <a:latin typeface="Times New Roman" panose="02020603050405020304" pitchFamily="18" charset="0"/>
                <a:cs typeface="Times New Roman" panose="02020603050405020304" pitchFamily="18" charset="0"/>
              </a:rPr>
              <a:t>Under the Guidance o</a:t>
            </a:r>
            <a:r>
              <a:rPr lang="en-US" b="1" u="sng" dirty="0">
                <a:latin typeface="Times New Roman" panose="02020603050405020304" pitchFamily="18" charset="0"/>
                <a:cs typeface="Times New Roman" panose="02020603050405020304" pitchFamily="18" charset="0"/>
              </a:rPr>
              <a:t>f</a:t>
            </a:r>
          </a:p>
          <a:p>
            <a:pPr algn="ctr">
              <a:lnSpc>
                <a:spcPct val="150000"/>
              </a:lnSpc>
            </a:pPr>
            <a:r>
              <a:rPr lang="en-IN" dirty="0">
                <a:latin typeface="Times New Roman" panose="02020603050405020304" pitchFamily="18" charset="0"/>
                <a:cs typeface="Times New Roman" panose="02020603050405020304" pitchFamily="18" charset="0"/>
              </a:rPr>
              <a:t>Ms. V. Nirmala</a:t>
            </a:r>
            <a:r>
              <a:rPr lang="en-US" dirty="0">
                <a:latin typeface="Times New Roman" panose="02020603050405020304" pitchFamily="18" charset="0"/>
                <a:cs typeface="Times New Roman" panose="02020603050405020304" pitchFamily="18" charset="0"/>
              </a:rPr>
              <a:t>,</a:t>
            </a:r>
          </a:p>
          <a:p>
            <a:pPr algn="ctr">
              <a:lnSpc>
                <a:spcPct val="150000"/>
              </a:lnSpc>
            </a:pPr>
            <a:r>
              <a:rPr lang="en-IN" dirty="0">
                <a:latin typeface="Times New Roman" panose="02020603050405020304" pitchFamily="18" charset="0"/>
                <a:cs typeface="Times New Roman" panose="02020603050405020304" pitchFamily="18" charset="0"/>
              </a:rPr>
              <a:t>ASSISTANT PROFESSOR, </a:t>
            </a:r>
          </a:p>
          <a:p>
            <a:pPr algn="ctr">
              <a:lnSpc>
                <a:spcPct val="150000"/>
              </a:lnSpc>
            </a:pPr>
            <a:r>
              <a:rPr lang="en-IN" dirty="0">
                <a:latin typeface="Times New Roman" panose="02020603050405020304" pitchFamily="18" charset="0"/>
                <a:cs typeface="Times New Roman" panose="02020603050405020304" pitchFamily="18" charset="0"/>
              </a:rPr>
              <a:t> DEPT of MCA ,</a:t>
            </a:r>
          </a:p>
          <a:p>
            <a:pPr algn="ctr">
              <a:lnSpc>
                <a:spcPct val="150000"/>
              </a:lnSpc>
            </a:pPr>
            <a:r>
              <a:rPr lang="en-IN" dirty="0">
                <a:latin typeface="Times New Roman" panose="02020603050405020304" pitchFamily="18" charset="0"/>
                <a:cs typeface="Times New Roman" panose="02020603050405020304" pitchFamily="18" charset="0"/>
              </a:rPr>
              <a:t>APGCCS, Rajampet.</a:t>
            </a:r>
          </a:p>
        </p:txBody>
      </p:sp>
      <p:sp>
        <p:nvSpPr>
          <p:cNvPr id="10" name="TextBox 9">
            <a:extLst>
              <a:ext uri="{FF2B5EF4-FFF2-40B4-BE49-F238E27FC236}">
                <a16:creationId xmlns:a16="http://schemas.microsoft.com/office/drawing/2014/main" id="{1492238D-65FE-0A99-492D-D7D63A479EC8}"/>
              </a:ext>
            </a:extLst>
          </p:cNvPr>
          <p:cNvSpPr txBox="1"/>
          <p:nvPr/>
        </p:nvSpPr>
        <p:spPr>
          <a:xfrm>
            <a:off x="6008570" y="4726188"/>
            <a:ext cx="6140916" cy="2120068"/>
          </a:xfrm>
          <a:prstGeom prst="rect">
            <a:avLst/>
          </a:prstGeom>
          <a:noFill/>
        </p:spPr>
        <p:txBody>
          <a:bodyPr wrap="square">
            <a:spAutoFit/>
          </a:bodyPr>
          <a:lstStyle/>
          <a:p>
            <a:pPr algn="ctr">
              <a:lnSpc>
                <a:spcPct val="150000"/>
              </a:lnSpc>
            </a:pPr>
            <a:r>
              <a:rPr lang="en-IN" b="1" u="sng" dirty="0">
                <a:latin typeface="Times New Roman" panose="02020603050405020304" pitchFamily="18" charset="0"/>
                <a:cs typeface="Times New Roman" panose="02020603050405020304" pitchFamily="18" charset="0"/>
              </a:rPr>
              <a:t>Presented by</a:t>
            </a:r>
          </a:p>
          <a:p>
            <a:pPr algn="ctr">
              <a:lnSpc>
                <a:spcPct val="150000"/>
              </a:lnSpc>
            </a:pPr>
            <a:r>
              <a:rPr lang="en-IN" dirty="0">
                <a:latin typeface="Times New Roman" panose="02020603050405020304" pitchFamily="18" charset="0"/>
                <a:cs typeface="Times New Roman" panose="02020603050405020304" pitchFamily="18" charset="0"/>
              </a:rPr>
              <a:t>Ms. C.SRAVANI,</a:t>
            </a:r>
          </a:p>
          <a:p>
            <a:pPr algn="ctr">
              <a:lnSpc>
                <a:spcPct val="150000"/>
              </a:lnSpc>
            </a:pPr>
            <a:r>
              <a:rPr lang="en-IN" dirty="0">
                <a:latin typeface="Times New Roman" panose="02020603050405020304" pitchFamily="18" charset="0"/>
                <a:cs typeface="Times New Roman" panose="02020603050405020304" pitchFamily="18" charset="0"/>
              </a:rPr>
              <a:t>(Regd.No:225N1F0097).</a:t>
            </a:r>
          </a:p>
          <a:p>
            <a:pPr algn="ctr">
              <a:lnSpc>
                <a:spcPct val="150000"/>
              </a:lnSpc>
            </a:pPr>
            <a:r>
              <a:rPr lang="en-IN" dirty="0">
                <a:latin typeface="Times New Roman" panose="02020603050405020304" pitchFamily="18" charset="0"/>
                <a:cs typeface="Times New Roman" panose="02020603050405020304" pitchFamily="18" charset="0"/>
              </a:rPr>
              <a:t>  II MCA, IV Semester,</a:t>
            </a:r>
          </a:p>
          <a:p>
            <a:pPr algn="ctr">
              <a:lnSpc>
                <a:spcPct val="150000"/>
              </a:lnSpc>
            </a:pPr>
            <a:r>
              <a:rPr lang="en-IN" dirty="0">
                <a:latin typeface="Times New Roman" panose="02020603050405020304" pitchFamily="18" charset="0"/>
                <a:cs typeface="Times New Roman" panose="02020603050405020304" pitchFamily="18" charset="0"/>
              </a:rPr>
              <a:t>APGCCS, Rajampet.</a:t>
            </a:r>
          </a:p>
        </p:txBody>
      </p:sp>
    </p:spTree>
    <p:extLst>
      <p:ext uri="{BB962C8B-B14F-4D97-AF65-F5344CB8AC3E}">
        <p14:creationId xmlns:p14="http://schemas.microsoft.com/office/powerpoint/2010/main" val="3126372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2B1D1-27A4-C351-E989-4B80A2B28D0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Software Requirements</a:t>
            </a:r>
            <a:br>
              <a:rPr lang="en-IN" dirty="0"/>
            </a:br>
            <a:endParaRPr lang="en-IN" dirty="0"/>
          </a:p>
        </p:txBody>
      </p:sp>
      <p:sp>
        <p:nvSpPr>
          <p:cNvPr id="3" name="Content Placeholder 2">
            <a:extLst>
              <a:ext uri="{FF2B5EF4-FFF2-40B4-BE49-F238E27FC236}">
                <a16:creationId xmlns:a16="http://schemas.microsoft.com/office/drawing/2014/main" id="{E361F2D6-EA28-273C-EC7F-94F34A847F51}"/>
              </a:ext>
            </a:extLst>
          </p:cNvPr>
          <p:cNvSpPr>
            <a:spLocks noGrp="1"/>
          </p:cNvSpPr>
          <p:nvPr>
            <p:ph idx="1"/>
          </p:nvPr>
        </p:nvSpPr>
        <p:spPr/>
        <p:txBody>
          <a:bodyPr>
            <a:normAutofit/>
          </a:bodyPr>
          <a:lstStyle/>
          <a:p>
            <a:pPr marL="618490" marR="539750" indent="-6350" algn="just">
              <a:lnSpc>
                <a:spcPct val="107000"/>
              </a:lnSpc>
              <a:spcAft>
                <a:spcPts val="1160"/>
              </a:spcAft>
            </a:pPr>
            <a:r>
              <a:rPr lang="en-US" sz="1800" kern="100" dirty="0">
                <a:solidFill>
                  <a:srgbClr val="000000"/>
                </a:solidFill>
                <a:effectLst/>
                <a:latin typeface="Times New Roman" panose="02020603050405020304" pitchFamily="18" charset="0"/>
                <a:ea typeface="Times New Roman" panose="02020603050405020304" pitchFamily="18" charset="0"/>
              </a:rPr>
              <a:t>        Operating System 	 :   Windows 10 or Above</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612140" marR="539750" indent="-6350" algn="l">
              <a:lnSpc>
                <a:spcPct val="107000"/>
              </a:lnSpc>
              <a:spcAft>
                <a:spcPts val="1160"/>
              </a:spcAft>
            </a:pPr>
            <a:r>
              <a:rPr lang="en-US" sz="1800" kern="100" dirty="0">
                <a:solidFill>
                  <a:srgbClr val="000000"/>
                </a:solidFill>
                <a:effectLst/>
                <a:latin typeface="Times New Roman" panose="02020603050405020304" pitchFamily="18" charset="0"/>
                <a:ea typeface="Times New Roman" panose="02020603050405020304" pitchFamily="18" charset="0"/>
              </a:rPr>
              <a:t>         Server                         :    Apache Tomcat</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612140" marR="539750" indent="-6350" algn="l">
              <a:lnSpc>
                <a:spcPct val="107000"/>
              </a:lnSpc>
              <a:spcAft>
                <a:spcPts val="1160"/>
              </a:spcAft>
            </a:pPr>
            <a:r>
              <a:rPr lang="en-US" sz="1800" kern="100" dirty="0">
                <a:solidFill>
                  <a:srgbClr val="000000"/>
                </a:solidFill>
                <a:effectLst/>
                <a:latin typeface="Times New Roman" panose="02020603050405020304" pitchFamily="18" charset="0"/>
                <a:ea typeface="Times New Roman" panose="02020603050405020304" pitchFamily="18" charset="0"/>
              </a:rPr>
              <a:t>         Programming              :    Java</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612140" marR="539750" indent="-6350" algn="l">
              <a:lnSpc>
                <a:spcPct val="107000"/>
              </a:lnSpc>
              <a:spcAft>
                <a:spcPts val="1160"/>
              </a:spcAft>
            </a:pPr>
            <a:r>
              <a:rPr lang="en-US" sz="1800" kern="100" dirty="0">
                <a:solidFill>
                  <a:srgbClr val="000000"/>
                </a:solidFill>
                <a:effectLst/>
                <a:latin typeface="Times New Roman" panose="02020603050405020304" pitchFamily="18" charset="0"/>
                <a:ea typeface="Times New Roman" panose="02020603050405020304" pitchFamily="18" charset="0"/>
              </a:rPr>
              <a:t>         </a:t>
            </a:r>
            <a:r>
              <a:rPr lang="en-US" sz="1800" kern="100" dirty="0" err="1">
                <a:solidFill>
                  <a:srgbClr val="000000"/>
                </a:solidFill>
                <a:effectLst/>
                <a:latin typeface="Times New Roman" panose="02020603050405020304" pitchFamily="18" charset="0"/>
                <a:ea typeface="Times New Roman" panose="02020603050405020304" pitchFamily="18" charset="0"/>
              </a:rPr>
              <a:t>FrontEnd</a:t>
            </a:r>
            <a:r>
              <a:rPr lang="en-US" sz="1800" kern="100" dirty="0">
                <a:solidFill>
                  <a:srgbClr val="000000"/>
                </a:solidFill>
                <a:effectLst/>
                <a:latin typeface="Times New Roman" panose="02020603050405020304" pitchFamily="18" charset="0"/>
                <a:ea typeface="Times New Roman" panose="02020603050405020304" pitchFamily="18" charset="0"/>
              </a:rPr>
              <a:t>		          :     HTML/DHTML</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612140" marR="539750" indent="-6350" algn="l">
              <a:lnSpc>
                <a:spcPct val="107000"/>
              </a:lnSpc>
              <a:spcAft>
                <a:spcPts val="1160"/>
              </a:spcAft>
            </a:pPr>
            <a:r>
              <a:rPr lang="en-US" sz="1800" kern="100" dirty="0">
                <a:solidFill>
                  <a:srgbClr val="000000"/>
                </a:solidFill>
                <a:effectLst/>
                <a:latin typeface="Times New Roman" panose="02020603050405020304" pitchFamily="18" charset="0"/>
                <a:ea typeface="Times New Roman" panose="02020603050405020304" pitchFamily="18" charset="0"/>
              </a:rPr>
              <a:t>         IDE			          :     NetBeans</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612140" marR="539750" indent="-6350" algn="l">
              <a:lnSpc>
                <a:spcPct val="107000"/>
              </a:lnSpc>
              <a:spcAft>
                <a:spcPts val="1160"/>
              </a:spcAft>
            </a:pPr>
            <a:r>
              <a:rPr lang="en-US" sz="1800" kern="100" dirty="0">
                <a:solidFill>
                  <a:srgbClr val="000000"/>
                </a:solidFill>
                <a:effectLst/>
                <a:latin typeface="Times New Roman" panose="02020603050405020304" pitchFamily="18" charset="0"/>
                <a:ea typeface="Times New Roman" panose="02020603050405020304" pitchFamily="18" charset="0"/>
              </a:rPr>
              <a:t>         Database 		          :     MySQL</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lvl="1"/>
            <a:endParaRPr lang="en-IN" dirty="0"/>
          </a:p>
        </p:txBody>
      </p:sp>
    </p:spTree>
    <p:extLst>
      <p:ext uri="{BB962C8B-B14F-4D97-AF65-F5344CB8AC3E}">
        <p14:creationId xmlns:p14="http://schemas.microsoft.com/office/powerpoint/2010/main" val="267356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5251-52E5-E114-FE95-49301716F40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NON FUNCTIONAL REQUIREMENTS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FD997B-3DE4-4475-6462-4BF2199BD1D6}"/>
              </a:ext>
            </a:extLst>
          </p:cNvPr>
          <p:cNvSpPr>
            <a:spLocks noGrp="1"/>
          </p:cNvSpPr>
          <p:nvPr>
            <p:ph idx="1"/>
          </p:nvPr>
        </p:nvSpPr>
        <p:spPr/>
        <p:txBody>
          <a:bodyPr>
            <a:normAutofit fontScale="85000" lnSpcReduction="10000"/>
          </a:bodyPr>
          <a:lstStyle/>
          <a:p>
            <a:pPr>
              <a:lnSpc>
                <a:spcPct val="150000"/>
              </a:lnSpc>
            </a:pPr>
            <a:r>
              <a:rPr lang="en-US" dirty="0">
                <a:latin typeface="Times New Roman" panose="02020603050405020304" pitchFamily="18" charset="0"/>
                <a:cs typeface="Times New Roman" panose="02020603050405020304" pitchFamily="18" charset="0"/>
              </a:rPr>
              <a:t>Non-functional requirements are the constraints that must be adhered during development. They limit what resources can be used and set bounds on aspects of the software’s quality.</a:t>
            </a:r>
          </a:p>
          <a:p>
            <a:pPr>
              <a:lnSpc>
                <a:spcPct val="150000"/>
              </a:lnSpc>
            </a:pPr>
            <a:r>
              <a:rPr lang="en-US" b="1" dirty="0">
                <a:latin typeface="Times New Roman" panose="02020603050405020304" pitchFamily="18" charset="0"/>
                <a:cs typeface="Times New Roman" panose="02020603050405020304" pitchFamily="18" charset="0"/>
              </a:rPr>
              <a:t>User Interfaces </a:t>
            </a:r>
            <a:endParaRPr lang="en-US" dirty="0">
              <a:latin typeface="Times New Roman" panose="02020603050405020304" pitchFamily="18" charset="0"/>
              <a:cs typeface="Times New Roman" panose="02020603050405020304" pitchFamily="18" charset="0"/>
            </a:endParaRPr>
          </a:p>
          <a:p>
            <a:pPr marL="457200" lvl="1" indent="0">
              <a:lnSpc>
                <a:spcPct val="150000"/>
              </a:lnSpc>
              <a:buNone/>
            </a:pPr>
            <a:r>
              <a:rPr lang="en-US" dirty="0">
                <a:latin typeface="Times New Roman" panose="02020603050405020304" pitchFamily="18" charset="0"/>
                <a:cs typeface="Times New Roman" panose="02020603050405020304" pitchFamily="18" charset="0"/>
              </a:rPr>
              <a:t>The User Interface is a GUI developed using HTML.</a:t>
            </a:r>
          </a:p>
          <a:p>
            <a:pPr>
              <a:lnSpc>
                <a:spcPct val="150000"/>
              </a:lnSpc>
            </a:pPr>
            <a:r>
              <a:rPr lang="en-US" b="1" dirty="0">
                <a:latin typeface="Times New Roman" panose="02020603050405020304" pitchFamily="18" charset="0"/>
                <a:cs typeface="Times New Roman" panose="02020603050405020304" pitchFamily="18" charset="0"/>
              </a:rPr>
              <a:t>Software Interfaces </a:t>
            </a:r>
            <a:endParaRPr lang="en-US" dirty="0">
              <a:latin typeface="Times New Roman" panose="02020603050405020304" pitchFamily="18" charset="0"/>
              <a:cs typeface="Times New Roman" panose="02020603050405020304" pitchFamily="18" charset="0"/>
            </a:endParaRPr>
          </a:p>
          <a:p>
            <a:pPr marL="457200" lvl="1" indent="0">
              <a:lnSpc>
                <a:spcPct val="150000"/>
              </a:lnSpc>
              <a:buNone/>
            </a:pPr>
            <a:r>
              <a:rPr lang="en-US" dirty="0">
                <a:latin typeface="Times New Roman" panose="02020603050405020304" pitchFamily="18" charset="0"/>
                <a:cs typeface="Times New Roman" panose="02020603050405020304" pitchFamily="18" charset="0"/>
              </a:rPr>
              <a:t>The main processing is done in Java and console application.</a:t>
            </a:r>
          </a:p>
          <a:p>
            <a:pPr>
              <a:lnSpc>
                <a:spcPct val="150000"/>
              </a:lnSpc>
            </a:pPr>
            <a:r>
              <a:rPr lang="en-US" b="1" dirty="0">
                <a:latin typeface="Times New Roman" panose="02020603050405020304" pitchFamily="18" charset="0"/>
                <a:cs typeface="Times New Roman" panose="02020603050405020304" pitchFamily="18" charset="0"/>
              </a:rPr>
              <a:t> Manpower Requirements </a:t>
            </a:r>
            <a:endParaRPr lang="en-US" dirty="0">
              <a:latin typeface="Times New Roman" panose="02020603050405020304" pitchFamily="18" charset="0"/>
              <a:cs typeface="Times New Roman" panose="02020603050405020304" pitchFamily="18" charset="0"/>
            </a:endParaRPr>
          </a:p>
          <a:p>
            <a:pPr marL="457200" lvl="1" indent="0">
              <a:lnSpc>
                <a:spcPct val="150000"/>
              </a:lnSpc>
              <a:buNone/>
            </a:pPr>
            <a:r>
              <a:rPr lang="en-US" dirty="0">
                <a:latin typeface="Times New Roman" panose="02020603050405020304" pitchFamily="18" charset="0"/>
                <a:cs typeface="Times New Roman" panose="02020603050405020304" pitchFamily="18" charset="0"/>
              </a:rPr>
              <a:t>1 members can complete the project in 2 – 4 months if they work fulltime on it.</a:t>
            </a: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623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CE04A0-7D12-8D12-47BA-08381F50EAED}"/>
              </a:ext>
            </a:extLst>
          </p:cNvPr>
          <p:cNvSpPr txBox="1"/>
          <p:nvPr/>
        </p:nvSpPr>
        <p:spPr>
          <a:xfrm>
            <a:off x="4731026" y="3244334"/>
            <a:ext cx="5987332"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SYSTEM DESIGN</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3021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6CE79D-52CC-A1B2-5499-100214CAF77E}"/>
              </a:ext>
            </a:extLst>
          </p:cNvPr>
          <p:cNvSpPr txBox="1"/>
          <p:nvPr/>
        </p:nvSpPr>
        <p:spPr>
          <a:xfrm>
            <a:off x="1714088" y="233253"/>
            <a:ext cx="2798956" cy="1169551"/>
          </a:xfrm>
          <a:prstGeom prst="rect">
            <a:avLst/>
          </a:prstGeom>
          <a:noFill/>
        </p:spPr>
        <p:txBody>
          <a:bodyPr wrap="square" rtlCol="0">
            <a:spAutoFit/>
          </a:bodyPr>
          <a:lstStyle/>
          <a:p>
            <a:endParaRPr lang="en-US" sz="3200" dirty="0">
              <a:solidFill>
                <a:schemeClr val="accent1">
                  <a:lumMod val="75000"/>
                </a:schemeClr>
              </a:solidFill>
              <a:latin typeface="Times New Roman" pitchFamily="18" charset="0"/>
              <a:cs typeface="Times New Roman" pitchFamily="18" charset="0"/>
            </a:endParaRPr>
          </a:p>
          <a:p>
            <a:br>
              <a:rPr lang="en-US" sz="1800" dirty="0">
                <a:solidFill>
                  <a:schemeClr val="accent1">
                    <a:lumMod val="75000"/>
                  </a:schemeClr>
                </a:solidFill>
                <a:latin typeface="Times New Roman" pitchFamily="18" charset="0"/>
                <a:cs typeface="Times New Roman" pitchFamily="18" charset="0"/>
              </a:rPr>
            </a:br>
            <a:r>
              <a:rPr lang="en-US" sz="2000" dirty="0">
                <a:solidFill>
                  <a:srgbClr val="FF0000"/>
                </a:solidFill>
                <a:latin typeface="Times New Roman" pitchFamily="18" charset="0"/>
                <a:cs typeface="Times New Roman" pitchFamily="18" charset="0"/>
              </a:rPr>
              <a:t>ER-Diagram</a:t>
            </a:r>
            <a:endParaRPr lang="en-IN" sz="2000" dirty="0">
              <a:solidFill>
                <a:srgbClr val="FF0000"/>
              </a:solidFill>
            </a:endParaRPr>
          </a:p>
        </p:txBody>
      </p:sp>
      <p:pic>
        <p:nvPicPr>
          <p:cNvPr id="3" name="Picture 2">
            <a:extLst>
              <a:ext uri="{FF2B5EF4-FFF2-40B4-BE49-F238E27FC236}">
                <a16:creationId xmlns:a16="http://schemas.microsoft.com/office/drawing/2014/main" id="{7EEC0029-3061-C9F5-5F59-0FB29E39A8E2}"/>
              </a:ext>
            </a:extLst>
          </p:cNvPr>
          <p:cNvPicPr/>
          <p:nvPr/>
        </p:nvPicPr>
        <p:blipFill>
          <a:blip r:embed="rId2"/>
          <a:stretch>
            <a:fillRect/>
          </a:stretch>
        </p:blipFill>
        <p:spPr>
          <a:xfrm>
            <a:off x="2627453" y="2257064"/>
            <a:ext cx="6863788" cy="3368232"/>
          </a:xfrm>
          <a:prstGeom prst="rect">
            <a:avLst/>
          </a:prstGeom>
        </p:spPr>
      </p:pic>
    </p:spTree>
    <p:extLst>
      <p:ext uri="{BB962C8B-B14F-4D97-AF65-F5344CB8AC3E}">
        <p14:creationId xmlns:p14="http://schemas.microsoft.com/office/powerpoint/2010/main" val="949623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439D9-D537-F7F9-5FDD-981E3713C62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Table Name : User</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400CD0A-5BC3-4D2B-EF70-783008519A1A}"/>
              </a:ext>
            </a:extLst>
          </p:cNvPr>
          <p:cNvPicPr>
            <a:picLocks noGrp="1" noChangeAspect="1"/>
          </p:cNvPicPr>
          <p:nvPr>
            <p:ph idx="1"/>
          </p:nvPr>
        </p:nvPicPr>
        <p:blipFill>
          <a:blip r:embed="rId2"/>
          <a:stretch>
            <a:fillRect/>
          </a:stretch>
        </p:blipFill>
        <p:spPr>
          <a:xfrm>
            <a:off x="1828800" y="2407584"/>
            <a:ext cx="6750657" cy="3476747"/>
          </a:xfrm>
        </p:spPr>
      </p:pic>
    </p:spTree>
    <p:extLst>
      <p:ext uri="{BB962C8B-B14F-4D97-AF65-F5344CB8AC3E}">
        <p14:creationId xmlns:p14="http://schemas.microsoft.com/office/powerpoint/2010/main" val="1311116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439D9-D537-F7F9-5FDD-981E3713C62E}"/>
              </a:ext>
            </a:extLst>
          </p:cNvPr>
          <p:cNvSpPr>
            <a:spLocks noGrp="1"/>
          </p:cNvSpPr>
          <p:nvPr>
            <p:ph type="title"/>
          </p:nvPr>
        </p:nvSpPr>
        <p:spPr>
          <a:xfrm>
            <a:off x="998052" y="981047"/>
            <a:ext cx="8761413" cy="706964"/>
          </a:xfrm>
        </p:spPr>
        <p:txBody>
          <a:bodyPr/>
          <a:lstStyle/>
          <a:p>
            <a:r>
              <a:rPr lang="en-US" b="1" dirty="0">
                <a:latin typeface="Times New Roman" panose="02020603050405020304" pitchFamily="18" charset="0"/>
                <a:cs typeface="Times New Roman" panose="02020603050405020304" pitchFamily="18" charset="0"/>
              </a:rPr>
              <a:t>Table Name : Admin</a:t>
            </a:r>
            <a:endParaRPr lang="en-IN"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FED98BC2-1A1B-368D-F90B-5A90637E3E9B}"/>
              </a:ext>
            </a:extLst>
          </p:cNvPr>
          <p:cNvPicPr>
            <a:picLocks noChangeAspect="1"/>
          </p:cNvPicPr>
          <p:nvPr/>
        </p:nvPicPr>
        <p:blipFill>
          <a:blip r:embed="rId2"/>
          <a:stretch>
            <a:fillRect/>
          </a:stretch>
        </p:blipFill>
        <p:spPr>
          <a:xfrm>
            <a:off x="1399430" y="2647346"/>
            <a:ext cx="7657106" cy="3888626"/>
          </a:xfrm>
          <a:prstGeom prst="rect">
            <a:avLst/>
          </a:prstGeom>
        </p:spPr>
      </p:pic>
    </p:spTree>
    <p:extLst>
      <p:ext uri="{BB962C8B-B14F-4D97-AF65-F5344CB8AC3E}">
        <p14:creationId xmlns:p14="http://schemas.microsoft.com/office/powerpoint/2010/main" val="2737608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07AA2D-E1EC-6D2D-FDA6-F0F782A94363}"/>
              </a:ext>
            </a:extLst>
          </p:cNvPr>
          <p:cNvSpPr txBox="1"/>
          <p:nvPr/>
        </p:nvSpPr>
        <p:spPr>
          <a:xfrm>
            <a:off x="4400493" y="2905780"/>
            <a:ext cx="6257677"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UML DIAGRAMS</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6884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23CBE-7018-F5D4-60AD-3A515A624533}"/>
              </a:ext>
            </a:extLst>
          </p:cNvPr>
          <p:cNvSpPr>
            <a:spLocks noGrp="1"/>
          </p:cNvSpPr>
          <p:nvPr>
            <p:ph type="title"/>
          </p:nvPr>
        </p:nvSpPr>
        <p:spPr/>
        <p:txBody>
          <a:bodyPr/>
          <a:lstStyle/>
          <a:p>
            <a:r>
              <a:rPr lang="en-IN" sz="3600" b="1" dirty="0">
                <a:solidFill>
                  <a:schemeClr val="bg1"/>
                </a:solidFill>
                <a:latin typeface="Times New Roman" pitchFamily="18" charset="0"/>
                <a:cs typeface="Times New Roman" pitchFamily="18" charset="0"/>
              </a:rPr>
              <a:t>Use case diagram for overall system</a:t>
            </a:r>
            <a:endParaRPr lang="en-IN" b="1" dirty="0">
              <a:solidFill>
                <a:schemeClr val="bg1"/>
              </a:solidFill>
            </a:endParaRPr>
          </a:p>
        </p:txBody>
      </p:sp>
      <p:pic>
        <p:nvPicPr>
          <p:cNvPr id="110" name="Picture 109">
            <a:extLst>
              <a:ext uri="{FF2B5EF4-FFF2-40B4-BE49-F238E27FC236}">
                <a16:creationId xmlns:a16="http://schemas.microsoft.com/office/drawing/2014/main" id="{9C241990-3D9E-C9AE-8EBE-47FAFA595C21}"/>
              </a:ext>
            </a:extLst>
          </p:cNvPr>
          <p:cNvPicPr>
            <a:picLocks noChangeAspect="1"/>
          </p:cNvPicPr>
          <p:nvPr/>
        </p:nvPicPr>
        <p:blipFill>
          <a:blip r:embed="rId2"/>
          <a:stretch>
            <a:fillRect/>
          </a:stretch>
        </p:blipFill>
        <p:spPr>
          <a:xfrm>
            <a:off x="2812648" y="2303363"/>
            <a:ext cx="6250329" cy="4259484"/>
          </a:xfrm>
          <a:prstGeom prst="rect">
            <a:avLst/>
          </a:prstGeom>
        </p:spPr>
      </p:pic>
    </p:spTree>
    <p:extLst>
      <p:ext uri="{BB962C8B-B14F-4D97-AF65-F5344CB8AC3E}">
        <p14:creationId xmlns:p14="http://schemas.microsoft.com/office/powerpoint/2010/main" val="2456605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8541B-26A4-A9E8-782A-50E332993143}"/>
              </a:ext>
            </a:extLst>
          </p:cNvPr>
          <p:cNvSpPr>
            <a:spLocks noGrp="1"/>
          </p:cNvSpPr>
          <p:nvPr>
            <p:ph type="title"/>
          </p:nvPr>
        </p:nvSpPr>
        <p:spPr/>
        <p:txBody>
          <a:bodyPr/>
          <a:lstStyle/>
          <a:p>
            <a:r>
              <a:rPr lang="en-IN" sz="3600" b="1" dirty="0">
                <a:solidFill>
                  <a:schemeClr val="bg1"/>
                </a:solidFill>
                <a:latin typeface="Times New Roman" pitchFamily="18" charset="0"/>
                <a:cs typeface="Times New Roman" pitchFamily="18" charset="0"/>
              </a:rPr>
              <a:t>Class Diagram for overall system</a:t>
            </a:r>
            <a:endParaRPr lang="en-IN" b="1" dirty="0">
              <a:solidFill>
                <a:schemeClr val="bg1"/>
              </a:solidFill>
            </a:endParaRPr>
          </a:p>
        </p:txBody>
      </p:sp>
      <p:pic>
        <p:nvPicPr>
          <p:cNvPr id="3" name="Picture 2">
            <a:extLst>
              <a:ext uri="{FF2B5EF4-FFF2-40B4-BE49-F238E27FC236}">
                <a16:creationId xmlns:a16="http://schemas.microsoft.com/office/drawing/2014/main" id="{FB88A0A3-071E-E411-2278-F70FD7B8F2C1}"/>
              </a:ext>
            </a:extLst>
          </p:cNvPr>
          <p:cNvPicPr/>
          <p:nvPr/>
        </p:nvPicPr>
        <p:blipFill>
          <a:blip r:embed="rId2"/>
          <a:stretch>
            <a:fillRect/>
          </a:stretch>
        </p:blipFill>
        <p:spPr>
          <a:xfrm>
            <a:off x="2662178" y="2858947"/>
            <a:ext cx="6354500" cy="3530278"/>
          </a:xfrm>
          <a:prstGeom prst="rect">
            <a:avLst/>
          </a:prstGeom>
        </p:spPr>
      </p:pic>
    </p:spTree>
    <p:extLst>
      <p:ext uri="{BB962C8B-B14F-4D97-AF65-F5344CB8AC3E}">
        <p14:creationId xmlns:p14="http://schemas.microsoft.com/office/powerpoint/2010/main" val="41312843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1D38E-C7AB-2838-803C-85353AD0215C}"/>
              </a:ext>
            </a:extLst>
          </p:cNvPr>
          <p:cNvSpPr>
            <a:spLocks noGrp="1"/>
          </p:cNvSpPr>
          <p:nvPr>
            <p:ph type="title"/>
          </p:nvPr>
        </p:nvSpPr>
        <p:spPr/>
        <p:txBody>
          <a:bodyPr/>
          <a:lstStyle/>
          <a:p>
            <a:r>
              <a:rPr lang="en-IN" b="1" dirty="0">
                <a:solidFill>
                  <a:schemeClr val="bg1"/>
                </a:solidFill>
                <a:latin typeface="Times New Roman" pitchFamily="18" charset="0"/>
                <a:cs typeface="Times New Roman" pitchFamily="18" charset="0"/>
              </a:rPr>
              <a:t>Sequence Diagram </a:t>
            </a:r>
            <a:r>
              <a:rPr lang="en-IN" sz="3600" b="1" dirty="0">
                <a:solidFill>
                  <a:schemeClr val="bg1"/>
                </a:solidFill>
                <a:latin typeface="Times New Roman" pitchFamily="18" charset="0"/>
                <a:cs typeface="Times New Roman" pitchFamily="18" charset="0"/>
              </a:rPr>
              <a:t>for overall system</a:t>
            </a:r>
            <a:endParaRPr lang="en-IN" b="1" dirty="0">
              <a:solidFill>
                <a:schemeClr val="bg1"/>
              </a:solidFill>
            </a:endParaRPr>
          </a:p>
        </p:txBody>
      </p:sp>
      <p:sp>
        <p:nvSpPr>
          <p:cNvPr id="4" name="Content Placeholder 3">
            <a:extLst>
              <a:ext uri="{FF2B5EF4-FFF2-40B4-BE49-F238E27FC236}">
                <a16:creationId xmlns:a16="http://schemas.microsoft.com/office/drawing/2014/main" id="{A6E9EA90-59D2-7BAA-B205-2A535E288BA1}"/>
              </a:ext>
            </a:extLst>
          </p:cNvPr>
          <p:cNvSpPr>
            <a:spLocks noGrp="1"/>
          </p:cNvSpPr>
          <p:nvPr>
            <p:ph idx="1"/>
          </p:nvPr>
        </p:nvSpPr>
        <p:spPr/>
        <p:txBody>
          <a:bodyPr/>
          <a:lstStyle/>
          <a:p>
            <a:endParaRPr lang="en-IN" dirty="0"/>
          </a:p>
        </p:txBody>
      </p:sp>
      <p:pic>
        <p:nvPicPr>
          <p:cNvPr id="6" name="Picture 5">
            <a:extLst>
              <a:ext uri="{FF2B5EF4-FFF2-40B4-BE49-F238E27FC236}">
                <a16:creationId xmlns:a16="http://schemas.microsoft.com/office/drawing/2014/main" id="{CC8686E0-3E51-027D-C13F-924A7AF68292}"/>
              </a:ext>
            </a:extLst>
          </p:cNvPr>
          <p:cNvPicPr/>
          <p:nvPr/>
        </p:nvPicPr>
        <p:blipFill>
          <a:blip r:embed="rId2"/>
          <a:stretch>
            <a:fillRect/>
          </a:stretch>
        </p:blipFill>
        <p:spPr>
          <a:xfrm>
            <a:off x="3833495" y="2603500"/>
            <a:ext cx="4525010" cy="3416300"/>
          </a:xfrm>
          <a:prstGeom prst="rect">
            <a:avLst/>
          </a:prstGeom>
        </p:spPr>
      </p:pic>
    </p:spTree>
    <p:extLst>
      <p:ext uri="{BB962C8B-B14F-4D97-AF65-F5344CB8AC3E}">
        <p14:creationId xmlns:p14="http://schemas.microsoft.com/office/powerpoint/2010/main" val="4225375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AFDBC4-CBC5-A463-0AF7-CFDE8D246085}"/>
              </a:ext>
            </a:extLst>
          </p:cNvPr>
          <p:cNvSpPr>
            <a:spLocks noGrp="1"/>
          </p:cNvSpPr>
          <p:nvPr>
            <p:ph type="title"/>
          </p:nvPr>
        </p:nvSpPr>
        <p:spPr>
          <a:xfrm>
            <a:off x="838200" y="334303"/>
            <a:ext cx="10515600" cy="1325563"/>
          </a:xfrm>
        </p:spPr>
        <p:txBody>
          <a:bodyPr/>
          <a:lstStyle/>
          <a:p>
            <a:pPr algn="ctr"/>
            <a:r>
              <a:rPr lang="en-US" sz="5400" b="1" dirty="0">
                <a:latin typeface="Times New Roman" panose="02020603050405020304" pitchFamily="18" charset="0"/>
                <a:cs typeface="Times New Roman" panose="02020603050405020304" pitchFamily="18" charset="0"/>
              </a:rPr>
              <a:t>CONTENTS</a:t>
            </a:r>
            <a:endParaRPr lang="en-IN"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4FBA718-CA32-92B7-12B0-F8A01554A420}"/>
              </a:ext>
            </a:extLst>
          </p:cNvPr>
          <p:cNvSpPr>
            <a:spLocks noGrp="1"/>
          </p:cNvSpPr>
          <p:nvPr>
            <p:ph idx="1"/>
          </p:nvPr>
        </p:nvSpPr>
        <p:spPr>
          <a:xfrm>
            <a:off x="1154955" y="2387065"/>
            <a:ext cx="8761412" cy="4273617"/>
          </a:xfrm>
        </p:spPr>
        <p:txBody>
          <a:bodyPr>
            <a:normAutofit/>
          </a:bodyPr>
          <a:lstStyle/>
          <a:p>
            <a:r>
              <a:rPr lang="en-IN" sz="2000" dirty="0">
                <a:latin typeface="Times New Roman" pitchFamily="18" charset="0"/>
                <a:cs typeface="Times New Roman" pitchFamily="18" charset="0"/>
              </a:rPr>
              <a:t>Abstract</a:t>
            </a:r>
          </a:p>
          <a:p>
            <a:r>
              <a:rPr lang="en-IN" sz="2000" dirty="0">
                <a:latin typeface="Times New Roman" pitchFamily="18" charset="0"/>
                <a:cs typeface="Times New Roman" pitchFamily="18" charset="0"/>
              </a:rPr>
              <a:t>Introduction</a:t>
            </a:r>
          </a:p>
          <a:p>
            <a:r>
              <a:rPr lang="en-IN" sz="2000" dirty="0">
                <a:latin typeface="Times New Roman" pitchFamily="18" charset="0"/>
                <a:cs typeface="Times New Roman" pitchFamily="18" charset="0"/>
              </a:rPr>
              <a:t>Software Requirement  Analysis and Specification</a:t>
            </a:r>
          </a:p>
          <a:p>
            <a:r>
              <a:rPr lang="en-IN" sz="2000" dirty="0">
                <a:latin typeface="Times New Roman" pitchFamily="18" charset="0"/>
                <a:cs typeface="Times New Roman" pitchFamily="18" charset="0"/>
              </a:rPr>
              <a:t>System Design</a:t>
            </a:r>
          </a:p>
          <a:p>
            <a:r>
              <a:rPr lang="en-IN" sz="2000" dirty="0">
                <a:latin typeface="Times New Roman" pitchFamily="18" charset="0"/>
                <a:cs typeface="Times New Roman" pitchFamily="18" charset="0"/>
              </a:rPr>
              <a:t>Testing</a:t>
            </a:r>
          </a:p>
          <a:p>
            <a:r>
              <a:rPr lang="en-IN" sz="2000" dirty="0">
                <a:latin typeface="Times New Roman" pitchFamily="18" charset="0"/>
                <a:cs typeface="Times New Roman" pitchFamily="18" charset="0"/>
              </a:rPr>
              <a:t>Implementation</a:t>
            </a:r>
          </a:p>
          <a:p>
            <a:r>
              <a:rPr lang="en-IN" sz="2000" dirty="0">
                <a:latin typeface="Times New Roman" pitchFamily="18" charset="0"/>
                <a:cs typeface="Times New Roman" pitchFamily="18" charset="0"/>
              </a:rPr>
              <a:t>Conclusions</a:t>
            </a:r>
          </a:p>
          <a:p>
            <a:pPr marL="0" indent="0">
              <a:buNone/>
            </a:pPr>
            <a:endParaRPr lang="en-US" sz="1500" dirty="0">
              <a:latin typeface="Times New Roman" panose="02020603050405020304" pitchFamily="18" charset="0"/>
              <a:cs typeface="Times New Roman" panose="02020603050405020304" pitchFamily="18" charset="0"/>
            </a:endParaRPr>
          </a:p>
          <a:p>
            <a:endParaRPr lang="en-US" dirty="0"/>
          </a:p>
          <a:p>
            <a:endParaRPr lang="en-US" dirty="0"/>
          </a:p>
          <a:p>
            <a:endParaRPr lang="en-IN" dirty="0"/>
          </a:p>
        </p:txBody>
      </p:sp>
    </p:spTree>
    <p:extLst>
      <p:ext uri="{BB962C8B-B14F-4D97-AF65-F5344CB8AC3E}">
        <p14:creationId xmlns:p14="http://schemas.microsoft.com/office/powerpoint/2010/main" val="27099670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F4A5B-5989-F0FF-DC7E-A7DA66F4633D}"/>
              </a:ext>
            </a:extLst>
          </p:cNvPr>
          <p:cNvSpPr>
            <a:spLocks noGrp="1"/>
          </p:cNvSpPr>
          <p:nvPr>
            <p:ph type="title"/>
          </p:nvPr>
        </p:nvSpPr>
        <p:spPr>
          <a:xfrm>
            <a:off x="786653" y="749300"/>
            <a:ext cx="8761413" cy="1257300"/>
          </a:xfrm>
        </p:spPr>
        <p:txBody>
          <a:bodyPr/>
          <a:lstStyle/>
          <a:p>
            <a:r>
              <a:rPr lang="en-IN" sz="3600" b="1" dirty="0">
                <a:solidFill>
                  <a:schemeClr val="bg1"/>
                </a:solidFill>
                <a:latin typeface="Times New Roman" pitchFamily="18" charset="0"/>
                <a:cs typeface="Times New Roman" pitchFamily="18" charset="0"/>
              </a:rPr>
              <a:t>Activity Diagram for overall system</a:t>
            </a:r>
            <a:br>
              <a:rPr lang="en-IN" b="1" dirty="0">
                <a:solidFill>
                  <a:schemeClr val="bg1"/>
                </a:solidFill>
              </a:rPr>
            </a:br>
            <a:endParaRPr lang="en-IN" b="1" dirty="0">
              <a:solidFill>
                <a:schemeClr val="bg1"/>
              </a:solidFill>
            </a:endParaRPr>
          </a:p>
        </p:txBody>
      </p:sp>
      <p:pic>
        <p:nvPicPr>
          <p:cNvPr id="4" name="Picture 3">
            <a:extLst>
              <a:ext uri="{FF2B5EF4-FFF2-40B4-BE49-F238E27FC236}">
                <a16:creationId xmlns:a16="http://schemas.microsoft.com/office/drawing/2014/main" id="{00E342B9-759D-4C2E-29B3-BE2E53780BE5}"/>
              </a:ext>
            </a:extLst>
          </p:cNvPr>
          <p:cNvPicPr/>
          <p:nvPr/>
        </p:nvPicPr>
        <p:blipFill>
          <a:blip r:embed="rId2"/>
          <a:stretch>
            <a:fillRect/>
          </a:stretch>
        </p:blipFill>
        <p:spPr>
          <a:xfrm>
            <a:off x="2546431" y="2361235"/>
            <a:ext cx="6447098" cy="3889093"/>
          </a:xfrm>
          <a:prstGeom prst="rect">
            <a:avLst/>
          </a:prstGeom>
        </p:spPr>
      </p:pic>
    </p:spTree>
    <p:extLst>
      <p:ext uri="{BB962C8B-B14F-4D97-AF65-F5344CB8AC3E}">
        <p14:creationId xmlns:p14="http://schemas.microsoft.com/office/powerpoint/2010/main" val="19540072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421C8-E1D1-C8B1-6F77-6B6DADA12769}"/>
              </a:ext>
            </a:extLst>
          </p:cNvPr>
          <p:cNvSpPr>
            <a:spLocks noGrp="1"/>
          </p:cNvSpPr>
          <p:nvPr>
            <p:ph type="title"/>
          </p:nvPr>
        </p:nvSpPr>
        <p:spPr/>
        <p:txBody>
          <a:bodyPr/>
          <a:lstStyle/>
          <a:p>
            <a:r>
              <a:rPr lang="en-US" b="1" dirty="0">
                <a:solidFill>
                  <a:schemeClr val="bg1"/>
                </a:solidFill>
                <a:latin typeface="Times New Roman" panose="02020603050405020304" pitchFamily="18" charset="0"/>
                <a:cs typeface="Times New Roman" panose="02020603050405020304" pitchFamily="18" charset="0"/>
              </a:rPr>
              <a:t>Deployment Diagram</a:t>
            </a:r>
            <a:endParaRPr lang="en-IN" b="1" dirty="0">
              <a:solidFill>
                <a:schemeClr val="bg1"/>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234D9464-85FD-9EC8-0BAA-F3F36C2B003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88100" y="2434508"/>
            <a:ext cx="7195930" cy="3554233"/>
          </a:xfrm>
          <a:prstGeom prst="rect">
            <a:avLst/>
          </a:prstGeom>
          <a:noFill/>
          <a:ln>
            <a:noFill/>
          </a:ln>
        </p:spPr>
      </p:pic>
    </p:spTree>
    <p:extLst>
      <p:ext uri="{BB962C8B-B14F-4D97-AF65-F5344CB8AC3E}">
        <p14:creationId xmlns:p14="http://schemas.microsoft.com/office/powerpoint/2010/main" val="29737755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35359-A439-4D5E-0F93-D2B82102EB11}"/>
              </a:ext>
            </a:extLst>
          </p:cNvPr>
          <p:cNvSpPr>
            <a:spLocks noGrp="1"/>
          </p:cNvSpPr>
          <p:nvPr>
            <p:ph type="title"/>
          </p:nvPr>
        </p:nvSpPr>
        <p:spPr/>
        <p:txBody>
          <a:bodyPr/>
          <a:lstStyle/>
          <a:p>
            <a:r>
              <a:rPr lang="en-IN" b="1" dirty="0">
                <a:solidFill>
                  <a:schemeClr val="bg1"/>
                </a:solidFill>
                <a:latin typeface="Times New Roman" pitchFamily="18" charset="0"/>
                <a:cs typeface="Times New Roman" pitchFamily="18" charset="0"/>
              </a:rPr>
              <a:t>TESTING</a:t>
            </a:r>
            <a:endParaRPr lang="en-IN" b="1" dirty="0">
              <a:solidFill>
                <a:schemeClr val="bg1"/>
              </a:solidFill>
            </a:endParaRPr>
          </a:p>
        </p:txBody>
      </p:sp>
      <p:sp>
        <p:nvSpPr>
          <p:cNvPr id="3" name="Content Placeholder 2">
            <a:extLst>
              <a:ext uri="{FF2B5EF4-FFF2-40B4-BE49-F238E27FC236}">
                <a16:creationId xmlns:a16="http://schemas.microsoft.com/office/drawing/2014/main" id="{F0F156C5-B412-DCCA-0668-E3575DEDEBE2}"/>
              </a:ext>
            </a:extLst>
          </p:cNvPr>
          <p:cNvSpPr>
            <a:spLocks noGrp="1"/>
          </p:cNvSpPr>
          <p:nvPr>
            <p:ph idx="1"/>
          </p:nvPr>
        </p:nvSpPr>
        <p:spPr/>
        <p:txBody>
          <a:bodyPr>
            <a:normAutofit/>
          </a:bodyPr>
          <a:lstStyle/>
          <a:p>
            <a:pPr marL="0" indent="0" algn="just">
              <a:lnSpc>
                <a:spcPct val="150000"/>
              </a:lnSpc>
              <a:buNone/>
            </a:pPr>
            <a:r>
              <a:rPr lang="en-US" dirty="0">
                <a:latin typeface="Times New Roman" pitchFamily="18" charset="0"/>
                <a:cs typeface="Times New Roman" pitchFamily="18" charset="0"/>
              </a:rPr>
              <a:t>Testing is a process, which reveals errors in the program.  It is the major quality measure during software development. During software development, during testing, the program is executed with a set of test cases and the output of the program for the test cases is evaluated to determine if the program is performing as it. expected to perform.</a:t>
            </a:r>
          </a:p>
          <a:p>
            <a:pPr algn="just">
              <a:lnSpc>
                <a:spcPct val="150000"/>
              </a:lnSpc>
            </a:pPr>
            <a:endParaRPr lang="en-IN" sz="2000" dirty="0"/>
          </a:p>
        </p:txBody>
      </p:sp>
    </p:spTree>
    <p:extLst>
      <p:ext uri="{BB962C8B-B14F-4D97-AF65-F5344CB8AC3E}">
        <p14:creationId xmlns:p14="http://schemas.microsoft.com/office/powerpoint/2010/main" val="38076595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39B6C-4CB9-DB4E-2584-7BB8874F838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Testing Techniques </a:t>
            </a:r>
            <a:endParaRPr lang="en-IN"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57940B-CC6E-BDC5-707F-533D55EAF91B}"/>
              </a:ext>
            </a:extLst>
          </p:cNvPr>
          <p:cNvSpPr>
            <a:spLocks noGrp="1"/>
          </p:cNvSpPr>
          <p:nvPr>
            <p:ph idx="1"/>
          </p:nvPr>
        </p:nvSpPr>
        <p:spPr/>
        <p:txBody>
          <a:bodyPr>
            <a:normAutofit/>
          </a:bodyPr>
          <a:lstStyle/>
          <a:p>
            <a:pPr marL="0" indent="0">
              <a:buNone/>
            </a:pPr>
            <a:endParaRPr lang="en-IN" sz="1800" b="1" dirty="0">
              <a:solidFill>
                <a:schemeClr val="accent1">
                  <a:lumMod val="75000"/>
                </a:schemeClr>
              </a:solidFill>
              <a:latin typeface="Times New Roman" pitchFamily="18" charset="0"/>
              <a:cs typeface="Times New Roman" pitchFamily="18" charset="0"/>
            </a:endParaRPr>
          </a:p>
          <a:p>
            <a:r>
              <a:rPr lang="en-IN" sz="1800" dirty="0">
                <a:latin typeface="Times New Roman" pitchFamily="18" charset="0"/>
                <a:cs typeface="Times New Roman" pitchFamily="18" charset="0"/>
              </a:rPr>
              <a:t>White box testing</a:t>
            </a:r>
          </a:p>
          <a:p>
            <a:r>
              <a:rPr lang="en-IN" sz="1800" dirty="0">
                <a:latin typeface="Times New Roman" pitchFamily="18" charset="0"/>
                <a:cs typeface="Times New Roman" pitchFamily="18" charset="0"/>
              </a:rPr>
              <a:t>Black box testing</a:t>
            </a:r>
          </a:p>
          <a:p>
            <a:r>
              <a:rPr lang="en-IN" sz="1800" dirty="0">
                <a:latin typeface="Times New Roman" pitchFamily="18" charset="0"/>
                <a:cs typeface="Times New Roman" pitchFamily="18" charset="0"/>
              </a:rPr>
              <a:t>Validation testing</a:t>
            </a:r>
          </a:p>
          <a:p>
            <a:endParaRPr lang="en-IN" sz="18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1032310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B629F-D555-478F-CB7D-526CEF828130}"/>
              </a:ext>
            </a:extLst>
          </p:cNvPr>
          <p:cNvSpPr>
            <a:spLocks noGrp="1"/>
          </p:cNvSpPr>
          <p:nvPr>
            <p:ph type="title"/>
          </p:nvPr>
        </p:nvSpPr>
        <p:spPr>
          <a:xfrm>
            <a:off x="1154953" y="1031419"/>
            <a:ext cx="8761413" cy="706964"/>
          </a:xfrm>
        </p:spPr>
        <p:txBody>
          <a:bodyPr/>
          <a:lstStyle/>
          <a:p>
            <a:r>
              <a:rPr lang="en-US" dirty="0">
                <a:solidFill>
                  <a:schemeClr val="bg1"/>
                </a:solidFill>
                <a:latin typeface="Times New Roman" panose="02020603050405020304" pitchFamily="18" charset="0"/>
                <a:cs typeface="Times New Roman" panose="02020603050405020304" pitchFamily="18" charset="0"/>
              </a:rPr>
              <a:t>Test cases</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17" name="Content Placeholder 16">
            <a:extLst>
              <a:ext uri="{FF2B5EF4-FFF2-40B4-BE49-F238E27FC236}">
                <a16:creationId xmlns:a16="http://schemas.microsoft.com/office/drawing/2014/main" id="{A37FC487-98BD-5C6D-95CD-F5DFF33FFFEE}"/>
              </a:ext>
            </a:extLst>
          </p:cNvPr>
          <p:cNvSpPr>
            <a:spLocks noGrp="1"/>
          </p:cNvSpPr>
          <p:nvPr>
            <p:ph idx="1"/>
          </p:nvPr>
        </p:nvSpPr>
        <p:spPr>
          <a:xfrm>
            <a:off x="3154679" y="2603500"/>
            <a:ext cx="4511041" cy="3416300"/>
          </a:xfrm>
        </p:spPr>
        <p:txBody>
          <a:bodyPr/>
          <a:lstStyle/>
          <a:p>
            <a:endParaRPr lang="en-IN" dirty="0"/>
          </a:p>
        </p:txBody>
      </p:sp>
      <p:pic>
        <p:nvPicPr>
          <p:cNvPr id="21" name="Picture 20">
            <a:extLst>
              <a:ext uri="{FF2B5EF4-FFF2-40B4-BE49-F238E27FC236}">
                <a16:creationId xmlns:a16="http://schemas.microsoft.com/office/drawing/2014/main" id="{DB457B50-056B-50E1-5C13-16F00023B8AF}"/>
              </a:ext>
            </a:extLst>
          </p:cNvPr>
          <p:cNvPicPr>
            <a:picLocks noChangeAspect="1"/>
          </p:cNvPicPr>
          <p:nvPr/>
        </p:nvPicPr>
        <p:blipFill rotWithShape="1">
          <a:blip r:embed="rId2"/>
          <a:srcRect l="38182" t="23099" r="39301" b="23151"/>
          <a:stretch/>
        </p:blipFill>
        <p:spPr>
          <a:xfrm>
            <a:off x="3040380" y="2561590"/>
            <a:ext cx="4701540" cy="3500120"/>
          </a:xfrm>
          <a:prstGeom prst="rect">
            <a:avLst/>
          </a:prstGeom>
        </p:spPr>
      </p:pic>
    </p:spTree>
    <p:extLst>
      <p:ext uri="{BB962C8B-B14F-4D97-AF65-F5344CB8AC3E}">
        <p14:creationId xmlns:p14="http://schemas.microsoft.com/office/powerpoint/2010/main" val="33485223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E0168-EF9A-7A3B-088F-6160CEA90AB5}"/>
              </a:ext>
            </a:extLst>
          </p:cNvPr>
          <p:cNvSpPr>
            <a:spLocks noGrp="1"/>
          </p:cNvSpPr>
          <p:nvPr>
            <p:ph type="title"/>
          </p:nvPr>
        </p:nvSpPr>
        <p:spPr/>
        <p:txBody>
          <a:bodyPr/>
          <a:lstStyle/>
          <a:p>
            <a:r>
              <a:rPr lang="en-IN" dirty="0">
                <a:solidFill>
                  <a:schemeClr val="bg1"/>
                </a:solidFill>
                <a:latin typeface="Times New Roman" pitchFamily="18" charset="0"/>
                <a:cs typeface="Times New Roman" pitchFamily="18" charset="0"/>
              </a:rPr>
              <a:t>IMPLEMENTATION</a:t>
            </a:r>
            <a:endParaRPr lang="en-IN" dirty="0">
              <a:solidFill>
                <a:schemeClr val="bg1"/>
              </a:solidFill>
            </a:endParaRPr>
          </a:p>
        </p:txBody>
      </p:sp>
      <p:sp>
        <p:nvSpPr>
          <p:cNvPr id="3" name="Content Placeholder 2">
            <a:extLst>
              <a:ext uri="{FF2B5EF4-FFF2-40B4-BE49-F238E27FC236}">
                <a16:creationId xmlns:a16="http://schemas.microsoft.com/office/drawing/2014/main" id="{58297C90-6A6A-4887-A935-BC43D717C7A4}"/>
              </a:ext>
            </a:extLst>
          </p:cNvPr>
          <p:cNvSpPr>
            <a:spLocks noGrp="1"/>
          </p:cNvSpPr>
          <p:nvPr>
            <p:ph idx="1"/>
          </p:nvPr>
        </p:nvSpPr>
        <p:spPr>
          <a:xfrm>
            <a:off x="1992429" y="2603500"/>
            <a:ext cx="7923938" cy="3416300"/>
          </a:xfrm>
        </p:spPr>
        <p:txBody>
          <a:bodyPr>
            <a:normAutofit/>
          </a:bodyPr>
          <a:lstStyle/>
          <a:p>
            <a:pPr marL="0" indent="0" algn="just">
              <a:lnSpc>
                <a:spcPct val="150000"/>
              </a:lnSpc>
              <a:buNone/>
            </a:pPr>
            <a:r>
              <a:rPr lang="en-US" sz="2000" dirty="0">
                <a:latin typeface="Times New Roman" pitchFamily="18" charset="0"/>
                <a:cs typeface="Times New Roman" pitchFamily="18" charset="0"/>
              </a:rPr>
              <a:t>Implementation is the process of assuring the information system which is operational and then allowing user take its operation for its operations for use and evaluation.</a:t>
            </a:r>
          </a:p>
          <a:p>
            <a:pPr algn="just">
              <a:lnSpc>
                <a:spcPct val="150000"/>
              </a:lnSpc>
            </a:pPr>
            <a:endParaRPr lang="en-IN" sz="2000" dirty="0"/>
          </a:p>
        </p:txBody>
      </p:sp>
    </p:spTree>
    <p:extLst>
      <p:ext uri="{BB962C8B-B14F-4D97-AF65-F5344CB8AC3E}">
        <p14:creationId xmlns:p14="http://schemas.microsoft.com/office/powerpoint/2010/main" val="4500596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91EF55-B22E-1103-D55C-CACA1D20CA68}"/>
              </a:ext>
            </a:extLst>
          </p:cNvPr>
          <p:cNvSpPr txBox="1"/>
          <p:nvPr/>
        </p:nvSpPr>
        <p:spPr>
          <a:xfrm>
            <a:off x="4578149" y="229574"/>
            <a:ext cx="2338939" cy="738664"/>
          </a:xfrm>
          <a:prstGeom prst="rect">
            <a:avLst/>
          </a:prstGeom>
          <a:noFill/>
        </p:spPr>
        <p:txBody>
          <a:bodyPr wrap="square" rtlCol="0">
            <a:spAutoFit/>
          </a:bodyPr>
          <a:lstStyle/>
          <a:p>
            <a:r>
              <a:rPr lang="en-US" sz="2400" b="1" dirty="0">
                <a:effectLst/>
                <a:latin typeface="Times New Roman" panose="02020603050405020304" pitchFamily="18" charset="0"/>
                <a:ea typeface="Times New Roman" panose="02020603050405020304" pitchFamily="18" charset="0"/>
              </a:rPr>
              <a:t>Tomcat</a:t>
            </a:r>
            <a:r>
              <a:rPr lang="en-US" sz="2400" b="1" spc="5" dirty="0">
                <a:effectLst/>
                <a:latin typeface="Times New Roman" panose="02020603050405020304" pitchFamily="18" charset="0"/>
                <a:ea typeface="Times New Roman" panose="02020603050405020304" pitchFamily="18" charset="0"/>
              </a:rPr>
              <a:t> </a:t>
            </a:r>
            <a:r>
              <a:rPr lang="en-US" sz="2400" b="1" spc="-20" dirty="0">
                <a:effectLst/>
                <a:latin typeface="Times New Roman" panose="02020603050405020304" pitchFamily="18" charset="0"/>
                <a:ea typeface="Times New Roman" panose="02020603050405020304" pitchFamily="18" charset="0"/>
              </a:rPr>
              <a:t>Page</a:t>
            </a:r>
            <a:endParaRPr lang="en-IN" sz="2400" b="1" dirty="0">
              <a:effectLst/>
              <a:latin typeface="Times New Roman" panose="02020603050405020304" pitchFamily="18" charset="0"/>
              <a:ea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EEC66419-9A52-2CC8-6B94-BA1A125D2093}"/>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2415539" y="1684021"/>
            <a:ext cx="7033261" cy="4404360"/>
          </a:xfrm>
          <a:prstGeom prst="rect">
            <a:avLst/>
          </a:prstGeom>
          <a:noFill/>
        </p:spPr>
      </p:pic>
    </p:spTree>
    <p:extLst>
      <p:ext uri="{BB962C8B-B14F-4D97-AF65-F5344CB8AC3E}">
        <p14:creationId xmlns:p14="http://schemas.microsoft.com/office/powerpoint/2010/main" val="42044900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A854C52-9A86-0A5C-EBFF-ABF69332FC4E}"/>
              </a:ext>
            </a:extLst>
          </p:cNvPr>
          <p:cNvSpPr txBox="1"/>
          <p:nvPr/>
        </p:nvSpPr>
        <p:spPr>
          <a:xfrm>
            <a:off x="4523874" y="817965"/>
            <a:ext cx="6096000" cy="461665"/>
          </a:xfrm>
          <a:prstGeom prst="rect">
            <a:avLst/>
          </a:prstGeom>
          <a:noFill/>
        </p:spPr>
        <p:txBody>
          <a:bodyPr wrap="square">
            <a:spAutoFit/>
          </a:bodyPr>
          <a:lstStyle/>
          <a:p>
            <a:pPr marL="460375"/>
            <a:r>
              <a:rPr lang="en-US" sz="2400" b="1" kern="0" dirty="0">
                <a:effectLst/>
                <a:latin typeface="Times New Roman" panose="02020603050405020304" pitchFamily="18" charset="0"/>
                <a:ea typeface="Times New Roman" panose="02020603050405020304" pitchFamily="18" charset="0"/>
              </a:rPr>
              <a:t>Home</a:t>
            </a:r>
            <a:r>
              <a:rPr lang="en-US" sz="2400" b="1" kern="0" spc="-50" dirty="0">
                <a:effectLst/>
                <a:latin typeface="Times New Roman" panose="02020603050405020304" pitchFamily="18" charset="0"/>
                <a:ea typeface="Times New Roman" panose="02020603050405020304" pitchFamily="18" charset="0"/>
              </a:rPr>
              <a:t> </a:t>
            </a:r>
            <a:r>
              <a:rPr lang="en-US" sz="2400" b="1" kern="0" spc="-20" dirty="0">
                <a:effectLst/>
                <a:latin typeface="Times New Roman" panose="02020603050405020304" pitchFamily="18" charset="0"/>
                <a:ea typeface="Times New Roman" panose="02020603050405020304" pitchFamily="18" charset="0"/>
              </a:rPr>
              <a:t>Page</a:t>
            </a:r>
            <a:endParaRPr lang="en-IN" sz="2400" b="1" kern="0"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785BBB5B-2BAD-752C-7B44-2B9BA5D1B3FE}"/>
              </a:ext>
            </a:extLst>
          </p:cNvPr>
          <p:cNvPicPr/>
          <p:nvPr/>
        </p:nvPicPr>
        <p:blipFill>
          <a:blip r:embed="rId2"/>
          <a:stretch>
            <a:fillRect/>
          </a:stretch>
        </p:blipFill>
        <p:spPr>
          <a:xfrm>
            <a:off x="2875175" y="1707197"/>
            <a:ext cx="6608189" cy="4332838"/>
          </a:xfrm>
          <a:prstGeom prst="rect">
            <a:avLst/>
          </a:prstGeom>
        </p:spPr>
      </p:pic>
    </p:spTree>
    <p:extLst>
      <p:ext uri="{BB962C8B-B14F-4D97-AF65-F5344CB8AC3E}">
        <p14:creationId xmlns:p14="http://schemas.microsoft.com/office/powerpoint/2010/main" val="22117281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88CFBC2-9548-66DD-1B98-E00E26B928B0}"/>
              </a:ext>
            </a:extLst>
          </p:cNvPr>
          <p:cNvSpPr txBox="1"/>
          <p:nvPr/>
        </p:nvSpPr>
        <p:spPr>
          <a:xfrm>
            <a:off x="3866148" y="669159"/>
            <a:ext cx="6096000" cy="630942"/>
          </a:xfrm>
          <a:prstGeom prst="rect">
            <a:avLst/>
          </a:prstGeom>
          <a:noFill/>
        </p:spPr>
        <p:txBody>
          <a:bodyPr wrap="square">
            <a:spAutoFit/>
          </a:bodyPr>
          <a:lstStyle/>
          <a:p>
            <a:pPr marL="460375" algn="just"/>
            <a:r>
              <a:rPr lang="en-US" sz="2400" b="1" kern="0" dirty="0">
                <a:latin typeface="Times New Roman" panose="02020603050405020304" pitchFamily="18" charset="0"/>
                <a:ea typeface="Times New Roman" panose="02020603050405020304" pitchFamily="18" charset="0"/>
              </a:rPr>
              <a:t>Data </a:t>
            </a:r>
            <a:r>
              <a:rPr lang="en-US" sz="2400" b="1" kern="0" dirty="0" err="1">
                <a:latin typeface="Times New Roman" panose="02020603050405020304" pitchFamily="18" charset="0"/>
                <a:ea typeface="Times New Roman" panose="02020603050405020304" pitchFamily="18" charset="0"/>
              </a:rPr>
              <a:t>User</a:t>
            </a:r>
            <a:r>
              <a:rPr lang="en-US" sz="2400" b="1" kern="0" dirty="0" err="1">
                <a:effectLst/>
                <a:latin typeface="Times New Roman" panose="02020603050405020304" pitchFamily="18" charset="0"/>
                <a:ea typeface="Times New Roman" panose="02020603050405020304" pitchFamily="18" charset="0"/>
              </a:rPr>
              <a:t>Login</a:t>
            </a:r>
            <a:r>
              <a:rPr lang="en-US" sz="2400" b="1" kern="0" spc="-40" dirty="0">
                <a:effectLst/>
                <a:latin typeface="Times New Roman" panose="02020603050405020304" pitchFamily="18" charset="0"/>
                <a:ea typeface="Times New Roman" panose="02020603050405020304" pitchFamily="18" charset="0"/>
              </a:rPr>
              <a:t> </a:t>
            </a:r>
            <a:r>
              <a:rPr lang="en-US" sz="2400" b="1" kern="0" spc="-20" dirty="0">
                <a:effectLst/>
                <a:latin typeface="Times New Roman" panose="02020603050405020304" pitchFamily="18" charset="0"/>
                <a:ea typeface="Times New Roman" panose="02020603050405020304" pitchFamily="18" charset="0"/>
              </a:rPr>
              <a:t>Page</a:t>
            </a:r>
            <a:endParaRPr lang="en-IN" sz="2400" b="1" kern="0" dirty="0">
              <a:effectLst/>
              <a:latin typeface="Times New Roman" panose="02020603050405020304" pitchFamily="18" charset="0"/>
              <a:ea typeface="Times New Roman" panose="02020603050405020304" pitchFamily="18" charset="0"/>
            </a:endParaRPr>
          </a:p>
          <a:p>
            <a:r>
              <a:rPr lang="en-US" sz="1100" b="1"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62D41E8A-1CE1-EF5E-B5CB-795243CC4FFC}"/>
              </a:ext>
            </a:extLst>
          </p:cNvPr>
          <p:cNvPicPr/>
          <p:nvPr/>
        </p:nvPicPr>
        <p:blipFill>
          <a:blip r:embed="rId2"/>
          <a:stretch>
            <a:fillRect/>
          </a:stretch>
        </p:blipFill>
        <p:spPr>
          <a:xfrm>
            <a:off x="2837468" y="1659255"/>
            <a:ext cx="7013542" cy="4213644"/>
          </a:xfrm>
          <a:prstGeom prst="rect">
            <a:avLst/>
          </a:prstGeom>
        </p:spPr>
      </p:pic>
    </p:spTree>
    <p:extLst>
      <p:ext uri="{BB962C8B-B14F-4D97-AF65-F5344CB8AC3E}">
        <p14:creationId xmlns:p14="http://schemas.microsoft.com/office/powerpoint/2010/main" val="25609275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24F21D1-FF0A-E80C-226D-D84188E867D2}"/>
              </a:ext>
            </a:extLst>
          </p:cNvPr>
          <p:cNvSpPr txBox="1"/>
          <p:nvPr/>
        </p:nvSpPr>
        <p:spPr>
          <a:xfrm>
            <a:off x="3910932" y="266700"/>
            <a:ext cx="4366794" cy="738664"/>
          </a:xfrm>
          <a:prstGeom prst="rect">
            <a:avLst/>
          </a:prstGeom>
          <a:noFill/>
        </p:spPr>
        <p:txBody>
          <a:bodyPr wrap="square" rtlCol="0">
            <a:spAutoFit/>
          </a:bodyPr>
          <a:lstStyle/>
          <a:p>
            <a:r>
              <a:rPr lang="en-US" sz="2400" b="1" kern="0" dirty="0">
                <a:effectLst/>
                <a:latin typeface="Times New Roman" panose="02020603050405020304" pitchFamily="18" charset="0"/>
                <a:ea typeface="Times New Roman" panose="02020603050405020304" pitchFamily="18" charset="0"/>
              </a:rPr>
              <a:t>              </a:t>
            </a:r>
            <a:r>
              <a:rPr lang="en-US" sz="2400" b="1" kern="0" dirty="0">
                <a:latin typeface="Times New Roman" panose="02020603050405020304" pitchFamily="18" charset="0"/>
                <a:ea typeface="Times New Roman" panose="02020603050405020304" pitchFamily="18" charset="0"/>
              </a:rPr>
              <a:t>Data Owner</a:t>
            </a:r>
            <a:endParaRPr lang="en-IN" sz="2400" b="1" kern="0" dirty="0">
              <a:effectLst/>
              <a:latin typeface="Times New Roman" panose="02020603050405020304" pitchFamily="18" charset="0"/>
              <a:ea typeface="Times New Roman" panose="02020603050405020304" pitchFamily="18" charset="0"/>
            </a:endParaRPr>
          </a:p>
          <a:p>
            <a:endParaRPr lang="en-IN" dirty="0"/>
          </a:p>
        </p:txBody>
      </p:sp>
      <p:pic>
        <p:nvPicPr>
          <p:cNvPr id="2" name="Picture 1">
            <a:extLst>
              <a:ext uri="{FF2B5EF4-FFF2-40B4-BE49-F238E27FC236}">
                <a16:creationId xmlns:a16="http://schemas.microsoft.com/office/drawing/2014/main" id="{50718234-A342-052F-246E-523A39A1D126}"/>
              </a:ext>
            </a:extLst>
          </p:cNvPr>
          <p:cNvPicPr/>
          <p:nvPr/>
        </p:nvPicPr>
        <p:blipFill>
          <a:blip r:embed="rId2"/>
          <a:stretch>
            <a:fillRect/>
          </a:stretch>
        </p:blipFill>
        <p:spPr>
          <a:xfrm>
            <a:off x="2394407" y="1388745"/>
            <a:ext cx="6759019" cy="4691544"/>
          </a:xfrm>
          <a:prstGeom prst="rect">
            <a:avLst/>
          </a:prstGeom>
        </p:spPr>
      </p:pic>
    </p:spTree>
    <p:extLst>
      <p:ext uri="{BB962C8B-B14F-4D97-AF65-F5344CB8AC3E}">
        <p14:creationId xmlns:p14="http://schemas.microsoft.com/office/powerpoint/2010/main" val="1420538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7D09C1-B825-8DCE-3939-75BA8D1E61EA}"/>
              </a:ext>
            </a:extLst>
          </p:cNvPr>
          <p:cNvSpPr txBox="1"/>
          <p:nvPr/>
        </p:nvSpPr>
        <p:spPr>
          <a:xfrm>
            <a:off x="4633014" y="2044005"/>
            <a:ext cx="3760967" cy="1384995"/>
          </a:xfrm>
          <a:prstGeom prst="rect">
            <a:avLst/>
          </a:prstGeom>
          <a:noFill/>
        </p:spPr>
        <p:txBody>
          <a:bodyPr wrap="square" rtlCol="0">
            <a:spAutoFit/>
          </a:bodyPr>
          <a:lstStyle/>
          <a:p>
            <a:pPr algn="just"/>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ABSTRACT</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64531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28A304-53A6-8EAB-C589-ABD6417FD43B}"/>
              </a:ext>
            </a:extLst>
          </p:cNvPr>
          <p:cNvSpPr txBox="1"/>
          <p:nvPr/>
        </p:nvSpPr>
        <p:spPr>
          <a:xfrm>
            <a:off x="4030043" y="638010"/>
            <a:ext cx="5406189" cy="461665"/>
          </a:xfrm>
          <a:prstGeom prst="rect">
            <a:avLst/>
          </a:prstGeom>
          <a:noFill/>
        </p:spPr>
        <p:txBody>
          <a:bodyPr wrap="square" rtlCol="0">
            <a:spAutoFit/>
          </a:bodyPr>
          <a:lstStyle/>
          <a:p>
            <a:r>
              <a:rPr lang="en-IN" sz="2400" b="1" dirty="0">
                <a:solidFill>
                  <a:srgbClr val="000000"/>
                </a:solidFill>
                <a:effectLst/>
                <a:latin typeface="Times New Roman" panose="02020603050405020304" pitchFamily="18" charset="0"/>
                <a:ea typeface="Times New Roman" panose="02020603050405020304" pitchFamily="18" charset="0"/>
              </a:rPr>
              <a:t>Encrypt The Fragment </a:t>
            </a:r>
            <a:endParaRPr lang="en-IN" sz="2400" b="1" dirty="0"/>
          </a:p>
        </p:txBody>
      </p:sp>
      <p:pic>
        <p:nvPicPr>
          <p:cNvPr id="2" name="Picture 1">
            <a:extLst>
              <a:ext uri="{FF2B5EF4-FFF2-40B4-BE49-F238E27FC236}">
                <a16:creationId xmlns:a16="http://schemas.microsoft.com/office/drawing/2014/main" id="{5FD39D3D-A015-3051-3B9B-48C4453A9B5B}"/>
              </a:ext>
            </a:extLst>
          </p:cNvPr>
          <p:cNvPicPr/>
          <p:nvPr/>
        </p:nvPicPr>
        <p:blipFill>
          <a:blip r:embed="rId2"/>
          <a:stretch>
            <a:fillRect/>
          </a:stretch>
        </p:blipFill>
        <p:spPr>
          <a:xfrm>
            <a:off x="2880561" y="1588769"/>
            <a:ext cx="6376561" cy="4821457"/>
          </a:xfrm>
          <a:prstGeom prst="rect">
            <a:avLst/>
          </a:prstGeom>
        </p:spPr>
      </p:pic>
    </p:spTree>
    <p:extLst>
      <p:ext uri="{BB962C8B-B14F-4D97-AF65-F5344CB8AC3E}">
        <p14:creationId xmlns:p14="http://schemas.microsoft.com/office/powerpoint/2010/main" val="22970482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68878D6-C36F-11B6-3707-E19F5C14FAD7}"/>
              </a:ext>
            </a:extLst>
          </p:cNvPr>
          <p:cNvSpPr txBox="1"/>
          <p:nvPr/>
        </p:nvSpPr>
        <p:spPr>
          <a:xfrm>
            <a:off x="3486760" y="872544"/>
            <a:ext cx="6043739" cy="461665"/>
          </a:xfrm>
          <a:prstGeom prst="rect">
            <a:avLst/>
          </a:prstGeom>
          <a:noFill/>
        </p:spPr>
        <p:txBody>
          <a:bodyPr wrap="square">
            <a:spAutoFit/>
          </a:bodyPr>
          <a:lstStyle/>
          <a:p>
            <a:pPr marL="460375"/>
            <a:r>
              <a:rPr lang="en-US" sz="2400" b="1" dirty="0">
                <a:latin typeface="Times New Roman" panose="02020603050405020304" pitchFamily="18" charset="0"/>
                <a:ea typeface="Times New Roman" panose="02020603050405020304" pitchFamily="18" charset="0"/>
              </a:rPr>
              <a:t>Uploading The Fragment</a:t>
            </a:r>
            <a:endParaRPr lang="en-IN" sz="2400" b="1"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9576CFDE-39AA-CB14-2810-B19C89001904}"/>
              </a:ext>
            </a:extLst>
          </p:cNvPr>
          <p:cNvPicPr/>
          <p:nvPr/>
        </p:nvPicPr>
        <p:blipFill>
          <a:blip r:embed="rId2"/>
          <a:stretch>
            <a:fillRect/>
          </a:stretch>
        </p:blipFill>
        <p:spPr>
          <a:xfrm>
            <a:off x="2969443" y="1821180"/>
            <a:ext cx="6561056" cy="4315106"/>
          </a:xfrm>
          <a:prstGeom prst="rect">
            <a:avLst/>
          </a:prstGeom>
        </p:spPr>
      </p:pic>
    </p:spTree>
    <p:extLst>
      <p:ext uri="{BB962C8B-B14F-4D97-AF65-F5344CB8AC3E}">
        <p14:creationId xmlns:p14="http://schemas.microsoft.com/office/powerpoint/2010/main" val="32931304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BAA41B-E039-4386-9031-F3B8EE5D7D29}"/>
              </a:ext>
            </a:extLst>
          </p:cNvPr>
          <p:cNvSpPr txBox="1"/>
          <p:nvPr/>
        </p:nvSpPr>
        <p:spPr>
          <a:xfrm>
            <a:off x="4040452" y="457199"/>
            <a:ext cx="4695880" cy="1107996"/>
          </a:xfrm>
          <a:prstGeom prst="rect">
            <a:avLst/>
          </a:prstGeom>
          <a:noFill/>
        </p:spPr>
        <p:txBody>
          <a:bodyPr wrap="square" rtlCol="0">
            <a:spAutoFit/>
          </a:bodyPr>
          <a:lstStyle/>
          <a:p>
            <a:pPr marL="460375"/>
            <a:r>
              <a:rPr lang="en-US" sz="2400" b="1" dirty="0">
                <a:latin typeface="Times New Roman" panose="02020603050405020304" pitchFamily="18" charset="0"/>
                <a:ea typeface="Times New Roman" panose="02020603050405020304" pitchFamily="18" charset="0"/>
              </a:rPr>
              <a:t>Upload Successfully</a:t>
            </a:r>
            <a:endParaRPr lang="en-IN" sz="2400" b="1" dirty="0">
              <a:effectLst/>
              <a:latin typeface="Times New Roman" panose="02020603050405020304" pitchFamily="18" charset="0"/>
              <a:ea typeface="Times New Roman" panose="02020603050405020304" pitchFamily="18" charset="0"/>
            </a:endParaRPr>
          </a:p>
          <a:p>
            <a:r>
              <a:rPr lang="en-US" sz="2400" b="1"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2D9F7646-5DEC-C129-E7D5-F5EDE0A26608}"/>
              </a:ext>
            </a:extLst>
          </p:cNvPr>
          <p:cNvPicPr/>
          <p:nvPr/>
        </p:nvPicPr>
        <p:blipFill>
          <a:blip r:embed="rId2"/>
          <a:stretch>
            <a:fillRect/>
          </a:stretch>
        </p:blipFill>
        <p:spPr>
          <a:xfrm>
            <a:off x="2394408" y="1443990"/>
            <a:ext cx="6919274" cy="4532604"/>
          </a:xfrm>
          <a:prstGeom prst="rect">
            <a:avLst/>
          </a:prstGeom>
        </p:spPr>
      </p:pic>
    </p:spTree>
    <p:extLst>
      <p:ext uri="{BB962C8B-B14F-4D97-AF65-F5344CB8AC3E}">
        <p14:creationId xmlns:p14="http://schemas.microsoft.com/office/powerpoint/2010/main" val="22684736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679D92-ABDB-671E-DCA7-48E3D9446AD0}"/>
              </a:ext>
            </a:extLst>
          </p:cNvPr>
          <p:cNvSpPr txBox="1"/>
          <p:nvPr/>
        </p:nvSpPr>
        <p:spPr>
          <a:xfrm>
            <a:off x="2830664" y="771304"/>
            <a:ext cx="5607901" cy="2062103"/>
          </a:xfrm>
          <a:prstGeom prst="rect">
            <a:avLst/>
          </a:prstGeom>
          <a:noFill/>
        </p:spPr>
        <p:txBody>
          <a:bodyPr wrap="square" rtlCol="0">
            <a:spAutoFit/>
          </a:bodyPr>
          <a:lstStyle/>
          <a:p>
            <a:pPr marL="612140" marR="539750" algn="ctr">
              <a:lnSpc>
                <a:spcPct val="150000"/>
              </a:lnSpc>
              <a:spcAft>
                <a:spcPts val="800"/>
              </a:spcAft>
            </a:pPr>
            <a:r>
              <a:rPr lang="en-US" sz="2400" b="1" kern="0" spc="-20" dirty="0">
                <a:latin typeface="Times New Roman" panose="02020603050405020304" pitchFamily="18" charset="0"/>
                <a:ea typeface="Times New Roman" panose="02020603050405020304" pitchFamily="18" charset="0"/>
              </a:rPr>
              <a:t>Data User </a:t>
            </a:r>
            <a:r>
              <a:rPr lang="en-US" sz="2400" b="1" kern="0" spc="-20" dirty="0">
                <a:effectLst/>
                <a:latin typeface="Times New Roman" panose="02020603050405020304" pitchFamily="18" charset="0"/>
                <a:ea typeface="Times New Roman" panose="02020603050405020304" pitchFamily="18" charset="0"/>
              </a:rPr>
              <a:t>Page</a:t>
            </a:r>
            <a:endParaRPr lang="en-IN" sz="2400" b="1" kern="0" dirty="0">
              <a:effectLst/>
              <a:latin typeface="Times New Roman" panose="02020603050405020304" pitchFamily="18" charset="0"/>
              <a:ea typeface="Times New Roman" panose="02020603050405020304" pitchFamily="18" charset="0"/>
            </a:endParaRPr>
          </a:p>
          <a:p>
            <a:pPr marL="612140" marR="539750" algn="ctr">
              <a:lnSpc>
                <a:spcPct val="150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12140" marR="539750" algn="just">
              <a:lnSpc>
                <a:spcPct val="150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2" name="Picture 1">
            <a:extLst>
              <a:ext uri="{FF2B5EF4-FFF2-40B4-BE49-F238E27FC236}">
                <a16:creationId xmlns:a16="http://schemas.microsoft.com/office/drawing/2014/main" id="{081F1691-3C73-7868-53E4-FD48A7000CE9}"/>
              </a:ext>
            </a:extLst>
          </p:cNvPr>
          <p:cNvPicPr/>
          <p:nvPr/>
        </p:nvPicPr>
        <p:blipFill>
          <a:blip r:embed="rId2"/>
          <a:stretch>
            <a:fillRect/>
          </a:stretch>
        </p:blipFill>
        <p:spPr>
          <a:xfrm>
            <a:off x="2830664" y="1677971"/>
            <a:ext cx="6200214" cy="4562572"/>
          </a:xfrm>
          <a:prstGeom prst="rect">
            <a:avLst/>
          </a:prstGeom>
        </p:spPr>
      </p:pic>
    </p:spTree>
    <p:extLst>
      <p:ext uri="{BB962C8B-B14F-4D97-AF65-F5344CB8AC3E}">
        <p14:creationId xmlns:p14="http://schemas.microsoft.com/office/powerpoint/2010/main" val="42093234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2B7347-CA55-E683-4E08-6C4D6CC23B97}"/>
              </a:ext>
            </a:extLst>
          </p:cNvPr>
          <p:cNvSpPr txBox="1"/>
          <p:nvPr/>
        </p:nvSpPr>
        <p:spPr>
          <a:xfrm>
            <a:off x="2604940" y="607764"/>
            <a:ext cx="6096000" cy="461665"/>
          </a:xfrm>
          <a:prstGeom prst="rect">
            <a:avLst/>
          </a:prstGeom>
          <a:noFill/>
        </p:spPr>
        <p:txBody>
          <a:bodyPr wrap="square">
            <a:spAutoFit/>
          </a:bodyPr>
          <a:lstStyle/>
          <a:p>
            <a:r>
              <a:rPr lang="en-US" sz="2400" b="1" kern="0" dirty="0">
                <a:effectLst/>
                <a:latin typeface="Times New Roman" panose="02020603050405020304" pitchFamily="18" charset="0"/>
                <a:ea typeface="Times New Roman" panose="02020603050405020304" pitchFamily="18" charset="0"/>
              </a:rPr>
              <a:t>                      </a:t>
            </a:r>
            <a:r>
              <a:rPr lang="en-US" sz="2400" b="1" kern="0" dirty="0">
                <a:latin typeface="Times New Roman" panose="02020603050405020304" pitchFamily="18" charset="0"/>
                <a:ea typeface="Times New Roman" panose="02020603050405020304" pitchFamily="18" charset="0"/>
              </a:rPr>
              <a:t>Selecting The Code</a:t>
            </a:r>
            <a:endParaRPr lang="en-IN" dirty="0"/>
          </a:p>
        </p:txBody>
      </p:sp>
      <p:pic>
        <p:nvPicPr>
          <p:cNvPr id="2" name="Picture 1">
            <a:extLst>
              <a:ext uri="{FF2B5EF4-FFF2-40B4-BE49-F238E27FC236}">
                <a16:creationId xmlns:a16="http://schemas.microsoft.com/office/drawing/2014/main" id="{46C0D686-177B-F998-2F08-34E9949C40B3}"/>
              </a:ext>
            </a:extLst>
          </p:cNvPr>
          <p:cNvPicPr/>
          <p:nvPr/>
        </p:nvPicPr>
        <p:blipFill>
          <a:blip r:embed="rId2"/>
          <a:stretch>
            <a:fillRect/>
          </a:stretch>
        </p:blipFill>
        <p:spPr>
          <a:xfrm>
            <a:off x="2441542" y="1684019"/>
            <a:ext cx="6259398" cy="4424549"/>
          </a:xfrm>
          <a:prstGeom prst="rect">
            <a:avLst/>
          </a:prstGeom>
        </p:spPr>
      </p:pic>
    </p:spTree>
    <p:extLst>
      <p:ext uri="{BB962C8B-B14F-4D97-AF65-F5344CB8AC3E}">
        <p14:creationId xmlns:p14="http://schemas.microsoft.com/office/powerpoint/2010/main" val="32431853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D7C6DE-437B-AE59-C08A-7DB3B811277A}"/>
              </a:ext>
            </a:extLst>
          </p:cNvPr>
          <p:cNvSpPr txBox="1"/>
          <p:nvPr/>
        </p:nvSpPr>
        <p:spPr>
          <a:xfrm>
            <a:off x="3737811" y="472776"/>
            <a:ext cx="5646820" cy="1015663"/>
          </a:xfrm>
          <a:prstGeom prst="rect">
            <a:avLst/>
          </a:prstGeom>
          <a:noFill/>
        </p:spPr>
        <p:txBody>
          <a:bodyPr wrap="square" rtlCol="0">
            <a:spAutoFit/>
          </a:bodyPr>
          <a:lstStyle/>
          <a:p>
            <a:pPr marL="460375" algn="just"/>
            <a:r>
              <a:rPr lang="en-US" sz="2400" b="1" kern="0" dirty="0">
                <a:latin typeface="Times New Roman" panose="02020603050405020304" pitchFamily="18" charset="0"/>
                <a:ea typeface="Times New Roman" panose="02020603050405020304" pitchFamily="18" charset="0"/>
              </a:rPr>
              <a:t>Encrypt With Another Name</a:t>
            </a:r>
            <a:endParaRPr lang="en-IN" sz="2400" b="1" kern="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2" name="Picture 1">
            <a:extLst>
              <a:ext uri="{FF2B5EF4-FFF2-40B4-BE49-F238E27FC236}">
                <a16:creationId xmlns:a16="http://schemas.microsoft.com/office/drawing/2014/main" id="{E040D045-CDA9-9A45-10C8-28F4CB1A37EF}"/>
              </a:ext>
            </a:extLst>
          </p:cNvPr>
          <p:cNvPicPr/>
          <p:nvPr/>
        </p:nvPicPr>
        <p:blipFill>
          <a:blip r:embed="rId2"/>
          <a:stretch>
            <a:fillRect/>
          </a:stretch>
        </p:blipFill>
        <p:spPr>
          <a:xfrm>
            <a:off x="3958590" y="1516380"/>
            <a:ext cx="4274820" cy="3825240"/>
          </a:xfrm>
          <a:prstGeom prst="rect">
            <a:avLst/>
          </a:prstGeom>
        </p:spPr>
      </p:pic>
    </p:spTree>
    <p:extLst>
      <p:ext uri="{BB962C8B-B14F-4D97-AF65-F5344CB8AC3E}">
        <p14:creationId xmlns:p14="http://schemas.microsoft.com/office/powerpoint/2010/main" val="23939669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E7DE80-2532-7309-9E91-44F827CDA121}"/>
              </a:ext>
            </a:extLst>
          </p:cNvPr>
          <p:cNvSpPr txBox="1"/>
          <p:nvPr/>
        </p:nvSpPr>
        <p:spPr>
          <a:xfrm>
            <a:off x="4701540" y="448998"/>
            <a:ext cx="3291841" cy="461665"/>
          </a:xfrm>
          <a:prstGeom prst="rect">
            <a:avLst/>
          </a:prstGeom>
          <a:noFill/>
        </p:spPr>
        <p:txBody>
          <a:bodyPr wrap="square" rtlCol="0">
            <a:spAutoFit/>
          </a:bodyPr>
          <a:lstStyle/>
          <a:p>
            <a:r>
              <a:rPr lang="en-US" sz="2400" b="1" dirty="0">
                <a:latin typeface="Times New Roman" panose="02020603050405020304" pitchFamily="18" charset="0"/>
                <a:ea typeface="Calibri" panose="020F0502020204030204" pitchFamily="34" charset="0"/>
                <a:cs typeface="Times New Roman" panose="02020603050405020304" pitchFamily="18" charset="0"/>
              </a:rPr>
              <a:t>U</a:t>
            </a:r>
            <a:r>
              <a:rPr lang="en-IN" sz="2400" b="1" dirty="0">
                <a:latin typeface="Times New Roman" panose="02020603050405020304" pitchFamily="18" charset="0"/>
                <a:ea typeface="Calibri" panose="020F0502020204030204" pitchFamily="34" charset="0"/>
                <a:cs typeface="Times New Roman" panose="02020603050405020304" pitchFamily="18" charset="0"/>
              </a:rPr>
              <a:t>pload The Fragment </a:t>
            </a:r>
            <a:endParaRPr lang="en-IN" sz="2400"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9C14BFC0-33C5-8A6C-F1E3-F01E8DDBA412}"/>
              </a:ext>
            </a:extLst>
          </p:cNvPr>
          <p:cNvPicPr/>
          <p:nvPr/>
        </p:nvPicPr>
        <p:blipFill>
          <a:blip r:embed="rId2"/>
          <a:stretch>
            <a:fillRect/>
          </a:stretch>
        </p:blipFill>
        <p:spPr>
          <a:xfrm>
            <a:off x="3230880" y="1501140"/>
            <a:ext cx="5501640" cy="3714750"/>
          </a:xfrm>
          <a:prstGeom prst="rect">
            <a:avLst/>
          </a:prstGeom>
        </p:spPr>
      </p:pic>
    </p:spTree>
    <p:extLst>
      <p:ext uri="{BB962C8B-B14F-4D97-AF65-F5344CB8AC3E}">
        <p14:creationId xmlns:p14="http://schemas.microsoft.com/office/powerpoint/2010/main" val="34116381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29FAA9-9B93-009C-1C6B-860C87448A80}"/>
              </a:ext>
            </a:extLst>
          </p:cNvPr>
          <p:cNvSpPr txBox="1"/>
          <p:nvPr/>
        </p:nvSpPr>
        <p:spPr>
          <a:xfrm>
            <a:off x="3915389" y="768930"/>
            <a:ext cx="4490674" cy="738664"/>
          </a:xfrm>
          <a:prstGeom prst="rect">
            <a:avLst/>
          </a:prstGeom>
          <a:noFill/>
        </p:spPr>
        <p:txBody>
          <a:bodyPr wrap="square" rtlCol="0">
            <a:spAutoFit/>
          </a:bodyPr>
          <a:lstStyle/>
          <a:p>
            <a:r>
              <a:rPr lang="en-US" sz="2400" b="1" kern="0" dirty="0">
                <a:latin typeface="Times New Roman" panose="02020603050405020304" pitchFamily="18" charset="0"/>
                <a:ea typeface="Times New Roman" panose="02020603050405020304" pitchFamily="18" charset="0"/>
              </a:rPr>
              <a:t>Duplicate Data Found</a:t>
            </a:r>
            <a:endParaRPr lang="en-IN" sz="2400" b="1" kern="0" dirty="0">
              <a:effectLst/>
              <a:latin typeface="Times New Roman" panose="02020603050405020304" pitchFamily="18" charset="0"/>
              <a:ea typeface="Times New Roman" panose="02020603050405020304" pitchFamily="18" charset="0"/>
            </a:endParaRPr>
          </a:p>
          <a:p>
            <a:endParaRPr lang="en-IN" dirty="0"/>
          </a:p>
        </p:txBody>
      </p:sp>
      <p:pic>
        <p:nvPicPr>
          <p:cNvPr id="2" name="Picture 1">
            <a:extLst>
              <a:ext uri="{FF2B5EF4-FFF2-40B4-BE49-F238E27FC236}">
                <a16:creationId xmlns:a16="http://schemas.microsoft.com/office/drawing/2014/main" id="{015805DF-EA88-C9CD-7E48-613B7647F65E}"/>
              </a:ext>
            </a:extLst>
          </p:cNvPr>
          <p:cNvPicPr/>
          <p:nvPr/>
        </p:nvPicPr>
        <p:blipFill>
          <a:blip r:embed="rId2"/>
          <a:stretch>
            <a:fillRect/>
          </a:stretch>
        </p:blipFill>
        <p:spPr>
          <a:xfrm>
            <a:off x="3223260" y="1584960"/>
            <a:ext cx="5638800" cy="3771900"/>
          </a:xfrm>
          <a:prstGeom prst="rect">
            <a:avLst/>
          </a:prstGeom>
        </p:spPr>
      </p:pic>
    </p:spTree>
    <p:extLst>
      <p:ext uri="{BB962C8B-B14F-4D97-AF65-F5344CB8AC3E}">
        <p14:creationId xmlns:p14="http://schemas.microsoft.com/office/powerpoint/2010/main" val="32761315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DAF7796-497B-D831-6660-6F0EA3513DEC}"/>
              </a:ext>
            </a:extLst>
          </p:cNvPr>
          <p:cNvSpPr txBox="1"/>
          <p:nvPr/>
        </p:nvSpPr>
        <p:spPr>
          <a:xfrm>
            <a:off x="4183380" y="842210"/>
            <a:ext cx="6532747" cy="738664"/>
          </a:xfrm>
          <a:prstGeom prst="rect">
            <a:avLst/>
          </a:prstGeom>
          <a:noFill/>
        </p:spPr>
        <p:txBody>
          <a:bodyPr wrap="square">
            <a:spAutoFit/>
          </a:bodyPr>
          <a:lstStyle/>
          <a:p>
            <a:r>
              <a:rPr lang="en-US" sz="2400" b="1" kern="0" spc="-30" dirty="0">
                <a:latin typeface="Times New Roman" panose="02020603050405020304" pitchFamily="18" charset="0"/>
                <a:ea typeface="Times New Roman" panose="02020603050405020304" pitchFamily="18" charset="0"/>
              </a:rPr>
              <a:t>Cloud </a:t>
            </a:r>
            <a:r>
              <a:rPr lang="en-US" sz="2400" b="1" kern="0" spc="-30" dirty="0">
                <a:effectLst/>
                <a:latin typeface="Times New Roman" panose="02020603050405020304" pitchFamily="18" charset="0"/>
                <a:ea typeface="Times New Roman" panose="02020603050405020304" pitchFamily="18" charset="0"/>
              </a:rPr>
              <a:t> </a:t>
            </a:r>
            <a:r>
              <a:rPr lang="en-US" sz="2400" b="1" kern="0" spc="-30" dirty="0">
                <a:latin typeface="Times New Roman" panose="02020603050405020304" pitchFamily="18" charset="0"/>
                <a:ea typeface="Times New Roman" panose="02020603050405020304" pitchFamily="18" charset="0"/>
              </a:rPr>
              <a:t>Server</a:t>
            </a:r>
            <a:r>
              <a:rPr lang="en-US" sz="2400" b="1" kern="0" spc="-30" dirty="0">
                <a:effectLst/>
                <a:latin typeface="Times New Roman" panose="02020603050405020304" pitchFamily="18" charset="0"/>
                <a:ea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rPr>
              <a:t>login</a:t>
            </a:r>
            <a:r>
              <a:rPr lang="en-US" sz="2400" b="1" kern="0" spc="-60" dirty="0">
                <a:effectLst/>
                <a:latin typeface="Times New Roman" panose="02020603050405020304" pitchFamily="18" charset="0"/>
                <a:ea typeface="Times New Roman" panose="02020603050405020304" pitchFamily="18" charset="0"/>
              </a:rPr>
              <a:t> </a:t>
            </a:r>
            <a:r>
              <a:rPr lang="en-US" sz="2400" b="1" kern="0" spc="-20" dirty="0">
                <a:effectLst/>
                <a:latin typeface="Times New Roman" panose="02020603050405020304" pitchFamily="18" charset="0"/>
                <a:ea typeface="Times New Roman" panose="02020603050405020304" pitchFamily="18" charset="0"/>
              </a:rPr>
              <a:t>Page</a:t>
            </a:r>
            <a:endParaRPr lang="en-IN" sz="2400" b="1" kern="0" dirty="0">
              <a:effectLst/>
              <a:latin typeface="Times New Roman" panose="02020603050405020304" pitchFamily="18" charset="0"/>
              <a:ea typeface="Times New Roman" panose="02020603050405020304" pitchFamily="18" charset="0"/>
            </a:endParaRPr>
          </a:p>
          <a:p>
            <a:endParaRPr lang="en-IN" dirty="0"/>
          </a:p>
        </p:txBody>
      </p:sp>
      <p:pic>
        <p:nvPicPr>
          <p:cNvPr id="2" name="Picture 1">
            <a:extLst>
              <a:ext uri="{FF2B5EF4-FFF2-40B4-BE49-F238E27FC236}">
                <a16:creationId xmlns:a16="http://schemas.microsoft.com/office/drawing/2014/main" id="{2DAB5A71-5245-C3E0-74DB-380F94BC95C3}"/>
              </a:ext>
            </a:extLst>
          </p:cNvPr>
          <p:cNvPicPr/>
          <p:nvPr/>
        </p:nvPicPr>
        <p:blipFill>
          <a:blip r:embed="rId2"/>
          <a:stretch>
            <a:fillRect/>
          </a:stretch>
        </p:blipFill>
        <p:spPr>
          <a:xfrm>
            <a:off x="3070860" y="1585595"/>
            <a:ext cx="6035040" cy="3686810"/>
          </a:xfrm>
          <a:prstGeom prst="rect">
            <a:avLst/>
          </a:prstGeom>
        </p:spPr>
      </p:pic>
    </p:spTree>
    <p:extLst>
      <p:ext uri="{BB962C8B-B14F-4D97-AF65-F5344CB8AC3E}">
        <p14:creationId xmlns:p14="http://schemas.microsoft.com/office/powerpoint/2010/main" val="38578647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E3B15B7-C4D8-9943-D3E0-4513A8189558}"/>
              </a:ext>
            </a:extLst>
          </p:cNvPr>
          <p:cNvSpPr txBox="1"/>
          <p:nvPr/>
        </p:nvSpPr>
        <p:spPr>
          <a:xfrm>
            <a:off x="3048000" y="651529"/>
            <a:ext cx="6096000" cy="1080039"/>
          </a:xfrm>
          <a:prstGeom prst="rect">
            <a:avLst/>
          </a:prstGeom>
          <a:noFill/>
        </p:spPr>
        <p:txBody>
          <a:bodyPr wrap="square">
            <a:spAutoFit/>
          </a:bodyPr>
          <a:lstStyle/>
          <a:p>
            <a:pPr marL="612140" marR="539750" algn="ctr">
              <a:lnSpc>
                <a:spcPct val="150000"/>
              </a:lnSpc>
              <a:spcAft>
                <a:spcPts val="800"/>
              </a:spcAft>
            </a:pPr>
            <a:r>
              <a:rPr lang="en-US" sz="2400" b="1" kern="0" dirty="0">
                <a:latin typeface="Times New Roman" panose="02020603050405020304" pitchFamily="18" charset="0"/>
                <a:ea typeface="Times New Roman" panose="02020603050405020304" pitchFamily="18" charset="0"/>
              </a:rPr>
              <a:t>View All Data Owners</a:t>
            </a:r>
            <a:endParaRPr lang="en-IN" sz="2400" b="1" kern="0" dirty="0">
              <a:effectLst/>
              <a:latin typeface="Times New Roman" panose="02020603050405020304" pitchFamily="18" charset="0"/>
              <a:ea typeface="Times New Roman" panose="02020603050405020304" pitchFamily="18" charset="0"/>
            </a:endParaRPr>
          </a:p>
          <a:p>
            <a:pPr marL="612140" marR="539750" algn="ctr">
              <a:lnSpc>
                <a:spcPct val="150000"/>
              </a:lnSpc>
              <a:spcAft>
                <a:spcPts val="800"/>
              </a:spcAft>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9A6EC3BA-8297-960E-0DB9-44180C96CC40}"/>
              </a:ext>
            </a:extLst>
          </p:cNvPr>
          <p:cNvPicPr/>
          <p:nvPr/>
        </p:nvPicPr>
        <p:blipFill>
          <a:blip r:embed="rId2"/>
          <a:stretch>
            <a:fillRect/>
          </a:stretch>
        </p:blipFill>
        <p:spPr>
          <a:xfrm>
            <a:off x="3246120" y="1731568"/>
            <a:ext cx="5897880" cy="3610052"/>
          </a:xfrm>
          <a:prstGeom prst="rect">
            <a:avLst/>
          </a:prstGeom>
        </p:spPr>
      </p:pic>
    </p:spTree>
    <p:extLst>
      <p:ext uri="{BB962C8B-B14F-4D97-AF65-F5344CB8AC3E}">
        <p14:creationId xmlns:p14="http://schemas.microsoft.com/office/powerpoint/2010/main" val="1935104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BA017-07B3-3100-7927-792F7F09804F}"/>
              </a:ext>
            </a:extLst>
          </p:cNvPr>
          <p:cNvSpPr>
            <a:spLocks noGrp="1"/>
          </p:cNvSpPr>
          <p:nvPr>
            <p:ph type="title"/>
          </p:nvPr>
        </p:nvSpPr>
        <p:spPr/>
        <p:txBody>
          <a:bodyPr>
            <a:normAutofit fontScale="90000"/>
          </a:bodyPr>
          <a:lstStyle/>
          <a:p>
            <a:br>
              <a:rPr lang="en-US" sz="4400" dirty="0">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ABSTRACT</a:t>
            </a:r>
            <a:br>
              <a:rPr lang="en-US" sz="44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E353FE5-A15A-AD46-A7A1-811C705AA0F2}"/>
              </a:ext>
            </a:extLst>
          </p:cNvPr>
          <p:cNvSpPr>
            <a:spLocks noGrp="1"/>
          </p:cNvSpPr>
          <p:nvPr>
            <p:ph idx="1"/>
          </p:nvPr>
        </p:nvSpPr>
        <p:spPr>
          <a:xfrm>
            <a:off x="1079417" y="2395958"/>
            <a:ext cx="9808220" cy="4172793"/>
          </a:xfrm>
        </p:spPr>
        <p:txBody>
          <a:bodyPr>
            <a:noAutofit/>
          </a:bodyPr>
          <a:lstStyle/>
          <a:p>
            <a:pPr marL="0" indent="0" algn="just">
              <a:lnSpc>
                <a:spcPct val="170000"/>
              </a:lnSpc>
              <a:spcAft>
                <a:spcPts val="800"/>
              </a:spcAft>
              <a:buNone/>
            </a:pPr>
            <a:r>
              <a:rPr lang="en-IN" kern="100" dirty="0">
                <a:solidFill>
                  <a:srgbClr val="000000"/>
                </a:solidFill>
                <a:effectLst/>
                <a:latin typeface="Times New Roman" panose="02020603050405020304" pitchFamily="18" charset="0"/>
                <a:ea typeface="Times New Roman" panose="02020603050405020304" pitchFamily="18" charset="0"/>
              </a:rPr>
              <a:t>Cloud Computing is ever increasing popularity the demand for cloud storage has to increased exponentially. Computing firms are no longer the only consumers of cloud storage and cloud computing, but rather average business, and even end-users are taking advantage of the immense capabilities the cloud services can provide. In existing Data location in the cloud environment has been recognized as an important factor in providing users with assurance of data security and privacy Instead of verifying file locations afterwards, it is to require users to encrypt their data before uploading it to the cloud. Users are typically unable to control the actual locations of their data In proposed system most widely adopted cloud data storage systems–Hadoop distributed file system (HDFS), and design an enhanced HDFS system.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85476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DA2E721-EB00-0752-DD64-2107A8959F56}"/>
              </a:ext>
            </a:extLst>
          </p:cNvPr>
          <p:cNvSpPr txBox="1"/>
          <p:nvPr/>
        </p:nvSpPr>
        <p:spPr>
          <a:xfrm>
            <a:off x="3753853" y="625460"/>
            <a:ext cx="6096000" cy="461665"/>
          </a:xfrm>
          <a:prstGeom prst="rect">
            <a:avLst/>
          </a:prstGeom>
          <a:noFill/>
        </p:spPr>
        <p:txBody>
          <a:bodyPr wrap="square">
            <a:spAutoFit/>
          </a:bodyPr>
          <a:lstStyle/>
          <a:p>
            <a:pPr marL="460375"/>
            <a:r>
              <a:rPr lang="en-US" sz="2400" b="1" kern="0" dirty="0">
                <a:effectLst/>
                <a:latin typeface="Times New Roman" panose="02020603050405020304" pitchFamily="18" charset="0"/>
                <a:ea typeface="Times New Roman" panose="02020603050405020304" pitchFamily="18" charset="0"/>
              </a:rPr>
              <a:t>View Your Files</a:t>
            </a:r>
            <a:endParaRPr lang="en-IN" sz="2400" b="1" kern="0"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515ECC01-5656-33DC-97E7-67D72A5E6EB8}"/>
              </a:ext>
            </a:extLst>
          </p:cNvPr>
          <p:cNvPicPr/>
          <p:nvPr/>
        </p:nvPicPr>
        <p:blipFill>
          <a:blip r:embed="rId2"/>
          <a:stretch>
            <a:fillRect/>
          </a:stretch>
        </p:blipFill>
        <p:spPr>
          <a:xfrm>
            <a:off x="3535680" y="1494472"/>
            <a:ext cx="4922520" cy="3869055"/>
          </a:xfrm>
          <a:prstGeom prst="rect">
            <a:avLst/>
          </a:prstGeom>
        </p:spPr>
      </p:pic>
    </p:spTree>
    <p:extLst>
      <p:ext uri="{BB962C8B-B14F-4D97-AF65-F5344CB8AC3E}">
        <p14:creationId xmlns:p14="http://schemas.microsoft.com/office/powerpoint/2010/main" val="27111358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0836F5-4AF0-BD3B-1C2D-6FCA8B62C452}"/>
              </a:ext>
            </a:extLst>
          </p:cNvPr>
          <p:cNvSpPr txBox="1"/>
          <p:nvPr/>
        </p:nvSpPr>
        <p:spPr>
          <a:xfrm>
            <a:off x="3785937" y="457200"/>
            <a:ext cx="6256421" cy="461665"/>
          </a:xfrm>
          <a:prstGeom prst="rect">
            <a:avLst/>
          </a:prstGeom>
          <a:noFill/>
        </p:spPr>
        <p:txBody>
          <a:bodyPr wrap="square">
            <a:spAutoFit/>
          </a:bodyPr>
          <a:lstStyle/>
          <a:p>
            <a:pPr marL="460375">
              <a:spcBef>
                <a:spcPts val="490"/>
              </a:spcBef>
            </a:pPr>
            <a:r>
              <a:rPr lang="en-US" sz="2400" b="1" kern="0" spc="-10" dirty="0">
                <a:latin typeface="Times New Roman" panose="02020603050405020304" pitchFamily="18" charset="0"/>
                <a:ea typeface="Times New Roman" panose="02020603050405020304" pitchFamily="18" charset="0"/>
              </a:rPr>
              <a:t>View Attackers Page</a:t>
            </a:r>
            <a:endParaRPr lang="en-IN" sz="2400" b="1" kern="0"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EEB19581-8330-B758-0E95-2E9F62F1EE7C}"/>
              </a:ext>
            </a:extLst>
          </p:cNvPr>
          <p:cNvPicPr/>
          <p:nvPr/>
        </p:nvPicPr>
        <p:blipFill>
          <a:blip r:embed="rId2"/>
          <a:stretch>
            <a:fillRect/>
          </a:stretch>
        </p:blipFill>
        <p:spPr>
          <a:xfrm>
            <a:off x="3261360" y="1356360"/>
            <a:ext cx="5676900" cy="3975735"/>
          </a:xfrm>
          <a:prstGeom prst="rect">
            <a:avLst/>
          </a:prstGeom>
        </p:spPr>
      </p:pic>
    </p:spTree>
    <p:extLst>
      <p:ext uri="{BB962C8B-B14F-4D97-AF65-F5344CB8AC3E}">
        <p14:creationId xmlns:p14="http://schemas.microsoft.com/office/powerpoint/2010/main" val="21239270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6009D5F-582E-FAB7-E1AE-38E7BDA56BE8}"/>
              </a:ext>
            </a:extLst>
          </p:cNvPr>
          <p:cNvSpPr txBox="1"/>
          <p:nvPr/>
        </p:nvSpPr>
        <p:spPr>
          <a:xfrm>
            <a:off x="3272590" y="625460"/>
            <a:ext cx="6096000" cy="461665"/>
          </a:xfrm>
          <a:prstGeom prst="rect">
            <a:avLst/>
          </a:prstGeom>
          <a:noFill/>
        </p:spPr>
        <p:txBody>
          <a:bodyPr wrap="square">
            <a:spAutoFit/>
          </a:bodyPr>
          <a:lstStyle/>
          <a:p>
            <a:pPr marL="460375" algn="just">
              <a:spcBef>
                <a:spcPts val="490"/>
              </a:spcBef>
            </a:pPr>
            <a:r>
              <a:rPr lang="en-US" sz="2400" b="1" kern="0" dirty="0">
                <a:latin typeface="Times New Roman" panose="02020603050405020304" pitchFamily="18" charset="0"/>
                <a:ea typeface="Times New Roman" panose="02020603050405020304" pitchFamily="18" charset="0"/>
              </a:rPr>
              <a:t>Attacking Your Files</a:t>
            </a:r>
            <a:endParaRPr lang="en-IN" sz="2400" b="1" kern="0"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1CE106C0-527D-78C1-F7E4-061CD37A4872}"/>
              </a:ext>
            </a:extLst>
          </p:cNvPr>
          <p:cNvPicPr/>
          <p:nvPr/>
        </p:nvPicPr>
        <p:blipFill>
          <a:blip r:embed="rId2"/>
          <a:stretch>
            <a:fillRect/>
          </a:stretch>
        </p:blipFill>
        <p:spPr>
          <a:xfrm>
            <a:off x="3070860" y="1689417"/>
            <a:ext cx="5654040" cy="3479165"/>
          </a:xfrm>
          <a:prstGeom prst="rect">
            <a:avLst/>
          </a:prstGeom>
        </p:spPr>
      </p:pic>
    </p:spTree>
    <p:extLst>
      <p:ext uri="{BB962C8B-B14F-4D97-AF65-F5344CB8AC3E}">
        <p14:creationId xmlns:p14="http://schemas.microsoft.com/office/powerpoint/2010/main" val="17022982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07FC1B-B91A-6251-D89F-BA3493DC479B}"/>
              </a:ext>
            </a:extLst>
          </p:cNvPr>
          <p:cNvSpPr txBox="1"/>
          <p:nvPr/>
        </p:nvSpPr>
        <p:spPr>
          <a:xfrm>
            <a:off x="4042610" y="508738"/>
            <a:ext cx="6096000" cy="630942"/>
          </a:xfrm>
          <a:prstGeom prst="rect">
            <a:avLst/>
          </a:prstGeom>
          <a:noFill/>
        </p:spPr>
        <p:txBody>
          <a:bodyPr wrap="square">
            <a:spAutoFit/>
          </a:bodyPr>
          <a:lstStyle/>
          <a:p>
            <a:pPr marL="460375"/>
            <a:r>
              <a:rPr lang="en-US" sz="2400" b="1" kern="0" dirty="0">
                <a:latin typeface="Times New Roman" panose="02020603050405020304" pitchFamily="18" charset="0"/>
                <a:ea typeface="Times New Roman" panose="02020603050405020304" pitchFamily="18" charset="0"/>
              </a:rPr>
              <a:t>Data Integrity Check</a:t>
            </a:r>
            <a:endParaRPr lang="en-IN" sz="2400" b="1" kern="0" dirty="0">
              <a:effectLst/>
              <a:latin typeface="Times New Roman" panose="02020603050405020304" pitchFamily="18" charset="0"/>
              <a:ea typeface="Times New Roman" panose="02020603050405020304" pitchFamily="18" charset="0"/>
            </a:endParaRPr>
          </a:p>
          <a:p>
            <a:r>
              <a:rPr lang="en-US" sz="1100" b="1"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0FDA0471-7634-8927-A1DA-DC8AADD4FE5E}"/>
              </a:ext>
            </a:extLst>
          </p:cNvPr>
          <p:cNvPicPr/>
          <p:nvPr/>
        </p:nvPicPr>
        <p:blipFill>
          <a:blip r:embed="rId2"/>
          <a:stretch>
            <a:fillRect/>
          </a:stretch>
        </p:blipFill>
        <p:spPr>
          <a:xfrm>
            <a:off x="3200400" y="1390332"/>
            <a:ext cx="5516879" cy="4077335"/>
          </a:xfrm>
          <a:prstGeom prst="rect">
            <a:avLst/>
          </a:prstGeom>
        </p:spPr>
      </p:pic>
    </p:spTree>
    <p:extLst>
      <p:ext uri="{BB962C8B-B14F-4D97-AF65-F5344CB8AC3E}">
        <p14:creationId xmlns:p14="http://schemas.microsoft.com/office/powerpoint/2010/main" val="8942690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9AC06D-62B5-7550-F6D5-B42B564293F5}"/>
              </a:ext>
            </a:extLst>
          </p:cNvPr>
          <p:cNvSpPr txBox="1"/>
          <p:nvPr/>
        </p:nvSpPr>
        <p:spPr>
          <a:xfrm>
            <a:off x="3764280" y="497123"/>
            <a:ext cx="6582878" cy="461665"/>
          </a:xfrm>
          <a:prstGeom prst="rect">
            <a:avLst/>
          </a:prstGeom>
          <a:noFill/>
        </p:spPr>
        <p:txBody>
          <a:bodyPr wrap="square">
            <a:spAutoFit/>
          </a:bodyPr>
          <a:lstStyle/>
          <a:p>
            <a:pPr marL="460375">
              <a:spcBef>
                <a:spcPts val="490"/>
              </a:spcBef>
            </a:pPr>
            <a:r>
              <a:rPr lang="en-US" sz="2400" b="1" dirty="0">
                <a:latin typeface="Times New Roman" panose="02020603050405020304" pitchFamily="18" charset="0"/>
                <a:ea typeface="Times New Roman" panose="02020603050405020304" pitchFamily="18" charset="0"/>
              </a:rPr>
              <a:t>Recovered Your Files</a:t>
            </a:r>
            <a:endParaRPr lang="en-IN" sz="2400" b="1"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60784A71-3907-444F-F88D-2E47D64D5CAF}"/>
              </a:ext>
            </a:extLst>
          </p:cNvPr>
          <p:cNvPicPr/>
          <p:nvPr/>
        </p:nvPicPr>
        <p:blipFill>
          <a:blip r:embed="rId2"/>
          <a:stretch>
            <a:fillRect/>
          </a:stretch>
        </p:blipFill>
        <p:spPr>
          <a:xfrm>
            <a:off x="2956560" y="1402081"/>
            <a:ext cx="5684519" cy="3634422"/>
          </a:xfrm>
          <a:prstGeom prst="rect">
            <a:avLst/>
          </a:prstGeom>
        </p:spPr>
      </p:pic>
    </p:spTree>
    <p:extLst>
      <p:ext uri="{BB962C8B-B14F-4D97-AF65-F5344CB8AC3E}">
        <p14:creationId xmlns:p14="http://schemas.microsoft.com/office/powerpoint/2010/main" val="12602828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6987D-53A3-08B8-C6DB-954CBC34C170}"/>
              </a:ext>
            </a:extLst>
          </p:cNvPr>
          <p:cNvSpPr>
            <a:spLocks noGrp="1"/>
          </p:cNvSpPr>
          <p:nvPr>
            <p:ph type="title"/>
          </p:nvPr>
        </p:nvSpPr>
        <p:spPr>
          <a:xfrm>
            <a:off x="1154955" y="1143000"/>
            <a:ext cx="5055345" cy="838200"/>
          </a:xfrm>
        </p:spPr>
        <p:txBody>
          <a:bodyPr/>
          <a:lstStyle/>
          <a:p>
            <a:r>
              <a:rPr lang="en-US" sz="3800" b="1" kern="0" dirty="0">
                <a:solidFill>
                  <a:schemeClr val="bg1"/>
                </a:solidFill>
                <a:effectLst/>
                <a:latin typeface="Times New Roman" panose="02020603050405020304" pitchFamily="18" charset="0"/>
                <a:ea typeface="Times New Roman" panose="02020603050405020304" pitchFamily="18" charset="0"/>
              </a:rPr>
              <a:t>CONCLUSION</a:t>
            </a:r>
            <a:br>
              <a:rPr lang="en-IN" sz="2800" b="1" kern="0" dirty="0">
                <a:effectLst/>
                <a:latin typeface="Times New Roman" panose="02020603050405020304" pitchFamily="18" charset="0"/>
                <a:ea typeface="Times New Roman" panose="02020603050405020304" pitchFamily="18" charset="0"/>
              </a:rPr>
            </a:br>
            <a:endParaRPr lang="en-IN" sz="4800" dirty="0"/>
          </a:p>
        </p:txBody>
      </p:sp>
      <p:sp>
        <p:nvSpPr>
          <p:cNvPr id="3" name="Content Placeholder 2">
            <a:extLst>
              <a:ext uri="{FF2B5EF4-FFF2-40B4-BE49-F238E27FC236}">
                <a16:creationId xmlns:a16="http://schemas.microsoft.com/office/drawing/2014/main" id="{BEE32615-9824-5DE7-1BD9-20E69301CF9A}"/>
              </a:ext>
            </a:extLst>
          </p:cNvPr>
          <p:cNvSpPr>
            <a:spLocks noGrp="1"/>
          </p:cNvSpPr>
          <p:nvPr>
            <p:ph idx="1"/>
          </p:nvPr>
        </p:nvSpPr>
        <p:spPr/>
        <p:txBody>
          <a:bodyPr>
            <a:noAutofit/>
          </a:bodyPr>
          <a:lstStyle/>
          <a:p>
            <a:pPr marL="0" indent="0" algn="just">
              <a:lnSpc>
                <a:spcPct val="150000"/>
              </a:lnSpc>
              <a:buNone/>
            </a:pPr>
            <a:r>
              <a:rPr lang="en-IN" dirty="0">
                <a:effectLst/>
                <a:latin typeface="Times New Roman" panose="02020603050405020304" pitchFamily="18" charset="0"/>
                <a:ea typeface="Calibri" panose="020F0502020204030204" pitchFamily="34" charset="0"/>
                <a:cs typeface="Times New Roman" panose="02020603050405020304" pitchFamily="18" charset="0"/>
              </a:rPr>
              <a:t>In this project, we build, on top of the existing HDFS, a novel LAST-HDFS system to address the data placement control problem in the cloud. LAST-HDFS supports policy-driven file loading that enables location-aware storage in cloud sites. More importantly, it also ensures that the location policy is enforced regardless of data replication and load balancing processes that may affect policy compliance. Specifically, an efficient LP-tree and Legal File Transfer graph were designed to help optimally allocate files with similar location preferences to the most suitable cloud nodes which in turn enhance the chance of results have shown the effectiveness and efficiency of the proposed LAST-HDFS 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93435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64FEE-20E7-E9E1-2960-D8C6D092DD67}"/>
              </a:ext>
            </a:extLst>
          </p:cNvPr>
          <p:cNvSpPr>
            <a:spLocks noGrp="1"/>
          </p:cNvSpPr>
          <p:nvPr>
            <p:ph type="title"/>
          </p:nvPr>
        </p:nvSpPr>
        <p:spPr>
          <a:xfrm>
            <a:off x="838200" y="2791326"/>
            <a:ext cx="10515600" cy="1578543"/>
          </a:xfrm>
        </p:spPr>
        <p:txBody>
          <a:bodyPr/>
          <a:lstStyle/>
          <a:p>
            <a:pPr algn="ctr"/>
            <a:r>
              <a:rPr lang="en-US" sz="6000" b="1" dirty="0">
                <a:solidFill>
                  <a:schemeClr val="tx2"/>
                </a:solidFill>
                <a:latin typeface="Times New Roman" panose="02020603050405020304" pitchFamily="18" charset="0"/>
                <a:cs typeface="Times New Roman" panose="02020603050405020304" pitchFamily="18" charset="0"/>
              </a:rPr>
              <a:t>Thank you</a:t>
            </a:r>
            <a:endParaRPr lang="en-IN" sz="6000" b="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5607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D5FD39-C514-0A3B-8544-AA76AC7FCAF7}"/>
              </a:ext>
            </a:extLst>
          </p:cNvPr>
          <p:cNvSpPr txBox="1"/>
          <p:nvPr/>
        </p:nvSpPr>
        <p:spPr>
          <a:xfrm>
            <a:off x="4211777" y="2687542"/>
            <a:ext cx="4643562" cy="1077218"/>
          </a:xfrm>
          <a:prstGeom prst="rect">
            <a:avLst/>
          </a:prstGeom>
          <a:noFill/>
        </p:spPr>
        <p:txBody>
          <a:bodyPr wrap="square" rtlCol="0">
            <a:spAutoFit/>
          </a:bodyPr>
          <a:lstStyle/>
          <a:p>
            <a:endParaRPr lang="en-US" dirty="0"/>
          </a:p>
          <a:p>
            <a:endParaRPr lang="en-US" dirty="0"/>
          </a:p>
          <a:p>
            <a:r>
              <a:rPr lang="en-US" sz="2800" b="1" dirty="0">
                <a:latin typeface="Times New Roman" panose="02020603050405020304" pitchFamily="18" charset="0"/>
                <a:cs typeface="Times New Roman" panose="02020603050405020304" pitchFamily="18" charset="0"/>
              </a:rPr>
              <a:t>INTRODUCTION</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3878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C6517-493D-06E4-CF43-93AF7D0CC31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D9FD9B-1EE6-990C-05F5-5522A1B31063}"/>
              </a:ext>
            </a:extLst>
          </p:cNvPr>
          <p:cNvSpPr>
            <a:spLocks noGrp="1"/>
          </p:cNvSpPr>
          <p:nvPr>
            <p:ph idx="1"/>
          </p:nvPr>
        </p:nvSpPr>
        <p:spPr>
          <a:xfrm>
            <a:off x="1319514" y="2385060"/>
            <a:ext cx="8989140" cy="3634740"/>
          </a:xfrm>
        </p:spPr>
        <p:txBody>
          <a:bodyPr>
            <a:noAutofit/>
          </a:bodyPr>
          <a:lstStyle/>
          <a:p>
            <a:pPr marL="0" indent="0" algn="just">
              <a:lnSpc>
                <a:spcPct val="160000"/>
              </a:lnSpc>
              <a:buNone/>
            </a:pPr>
            <a:r>
              <a:rPr lang="en-IN" kern="100" dirty="0">
                <a:solidFill>
                  <a:srgbClr val="000000"/>
                </a:solidFill>
                <a:effectLst/>
                <a:latin typeface="Times New Roman" panose="02020603050405020304" pitchFamily="18" charset="0"/>
                <a:ea typeface="Times New Roman" panose="02020603050405020304" pitchFamily="18" charset="0"/>
              </a:rPr>
              <a:t>With the ever-increasing popularity of cloud computing, the demand for cloud storage has also increased exponentially. Computing firms are no longer the only consumers of cloud storage and cloud computing, but rather average businesses, and even end-users, are taking advantage of the immense capabilities that cloud services can provide. While enjoying the flexibility and convenience brought by cloud storage, cloud users release control over their data, and particularly are often unable to locate the actual their data; this could be in-state, in-country, or even out-of-country. Lack of location control may store sensitive data (e.g., medical records) that are governed by laws to remain within certain geographic boundaries and borders.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9373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F877A-C2A9-23D8-C966-966129211B6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Purpose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BCEB0C-5F05-3D6E-BF8C-20B535AD71DC}"/>
              </a:ext>
            </a:extLst>
          </p:cNvPr>
          <p:cNvSpPr>
            <a:spLocks noGrp="1"/>
          </p:cNvSpPr>
          <p:nvPr>
            <p:ph idx="1"/>
          </p:nvPr>
        </p:nvSpPr>
        <p:spPr>
          <a:xfrm>
            <a:off x="1079417" y="2499076"/>
            <a:ext cx="9384708" cy="3416300"/>
          </a:xfrm>
        </p:spPr>
        <p:txBody>
          <a:bodyPr>
            <a:normAutofit/>
          </a:bodyPr>
          <a:lstStyle/>
          <a:p>
            <a:pPr marL="0" indent="0" algn="just">
              <a:lnSpc>
                <a:spcPct val="150000"/>
              </a:lnSpc>
              <a:buNone/>
            </a:pPr>
            <a:r>
              <a:rPr lang="en-IN" sz="1800" kern="100" dirty="0">
                <a:solidFill>
                  <a:srgbClr val="000000"/>
                </a:solidFill>
                <a:effectLst/>
                <a:latin typeface="Times New Roman" panose="02020603050405020304" pitchFamily="18" charset="0"/>
                <a:ea typeface="Times New Roman" panose="02020603050405020304" pitchFamily="18" charset="0"/>
              </a:rPr>
              <a:t>Proposed work, the system infiltrates into one of the most widely adopted cloud data storage systems–Hadoop Distributed File System (HDFS), and design an enhanced HDFS system, called LAST-HDFS. proposed approach is that, once data is allocated per users’ location preferences, our framework monitors real time file transfers in the cloud and is capable of detecting potential illegal transfers. </a:t>
            </a: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4967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52277-E630-7C90-4A67-BEF29FE86EC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Scope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C0AEF7-8DC0-FF43-90B2-2264EEF508F2}"/>
              </a:ext>
            </a:extLst>
          </p:cNvPr>
          <p:cNvSpPr>
            <a:spLocks noGrp="1"/>
          </p:cNvSpPr>
          <p:nvPr>
            <p:ph idx="1"/>
          </p:nvPr>
        </p:nvSpPr>
        <p:spPr>
          <a:xfrm>
            <a:off x="1154954" y="2603500"/>
            <a:ext cx="9394333" cy="3416300"/>
          </a:xfrm>
        </p:spPr>
        <p:txBody>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Implemented our proposed framework and carried out an extensive experimental evaluation in a large-scale real cloud environment to demonstrate the effectiveness and efficiency of our proposed system . The proposed system achieves efficient Illegal File Transfer Detection Algorithm to secure the data.</a:t>
            </a:r>
          </a:p>
          <a:p>
            <a:pPr algn="just"/>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39881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
  <TotalTime>2388</TotalTime>
  <Words>1224</Words>
  <Application>Microsoft Office PowerPoint</Application>
  <PresentationFormat>Widescreen</PresentationFormat>
  <Paragraphs>146</Paragraphs>
  <Slides>56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Calibri</vt:lpstr>
      <vt:lpstr>Century Gothic</vt:lpstr>
      <vt:lpstr>Times New Roman</vt:lpstr>
      <vt:lpstr>Wingdings</vt:lpstr>
      <vt:lpstr>Wingdings 3</vt:lpstr>
      <vt:lpstr>Ion Boardroom</vt:lpstr>
      <vt:lpstr>WELCOME  TO  DEPARTMENT OF MASTER OF COMPUTER APPLICATIONS</vt:lpstr>
      <vt:lpstr>IDENTIFYING ABNORMAL CLOUD FILE MIGRATION AND REPLICATION ACTIVITIES </vt:lpstr>
      <vt:lpstr>CONTENTS</vt:lpstr>
      <vt:lpstr>PowerPoint Presentation</vt:lpstr>
      <vt:lpstr> ABSTRACT </vt:lpstr>
      <vt:lpstr>PowerPoint Presentation</vt:lpstr>
      <vt:lpstr>INTRODUCTION</vt:lpstr>
      <vt:lpstr>Purpose</vt:lpstr>
      <vt:lpstr>Scope</vt:lpstr>
      <vt:lpstr>Existing System</vt:lpstr>
      <vt:lpstr>Disadvantages</vt:lpstr>
      <vt:lpstr>Proposed System</vt:lpstr>
      <vt:lpstr>Advantages</vt:lpstr>
      <vt:lpstr>PowerPoint Presentation</vt:lpstr>
      <vt:lpstr>System Architecture</vt:lpstr>
      <vt:lpstr>Modules</vt:lpstr>
      <vt:lpstr>Admin</vt:lpstr>
      <vt:lpstr>User</vt:lpstr>
      <vt:lpstr>Hardware Requirements </vt:lpstr>
      <vt:lpstr>Software Requirements </vt:lpstr>
      <vt:lpstr>NON FUNCTIONAL REQUIREMENTS</vt:lpstr>
      <vt:lpstr>PowerPoint Presentation</vt:lpstr>
      <vt:lpstr>PowerPoint Presentation</vt:lpstr>
      <vt:lpstr>Table Name : User</vt:lpstr>
      <vt:lpstr>Table Name : Admin</vt:lpstr>
      <vt:lpstr>PowerPoint Presentation</vt:lpstr>
      <vt:lpstr>Use case diagram for overall system</vt:lpstr>
      <vt:lpstr>Class Diagram for overall system</vt:lpstr>
      <vt:lpstr>Sequence Diagram for overall system</vt:lpstr>
      <vt:lpstr>Activity Diagram for overall system </vt:lpstr>
      <vt:lpstr>Deployment Diagram</vt:lpstr>
      <vt:lpstr>TESTING</vt:lpstr>
      <vt:lpstr>Testing Techniques </vt:lpstr>
      <vt:lpstr>Test cases</vt:lpstr>
      <vt:lpstr>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CONTENTS</dc:title>
  <dc:creator>balaji nookala</dc:creator>
  <cp:lastModifiedBy>chinthakunta sravani</cp:lastModifiedBy>
  <cp:revision>133</cp:revision>
  <dcterms:created xsi:type="dcterms:W3CDTF">2023-06-15T06:18:29Z</dcterms:created>
  <dcterms:modified xsi:type="dcterms:W3CDTF">2024-05-19T01:55:17Z</dcterms:modified>
</cp:coreProperties>
</file>