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43891200" cy="32918400"/>
  <p:notesSz cx="7004050" cy="9290050"/>
  <p:defaultTextStyle>
    <a:defPPr>
      <a:defRPr lang="en-US"/>
    </a:defPPr>
    <a:lvl1pPr marL="0" algn="l" defTabSz="3291279" rtl="0" eaLnBrk="1" latinLnBrk="0" hangingPunct="1">
      <a:defRPr sz="6400" kern="1200">
        <a:solidFill>
          <a:schemeClr val="tx1"/>
        </a:solidFill>
        <a:latin typeface="+mn-lt"/>
        <a:ea typeface="+mn-ea"/>
        <a:cs typeface="+mn-cs"/>
      </a:defRPr>
    </a:lvl1pPr>
    <a:lvl2pPr marL="1645640" algn="l" defTabSz="3291279" rtl="0" eaLnBrk="1" latinLnBrk="0" hangingPunct="1">
      <a:defRPr sz="6400" kern="1200">
        <a:solidFill>
          <a:schemeClr val="tx1"/>
        </a:solidFill>
        <a:latin typeface="+mn-lt"/>
        <a:ea typeface="+mn-ea"/>
        <a:cs typeface="+mn-cs"/>
      </a:defRPr>
    </a:lvl2pPr>
    <a:lvl3pPr marL="3291279" algn="l" defTabSz="3291279" rtl="0" eaLnBrk="1" latinLnBrk="0" hangingPunct="1">
      <a:defRPr sz="6400" kern="1200">
        <a:solidFill>
          <a:schemeClr val="tx1"/>
        </a:solidFill>
        <a:latin typeface="+mn-lt"/>
        <a:ea typeface="+mn-ea"/>
        <a:cs typeface="+mn-cs"/>
      </a:defRPr>
    </a:lvl3pPr>
    <a:lvl4pPr marL="4936919" algn="l" defTabSz="3291279" rtl="0" eaLnBrk="1" latinLnBrk="0" hangingPunct="1">
      <a:defRPr sz="6400" kern="1200">
        <a:solidFill>
          <a:schemeClr val="tx1"/>
        </a:solidFill>
        <a:latin typeface="+mn-lt"/>
        <a:ea typeface="+mn-ea"/>
        <a:cs typeface="+mn-cs"/>
      </a:defRPr>
    </a:lvl4pPr>
    <a:lvl5pPr marL="6582559" algn="l" defTabSz="3291279" rtl="0" eaLnBrk="1" latinLnBrk="0" hangingPunct="1">
      <a:defRPr sz="6400" kern="1200">
        <a:solidFill>
          <a:schemeClr val="tx1"/>
        </a:solidFill>
        <a:latin typeface="+mn-lt"/>
        <a:ea typeface="+mn-ea"/>
        <a:cs typeface="+mn-cs"/>
      </a:defRPr>
    </a:lvl5pPr>
    <a:lvl6pPr marL="8228198" algn="l" defTabSz="3291279" rtl="0" eaLnBrk="1" latinLnBrk="0" hangingPunct="1">
      <a:defRPr sz="6400" kern="1200">
        <a:solidFill>
          <a:schemeClr val="tx1"/>
        </a:solidFill>
        <a:latin typeface="+mn-lt"/>
        <a:ea typeface="+mn-ea"/>
        <a:cs typeface="+mn-cs"/>
      </a:defRPr>
    </a:lvl6pPr>
    <a:lvl7pPr marL="9873837" algn="l" defTabSz="3291279" rtl="0" eaLnBrk="1" latinLnBrk="0" hangingPunct="1">
      <a:defRPr sz="6400" kern="1200">
        <a:solidFill>
          <a:schemeClr val="tx1"/>
        </a:solidFill>
        <a:latin typeface="+mn-lt"/>
        <a:ea typeface="+mn-ea"/>
        <a:cs typeface="+mn-cs"/>
      </a:defRPr>
    </a:lvl7pPr>
    <a:lvl8pPr marL="11519478" algn="l" defTabSz="3291279" rtl="0" eaLnBrk="1" latinLnBrk="0" hangingPunct="1">
      <a:defRPr sz="6400" kern="1200">
        <a:solidFill>
          <a:schemeClr val="tx1"/>
        </a:solidFill>
        <a:latin typeface="+mn-lt"/>
        <a:ea typeface="+mn-ea"/>
        <a:cs typeface="+mn-cs"/>
      </a:defRPr>
    </a:lvl8pPr>
    <a:lvl9pPr marL="13165118" algn="l" defTabSz="3291279" rtl="0" eaLnBrk="1" latinLnBrk="0" hangingPunct="1">
      <a:defRPr sz="6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60" autoAdjust="0"/>
    <p:restoredTop sz="94676" autoAdjust="0"/>
  </p:normalViewPr>
  <p:slideViewPr>
    <p:cSldViewPr>
      <p:cViewPr>
        <p:scale>
          <a:sx n="33" d="100"/>
          <a:sy n="33" d="100"/>
        </p:scale>
        <p:origin x="882" y="-858"/>
      </p:cViewPr>
      <p:guideLst>
        <p:guide orient="horz" pos="10368"/>
        <p:guide pos="13824"/>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ravani chowdary" userId="054b81f8937b2810" providerId="LiveId" clId="{90D25DE7-4C07-4A9E-B8F5-AB39A0F35DE6}"/>
    <pc:docChg chg="undo redo custSel modSld">
      <pc:chgData name="sravani chowdary" userId="054b81f8937b2810" providerId="LiveId" clId="{90D25DE7-4C07-4A9E-B8F5-AB39A0F35DE6}" dt="2023-11-07T12:50:57.719" v="421"/>
      <pc:docMkLst>
        <pc:docMk/>
      </pc:docMkLst>
      <pc:sldChg chg="addSp delSp modSp mod">
        <pc:chgData name="sravani chowdary" userId="054b81f8937b2810" providerId="LiveId" clId="{90D25DE7-4C07-4A9E-B8F5-AB39A0F35DE6}" dt="2023-11-07T12:50:57.719" v="421"/>
        <pc:sldMkLst>
          <pc:docMk/>
          <pc:sldMk cId="2251251862" sldId="256"/>
        </pc:sldMkLst>
        <pc:spChg chg="add mod">
          <ac:chgData name="sravani chowdary" userId="054b81f8937b2810" providerId="LiveId" clId="{90D25DE7-4C07-4A9E-B8F5-AB39A0F35DE6}" dt="2023-11-07T12:40:19.231" v="335" actId="1076"/>
          <ac:spMkLst>
            <pc:docMk/>
            <pc:sldMk cId="2251251862" sldId="256"/>
            <ac:spMk id="3" creationId="{F461DA6D-FE8D-90C3-C44D-0C7A3DAD58B8}"/>
          </ac:spMkLst>
        </pc:spChg>
        <pc:spChg chg="mod">
          <ac:chgData name="sravani chowdary" userId="054b81f8937b2810" providerId="LiveId" clId="{90D25DE7-4C07-4A9E-B8F5-AB39A0F35DE6}" dt="2023-11-07T12:21:32.479" v="4" actId="255"/>
          <ac:spMkLst>
            <pc:docMk/>
            <pc:sldMk cId="2251251862" sldId="256"/>
            <ac:spMk id="10" creationId="{00000000-0000-0000-0000-000000000000}"/>
          </ac:spMkLst>
        </pc:spChg>
        <pc:spChg chg="mod">
          <ac:chgData name="sravani chowdary" userId="054b81f8937b2810" providerId="LiveId" clId="{90D25DE7-4C07-4A9E-B8F5-AB39A0F35DE6}" dt="2023-11-07T12:23:29.683" v="19" actId="313"/>
          <ac:spMkLst>
            <pc:docMk/>
            <pc:sldMk cId="2251251862" sldId="256"/>
            <ac:spMk id="11" creationId="{00000000-0000-0000-0000-000000000000}"/>
          </ac:spMkLst>
        </pc:spChg>
        <pc:spChg chg="mod">
          <ac:chgData name="sravani chowdary" userId="054b81f8937b2810" providerId="LiveId" clId="{90D25DE7-4C07-4A9E-B8F5-AB39A0F35DE6}" dt="2023-11-07T12:50:57.719" v="421"/>
          <ac:spMkLst>
            <pc:docMk/>
            <pc:sldMk cId="2251251862" sldId="256"/>
            <ac:spMk id="12" creationId="{00000000-0000-0000-0000-000000000000}"/>
          </ac:spMkLst>
        </pc:spChg>
        <pc:spChg chg="mod">
          <ac:chgData name="sravani chowdary" userId="054b81f8937b2810" providerId="LiveId" clId="{90D25DE7-4C07-4A9E-B8F5-AB39A0F35DE6}" dt="2023-11-07T12:33:49.644" v="176" actId="123"/>
          <ac:spMkLst>
            <pc:docMk/>
            <pc:sldMk cId="2251251862" sldId="256"/>
            <ac:spMk id="13" creationId="{00000000-0000-0000-0000-000000000000}"/>
          </ac:spMkLst>
        </pc:spChg>
        <pc:spChg chg="mod">
          <ac:chgData name="sravani chowdary" userId="054b81f8937b2810" providerId="LiveId" clId="{90D25DE7-4C07-4A9E-B8F5-AB39A0F35DE6}" dt="2023-11-07T12:34:39.440" v="179" actId="2711"/>
          <ac:spMkLst>
            <pc:docMk/>
            <pc:sldMk cId="2251251862" sldId="256"/>
            <ac:spMk id="14" creationId="{00000000-0000-0000-0000-000000000000}"/>
          </ac:spMkLst>
        </pc:spChg>
        <pc:spChg chg="mod">
          <ac:chgData name="sravani chowdary" userId="054b81f8937b2810" providerId="LiveId" clId="{90D25DE7-4C07-4A9E-B8F5-AB39A0F35DE6}" dt="2023-11-07T12:34:20.860" v="178" actId="255"/>
          <ac:spMkLst>
            <pc:docMk/>
            <pc:sldMk cId="2251251862" sldId="256"/>
            <ac:spMk id="15" creationId="{00000000-0000-0000-0000-000000000000}"/>
          </ac:spMkLst>
        </pc:spChg>
        <pc:spChg chg="mod">
          <ac:chgData name="sravani chowdary" userId="054b81f8937b2810" providerId="LiveId" clId="{90D25DE7-4C07-4A9E-B8F5-AB39A0F35DE6}" dt="2023-11-07T12:38:22.248" v="281" actId="1076"/>
          <ac:spMkLst>
            <pc:docMk/>
            <pc:sldMk cId="2251251862" sldId="256"/>
            <ac:spMk id="24" creationId="{00000000-0000-0000-0000-000000000000}"/>
          </ac:spMkLst>
        </pc:spChg>
        <pc:spChg chg="mod">
          <ac:chgData name="sravani chowdary" userId="054b81f8937b2810" providerId="LiveId" clId="{90D25DE7-4C07-4A9E-B8F5-AB39A0F35DE6}" dt="2023-11-07T12:36:35.640" v="190" actId="255"/>
          <ac:spMkLst>
            <pc:docMk/>
            <pc:sldMk cId="2251251862" sldId="256"/>
            <ac:spMk id="26" creationId="{00000000-0000-0000-0000-000000000000}"/>
          </ac:spMkLst>
        </pc:spChg>
        <pc:spChg chg="mod">
          <ac:chgData name="sravani chowdary" userId="054b81f8937b2810" providerId="LiveId" clId="{90D25DE7-4C07-4A9E-B8F5-AB39A0F35DE6}" dt="2023-11-07T12:47:31.310" v="389" actId="1076"/>
          <ac:spMkLst>
            <pc:docMk/>
            <pc:sldMk cId="2251251862" sldId="256"/>
            <ac:spMk id="32" creationId="{00000000-0000-0000-0000-000000000000}"/>
          </ac:spMkLst>
        </pc:spChg>
        <pc:spChg chg="mod">
          <ac:chgData name="sravani chowdary" userId="054b81f8937b2810" providerId="LiveId" clId="{90D25DE7-4C07-4A9E-B8F5-AB39A0F35DE6}" dt="2023-11-07T12:45:26.016" v="352" actId="1076"/>
          <ac:spMkLst>
            <pc:docMk/>
            <pc:sldMk cId="2251251862" sldId="256"/>
            <ac:spMk id="35" creationId="{00000000-0000-0000-0000-000000000000}"/>
          </ac:spMkLst>
        </pc:spChg>
        <pc:spChg chg="mod">
          <ac:chgData name="sravani chowdary" userId="054b81f8937b2810" providerId="LiveId" clId="{90D25DE7-4C07-4A9E-B8F5-AB39A0F35DE6}" dt="2023-11-07T12:35:18.502" v="185" actId="20577"/>
          <ac:spMkLst>
            <pc:docMk/>
            <pc:sldMk cId="2251251862" sldId="256"/>
            <ac:spMk id="37" creationId="{00000000-0000-0000-0000-000000000000}"/>
          </ac:spMkLst>
        </pc:spChg>
        <pc:spChg chg="mod">
          <ac:chgData name="sravani chowdary" userId="054b81f8937b2810" providerId="LiveId" clId="{90D25DE7-4C07-4A9E-B8F5-AB39A0F35DE6}" dt="2023-11-07T12:49:17.134" v="412" actId="1076"/>
          <ac:spMkLst>
            <pc:docMk/>
            <pc:sldMk cId="2251251862" sldId="256"/>
            <ac:spMk id="38" creationId="{00000000-0000-0000-0000-000000000000}"/>
          </ac:spMkLst>
        </pc:spChg>
        <pc:spChg chg="mod">
          <ac:chgData name="sravani chowdary" userId="054b81f8937b2810" providerId="LiveId" clId="{90D25DE7-4C07-4A9E-B8F5-AB39A0F35DE6}" dt="2023-11-07T12:34:47.147" v="180" actId="2711"/>
          <ac:spMkLst>
            <pc:docMk/>
            <pc:sldMk cId="2251251862" sldId="256"/>
            <ac:spMk id="40" creationId="{00000000-0000-0000-0000-000000000000}"/>
          </ac:spMkLst>
        </pc:spChg>
        <pc:spChg chg="mod">
          <ac:chgData name="sravani chowdary" userId="054b81f8937b2810" providerId="LiveId" clId="{90D25DE7-4C07-4A9E-B8F5-AB39A0F35DE6}" dt="2023-11-07T12:31:09.401" v="152" actId="1076"/>
          <ac:spMkLst>
            <pc:docMk/>
            <pc:sldMk cId="2251251862" sldId="256"/>
            <ac:spMk id="53" creationId="{00000000-0000-0000-0000-000000000000}"/>
          </ac:spMkLst>
        </pc:spChg>
        <pc:picChg chg="del mod">
          <ac:chgData name="sravani chowdary" userId="054b81f8937b2810" providerId="LiveId" clId="{90D25DE7-4C07-4A9E-B8F5-AB39A0F35DE6}" dt="2023-11-07T12:29:06.264" v="89" actId="478"/>
          <ac:picMkLst>
            <pc:docMk/>
            <pc:sldMk cId="2251251862" sldId="256"/>
            <ac:picMk id="18" creationId="{155C340F-89B5-CEF3-D71B-4762F8CE8272}"/>
          </ac:picMkLst>
        </pc:picChg>
        <pc:picChg chg="add del mod">
          <ac:chgData name="sravani chowdary" userId="054b81f8937b2810" providerId="LiveId" clId="{90D25DE7-4C07-4A9E-B8F5-AB39A0F35DE6}" dt="2023-11-07T12:29:04.353" v="88"/>
          <ac:picMkLst>
            <pc:docMk/>
            <pc:sldMk cId="2251251862" sldId="256"/>
            <ac:picMk id="20" creationId="{E26027D4-DE90-EB84-CD55-99AE39FAFEDB}"/>
          </ac:picMkLst>
        </pc:picChg>
        <pc:picChg chg="add mod">
          <ac:chgData name="sravani chowdary" userId="054b81f8937b2810" providerId="LiveId" clId="{90D25DE7-4C07-4A9E-B8F5-AB39A0F35DE6}" dt="2023-11-07T12:29:26.905" v="95" actId="14100"/>
          <ac:picMkLst>
            <pc:docMk/>
            <pc:sldMk cId="2251251862" sldId="256"/>
            <ac:picMk id="22" creationId="{7EB92AAE-99B7-586F-E144-B8DF61F314FF}"/>
          </ac:picMkLst>
        </pc:picChg>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5" name="Rectangle 14"/>
          <p:cNvSpPr/>
          <p:nvPr userDrawn="1"/>
        </p:nvSpPr>
        <p:spPr>
          <a:xfrm>
            <a:off x="43159680" y="0"/>
            <a:ext cx="731520" cy="329184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16" name="Rectangle 15"/>
          <p:cNvSpPr/>
          <p:nvPr userDrawn="1"/>
        </p:nvSpPr>
        <p:spPr>
          <a:xfrm>
            <a:off x="0" y="0"/>
            <a:ext cx="731520" cy="329184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17" name="Rectangle 16"/>
          <p:cNvSpPr/>
          <p:nvPr userDrawn="1"/>
        </p:nvSpPr>
        <p:spPr>
          <a:xfrm>
            <a:off x="0" y="0"/>
            <a:ext cx="43891200" cy="41148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18" name="Rectangle 17"/>
          <p:cNvSpPr/>
          <p:nvPr userDrawn="1"/>
        </p:nvSpPr>
        <p:spPr>
          <a:xfrm>
            <a:off x="0" y="28803600"/>
            <a:ext cx="43891200" cy="41148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11" name="Instructions"/>
          <p:cNvSpPr/>
          <p:nvPr userDrawn="1"/>
        </p:nvSpPr>
        <p:spPr>
          <a:xfrm>
            <a:off x="-10515600" y="0"/>
            <a:ext cx="9601200" cy="32918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71421" tIns="171421" rIns="171421" bIns="171421"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800"/>
              </a:spcAft>
            </a:pPr>
            <a:r>
              <a:rPr lang="en-US" sz="7200" dirty="0">
                <a:solidFill>
                  <a:srgbClr val="7F7F7F"/>
                </a:solidFill>
                <a:latin typeface="Calibri" pitchFamily="34" charset="0"/>
                <a:cs typeface="Calibri" panose="020F0502020204030204" pitchFamily="34" charset="0"/>
              </a:rPr>
              <a:t>Poster Print Size:</a:t>
            </a:r>
            <a:endParaRPr sz="7200" dirty="0">
              <a:solidFill>
                <a:srgbClr val="7F7F7F"/>
              </a:solidFill>
              <a:latin typeface="Calibri" pitchFamily="34" charset="0"/>
              <a:cs typeface="Calibri" panose="020F0502020204030204" pitchFamily="34" charset="0"/>
            </a:endParaRPr>
          </a:p>
          <a:p>
            <a:pPr lvl="0">
              <a:spcBef>
                <a:spcPts val="0"/>
              </a:spcBef>
              <a:spcAft>
                <a:spcPts val="1800"/>
              </a:spcAft>
            </a:pPr>
            <a:r>
              <a:rPr lang="en-US" sz="4900" dirty="0">
                <a:solidFill>
                  <a:srgbClr val="7F7F7F"/>
                </a:solidFill>
                <a:latin typeface="Calibri" pitchFamily="34" charset="0"/>
                <a:cs typeface="Calibri" panose="020F0502020204030204" pitchFamily="34" charset="0"/>
              </a:rPr>
              <a:t>This poster template is 36” high by 48” wide. It can be used to print a Tri-Fold poster with 12” wings.</a:t>
            </a:r>
          </a:p>
          <a:p>
            <a:pPr lvl="0">
              <a:spcBef>
                <a:spcPts val="0"/>
              </a:spcBef>
              <a:spcAft>
                <a:spcPts val="1800"/>
              </a:spcAft>
            </a:pPr>
            <a:r>
              <a:rPr lang="en-US" sz="7200" dirty="0">
                <a:solidFill>
                  <a:srgbClr val="7F7F7F"/>
                </a:solidFill>
                <a:latin typeface="Calibri" pitchFamily="34" charset="0"/>
                <a:cs typeface="Calibri" panose="020F0502020204030204" pitchFamily="34" charset="0"/>
              </a:rPr>
              <a:t>Placeholders</a:t>
            </a:r>
            <a:r>
              <a:rPr sz="7200" dirty="0">
                <a:solidFill>
                  <a:srgbClr val="7F7F7F"/>
                </a:solidFill>
                <a:latin typeface="Calibri" pitchFamily="34" charset="0"/>
                <a:cs typeface="Calibri" panose="020F0502020204030204" pitchFamily="34" charset="0"/>
              </a:rPr>
              <a:t>:</a:t>
            </a:r>
          </a:p>
          <a:p>
            <a:pPr lvl="0">
              <a:spcBef>
                <a:spcPts val="0"/>
              </a:spcBef>
              <a:spcAft>
                <a:spcPts val="1800"/>
              </a:spcAft>
            </a:pPr>
            <a:r>
              <a:rPr sz="4900" dirty="0">
                <a:solidFill>
                  <a:srgbClr val="7F7F7F"/>
                </a:solidFill>
                <a:latin typeface="Calibri" pitchFamily="34" charset="0"/>
                <a:cs typeface="Calibri" panose="020F0502020204030204" pitchFamily="34" charset="0"/>
              </a:rPr>
              <a:t>The </a:t>
            </a:r>
            <a:r>
              <a:rPr lang="en-US" sz="4900" dirty="0">
                <a:solidFill>
                  <a:srgbClr val="7F7F7F"/>
                </a:solidFill>
                <a:latin typeface="Calibri" pitchFamily="34" charset="0"/>
                <a:cs typeface="Calibri" panose="020F0502020204030204" pitchFamily="34" charset="0"/>
              </a:rPr>
              <a:t>various elements included</a:t>
            </a:r>
            <a:r>
              <a:rPr sz="4900" dirty="0">
                <a:solidFill>
                  <a:srgbClr val="7F7F7F"/>
                </a:solidFill>
                <a:latin typeface="Calibri" pitchFamily="34" charset="0"/>
                <a:cs typeface="Calibri" panose="020F0502020204030204" pitchFamily="34" charset="0"/>
              </a:rPr>
              <a:t> in this </a:t>
            </a:r>
            <a:r>
              <a:rPr lang="en-US" sz="4900" dirty="0">
                <a:solidFill>
                  <a:srgbClr val="7F7F7F"/>
                </a:solidFill>
                <a:latin typeface="Calibri" pitchFamily="34" charset="0"/>
                <a:cs typeface="Calibri" panose="020F0502020204030204" pitchFamily="34" charset="0"/>
              </a:rPr>
              <a:t>poster are ones</a:t>
            </a:r>
            <a:r>
              <a:rPr lang="en-US" sz="4900" baseline="0" dirty="0">
                <a:solidFill>
                  <a:srgbClr val="7F7F7F"/>
                </a:solidFill>
                <a:latin typeface="Calibri" pitchFamily="34" charset="0"/>
                <a:cs typeface="Calibri" panose="020F0502020204030204" pitchFamily="34" charset="0"/>
              </a:rPr>
              <a:t> we often see in medical, research, and scientific posters.</a:t>
            </a:r>
            <a:r>
              <a:rPr sz="4900" dirty="0">
                <a:solidFill>
                  <a:srgbClr val="7F7F7F"/>
                </a:solidFill>
                <a:latin typeface="Calibri" pitchFamily="34" charset="0"/>
                <a:cs typeface="Calibri" panose="020F0502020204030204" pitchFamily="34" charset="0"/>
              </a:rPr>
              <a:t> </a:t>
            </a:r>
            <a:r>
              <a:rPr lang="en-US" sz="4900" dirty="0">
                <a:solidFill>
                  <a:srgbClr val="7F7F7F"/>
                </a:solidFill>
                <a:latin typeface="Calibri" pitchFamily="34" charset="0"/>
                <a:cs typeface="Calibri" panose="020F0502020204030204" pitchFamily="34" charset="0"/>
              </a:rPr>
              <a:t>Feel</a:t>
            </a:r>
            <a:r>
              <a:rPr lang="en-US" sz="4900" baseline="0" dirty="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1800"/>
              </a:spcAft>
            </a:pPr>
            <a:r>
              <a:rPr lang="en-US" sz="7200" dirty="0">
                <a:solidFill>
                  <a:srgbClr val="7F7F7F"/>
                </a:solidFill>
                <a:latin typeface="Calibri" pitchFamily="34" charset="0"/>
                <a:cs typeface="Calibri" panose="020F0502020204030204" pitchFamily="34" charset="0"/>
              </a:rPr>
              <a:t>Image</a:t>
            </a:r>
            <a:r>
              <a:rPr lang="en-US" sz="7200" baseline="0" dirty="0">
                <a:solidFill>
                  <a:srgbClr val="7F7F7F"/>
                </a:solidFill>
                <a:latin typeface="Calibri" pitchFamily="34" charset="0"/>
                <a:cs typeface="Calibri" panose="020F0502020204030204" pitchFamily="34" charset="0"/>
              </a:rPr>
              <a:t> Quality</a:t>
            </a:r>
            <a:r>
              <a:rPr lang="en-US" sz="7200" dirty="0">
                <a:solidFill>
                  <a:srgbClr val="7F7F7F"/>
                </a:solidFill>
                <a:latin typeface="Calibri" pitchFamily="34" charset="0"/>
                <a:cs typeface="Calibri" panose="020F0502020204030204" pitchFamily="34" charset="0"/>
              </a:rPr>
              <a:t>:</a:t>
            </a:r>
          </a:p>
          <a:p>
            <a:pPr lvl="0">
              <a:spcBef>
                <a:spcPts val="0"/>
              </a:spcBef>
              <a:spcAft>
                <a:spcPts val="1800"/>
              </a:spcAft>
            </a:pPr>
            <a:r>
              <a:rPr lang="en-US" sz="4900" dirty="0">
                <a:solidFill>
                  <a:srgbClr val="7F7F7F"/>
                </a:solidFill>
                <a:latin typeface="Calibri" pitchFamily="34" charset="0"/>
                <a:cs typeface="Calibri" panose="020F0502020204030204" pitchFamily="34" charset="0"/>
              </a:rPr>
              <a:t>You can place digital photos or logo art in your poster file by selecting the </a:t>
            </a:r>
            <a:r>
              <a:rPr lang="en-US" sz="4900" b="1" dirty="0">
                <a:solidFill>
                  <a:srgbClr val="7F7F7F"/>
                </a:solidFill>
                <a:latin typeface="Calibri" pitchFamily="34" charset="0"/>
                <a:cs typeface="Calibri" panose="020F0502020204030204" pitchFamily="34" charset="0"/>
              </a:rPr>
              <a:t>Insert, Picture</a:t>
            </a:r>
            <a:r>
              <a:rPr lang="en-US" sz="4900" dirty="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4900" b="1" dirty="0">
                <a:solidFill>
                  <a:srgbClr val="7F7F7F"/>
                </a:solidFill>
                <a:latin typeface="Calibri" pitchFamily="34" charset="0"/>
                <a:cs typeface="Calibri" panose="020F0502020204030204" pitchFamily="34" charset="0"/>
              </a:rPr>
              <a:t>150-200 pixels per inch in their final printed size</a:t>
            </a:r>
            <a:r>
              <a:rPr lang="en-US" sz="4900" dirty="0">
                <a:solidFill>
                  <a:srgbClr val="7F7F7F"/>
                </a:solidFill>
                <a:latin typeface="Calibri" pitchFamily="34" charset="0"/>
                <a:cs typeface="Calibri" panose="020F0502020204030204" pitchFamily="34" charset="0"/>
              </a:rPr>
              <a:t>. For instance, a 1600 x 1200 pixel</a:t>
            </a:r>
            <a:r>
              <a:rPr lang="en-US" sz="4900" baseline="0" dirty="0">
                <a:solidFill>
                  <a:srgbClr val="7F7F7F"/>
                </a:solidFill>
                <a:latin typeface="Calibri" pitchFamily="34" charset="0"/>
                <a:cs typeface="Calibri" panose="020F0502020204030204" pitchFamily="34" charset="0"/>
              </a:rPr>
              <a:t> photo will usually look fine up to </a:t>
            </a:r>
            <a:r>
              <a:rPr lang="en-US" sz="4900" dirty="0">
                <a:solidFill>
                  <a:srgbClr val="7F7F7F"/>
                </a:solidFill>
                <a:latin typeface="Calibri" pitchFamily="34" charset="0"/>
                <a:cs typeface="Calibri" panose="020F0502020204030204" pitchFamily="34" charset="0"/>
              </a:rPr>
              <a:t>8“-10” wide on your printed poster.</a:t>
            </a:r>
          </a:p>
          <a:p>
            <a:pPr lvl="0">
              <a:spcBef>
                <a:spcPts val="0"/>
              </a:spcBef>
              <a:spcAft>
                <a:spcPts val="1800"/>
              </a:spcAft>
            </a:pPr>
            <a:r>
              <a:rPr lang="en-US" sz="4900" dirty="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1800"/>
              </a:spcAft>
            </a:pPr>
            <a:r>
              <a:rPr lang="en-US" sz="4900" dirty="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1800"/>
              </a:spcAft>
            </a:pPr>
            <a:br>
              <a:rPr lang="en-US" sz="3600" dirty="0">
                <a:solidFill>
                  <a:srgbClr val="7F7F7F"/>
                </a:solidFill>
                <a:latin typeface="Calibri" pitchFamily="34" charset="0"/>
                <a:cs typeface="Calibri" panose="020F0502020204030204" pitchFamily="34" charset="0"/>
              </a:rPr>
            </a:br>
            <a:r>
              <a:rPr lang="en-US" sz="3600" dirty="0">
                <a:solidFill>
                  <a:srgbClr val="7F7F7F"/>
                </a:solidFill>
                <a:latin typeface="Calibri" pitchFamily="34" charset="0"/>
                <a:cs typeface="Calibri" panose="020F0502020204030204" pitchFamily="34" charset="0"/>
              </a:rPr>
              <a:t>[This sidebar area does not print.]</a:t>
            </a:r>
          </a:p>
        </p:txBody>
      </p:sp>
      <p:grpSp>
        <p:nvGrpSpPr>
          <p:cNvPr id="12" name="Group 11"/>
          <p:cNvGrpSpPr/>
          <p:nvPr userDrawn="1"/>
        </p:nvGrpSpPr>
        <p:grpSpPr>
          <a:xfrm>
            <a:off x="44805600" y="0"/>
            <a:ext cx="9601200" cy="32918400"/>
            <a:chOff x="33832800" y="0"/>
            <a:chExt cx="12801600" cy="43891200"/>
          </a:xfrm>
        </p:grpSpPr>
        <p:sp>
          <p:nvSpPr>
            <p:cNvPr id="13"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800"/>
                </a:spcAft>
              </a:pPr>
              <a:r>
                <a:rPr lang="en-US" sz="7200" dirty="0">
                  <a:solidFill>
                    <a:schemeClr val="bg1">
                      <a:lumMod val="50000"/>
                    </a:schemeClr>
                  </a:solidFill>
                  <a:latin typeface="Calibri" pitchFamily="34" charset="0"/>
                  <a:cs typeface="Calibri" panose="020F0502020204030204" pitchFamily="34" charset="0"/>
                </a:rPr>
                <a:t>Change</a:t>
              </a:r>
              <a:r>
                <a:rPr lang="en-US" sz="7200" baseline="0" dirty="0">
                  <a:solidFill>
                    <a:schemeClr val="bg1">
                      <a:lumMod val="50000"/>
                    </a:schemeClr>
                  </a:solidFill>
                  <a:latin typeface="Calibri" pitchFamily="34" charset="0"/>
                  <a:cs typeface="Calibri" panose="020F0502020204030204" pitchFamily="34" charset="0"/>
                </a:rPr>
                <a:t> Color Theme</a:t>
              </a:r>
              <a:r>
                <a:rPr lang="en-US" sz="7200" dirty="0">
                  <a:solidFill>
                    <a:schemeClr val="bg1">
                      <a:lumMod val="50000"/>
                    </a:schemeClr>
                  </a:solidFill>
                  <a:latin typeface="Calibri" pitchFamily="34" charset="0"/>
                  <a:cs typeface="Calibri" panose="020F0502020204030204" pitchFamily="34" charset="0"/>
                </a:rPr>
                <a:t>:</a:t>
              </a:r>
              <a:endParaRPr sz="720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r>
                <a:rPr lang="en-US" sz="4900" dirty="0">
                  <a:solidFill>
                    <a:schemeClr val="bg1">
                      <a:lumMod val="50000"/>
                    </a:schemeClr>
                  </a:solidFill>
                  <a:latin typeface="Calibri" pitchFamily="34" charset="0"/>
                  <a:cs typeface="Calibri" panose="020F0502020204030204" pitchFamily="34" charset="0"/>
                </a:rPr>
                <a:t>This template is designed to use the built-in color themes in</a:t>
              </a:r>
              <a:r>
                <a:rPr lang="en-US" sz="4900" baseline="0" dirty="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1800"/>
                </a:spcAft>
              </a:pPr>
              <a:r>
                <a:rPr lang="en-US" sz="4900" baseline="0" dirty="0">
                  <a:solidFill>
                    <a:schemeClr val="bg1">
                      <a:lumMod val="50000"/>
                    </a:schemeClr>
                  </a:solidFill>
                  <a:latin typeface="Calibri" pitchFamily="34" charset="0"/>
                  <a:cs typeface="Calibri" panose="020F0502020204030204" pitchFamily="34" charset="0"/>
                </a:rPr>
                <a:t>To change the color theme, select the </a:t>
              </a:r>
              <a:r>
                <a:rPr lang="en-US" sz="4900" b="1" baseline="0" dirty="0">
                  <a:solidFill>
                    <a:schemeClr val="bg1">
                      <a:lumMod val="50000"/>
                    </a:schemeClr>
                  </a:solidFill>
                  <a:latin typeface="Calibri" pitchFamily="34" charset="0"/>
                  <a:cs typeface="Calibri" panose="020F0502020204030204" pitchFamily="34" charset="0"/>
                </a:rPr>
                <a:t>Design</a:t>
              </a:r>
              <a:r>
                <a:rPr lang="en-US" sz="4900" baseline="0" dirty="0">
                  <a:solidFill>
                    <a:schemeClr val="bg1">
                      <a:lumMod val="50000"/>
                    </a:schemeClr>
                  </a:solidFill>
                  <a:latin typeface="Calibri" pitchFamily="34" charset="0"/>
                  <a:cs typeface="Calibri" panose="020F0502020204030204" pitchFamily="34" charset="0"/>
                </a:rPr>
                <a:t> tab, then select the </a:t>
              </a:r>
              <a:r>
                <a:rPr lang="en-US" sz="4900" b="1" baseline="0" dirty="0">
                  <a:solidFill>
                    <a:schemeClr val="bg1">
                      <a:lumMod val="50000"/>
                    </a:schemeClr>
                  </a:solidFill>
                  <a:latin typeface="Calibri" pitchFamily="34" charset="0"/>
                  <a:cs typeface="Calibri" panose="020F0502020204030204" pitchFamily="34" charset="0"/>
                </a:rPr>
                <a:t>Colors</a:t>
              </a:r>
              <a:r>
                <a:rPr lang="en-US" sz="4900" baseline="0" dirty="0">
                  <a:solidFill>
                    <a:schemeClr val="bg1">
                      <a:lumMod val="50000"/>
                    </a:schemeClr>
                  </a:solidFill>
                  <a:latin typeface="Calibri" pitchFamily="34" charset="0"/>
                  <a:cs typeface="Calibri" panose="020F0502020204030204" pitchFamily="34" charset="0"/>
                </a:rPr>
                <a:t> drop-down list.</a:t>
              </a: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r>
                <a:rPr lang="en-US" sz="4900" baseline="0" dirty="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1800"/>
                </a:spcAft>
              </a:pPr>
              <a:r>
                <a:rPr lang="en-US" sz="7200" dirty="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1800"/>
                </a:spcAft>
              </a:pPr>
              <a:r>
                <a:rPr lang="en-US" sz="4900" dirty="0">
                  <a:solidFill>
                    <a:schemeClr val="bg1">
                      <a:lumMod val="50000"/>
                    </a:schemeClr>
                  </a:solidFill>
                  <a:latin typeface="Calibri" pitchFamily="34" charset="0"/>
                  <a:cs typeface="Calibri" panose="020F0502020204030204" pitchFamily="34" charset="0"/>
                </a:rPr>
                <a:t>Once your poster file is ready, visit</a:t>
              </a:r>
              <a:r>
                <a:rPr lang="en-US" sz="4900" baseline="0" dirty="0">
                  <a:solidFill>
                    <a:schemeClr val="bg1">
                      <a:lumMod val="50000"/>
                    </a:schemeClr>
                  </a:solidFill>
                  <a:latin typeface="Calibri" pitchFamily="34" charset="0"/>
                  <a:cs typeface="Calibri" panose="020F0502020204030204" pitchFamily="34" charset="0"/>
                </a:rPr>
                <a:t> </a:t>
              </a:r>
              <a:r>
                <a:rPr lang="en-US" sz="4900" b="1" baseline="0" dirty="0">
                  <a:solidFill>
                    <a:schemeClr val="bg1">
                      <a:lumMod val="50000"/>
                    </a:schemeClr>
                  </a:solidFill>
                  <a:latin typeface="Calibri" pitchFamily="34" charset="0"/>
                  <a:cs typeface="Calibri" panose="020F0502020204030204" pitchFamily="34" charset="0"/>
                </a:rPr>
                <a:t>www.genigraphics.com</a:t>
              </a:r>
              <a:r>
                <a:rPr lang="en-US" sz="4900" baseline="0" dirty="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 as fast as next business day within the US and Canada. </a:t>
              </a:r>
            </a:p>
            <a:p>
              <a:pPr lvl="0">
                <a:spcBef>
                  <a:spcPts val="0"/>
                </a:spcBef>
                <a:spcAft>
                  <a:spcPts val="1800"/>
                </a:spcAft>
              </a:pPr>
              <a:r>
                <a:rPr lang="en-US" sz="4900" baseline="0" dirty="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4900" baseline="0" dirty="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4900" baseline="0" dirty="0">
                  <a:solidFill>
                    <a:schemeClr val="bg1">
                      <a:lumMod val="50000"/>
                    </a:schemeClr>
                  </a:solidFill>
                  <a:latin typeface="Calibri" pitchFamily="34" charset="0"/>
                  <a:cs typeface="Calibri" panose="020F0502020204030204" pitchFamily="34" charset="0"/>
                </a:rPr>
                <a:t>US and Canada:  1-800-790-4001</a:t>
              </a:r>
              <a:br>
                <a:rPr lang="en-US" sz="4900" baseline="0" dirty="0">
                  <a:solidFill>
                    <a:schemeClr val="bg1">
                      <a:lumMod val="50000"/>
                    </a:schemeClr>
                  </a:solidFill>
                  <a:latin typeface="Calibri" pitchFamily="34" charset="0"/>
                  <a:cs typeface="Calibri" panose="020F0502020204030204" pitchFamily="34" charset="0"/>
                </a:rPr>
              </a:br>
              <a:r>
                <a:rPr lang="en-US" sz="4900" baseline="0" dirty="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br>
                <a:rPr lang="en-US" sz="3600" dirty="0">
                  <a:solidFill>
                    <a:schemeClr val="bg1">
                      <a:lumMod val="50000"/>
                    </a:schemeClr>
                  </a:solidFill>
                  <a:latin typeface="Calibri" pitchFamily="34" charset="0"/>
                  <a:cs typeface="Calibri" panose="020F0502020204030204" pitchFamily="34" charset="0"/>
                </a:rPr>
              </a:br>
              <a:r>
                <a:rPr lang="en-US" sz="3600" dirty="0">
                  <a:solidFill>
                    <a:schemeClr val="bg1">
                      <a:lumMod val="50000"/>
                    </a:schemeClr>
                  </a:solidFill>
                  <a:latin typeface="Calibri" pitchFamily="34" charset="0"/>
                  <a:cs typeface="Calibri" panose="020F0502020204030204" pitchFamily="34" charset="0"/>
                </a:rPr>
                <a:t>[This sidebar area does not print.]</a:t>
              </a:r>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1342" y="9260274"/>
              <a:ext cx="11904515" cy="10246926"/>
            </a:xfrm>
            <a:prstGeom prst="rect">
              <a:avLst/>
            </a:prstGeom>
          </p:spPr>
        </p:pic>
      </p:grpSp>
      <p:grpSp>
        <p:nvGrpSpPr>
          <p:cNvPr id="8" name="Group 7"/>
          <p:cNvGrpSpPr/>
          <p:nvPr userDrawn="1"/>
        </p:nvGrpSpPr>
        <p:grpSpPr>
          <a:xfrm>
            <a:off x="7033287" y="-1257300"/>
            <a:ext cx="29923713" cy="35653980"/>
            <a:chOff x="7033287" y="-1257300"/>
            <a:chExt cx="29923713" cy="35653980"/>
          </a:xfrm>
        </p:grpSpPr>
        <p:sp>
          <p:nvSpPr>
            <p:cNvPr id="2" name="TextBox 1"/>
            <p:cNvSpPr txBox="1"/>
            <p:nvPr userDrawn="1"/>
          </p:nvSpPr>
          <p:spPr>
            <a:xfrm>
              <a:off x="7033287" y="-1247269"/>
              <a:ext cx="3634713" cy="1077218"/>
            </a:xfrm>
            <a:prstGeom prst="rect">
              <a:avLst/>
            </a:prstGeom>
            <a:noFill/>
          </p:spPr>
          <p:txBody>
            <a:bodyPr wrap="none" rtlCol="0">
              <a:spAutoFit/>
            </a:bodyPr>
            <a:lstStyle/>
            <a:p>
              <a:r>
                <a:rPr lang="en-US" dirty="0">
                  <a:solidFill>
                    <a:srgbClr val="7F7F7F"/>
                  </a:solidFill>
                </a:rPr>
                <a:t>Folds here</a:t>
              </a:r>
            </a:p>
          </p:txBody>
        </p:sp>
        <p:cxnSp>
          <p:nvCxnSpPr>
            <p:cNvPr id="4" name="Straight Arrow Connector 3"/>
            <p:cNvCxnSpPr/>
            <p:nvPr userDrawn="1"/>
          </p:nvCxnSpPr>
          <p:spPr>
            <a:xfrm>
              <a:off x="10972800" y="-1257300"/>
              <a:ext cx="0" cy="1097280"/>
            </a:xfrm>
            <a:prstGeom prst="straightConnector1">
              <a:avLst/>
            </a:prstGeom>
            <a:ln w="63500">
              <a:solidFill>
                <a:srgbClr val="7F7F7F"/>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userDrawn="1"/>
          </p:nvSpPr>
          <p:spPr>
            <a:xfrm>
              <a:off x="33322287" y="-1247269"/>
              <a:ext cx="3634713" cy="1077218"/>
            </a:xfrm>
            <a:prstGeom prst="rect">
              <a:avLst/>
            </a:prstGeom>
            <a:noFill/>
          </p:spPr>
          <p:txBody>
            <a:bodyPr wrap="none" rtlCol="0">
              <a:spAutoFit/>
            </a:bodyPr>
            <a:lstStyle/>
            <a:p>
              <a:r>
                <a:rPr lang="en-US" dirty="0">
                  <a:solidFill>
                    <a:srgbClr val="7F7F7F"/>
                  </a:solidFill>
                </a:rPr>
                <a:t>Folds here</a:t>
              </a:r>
            </a:p>
          </p:txBody>
        </p:sp>
        <p:cxnSp>
          <p:nvCxnSpPr>
            <p:cNvPr id="20" name="Straight Arrow Connector 19"/>
            <p:cNvCxnSpPr/>
            <p:nvPr userDrawn="1"/>
          </p:nvCxnSpPr>
          <p:spPr>
            <a:xfrm>
              <a:off x="32918400" y="-1257300"/>
              <a:ext cx="0" cy="1097280"/>
            </a:xfrm>
            <a:prstGeom prst="straightConnector1">
              <a:avLst/>
            </a:prstGeom>
            <a:ln w="63500">
              <a:solidFill>
                <a:srgbClr val="7F7F7F"/>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userDrawn="1"/>
          </p:nvSpPr>
          <p:spPr>
            <a:xfrm>
              <a:off x="7033287" y="33309431"/>
              <a:ext cx="3634713" cy="1077218"/>
            </a:xfrm>
            <a:prstGeom prst="rect">
              <a:avLst/>
            </a:prstGeom>
            <a:noFill/>
          </p:spPr>
          <p:txBody>
            <a:bodyPr wrap="none" rtlCol="0">
              <a:spAutoFit/>
            </a:bodyPr>
            <a:lstStyle/>
            <a:p>
              <a:r>
                <a:rPr lang="en-US" dirty="0">
                  <a:solidFill>
                    <a:srgbClr val="7F7F7F"/>
                  </a:solidFill>
                </a:rPr>
                <a:t>Folds here</a:t>
              </a:r>
            </a:p>
          </p:txBody>
        </p:sp>
        <p:cxnSp>
          <p:nvCxnSpPr>
            <p:cNvPr id="22" name="Straight Arrow Connector 21"/>
            <p:cNvCxnSpPr/>
            <p:nvPr userDrawn="1"/>
          </p:nvCxnSpPr>
          <p:spPr>
            <a:xfrm>
              <a:off x="10972800" y="33299400"/>
              <a:ext cx="0" cy="1097280"/>
            </a:xfrm>
            <a:prstGeom prst="straightConnector1">
              <a:avLst/>
            </a:prstGeom>
            <a:ln w="63500">
              <a:solidFill>
                <a:srgbClr val="7F7F7F"/>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23" name="TextBox 22"/>
            <p:cNvSpPr txBox="1"/>
            <p:nvPr userDrawn="1"/>
          </p:nvSpPr>
          <p:spPr>
            <a:xfrm>
              <a:off x="33322287" y="33309431"/>
              <a:ext cx="3634713" cy="1077218"/>
            </a:xfrm>
            <a:prstGeom prst="rect">
              <a:avLst/>
            </a:prstGeom>
            <a:noFill/>
          </p:spPr>
          <p:txBody>
            <a:bodyPr wrap="none" rtlCol="0">
              <a:spAutoFit/>
            </a:bodyPr>
            <a:lstStyle/>
            <a:p>
              <a:r>
                <a:rPr lang="en-US" dirty="0">
                  <a:solidFill>
                    <a:srgbClr val="7F7F7F"/>
                  </a:solidFill>
                </a:rPr>
                <a:t>Folds here</a:t>
              </a:r>
            </a:p>
          </p:txBody>
        </p:sp>
        <p:cxnSp>
          <p:nvCxnSpPr>
            <p:cNvPr id="24" name="Straight Arrow Connector 23"/>
            <p:cNvCxnSpPr/>
            <p:nvPr userDrawn="1"/>
          </p:nvCxnSpPr>
          <p:spPr>
            <a:xfrm>
              <a:off x="32918400" y="33299400"/>
              <a:ext cx="0" cy="1097280"/>
            </a:xfrm>
            <a:prstGeom prst="straightConnector1">
              <a:avLst/>
            </a:prstGeom>
            <a:ln w="63500">
              <a:solidFill>
                <a:srgbClr val="7F7F7F"/>
              </a:solidFill>
              <a:headEnd type="arrow"/>
              <a:tailEnd type="none"/>
            </a:ln>
          </p:spPr>
          <p:style>
            <a:lnRef idx="1">
              <a:schemeClr val="accent1"/>
            </a:lnRef>
            <a:fillRef idx="0">
              <a:schemeClr val="accent1"/>
            </a:fillRef>
            <a:effectRef idx="0">
              <a:schemeClr val="accent1"/>
            </a:effectRef>
            <a:fontRef idx="minor">
              <a:schemeClr val="tx1"/>
            </a:fontRef>
          </p:style>
        </p:cxnSp>
      </p:grpSp>
      <p:pic>
        <p:nvPicPr>
          <p:cNvPr id="3" name="Picture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8404800" y="32613600"/>
            <a:ext cx="5297435" cy="185928"/>
          </a:xfrm>
          <a:prstGeom prst="rect">
            <a:avLst/>
          </a:prstGeom>
        </p:spPr>
      </p:pic>
    </p:spTree>
    <p:extLst>
      <p:ext uri="{BB962C8B-B14F-4D97-AF65-F5344CB8AC3E}">
        <p14:creationId xmlns:p14="http://schemas.microsoft.com/office/powerpoint/2010/main" val="3812944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85D6BDF-9D0E-4E2B-85B8-D8F4790360C9}" type="datetimeFigureOut">
              <a:rPr lang="en-US" smtClean="0"/>
              <a:t>11/7/2023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93166510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329128" tIns="164564" rIns="329128" bIns="164564" rtlCol="0" anchor="ctr">
            <a:normAutofit/>
          </a:bodyPr>
          <a:lstStyle/>
          <a:p>
            <a:r>
              <a:rPr lang="en-US" dirty="0"/>
              <a:t>Click to edit Master title style</a:t>
            </a:r>
          </a:p>
        </p:txBody>
      </p:sp>
      <p:sp>
        <p:nvSpPr>
          <p:cNvPr id="3" name="Text Placeholder 2"/>
          <p:cNvSpPr>
            <a:spLocks noGrp="1"/>
          </p:cNvSpPr>
          <p:nvPr>
            <p:ph type="body" idx="1"/>
          </p:nvPr>
        </p:nvSpPr>
        <p:spPr>
          <a:xfrm>
            <a:off x="2194560" y="7680963"/>
            <a:ext cx="39502080" cy="21724623"/>
          </a:xfrm>
          <a:prstGeom prst="rect">
            <a:avLst/>
          </a:prstGeom>
        </p:spPr>
        <p:txBody>
          <a:bodyPr vert="horz" lIns="329128" tIns="164564" rIns="329128" bIns="164564"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2194560" y="30510483"/>
            <a:ext cx="10241280" cy="1752600"/>
          </a:xfrm>
          <a:prstGeom prst="rect">
            <a:avLst/>
          </a:prstGeom>
        </p:spPr>
        <p:txBody>
          <a:bodyPr vert="horz" lIns="329128" tIns="164564" rIns="329128" bIns="164564" rtlCol="0" anchor="ctr"/>
          <a:lstStyle>
            <a:lvl1pPr algn="l">
              <a:defRPr sz="4400">
                <a:solidFill>
                  <a:schemeClr val="tx1">
                    <a:tint val="75000"/>
                  </a:schemeClr>
                </a:solidFill>
              </a:defRPr>
            </a:lvl1pPr>
          </a:lstStyle>
          <a:p>
            <a:fld id="{985D6BDF-9D0E-4E2B-85B8-D8F4790360C9}" type="datetimeFigureOut">
              <a:rPr lang="en-US" smtClean="0"/>
              <a:t>11/7/2023</a:t>
            </a:fld>
            <a:endParaRPr lang="en-US" dirty="0"/>
          </a:p>
        </p:txBody>
      </p:sp>
      <p:sp>
        <p:nvSpPr>
          <p:cNvPr id="5" name="Footer Placeholder 4"/>
          <p:cNvSpPr>
            <a:spLocks noGrp="1"/>
          </p:cNvSpPr>
          <p:nvPr>
            <p:ph type="ftr" sz="quarter" idx="3"/>
          </p:nvPr>
        </p:nvSpPr>
        <p:spPr>
          <a:xfrm>
            <a:off x="14996160" y="30510483"/>
            <a:ext cx="13898880" cy="1752600"/>
          </a:xfrm>
          <a:prstGeom prst="rect">
            <a:avLst/>
          </a:prstGeom>
        </p:spPr>
        <p:txBody>
          <a:bodyPr vert="horz" lIns="329128" tIns="164564" rIns="329128" bIns="164564" rtlCol="0" anchor="ctr"/>
          <a:lstStyle>
            <a:lvl1pPr algn="ctr">
              <a:defRPr sz="44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1455360" y="30510483"/>
            <a:ext cx="10241280" cy="1752600"/>
          </a:xfrm>
          <a:prstGeom prst="rect">
            <a:avLst/>
          </a:prstGeom>
        </p:spPr>
        <p:txBody>
          <a:bodyPr vert="horz" lIns="329128" tIns="164564" rIns="329128" bIns="164564" rtlCol="0" anchor="ctr"/>
          <a:lstStyle>
            <a:lvl1pPr algn="r">
              <a:defRPr sz="4400">
                <a:solidFill>
                  <a:schemeClr val="tx1">
                    <a:tint val="75000"/>
                  </a:schemeClr>
                </a:solidFill>
              </a:defRPr>
            </a:lvl1pPr>
          </a:lstStyle>
          <a:p>
            <a:fld id="{FBB075EA-769C-4ECD-B48E-D6FCDC24F876}" type="slidenum">
              <a:rPr lang="en-US" smtClean="0"/>
              <a:t>‹#›</a:t>
            </a:fld>
            <a:endParaRPr lang="en-US" dirty="0"/>
          </a:p>
        </p:txBody>
      </p:sp>
    </p:spTree>
    <p:extLst>
      <p:ext uri="{BB962C8B-B14F-4D97-AF65-F5344CB8AC3E}">
        <p14:creationId xmlns:p14="http://schemas.microsoft.com/office/powerpoint/2010/main" val="72322184"/>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3291279" rtl="0" eaLnBrk="1" latinLnBrk="0" hangingPunct="1">
        <a:spcBef>
          <a:spcPct val="0"/>
        </a:spcBef>
        <a:buNone/>
        <a:defRPr sz="6000" kern="1200">
          <a:solidFill>
            <a:schemeClr val="tx1"/>
          </a:solidFill>
          <a:latin typeface="+mj-lt"/>
          <a:ea typeface="+mj-ea"/>
          <a:cs typeface="+mj-cs"/>
        </a:defRPr>
      </a:lvl1pPr>
    </p:titleStyle>
    <p:bodyStyle>
      <a:lvl1pPr marL="342842" indent="-342842" algn="l" defTabSz="3291279" rtl="0" eaLnBrk="1" latinLnBrk="0" hangingPunct="1">
        <a:spcBef>
          <a:spcPct val="20000"/>
        </a:spcBef>
        <a:buFont typeface="Arial" pitchFamily="34" charset="0"/>
        <a:buChar char="•"/>
        <a:defRPr sz="2700" kern="1200">
          <a:solidFill>
            <a:schemeClr val="tx1"/>
          </a:solidFill>
          <a:latin typeface="+mn-lt"/>
          <a:ea typeface="+mn-ea"/>
          <a:cs typeface="+mn-cs"/>
        </a:defRPr>
      </a:lvl1pPr>
      <a:lvl2pPr marL="685683" indent="-342842" algn="l" defTabSz="3291279" rtl="0" eaLnBrk="1" latinLnBrk="0" hangingPunct="1">
        <a:spcBef>
          <a:spcPct val="20000"/>
        </a:spcBef>
        <a:buFont typeface="Arial" pitchFamily="34" charset="0"/>
        <a:buChar char="–"/>
        <a:defRPr sz="2700" kern="1200">
          <a:solidFill>
            <a:schemeClr val="tx1"/>
          </a:solidFill>
          <a:latin typeface="+mn-lt"/>
          <a:ea typeface="+mn-ea"/>
          <a:cs typeface="+mn-cs"/>
        </a:defRPr>
      </a:lvl2pPr>
      <a:lvl3pPr marL="1028525" indent="-342842" algn="l" defTabSz="3291279" rtl="0" eaLnBrk="1" latinLnBrk="0" hangingPunct="1">
        <a:spcBef>
          <a:spcPct val="20000"/>
        </a:spcBef>
        <a:buFont typeface="Arial" pitchFamily="34" charset="0"/>
        <a:buChar char="•"/>
        <a:defRPr sz="2700" kern="1200">
          <a:solidFill>
            <a:schemeClr val="tx1"/>
          </a:solidFill>
          <a:latin typeface="+mn-lt"/>
          <a:ea typeface="+mn-ea"/>
          <a:cs typeface="+mn-cs"/>
        </a:defRPr>
      </a:lvl3pPr>
      <a:lvl4pPr marL="1371366" indent="-342842" algn="l" defTabSz="3291279"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1714209" indent="-342842" algn="l" defTabSz="3291279"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9051018" indent="-822820" algn="l" defTabSz="3291279" rtl="0" eaLnBrk="1" latinLnBrk="0" hangingPunct="1">
        <a:spcBef>
          <a:spcPct val="20000"/>
        </a:spcBef>
        <a:buFont typeface="Arial" pitchFamily="34" charset="0"/>
        <a:buChar char="•"/>
        <a:defRPr sz="7200" kern="1200">
          <a:solidFill>
            <a:schemeClr val="tx1"/>
          </a:solidFill>
          <a:latin typeface="+mn-lt"/>
          <a:ea typeface="+mn-ea"/>
          <a:cs typeface="+mn-cs"/>
        </a:defRPr>
      </a:lvl6pPr>
      <a:lvl7pPr marL="10696658" indent="-822820" algn="l" defTabSz="3291279" rtl="0" eaLnBrk="1" latinLnBrk="0" hangingPunct="1">
        <a:spcBef>
          <a:spcPct val="20000"/>
        </a:spcBef>
        <a:buFont typeface="Arial" pitchFamily="34" charset="0"/>
        <a:buChar char="•"/>
        <a:defRPr sz="7200" kern="1200">
          <a:solidFill>
            <a:schemeClr val="tx1"/>
          </a:solidFill>
          <a:latin typeface="+mn-lt"/>
          <a:ea typeface="+mn-ea"/>
          <a:cs typeface="+mn-cs"/>
        </a:defRPr>
      </a:lvl7pPr>
      <a:lvl8pPr marL="12342297" indent="-822820" algn="l" defTabSz="3291279" rtl="0" eaLnBrk="1" latinLnBrk="0" hangingPunct="1">
        <a:spcBef>
          <a:spcPct val="20000"/>
        </a:spcBef>
        <a:buFont typeface="Arial" pitchFamily="34" charset="0"/>
        <a:buChar char="•"/>
        <a:defRPr sz="7200" kern="1200">
          <a:solidFill>
            <a:schemeClr val="tx1"/>
          </a:solidFill>
          <a:latin typeface="+mn-lt"/>
          <a:ea typeface="+mn-ea"/>
          <a:cs typeface="+mn-cs"/>
        </a:defRPr>
      </a:lvl8pPr>
      <a:lvl9pPr marL="13987936" indent="-822820" algn="l" defTabSz="3291279" rtl="0" eaLnBrk="1" latinLnBrk="0" hangingPunct="1">
        <a:spcBef>
          <a:spcPct val="20000"/>
        </a:spcBef>
        <a:buFont typeface="Arial" pitchFamily="34" charset="0"/>
        <a:buChar char="•"/>
        <a:defRPr sz="7200" kern="1200">
          <a:solidFill>
            <a:schemeClr val="tx1"/>
          </a:solidFill>
          <a:latin typeface="+mn-lt"/>
          <a:ea typeface="+mn-ea"/>
          <a:cs typeface="+mn-cs"/>
        </a:defRPr>
      </a:lvl9pPr>
    </p:bodyStyle>
    <p:otherStyle>
      <a:defPPr>
        <a:defRPr lang="en-US"/>
      </a:defPPr>
      <a:lvl1pPr marL="0" algn="l" defTabSz="3291279" rtl="0" eaLnBrk="1" latinLnBrk="0" hangingPunct="1">
        <a:defRPr sz="6400" kern="1200">
          <a:solidFill>
            <a:schemeClr val="tx1"/>
          </a:solidFill>
          <a:latin typeface="+mn-lt"/>
          <a:ea typeface="+mn-ea"/>
          <a:cs typeface="+mn-cs"/>
        </a:defRPr>
      </a:lvl1pPr>
      <a:lvl2pPr marL="1645640" algn="l" defTabSz="3291279" rtl="0" eaLnBrk="1" latinLnBrk="0" hangingPunct="1">
        <a:defRPr sz="6400" kern="1200">
          <a:solidFill>
            <a:schemeClr val="tx1"/>
          </a:solidFill>
          <a:latin typeface="+mn-lt"/>
          <a:ea typeface="+mn-ea"/>
          <a:cs typeface="+mn-cs"/>
        </a:defRPr>
      </a:lvl2pPr>
      <a:lvl3pPr marL="3291279" algn="l" defTabSz="3291279" rtl="0" eaLnBrk="1" latinLnBrk="0" hangingPunct="1">
        <a:defRPr sz="6400" kern="1200">
          <a:solidFill>
            <a:schemeClr val="tx1"/>
          </a:solidFill>
          <a:latin typeface="+mn-lt"/>
          <a:ea typeface="+mn-ea"/>
          <a:cs typeface="+mn-cs"/>
        </a:defRPr>
      </a:lvl3pPr>
      <a:lvl4pPr marL="4936919" algn="l" defTabSz="3291279" rtl="0" eaLnBrk="1" latinLnBrk="0" hangingPunct="1">
        <a:defRPr sz="6400" kern="1200">
          <a:solidFill>
            <a:schemeClr val="tx1"/>
          </a:solidFill>
          <a:latin typeface="+mn-lt"/>
          <a:ea typeface="+mn-ea"/>
          <a:cs typeface="+mn-cs"/>
        </a:defRPr>
      </a:lvl4pPr>
      <a:lvl5pPr marL="6582559" algn="l" defTabSz="3291279" rtl="0" eaLnBrk="1" latinLnBrk="0" hangingPunct="1">
        <a:defRPr sz="6400" kern="1200">
          <a:solidFill>
            <a:schemeClr val="tx1"/>
          </a:solidFill>
          <a:latin typeface="+mn-lt"/>
          <a:ea typeface="+mn-ea"/>
          <a:cs typeface="+mn-cs"/>
        </a:defRPr>
      </a:lvl5pPr>
      <a:lvl6pPr marL="8228198" algn="l" defTabSz="3291279" rtl="0" eaLnBrk="1" latinLnBrk="0" hangingPunct="1">
        <a:defRPr sz="6400" kern="1200">
          <a:solidFill>
            <a:schemeClr val="tx1"/>
          </a:solidFill>
          <a:latin typeface="+mn-lt"/>
          <a:ea typeface="+mn-ea"/>
          <a:cs typeface="+mn-cs"/>
        </a:defRPr>
      </a:lvl6pPr>
      <a:lvl7pPr marL="9873837" algn="l" defTabSz="3291279" rtl="0" eaLnBrk="1" latinLnBrk="0" hangingPunct="1">
        <a:defRPr sz="6400" kern="1200">
          <a:solidFill>
            <a:schemeClr val="tx1"/>
          </a:solidFill>
          <a:latin typeface="+mn-lt"/>
          <a:ea typeface="+mn-ea"/>
          <a:cs typeface="+mn-cs"/>
        </a:defRPr>
      </a:lvl7pPr>
      <a:lvl8pPr marL="11519478" algn="l" defTabSz="3291279" rtl="0" eaLnBrk="1" latinLnBrk="0" hangingPunct="1">
        <a:defRPr sz="6400" kern="1200">
          <a:solidFill>
            <a:schemeClr val="tx1"/>
          </a:solidFill>
          <a:latin typeface="+mn-lt"/>
          <a:ea typeface="+mn-ea"/>
          <a:cs typeface="+mn-cs"/>
        </a:defRPr>
      </a:lvl8pPr>
      <a:lvl9pPr marL="13165118" algn="l" defTabSz="3291279" rtl="0" eaLnBrk="1" latinLnBrk="0" hangingPunct="1">
        <a:defRPr sz="6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22"/>
          <p:cNvSpPr txBox="1">
            <a:spLocks noChangeArrowheads="1"/>
          </p:cNvSpPr>
          <p:nvPr/>
        </p:nvSpPr>
        <p:spPr bwMode="auto">
          <a:xfrm>
            <a:off x="9234288" y="0"/>
            <a:ext cx="34566624" cy="2651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37" tIns="91440" rIns="137137" bIns="91440" anchor="ctr" anchorCtr="0">
            <a:norm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7200" b="1" dirty="0">
                <a:solidFill>
                  <a:schemeClr val="accent3">
                    <a:lumMod val="20000"/>
                    <a:lumOff val="80000"/>
                  </a:schemeClr>
                </a:solidFill>
                <a:latin typeface="+mn-lt"/>
              </a:rPr>
              <a:t>Koneru Lakshmaiah Education Foundation, Hyderabad(Aziz Nagar, Off Campus)</a:t>
            </a:r>
          </a:p>
          <a:p>
            <a:pPr algn="ctr" eaLnBrk="1" hangingPunct="1"/>
            <a:r>
              <a:rPr lang="en-US" sz="7200" b="1" dirty="0">
                <a:solidFill>
                  <a:schemeClr val="accent3">
                    <a:lumMod val="20000"/>
                    <a:lumOff val="80000"/>
                  </a:schemeClr>
                </a:solidFill>
                <a:latin typeface="+mn-lt"/>
              </a:rPr>
              <a:t>HARVESTIFY</a:t>
            </a:r>
          </a:p>
        </p:txBody>
      </p:sp>
      <p:sp>
        <p:nvSpPr>
          <p:cNvPr id="5" name="Text Box 123"/>
          <p:cNvSpPr txBox="1">
            <a:spLocks noChangeArrowheads="1"/>
          </p:cNvSpPr>
          <p:nvPr/>
        </p:nvSpPr>
        <p:spPr bwMode="auto">
          <a:xfrm>
            <a:off x="15415310" y="2260565"/>
            <a:ext cx="21945600" cy="171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37" tIns="91440" rIns="137137" bIns="91440" anchor="ctr" anchorCtr="0">
            <a:norm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4000" b="1" dirty="0">
                <a:solidFill>
                  <a:schemeClr val="accent3">
                    <a:lumMod val="20000"/>
                    <a:lumOff val="80000"/>
                  </a:schemeClr>
                </a:solidFill>
                <a:latin typeface="+mn-lt"/>
              </a:rPr>
              <a:t>P MOUNIKA REDDY, MEKALA SRAVANI </a:t>
            </a:r>
          </a:p>
          <a:p>
            <a:pPr algn="ctr" eaLnBrk="1" hangingPunct="1"/>
            <a:endParaRPr lang="en-US" sz="4000" baseline="30000" dirty="0">
              <a:solidFill>
                <a:schemeClr val="accent3">
                  <a:lumMod val="20000"/>
                  <a:lumOff val="80000"/>
                </a:schemeClr>
              </a:solidFill>
              <a:latin typeface="+mn-lt"/>
            </a:endParaRPr>
          </a:p>
          <a:p>
            <a:pPr algn="ctr" eaLnBrk="1" hangingPunct="1"/>
            <a:r>
              <a:rPr lang="en-US" sz="4000" baseline="30000" dirty="0">
                <a:solidFill>
                  <a:schemeClr val="accent3">
                    <a:lumMod val="20000"/>
                    <a:lumOff val="80000"/>
                  </a:schemeClr>
                </a:solidFill>
                <a:latin typeface="+mn-lt"/>
              </a:rPr>
              <a:t>Department of Computer Science and Engineering, Koneru Lakshmaiah Education Foundation, Hyderabad-500075, Telangana, India.</a:t>
            </a:r>
          </a:p>
        </p:txBody>
      </p:sp>
      <p:sp>
        <p:nvSpPr>
          <p:cNvPr id="24" name="TextBox 23"/>
          <p:cNvSpPr txBox="1"/>
          <p:nvPr/>
        </p:nvSpPr>
        <p:spPr>
          <a:xfrm>
            <a:off x="5787888" y="30038039"/>
            <a:ext cx="5730239" cy="2223674"/>
          </a:xfrm>
          <a:prstGeom prst="rect">
            <a:avLst/>
          </a:prstGeom>
          <a:noFill/>
        </p:spPr>
        <p:txBody>
          <a:bodyPr wrap="square" lIns="91440" tIns="91440" rIns="91440" bIns="91440" rtlCol="0">
            <a:normAutofit/>
          </a:bodyPr>
          <a:lstStyle/>
          <a:p>
            <a:pPr algn="ctr"/>
            <a:r>
              <a:rPr lang="en-US" sz="2800" dirty="0"/>
              <a:t>SRAVANI MEKALA</a:t>
            </a:r>
          </a:p>
          <a:p>
            <a:pPr algn="ctr"/>
            <a:r>
              <a:rPr lang="en-US" sz="2800" dirty="0"/>
              <a:t>Y20 - CSE </a:t>
            </a:r>
          </a:p>
          <a:p>
            <a:pPr algn="ctr"/>
            <a:r>
              <a:rPr lang="en-US" sz="2800" dirty="0"/>
              <a:t>KL UNIVERSITY, HYDERABAD</a:t>
            </a:r>
          </a:p>
          <a:p>
            <a:pPr algn="ctr"/>
            <a:r>
              <a:rPr lang="en-US" sz="2800" dirty="0"/>
              <a:t>Email: 2010030104@klh.edu.in</a:t>
            </a:r>
          </a:p>
        </p:txBody>
      </p:sp>
      <p:sp>
        <p:nvSpPr>
          <p:cNvPr id="25" name="TextBox 24"/>
          <p:cNvSpPr txBox="1"/>
          <p:nvPr/>
        </p:nvSpPr>
        <p:spPr>
          <a:xfrm>
            <a:off x="1463040" y="29146502"/>
            <a:ext cx="9144000" cy="746346"/>
          </a:xfrm>
          <a:prstGeom prst="rect">
            <a:avLst/>
          </a:prstGeom>
          <a:noFill/>
        </p:spPr>
        <p:txBody>
          <a:bodyPr wrap="none" lIns="68568" tIns="34284" rIns="68568" bIns="34284" rtlCol="0">
            <a:noAutofit/>
          </a:bodyPr>
          <a:lstStyle/>
          <a:p>
            <a:pPr algn="ctr"/>
            <a:r>
              <a:rPr lang="en-US" sz="4400" b="1" dirty="0"/>
              <a:t>Contact Information</a:t>
            </a:r>
          </a:p>
        </p:txBody>
      </p:sp>
      <p:sp>
        <p:nvSpPr>
          <p:cNvPr id="26" name="TextBox 25"/>
          <p:cNvSpPr txBox="1"/>
          <p:nvPr/>
        </p:nvSpPr>
        <p:spPr>
          <a:xfrm>
            <a:off x="12801600" y="30038038"/>
            <a:ext cx="18288000" cy="2727961"/>
          </a:xfrm>
          <a:prstGeom prst="rect">
            <a:avLst/>
          </a:prstGeom>
          <a:noFill/>
          <a:ln>
            <a:noFill/>
          </a:ln>
        </p:spPr>
        <p:txBody>
          <a:bodyPr wrap="square" lIns="91440" tIns="91440" rIns="91440" bIns="91440" numCol="1" spcCol="342842" rtlCol="0">
            <a:normAutofit/>
          </a:bodyPr>
          <a:lstStyle/>
          <a:p>
            <a:pPr marL="342842" indent="-342842">
              <a:buFont typeface="+mj-lt"/>
              <a:buAutoNum type="arabicPeriod"/>
            </a:pPr>
            <a:r>
              <a:rPr lang="en-US" sz="1700" dirty="0">
                <a:latin typeface="Arial" panose="020B0604020202020204" pitchFamily="34" charset="0"/>
                <a:cs typeface="Arial" panose="020B0604020202020204" pitchFamily="34" charset="0"/>
              </a:rPr>
              <a:t>S. M. PANDE, P. K. RAMESH, A. ANMOL, B. R. AISHWARYA, K. ROHILLA and K. SHAURYA, ”Crop Recommender System Using Machine </a:t>
            </a:r>
            <a:r>
              <a:rPr lang="en-US" sz="1700" dirty="0" err="1">
                <a:latin typeface="Arial" panose="020B0604020202020204" pitchFamily="34" charset="0"/>
                <a:cs typeface="Arial" panose="020B0604020202020204" pitchFamily="34" charset="0"/>
              </a:rPr>
              <a:t>Learning</a:t>
            </a:r>
            <a:r>
              <a:rPr lang="en-US" sz="1700" dirty="0">
                <a:latin typeface="Arial" panose="020B0604020202020204" pitchFamily="34" charset="0"/>
                <a:cs typeface="Arial" panose="020B0604020202020204" pitchFamily="34" charset="0"/>
              </a:rPr>
              <a:t> Approach,” 2021 5th International Conference on Computing </a:t>
            </a:r>
            <a:r>
              <a:rPr lang="en-US" sz="1700" dirty="0" err="1">
                <a:latin typeface="Arial" panose="020B0604020202020204" pitchFamily="34" charset="0"/>
                <a:cs typeface="Arial" panose="020B0604020202020204" pitchFamily="34" charset="0"/>
              </a:rPr>
              <a:t>Methodologies</a:t>
            </a:r>
            <a:r>
              <a:rPr lang="en-US" sz="1700" dirty="0">
                <a:latin typeface="Arial" panose="020B0604020202020204" pitchFamily="34" charset="0"/>
                <a:cs typeface="Arial" panose="020B0604020202020204" pitchFamily="34" charset="0"/>
              </a:rPr>
              <a:t> and Communication (ICCMC), 2021, pp. 1066-1071, </a:t>
            </a:r>
            <a:r>
              <a:rPr lang="en-US" sz="1700" dirty="0" err="1">
                <a:latin typeface="Arial" panose="020B0604020202020204" pitchFamily="34" charset="0"/>
                <a:cs typeface="Arial" panose="020B0604020202020204" pitchFamily="34" charset="0"/>
              </a:rPr>
              <a:t>doi</a:t>
            </a:r>
            <a:r>
              <a:rPr lang="en-US" sz="1700" dirty="0">
                <a:latin typeface="Arial" panose="020B0604020202020204" pitchFamily="34" charset="0"/>
                <a:cs typeface="Arial" panose="020B0604020202020204" pitchFamily="34" charset="0"/>
              </a:rPr>
              <a:t>: 10.1109/ICCMC51019.2021.9418351. https://ieeexplore.ieee.org/docu </a:t>
            </a:r>
          </a:p>
          <a:p>
            <a:pPr marL="342842" indent="-342842">
              <a:buFont typeface="+mj-lt"/>
              <a:buAutoNum type="arabicPeriod"/>
            </a:pPr>
            <a:r>
              <a:rPr lang="en-US" sz="1700" dirty="0">
                <a:latin typeface="Arial" panose="020B0604020202020204" pitchFamily="34" charset="0"/>
                <a:cs typeface="Arial" panose="020B0604020202020204" pitchFamily="34" charset="0"/>
              </a:rPr>
              <a:t> </a:t>
            </a:r>
            <a:r>
              <a:rPr lang="en-US" sz="1700" dirty="0" err="1">
                <a:latin typeface="Arial" panose="020B0604020202020204" pitchFamily="34" charset="0"/>
                <a:cs typeface="Arial" panose="020B0604020202020204" pitchFamily="34" charset="0"/>
              </a:rPr>
              <a:t>Dasari</a:t>
            </a:r>
            <a:r>
              <a:rPr lang="en-US" sz="1700" dirty="0">
                <a:latin typeface="Arial" panose="020B0604020202020204" pitchFamily="34" charset="0"/>
                <a:cs typeface="Arial" panose="020B0604020202020204" pitchFamily="34" charset="0"/>
              </a:rPr>
              <a:t>, Anantha Reddy </a:t>
            </a:r>
            <a:r>
              <a:rPr lang="en-US" sz="1700" dirty="0" err="1">
                <a:latin typeface="Arial" panose="020B0604020202020204" pitchFamily="34" charset="0"/>
                <a:cs typeface="Arial" panose="020B0604020202020204" pitchFamily="34" charset="0"/>
              </a:rPr>
              <a:t>Dadore</a:t>
            </a:r>
            <a:r>
              <a:rPr lang="en-US" sz="1700" dirty="0">
                <a:latin typeface="Arial" panose="020B0604020202020204" pitchFamily="34" charset="0"/>
                <a:cs typeface="Arial" panose="020B0604020202020204" pitchFamily="34" charset="0"/>
              </a:rPr>
              <a:t>, </a:t>
            </a:r>
            <a:r>
              <a:rPr lang="en-US" sz="1700" dirty="0" err="1">
                <a:latin typeface="Arial" panose="020B0604020202020204" pitchFamily="34" charset="0"/>
                <a:cs typeface="Arial" panose="020B0604020202020204" pitchFamily="34" charset="0"/>
              </a:rPr>
              <a:t>BhagyashriWatekar</a:t>
            </a:r>
            <a:r>
              <a:rPr lang="en-US" sz="1700" dirty="0">
                <a:latin typeface="Arial" panose="020B0604020202020204" pitchFamily="34" charset="0"/>
                <a:cs typeface="Arial" panose="020B0604020202020204" pitchFamily="34" charset="0"/>
              </a:rPr>
              <a:t>, Aarti. (2019).Crop Recommendation System to Maximize Crop Yield in </a:t>
            </a:r>
            <a:r>
              <a:rPr lang="en-US" sz="1700" dirty="0" err="1">
                <a:latin typeface="Arial" panose="020B0604020202020204" pitchFamily="34" charset="0"/>
                <a:cs typeface="Arial" panose="020B0604020202020204" pitchFamily="34" charset="0"/>
              </a:rPr>
              <a:t>Ramtek</a:t>
            </a:r>
            <a:r>
              <a:rPr lang="en-US" sz="1700" dirty="0">
                <a:latin typeface="Arial" panose="020B0604020202020204" pitchFamily="34" charset="0"/>
                <a:cs typeface="Arial" panose="020B0604020202020204" pitchFamily="34" charset="0"/>
              </a:rPr>
              <a:t> </a:t>
            </a:r>
            <a:r>
              <a:rPr lang="en-US" sz="1700" dirty="0" err="1">
                <a:latin typeface="Arial" panose="020B0604020202020204" pitchFamily="34" charset="0"/>
                <a:cs typeface="Arial" panose="020B0604020202020204" pitchFamily="34" charset="0"/>
              </a:rPr>
              <a:t>region</a:t>
            </a:r>
            <a:r>
              <a:rPr lang="en-US" sz="1700" dirty="0">
                <a:latin typeface="Arial" panose="020B0604020202020204" pitchFamily="34" charset="0"/>
                <a:cs typeface="Arial" panose="020B0604020202020204" pitchFamily="34" charset="0"/>
              </a:rPr>
              <a:t> using Machine Learning. International Journal of Scientific </a:t>
            </a:r>
            <a:r>
              <a:rPr lang="en-US" sz="1700" dirty="0" err="1">
                <a:latin typeface="Arial" panose="020B0604020202020204" pitchFamily="34" charset="0"/>
                <a:cs typeface="Arial" panose="020B0604020202020204" pitchFamily="34" charset="0"/>
              </a:rPr>
              <a:t>Research</a:t>
            </a:r>
            <a:r>
              <a:rPr lang="en-US" sz="1700" dirty="0">
                <a:latin typeface="Arial" panose="020B0604020202020204" pitchFamily="34" charset="0"/>
                <a:cs typeface="Arial" panose="020B0604020202020204" pitchFamily="34" charset="0"/>
              </a:rPr>
              <a:t> in Science and Technology. 485-489. 10.32628/IJSRST196172.https://www.researchgate.net/publication/331426761CropRecommendationSystemtoMaximiz</a:t>
            </a:r>
          </a:p>
          <a:p>
            <a:pPr marL="342842" indent="-342842">
              <a:buFont typeface="+mj-lt"/>
              <a:buAutoNum type="arabicPeriod"/>
            </a:pPr>
            <a:r>
              <a:rPr lang="en-US" sz="1700" dirty="0">
                <a:latin typeface="Arial" panose="020B0604020202020204" pitchFamily="34" charset="0"/>
                <a:cs typeface="Arial" panose="020B0604020202020204" pitchFamily="34" charset="0"/>
              </a:rPr>
              <a:t>M. Keerthana, K. J. M. Meghana, S. Pravallika and M. Kavitha, ”An </a:t>
            </a:r>
            <a:r>
              <a:rPr lang="en-US" sz="1700" dirty="0" err="1">
                <a:latin typeface="Arial" panose="020B0604020202020204" pitchFamily="34" charset="0"/>
                <a:cs typeface="Arial" panose="020B0604020202020204" pitchFamily="34" charset="0"/>
              </a:rPr>
              <a:t>Ensemble</a:t>
            </a:r>
            <a:r>
              <a:rPr lang="en-US" sz="1700" dirty="0">
                <a:latin typeface="Arial" panose="020B0604020202020204" pitchFamily="34" charset="0"/>
                <a:cs typeface="Arial" panose="020B0604020202020204" pitchFamily="34" charset="0"/>
              </a:rPr>
              <a:t> Algorithm for Crop Yield Prediction,” 2021 Third International </a:t>
            </a:r>
            <a:r>
              <a:rPr lang="en-US" sz="1700" dirty="0" err="1">
                <a:latin typeface="Arial" panose="020B0604020202020204" pitchFamily="34" charset="0"/>
                <a:cs typeface="Arial" panose="020B0604020202020204" pitchFamily="34" charset="0"/>
              </a:rPr>
              <a:t>Conference</a:t>
            </a:r>
            <a:r>
              <a:rPr lang="en-US" sz="1700" dirty="0">
                <a:latin typeface="Arial" panose="020B0604020202020204" pitchFamily="34" charset="0"/>
                <a:cs typeface="Arial" panose="020B0604020202020204" pitchFamily="34" charset="0"/>
              </a:rPr>
              <a:t> on Intelligent Communication Technologies and Virtual Mobile </a:t>
            </a:r>
            <a:r>
              <a:rPr lang="en-US" sz="1700" dirty="0" err="1">
                <a:latin typeface="Arial" panose="020B0604020202020204" pitchFamily="34" charset="0"/>
                <a:cs typeface="Arial" panose="020B0604020202020204" pitchFamily="34" charset="0"/>
              </a:rPr>
              <a:t>Networks</a:t>
            </a:r>
            <a:r>
              <a:rPr lang="en-US" sz="1700" dirty="0">
                <a:latin typeface="Arial" panose="020B0604020202020204" pitchFamily="34" charset="0"/>
                <a:cs typeface="Arial" panose="020B0604020202020204" pitchFamily="34" charset="0"/>
              </a:rPr>
              <a:t> (ICICV), 2021, pp. 963-970, </a:t>
            </a:r>
            <a:r>
              <a:rPr lang="en-US" sz="1700" dirty="0" err="1">
                <a:latin typeface="Arial" panose="020B0604020202020204" pitchFamily="34" charset="0"/>
                <a:cs typeface="Arial" panose="020B0604020202020204" pitchFamily="34" charset="0"/>
              </a:rPr>
              <a:t>doi</a:t>
            </a:r>
            <a:r>
              <a:rPr lang="en-US" sz="1700" dirty="0">
                <a:latin typeface="Arial" panose="020B0604020202020204" pitchFamily="34" charset="0"/>
                <a:cs typeface="Arial" panose="020B0604020202020204" pitchFamily="34" charset="0"/>
              </a:rPr>
              <a:t>: 10.1109/ICICV50876.2021.9388479.https://ieeexplore.ieee.org/document/9388479 </a:t>
            </a:r>
          </a:p>
          <a:p>
            <a:pPr marL="342842" indent="-342842">
              <a:buFont typeface="+mj-lt"/>
              <a:buAutoNum type="arabicPeriod"/>
            </a:pPr>
            <a:r>
              <a:rPr lang="en-US" sz="1700" dirty="0">
                <a:latin typeface="Arial" panose="020B0604020202020204" pitchFamily="34" charset="0"/>
                <a:cs typeface="Arial" panose="020B0604020202020204" pitchFamily="34" charset="0"/>
              </a:rPr>
              <a:t> S. </a:t>
            </a:r>
            <a:r>
              <a:rPr lang="en-US" sz="1700" dirty="0" err="1">
                <a:latin typeface="Arial" panose="020B0604020202020204" pitchFamily="34" charset="0"/>
                <a:cs typeface="Arial" panose="020B0604020202020204" pitchFamily="34" charset="0"/>
              </a:rPr>
              <a:t>Bhanumathi</a:t>
            </a:r>
            <a:r>
              <a:rPr lang="en-US" sz="1700" dirty="0">
                <a:latin typeface="Arial" panose="020B0604020202020204" pitchFamily="34" charset="0"/>
                <a:cs typeface="Arial" panose="020B0604020202020204" pitchFamily="34" charset="0"/>
              </a:rPr>
              <a:t>, M. Vineeth and N. Rohit, ”Crop Yield Prediction and Efficient use </a:t>
            </a:r>
            <a:r>
              <a:rPr lang="en-US" sz="1700" dirty="0" err="1">
                <a:latin typeface="Arial" panose="020B0604020202020204" pitchFamily="34" charset="0"/>
                <a:cs typeface="Arial" panose="020B0604020202020204" pitchFamily="34" charset="0"/>
              </a:rPr>
              <a:t>ofFertilizers</a:t>
            </a:r>
            <a:r>
              <a:rPr lang="en-US" sz="1700" dirty="0">
                <a:latin typeface="Arial" panose="020B0604020202020204" pitchFamily="34" charset="0"/>
                <a:cs typeface="Arial" panose="020B0604020202020204" pitchFamily="34" charset="0"/>
              </a:rPr>
              <a:t>,” 2019 International Conference on Communication and Signal Processing(ICCSP), 2019, pp. 0769-0773, </a:t>
            </a:r>
            <a:r>
              <a:rPr lang="en-US" sz="1700" dirty="0" err="1">
                <a:latin typeface="Arial" panose="020B0604020202020204" pitchFamily="34" charset="0"/>
                <a:cs typeface="Arial" panose="020B0604020202020204" pitchFamily="34" charset="0"/>
              </a:rPr>
              <a:t>doi</a:t>
            </a:r>
            <a:r>
              <a:rPr lang="en-US" sz="1700" dirty="0">
                <a:latin typeface="Arial" panose="020B0604020202020204" pitchFamily="34" charset="0"/>
                <a:cs typeface="Arial" panose="020B0604020202020204" pitchFamily="34" charset="0"/>
              </a:rPr>
              <a:t>: 10.1109/ICCSP.2019.8698087. </a:t>
            </a:r>
          </a:p>
        </p:txBody>
      </p:sp>
      <p:sp>
        <p:nvSpPr>
          <p:cNvPr id="27" name="TextBox 26"/>
          <p:cNvSpPr txBox="1"/>
          <p:nvPr/>
        </p:nvSpPr>
        <p:spPr>
          <a:xfrm>
            <a:off x="12801600" y="29146502"/>
            <a:ext cx="18288000" cy="685800"/>
          </a:xfrm>
          <a:prstGeom prst="rect">
            <a:avLst/>
          </a:prstGeom>
          <a:noFill/>
          <a:ln>
            <a:noFill/>
          </a:ln>
        </p:spPr>
        <p:txBody>
          <a:bodyPr wrap="none" lIns="68568" tIns="34284" rIns="68568" bIns="34284" rtlCol="0" anchor="ctr" anchorCtr="0">
            <a:noAutofit/>
          </a:bodyPr>
          <a:lstStyle/>
          <a:p>
            <a:pPr algn="ctr"/>
            <a:r>
              <a:rPr lang="en-US" sz="4400" b="1" dirty="0"/>
              <a:t>References</a:t>
            </a:r>
          </a:p>
        </p:txBody>
      </p:sp>
      <p:sp>
        <p:nvSpPr>
          <p:cNvPr id="10" name="Text Box 189"/>
          <p:cNvSpPr txBox="1">
            <a:spLocks noChangeArrowheads="1"/>
          </p:cNvSpPr>
          <p:nvPr/>
        </p:nvSpPr>
        <p:spPr bwMode="auto">
          <a:xfrm>
            <a:off x="1280160" y="5486400"/>
            <a:ext cx="9144000" cy="8648475"/>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eaLnBrk="1" hangingPunct="1"/>
            <a:r>
              <a:rPr lang="en-US" sz="3200" dirty="0"/>
              <a:t>Agriculture is a crucial part of the global economy, providing food and raw materials for various industries. Precision agriculture techniques have gained significant attention to enhance productivity and sustainability. Machine learning is a valuable tool in this context, optimizing crop selection and fertilizer usage.</a:t>
            </a:r>
          </a:p>
          <a:p>
            <a:pPr algn="just" eaLnBrk="1" hangingPunct="1"/>
            <a:endParaRPr lang="en-US" sz="3200" dirty="0"/>
          </a:p>
          <a:p>
            <a:pPr algn="just" eaLnBrk="1" hangingPunct="1"/>
            <a:r>
              <a:rPr lang="en-US" sz="3200" dirty="0"/>
              <a:t>This project develops a Crop and Fertilizer Recommendation System (CFRS) that uses machine learning algorithms to assist farmers in making informed decisions. The CFRS collects data from various sources, including soil characteristics, climate conditions, historical crop performance, and expert knowledge, to provide personalized recommendations to farmers.</a:t>
            </a:r>
          </a:p>
          <a:p>
            <a:pPr algn="just" eaLnBrk="1" hangingPunct="1"/>
            <a:endParaRPr lang="en-US" sz="3200" dirty="0">
              <a:latin typeface="Calibri" pitchFamily="34" charset="0"/>
            </a:endParaRPr>
          </a:p>
        </p:txBody>
      </p:sp>
      <p:sp>
        <p:nvSpPr>
          <p:cNvPr id="32" name="Rectangle 31"/>
          <p:cNvSpPr/>
          <p:nvPr/>
        </p:nvSpPr>
        <p:spPr>
          <a:xfrm>
            <a:off x="1280160" y="4800600"/>
            <a:ext cx="9144000" cy="6858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accent3">
                    <a:lumMod val="20000"/>
                    <a:lumOff val="80000"/>
                  </a:schemeClr>
                </a:solidFill>
              </a:rPr>
              <a:t>Abstract</a:t>
            </a:r>
          </a:p>
        </p:txBody>
      </p:sp>
      <p:sp>
        <p:nvSpPr>
          <p:cNvPr id="15" name="Text Box 194"/>
          <p:cNvSpPr txBox="1">
            <a:spLocks noChangeArrowheads="1"/>
          </p:cNvSpPr>
          <p:nvPr/>
        </p:nvSpPr>
        <p:spPr bwMode="auto">
          <a:xfrm>
            <a:off x="11521440" y="14173200"/>
            <a:ext cx="20848320" cy="4775167"/>
          </a:xfrm>
          <a:prstGeom prst="rect">
            <a:avLst/>
          </a:prstGeom>
          <a:solidFill>
            <a:schemeClr val="bg1"/>
          </a:solidFill>
          <a:ln w="12700">
            <a:solidFill>
              <a:schemeClr val="accent1">
                <a:lumMod val="75000"/>
              </a:schemeClr>
            </a:solidFill>
          </a:ln>
          <a:effectLst/>
        </p:spPr>
        <p:txBody>
          <a:bodyPr lIns="137137" tIns="137137" rIns="137137" bIns="137137">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200" dirty="0">
                <a:latin typeface="Arial" panose="020B0604020202020204" pitchFamily="34" charset="0"/>
                <a:cs typeface="Arial" panose="020B0604020202020204" pitchFamily="34" charset="0"/>
              </a:rPr>
              <a:t>To predict crop, ML algorithms such as KNN and Random Forest is used. Both KNN and Random Forest classifier provides a good result. Accuracy was greater than 90cases. Random Forest classifier proves to be better in terms of accuracy.</a:t>
            </a:r>
          </a:p>
          <a:p>
            <a:pPr eaLnBrk="1" hangingPunct="1"/>
            <a:endParaRPr lang="en-US" sz="3200" dirty="0">
              <a:latin typeface="Arial" panose="020B0604020202020204" pitchFamily="34" charset="0"/>
              <a:cs typeface="Arial" panose="020B0604020202020204" pitchFamily="34" charset="0"/>
            </a:endParaRPr>
          </a:p>
          <a:p>
            <a:pPr eaLnBrk="1" hangingPunct="1"/>
            <a:r>
              <a:rPr lang="en-US" sz="3200" dirty="0">
                <a:latin typeface="Arial" panose="020B0604020202020204" pitchFamily="34" charset="0"/>
                <a:cs typeface="Arial" panose="020B0604020202020204" pitchFamily="34" charset="0"/>
              </a:rPr>
              <a:t>For test data as well as for the whole dataset, random forest proves to be much better algorithm for crop predication. Random Forest performed quite well and reaching accuracy of 99%. For fertilizer recommendation, again the same ML algorithms KNN and Random Forest is used.</a:t>
            </a:r>
          </a:p>
        </p:txBody>
      </p:sp>
      <p:sp>
        <p:nvSpPr>
          <p:cNvPr id="33" name="Rectangle 32"/>
          <p:cNvSpPr/>
          <p:nvPr/>
        </p:nvSpPr>
        <p:spPr>
          <a:xfrm>
            <a:off x="1280160" y="13487400"/>
            <a:ext cx="9144000" cy="6858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accent3">
                    <a:lumMod val="20000"/>
                    <a:lumOff val="80000"/>
                  </a:schemeClr>
                </a:solidFill>
              </a:rPr>
              <a:t>Introduction</a:t>
            </a:r>
          </a:p>
        </p:txBody>
      </p:sp>
      <p:sp>
        <p:nvSpPr>
          <p:cNvPr id="13" name="Text Box 192"/>
          <p:cNvSpPr txBox="1">
            <a:spLocks noChangeArrowheads="1"/>
          </p:cNvSpPr>
          <p:nvPr/>
        </p:nvSpPr>
        <p:spPr bwMode="auto">
          <a:xfrm>
            <a:off x="11521440" y="5486400"/>
            <a:ext cx="20848320" cy="7171147"/>
          </a:xfrm>
          <a:prstGeom prst="rect">
            <a:avLst/>
          </a:prstGeom>
          <a:solidFill>
            <a:schemeClr val="bg1"/>
          </a:solidFill>
          <a:ln w="12700">
            <a:solidFill>
              <a:schemeClr val="accent1">
                <a:lumMod val="75000"/>
              </a:schemeClr>
            </a:solidFill>
          </a:ln>
          <a:effectLst/>
        </p:spPr>
        <p:txBody>
          <a:bodyPr lIns="137137" tIns="137137" rIns="137137" bIns="137137">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eaLnBrk="1" hangingPunct="1"/>
            <a:r>
              <a:rPr lang="en-US" sz="4000" dirty="0"/>
              <a:t>⋄ </a:t>
            </a:r>
            <a:r>
              <a:rPr lang="en-US" sz="4000" b="1" dirty="0"/>
              <a:t>Precision in Crop Selection: </a:t>
            </a:r>
            <a:r>
              <a:rPr lang="en-US" sz="4000" dirty="0"/>
              <a:t>Harvestify aims to employ ML and DL algorithms to analyze various environmental factors and historical data, providing users with accurate recommendations on the best crops to cultivate based on their location and soil conditions.</a:t>
            </a:r>
          </a:p>
          <a:p>
            <a:pPr algn="just" eaLnBrk="1" hangingPunct="1"/>
            <a:r>
              <a:rPr lang="en-US" sz="4000" dirty="0"/>
              <a:t>⋄ </a:t>
            </a:r>
            <a:r>
              <a:rPr lang="en-US" sz="4000" b="1" dirty="0"/>
              <a:t>Smart Fertilizer Suggestions:</a:t>
            </a:r>
            <a:r>
              <a:rPr lang="en-US" sz="4000" dirty="0"/>
              <a:t> It uses machine learning algorithms to analyze soil samples and provide customized fertilizer recommendations based on the specific nutrient needs of your crops. It ensures to provide specific application rates for each recommended fertilizer, ensuring that you use the correct amount for optimal crop growth and health.</a:t>
            </a:r>
          </a:p>
          <a:p>
            <a:pPr algn="just" eaLnBrk="1" hangingPunct="1"/>
            <a:r>
              <a:rPr lang="en-US" sz="4000" dirty="0"/>
              <a:t>⋄</a:t>
            </a:r>
            <a:r>
              <a:rPr lang="en-US" sz="4000" b="1" dirty="0"/>
              <a:t> Early Detection of Crop Diseases: </a:t>
            </a:r>
            <a:r>
              <a:rPr lang="en-US" sz="4000" dirty="0"/>
              <a:t>Harvestify strives to be a proactive guardian for crops. By leveraging deep learning, the platform aims to identify potential diseases at an early stage, enabling farmers to take preventive measures and minimize crop loss.</a:t>
            </a:r>
            <a:endParaRPr lang="en-US" sz="4800" dirty="0">
              <a:latin typeface="Calibri" pitchFamily="34" charset="0"/>
            </a:endParaRPr>
          </a:p>
        </p:txBody>
      </p:sp>
      <p:sp>
        <p:nvSpPr>
          <p:cNvPr id="34" name="Rectangle 33"/>
          <p:cNvSpPr/>
          <p:nvPr/>
        </p:nvSpPr>
        <p:spPr>
          <a:xfrm>
            <a:off x="11521440" y="4800600"/>
            <a:ext cx="20848320" cy="6858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accent3">
                    <a:lumMod val="20000"/>
                    <a:lumOff val="80000"/>
                  </a:schemeClr>
                </a:solidFill>
              </a:rPr>
              <a:t>Methods and Materials</a:t>
            </a:r>
          </a:p>
        </p:txBody>
      </p:sp>
      <p:sp>
        <p:nvSpPr>
          <p:cNvPr id="12" name="Text Box 191"/>
          <p:cNvSpPr txBox="1">
            <a:spLocks noChangeArrowheads="1"/>
          </p:cNvSpPr>
          <p:nvPr/>
        </p:nvSpPr>
        <p:spPr bwMode="auto">
          <a:xfrm>
            <a:off x="33467040" y="5486400"/>
            <a:ext cx="9144000" cy="6678705"/>
          </a:xfrm>
          <a:prstGeom prst="rect">
            <a:avLst/>
          </a:prstGeom>
          <a:solidFill>
            <a:schemeClr val="bg1"/>
          </a:solidFill>
          <a:ln w="12700">
            <a:solidFill>
              <a:schemeClr val="accent1">
                <a:lumMod val="75000"/>
              </a:schemeClr>
            </a:solidFill>
          </a:ln>
          <a:effectLst/>
        </p:spPr>
        <p:txBody>
          <a:bodyPr wrap="square"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a:r>
              <a:rPr lang="en-US" sz="3200" b="0" i="0" dirty="0">
                <a:effectLst/>
                <a:latin typeface="Söhne"/>
              </a:rPr>
              <a:t>Taking on the formidable challenge of sustainable agriculture, our mission is to pioneer a cutting-edge machine learning project. This initiative is poised to redefine farming practices by offering a bespoke solution: personalized recommendations for both crops and fertilizers. The crux of our endeavor lies in not just optimizing yields but doing so with an unwavering commitment to resource efficiency and eco-friendly farming practices.</a:t>
            </a:r>
          </a:p>
          <a:p>
            <a:pPr algn="just"/>
            <a:r>
              <a:rPr lang="en-US" sz="3200" b="0" i="0" dirty="0">
                <a:effectLst/>
                <a:latin typeface="Söhne"/>
              </a:rPr>
              <a:t>By harnessing the power of machine learning, we aspire to provide farmers with tailored insights, empowering them to make informed decisions that transcend the limitations of traditional approaches. </a:t>
            </a:r>
          </a:p>
        </p:txBody>
      </p:sp>
      <p:sp>
        <p:nvSpPr>
          <p:cNvPr id="35" name="Rectangle 34"/>
          <p:cNvSpPr/>
          <p:nvPr/>
        </p:nvSpPr>
        <p:spPr>
          <a:xfrm>
            <a:off x="33467040" y="4800600"/>
            <a:ext cx="9144000" cy="6858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accent3">
                    <a:lumMod val="20000"/>
                    <a:lumOff val="80000"/>
                  </a:schemeClr>
                </a:solidFill>
              </a:rPr>
              <a:t>Problem Statement</a:t>
            </a:r>
          </a:p>
        </p:txBody>
      </p:sp>
      <p:sp>
        <p:nvSpPr>
          <p:cNvPr id="14" name="Text Box 193"/>
          <p:cNvSpPr txBox="1">
            <a:spLocks noChangeArrowheads="1"/>
          </p:cNvSpPr>
          <p:nvPr/>
        </p:nvSpPr>
        <p:spPr bwMode="auto">
          <a:xfrm>
            <a:off x="33467040" y="14173200"/>
            <a:ext cx="9144000" cy="9140917"/>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eaLnBrk="1" hangingPunct="1"/>
            <a:r>
              <a:rPr lang="en-US" sz="3200" dirty="0">
                <a:latin typeface="Arial" panose="020B0604020202020204" pitchFamily="34" charset="0"/>
                <a:cs typeface="Arial" panose="020B0604020202020204" pitchFamily="34" charset="0"/>
              </a:rPr>
              <a:t>From ancient period, agriculture is considered as the main and the foremost culture practiced in India. Ancient people cultivate the crops in their own land and so they have been accommodated to their needs. Since the invention of new innovative technologies and techniques in the agriculture field is slowly degrading. Both KNN and Random Forest performed quite well. But random forest performed a little more than KNN with 3-4% more accuracy. The dataset was balanced and didn’t cause any problem however entries in the dataset were less. Although the accuracy is very high, it would be much better if there was a much better datasets available. The UI of the web application is quite simple and easy to use. With the help of the sensors in the agriculture land there would be no need to enter the values manually.</a:t>
            </a:r>
            <a:endParaRPr lang="en-US" sz="4000" dirty="0">
              <a:latin typeface="Arial" panose="020B0604020202020204" pitchFamily="34" charset="0"/>
              <a:cs typeface="Arial" panose="020B0604020202020204" pitchFamily="34" charset="0"/>
            </a:endParaRPr>
          </a:p>
        </p:txBody>
      </p:sp>
      <p:sp>
        <p:nvSpPr>
          <p:cNvPr id="36" name="Rectangle 35"/>
          <p:cNvSpPr/>
          <p:nvPr/>
        </p:nvSpPr>
        <p:spPr>
          <a:xfrm>
            <a:off x="33467040" y="13487400"/>
            <a:ext cx="9144000" cy="6858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accent3">
                    <a:lumMod val="20000"/>
                    <a:lumOff val="80000"/>
                  </a:schemeClr>
                </a:solidFill>
              </a:rPr>
              <a:t>Conclusions</a:t>
            </a:r>
          </a:p>
        </p:txBody>
      </p:sp>
      <p:sp>
        <p:nvSpPr>
          <p:cNvPr id="11" name="Text Box 190"/>
          <p:cNvSpPr txBox="1">
            <a:spLocks noChangeArrowheads="1"/>
          </p:cNvSpPr>
          <p:nvPr/>
        </p:nvSpPr>
        <p:spPr bwMode="auto">
          <a:xfrm>
            <a:off x="1280160" y="14173200"/>
            <a:ext cx="9144000" cy="14065342"/>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eaLnBrk="1" hangingPunct="1"/>
            <a:r>
              <a:rPr lang="en-US" sz="3200" dirty="0">
                <a:latin typeface="Arial" panose="020B0604020202020204" pitchFamily="34" charset="0"/>
                <a:cs typeface="Arial" panose="020B0604020202020204" pitchFamily="34" charset="0"/>
              </a:rPr>
              <a:t>From ancient period, agriculture is considered as the main and the foremost culture practiced in India. Ancient people cultivate the crops in their own land and so they have been accommodated to their needs. Since the invention of new innovative technologies and techniques in the agriculture field is slowly degrading.</a:t>
            </a:r>
          </a:p>
          <a:p>
            <a:pPr algn="just" eaLnBrk="1" hangingPunct="1"/>
            <a:endParaRPr lang="en-US" sz="3200" dirty="0">
              <a:latin typeface="Arial" panose="020B0604020202020204" pitchFamily="34" charset="0"/>
              <a:cs typeface="Arial" panose="020B0604020202020204" pitchFamily="34" charset="0"/>
            </a:endParaRPr>
          </a:p>
          <a:p>
            <a:pPr algn="just" eaLnBrk="1" hangingPunct="1"/>
            <a:r>
              <a:rPr lang="en-US" sz="3200" dirty="0">
                <a:latin typeface="Arial" panose="020B0604020202020204" pitchFamily="34" charset="0"/>
                <a:cs typeface="Arial" panose="020B0604020202020204" pitchFamily="34" charset="0"/>
              </a:rPr>
              <a:t>Utilizing machine learning methods and examining agricultural datasets, our objective is to establish a crop yield prediction system. We have developed this system through the implementation of machine learning algorithms with the aim of benefiting farmers. Our system is designed to provide recommendations for the most appropriate crop to cultivate on a particular parcel of land, taking into account its composition and prevailing weather conditions.</a:t>
            </a:r>
          </a:p>
          <a:p>
            <a:pPr algn="just" eaLnBrk="1" hangingPunct="1"/>
            <a:endParaRPr lang="en-US" sz="3200" dirty="0">
              <a:latin typeface="Arial" panose="020B0604020202020204" pitchFamily="34" charset="0"/>
              <a:cs typeface="Arial" panose="020B0604020202020204" pitchFamily="34" charset="0"/>
            </a:endParaRPr>
          </a:p>
          <a:p>
            <a:pPr algn="just" eaLnBrk="1" hangingPunct="1"/>
            <a:r>
              <a:rPr lang="en-US" sz="3200" dirty="0">
                <a:latin typeface="Arial" panose="020B0604020202020204" pitchFamily="34" charset="0"/>
                <a:cs typeface="Arial" panose="020B0604020202020204" pitchFamily="34" charset="0"/>
              </a:rPr>
              <a:t>In this project, we present a website in which the following applications are implemented; Crop recommendation, Fertilizer recommendation respectively</a:t>
            </a:r>
          </a:p>
          <a:p>
            <a:pPr algn="just" eaLnBrk="1" hangingPunct="1"/>
            <a:endParaRPr lang="en-US" sz="3200" dirty="0">
              <a:latin typeface="Arial" panose="020B0604020202020204" pitchFamily="34" charset="0"/>
              <a:cs typeface="Arial" panose="020B0604020202020204" pitchFamily="34" charset="0"/>
            </a:endParaRPr>
          </a:p>
          <a:p>
            <a:pPr algn="just" eaLnBrk="1" hangingPunct="1"/>
            <a:r>
              <a:rPr lang="en-US" sz="3200" dirty="0">
                <a:latin typeface="Arial" panose="020B0604020202020204" pitchFamily="34" charset="0"/>
                <a:cs typeface="Arial" panose="020B0604020202020204" pitchFamily="34" charset="0"/>
              </a:rPr>
              <a:t> In the crop recommendation application, the user can provide the soil data from their side and the application will predict which crop should the user grow. </a:t>
            </a:r>
            <a:endParaRPr lang="en-US" sz="4000" dirty="0">
              <a:latin typeface="Arial" panose="020B0604020202020204" pitchFamily="34" charset="0"/>
              <a:cs typeface="Arial" panose="020B0604020202020204" pitchFamily="34" charset="0"/>
            </a:endParaRPr>
          </a:p>
        </p:txBody>
      </p:sp>
      <p:sp>
        <p:nvSpPr>
          <p:cNvPr id="45" name="Rectangle 44"/>
          <p:cNvSpPr/>
          <p:nvPr/>
        </p:nvSpPr>
        <p:spPr>
          <a:xfrm>
            <a:off x="11521440" y="13487400"/>
            <a:ext cx="20848320" cy="6858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accent3">
                    <a:lumMod val="20000"/>
                    <a:lumOff val="80000"/>
                  </a:schemeClr>
                </a:solidFill>
              </a:rPr>
              <a:t>Results</a:t>
            </a:r>
          </a:p>
        </p:txBody>
      </p:sp>
      <p:sp>
        <p:nvSpPr>
          <p:cNvPr id="53" name="Text Box 180"/>
          <p:cNvSpPr txBox="1">
            <a:spLocks noChangeArrowheads="1"/>
          </p:cNvSpPr>
          <p:nvPr/>
        </p:nvSpPr>
        <p:spPr bwMode="auto">
          <a:xfrm>
            <a:off x="12483236" y="19977069"/>
            <a:ext cx="7403286" cy="5616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8568" tIns="34284" rIns="68568" bIns="34284">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3200" b="1" dirty="0">
                <a:latin typeface="Arial" panose="020B0604020202020204" pitchFamily="34" charset="0"/>
                <a:cs typeface="Arial" panose="020B0604020202020204" pitchFamily="34" charset="0"/>
              </a:rPr>
              <a:t>Figure 1.</a:t>
            </a:r>
            <a:r>
              <a:rPr lang="en-US" sz="3200" dirty="0">
                <a:latin typeface="Arial" panose="020B0604020202020204" pitchFamily="34" charset="0"/>
                <a:cs typeface="Arial" panose="020B0604020202020204" pitchFamily="34" charset="0"/>
              </a:rPr>
              <a:t> </a:t>
            </a:r>
            <a:r>
              <a:rPr lang="en-IN" sz="3200" dirty="0">
                <a:latin typeface="Arial" panose="020B0604020202020204" pitchFamily="34" charset="0"/>
                <a:cs typeface="Arial" panose="020B0604020202020204" pitchFamily="34" charset="0"/>
              </a:rPr>
              <a:t>KNN vs Random forest - Crop</a:t>
            </a:r>
            <a:endParaRPr lang="en-US" sz="3200" dirty="0">
              <a:latin typeface="Arial" panose="020B0604020202020204" pitchFamily="34" charset="0"/>
              <a:cs typeface="Arial" panose="020B0604020202020204" pitchFamily="34" charset="0"/>
            </a:endParaRPr>
          </a:p>
        </p:txBody>
      </p:sp>
      <p:sp>
        <p:nvSpPr>
          <p:cNvPr id="37" name="Text Box 180"/>
          <p:cNvSpPr txBox="1">
            <a:spLocks noChangeArrowheads="1"/>
          </p:cNvSpPr>
          <p:nvPr/>
        </p:nvSpPr>
        <p:spPr bwMode="auto">
          <a:xfrm>
            <a:off x="23774705" y="19977069"/>
            <a:ext cx="6052530" cy="5616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8568" tIns="34284" rIns="68568" bIns="34284">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3200" b="1" dirty="0">
                <a:latin typeface="Arial" panose="020B0604020202020204" pitchFamily="34" charset="0"/>
                <a:cs typeface="Arial" panose="020B0604020202020204" pitchFamily="34" charset="0"/>
              </a:rPr>
              <a:t>Figure 2 </a:t>
            </a:r>
            <a:r>
              <a:rPr lang="en-IN" sz="3200" b="1" dirty="0">
                <a:latin typeface="Arial" panose="020B0604020202020204" pitchFamily="34" charset="0"/>
                <a:cs typeface="Arial" panose="020B0604020202020204" pitchFamily="34" charset="0"/>
              </a:rPr>
              <a:t>H</a:t>
            </a:r>
            <a:r>
              <a:rPr lang="en-IN" sz="3200" dirty="0">
                <a:latin typeface="Arial" panose="020B0604020202020204" pitchFamily="34" charset="0"/>
                <a:cs typeface="Arial" panose="020B0604020202020204" pitchFamily="34" charset="0"/>
              </a:rPr>
              <a:t>ome Page of Website</a:t>
            </a:r>
            <a:endParaRPr lang="en-US" sz="3200" dirty="0">
              <a:latin typeface="Arial" panose="020B0604020202020204" pitchFamily="34" charset="0"/>
              <a:cs typeface="Arial" panose="020B0604020202020204" pitchFamily="34" charset="0"/>
            </a:endParaRPr>
          </a:p>
        </p:txBody>
      </p:sp>
      <p:sp>
        <p:nvSpPr>
          <p:cNvPr id="38" name="TextBox 37"/>
          <p:cNvSpPr txBox="1"/>
          <p:nvPr/>
        </p:nvSpPr>
        <p:spPr>
          <a:xfrm>
            <a:off x="33284160" y="29908086"/>
            <a:ext cx="9144000" cy="2880361"/>
          </a:xfrm>
          <a:prstGeom prst="rect">
            <a:avLst/>
          </a:prstGeom>
          <a:noFill/>
        </p:spPr>
        <p:txBody>
          <a:bodyPr wrap="square" lIns="91440" tIns="91440" rIns="91440" bIns="91440" rtlCol="0">
            <a:noAutofit/>
          </a:bodyPr>
          <a:lstStyle/>
          <a:p>
            <a:pPr algn="ctr"/>
            <a:r>
              <a:rPr lang="en-US" sz="2200" dirty="0"/>
              <a:t>We would like to thank the following people for their support and guidance without whom the completion of this project in fruition would not be possible. </a:t>
            </a:r>
            <a:r>
              <a:rPr lang="en-US" sz="2200" dirty="0" err="1"/>
              <a:t>Dr.G.Madhukar</a:t>
            </a:r>
            <a:r>
              <a:rPr lang="en-US" sz="2200" dirty="0"/>
              <a:t>, our project guide, for helping us and guiding us in the course of this project . </a:t>
            </a:r>
            <a:r>
              <a:rPr lang="en-US" sz="2200" dirty="0" err="1"/>
              <a:t>Dr.Arpita</a:t>
            </a:r>
            <a:r>
              <a:rPr lang="en-US" sz="2200" dirty="0"/>
              <a:t> Gupta, the Head of the Department, Department of Computer Science. Our internal reviewers, </a:t>
            </a:r>
            <a:r>
              <a:rPr lang="en-US" sz="2200" dirty="0" err="1"/>
              <a:t>Dr.kakali</a:t>
            </a:r>
            <a:r>
              <a:rPr lang="en-US" sz="2200" dirty="0"/>
              <a:t> das, Dr.Figlu Mohanty , MR.Sasidhar K, </a:t>
            </a:r>
            <a:r>
              <a:rPr lang="en-US" sz="2200" dirty="0" err="1"/>
              <a:t>Mr.Chanda</a:t>
            </a:r>
            <a:r>
              <a:rPr lang="en-US" sz="2200" dirty="0"/>
              <a:t> Raj Kumar for their insight and advice provided during the review sessions. We would also like to thank our individual parents and friends for their constant support. </a:t>
            </a:r>
          </a:p>
        </p:txBody>
      </p:sp>
      <p:sp>
        <p:nvSpPr>
          <p:cNvPr id="39" name="TextBox 38"/>
          <p:cNvSpPr txBox="1"/>
          <p:nvPr/>
        </p:nvSpPr>
        <p:spPr>
          <a:xfrm>
            <a:off x="33284160" y="29146502"/>
            <a:ext cx="9144000" cy="746346"/>
          </a:xfrm>
          <a:prstGeom prst="rect">
            <a:avLst/>
          </a:prstGeom>
          <a:noFill/>
        </p:spPr>
        <p:txBody>
          <a:bodyPr wrap="none" lIns="68568" tIns="34284" rIns="68568" bIns="34284" rtlCol="0">
            <a:noAutofit/>
          </a:bodyPr>
          <a:lstStyle/>
          <a:p>
            <a:pPr algn="ctr"/>
            <a:r>
              <a:rPr lang="en-US" sz="4400" b="1" dirty="0"/>
              <a:t>Acknowledgements</a:t>
            </a:r>
          </a:p>
        </p:txBody>
      </p:sp>
      <p:sp>
        <p:nvSpPr>
          <p:cNvPr id="40" name="Text Box 193"/>
          <p:cNvSpPr txBox="1">
            <a:spLocks noChangeArrowheads="1"/>
          </p:cNvSpPr>
          <p:nvPr/>
        </p:nvSpPr>
        <p:spPr bwMode="auto">
          <a:xfrm>
            <a:off x="33467040" y="24323040"/>
            <a:ext cx="9144000" cy="3046942"/>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600" dirty="0">
                <a:latin typeface="Arial" panose="020B0604020202020204" pitchFamily="34" charset="0"/>
                <a:cs typeface="Arial" panose="020B0604020202020204" pitchFamily="34" charset="0"/>
              </a:rPr>
              <a:t>The scope of the project is to develop a machine learning system that recommends suitable crops and fertilizers based on soil and environmental data for optimal agricultural yield.</a:t>
            </a:r>
            <a:endParaRPr lang="en-US" sz="4400" dirty="0">
              <a:latin typeface="Arial" panose="020B0604020202020204" pitchFamily="34" charset="0"/>
              <a:cs typeface="Arial" panose="020B0604020202020204" pitchFamily="34" charset="0"/>
            </a:endParaRPr>
          </a:p>
        </p:txBody>
      </p:sp>
      <p:sp>
        <p:nvSpPr>
          <p:cNvPr id="41" name="Rectangle 40"/>
          <p:cNvSpPr/>
          <p:nvPr/>
        </p:nvSpPr>
        <p:spPr>
          <a:xfrm>
            <a:off x="33467040" y="23637240"/>
            <a:ext cx="9144000" cy="6858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accent3">
                    <a:lumMod val="20000"/>
                    <a:lumOff val="80000"/>
                  </a:schemeClr>
                </a:solidFill>
              </a:rPr>
              <a:t>Future Scope</a:t>
            </a:r>
          </a:p>
        </p:txBody>
      </p:sp>
      <p:pic>
        <p:nvPicPr>
          <p:cNvPr id="2" name="Picture 1">
            <a:extLst>
              <a:ext uri="{FF2B5EF4-FFF2-40B4-BE49-F238E27FC236}">
                <a16:creationId xmlns:a16="http://schemas.microsoft.com/office/drawing/2014/main" id="{00000000-0008-0000-0100-000002000000}"/>
              </a:ext>
            </a:extLst>
          </p:cNvPr>
          <p:cNvPicPr/>
          <p:nvPr/>
        </p:nvPicPr>
        <p:blipFill>
          <a:blip r:embed="rId2" cstate="print"/>
          <a:srcRect/>
          <a:stretch>
            <a:fillRect/>
          </a:stretch>
        </p:blipFill>
        <p:spPr bwMode="auto">
          <a:xfrm>
            <a:off x="90288" y="1"/>
            <a:ext cx="9144000" cy="3970746"/>
          </a:xfrm>
          <a:prstGeom prst="rect">
            <a:avLst/>
          </a:prstGeom>
          <a:noFill/>
          <a:ln w="9525">
            <a:noFill/>
            <a:miter lim="800000"/>
            <a:headEnd/>
            <a:tailEnd/>
          </a:ln>
        </p:spPr>
      </p:pic>
      <p:pic>
        <p:nvPicPr>
          <p:cNvPr id="8" name="Picture 7">
            <a:extLst>
              <a:ext uri="{FF2B5EF4-FFF2-40B4-BE49-F238E27FC236}">
                <a16:creationId xmlns:a16="http://schemas.microsoft.com/office/drawing/2014/main" id="{B79A2DD8-2E7B-20E1-8FB1-A6CDB2F51F4B}"/>
              </a:ext>
            </a:extLst>
          </p:cNvPr>
          <p:cNvPicPr>
            <a:picLocks noChangeAspect="1"/>
          </p:cNvPicPr>
          <p:nvPr/>
        </p:nvPicPr>
        <p:blipFill>
          <a:blip r:embed="rId3"/>
          <a:stretch>
            <a:fillRect/>
          </a:stretch>
        </p:blipFill>
        <p:spPr>
          <a:xfrm>
            <a:off x="11615512" y="20886240"/>
            <a:ext cx="9644288" cy="7231560"/>
          </a:xfrm>
          <a:prstGeom prst="rect">
            <a:avLst/>
          </a:prstGeom>
        </p:spPr>
      </p:pic>
      <p:pic>
        <p:nvPicPr>
          <p:cNvPr id="22" name="Picture 21">
            <a:extLst>
              <a:ext uri="{FF2B5EF4-FFF2-40B4-BE49-F238E27FC236}">
                <a16:creationId xmlns:a16="http://schemas.microsoft.com/office/drawing/2014/main" id="{7EB92AAE-99B7-586F-E144-B8DF61F314F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945599" y="20886240"/>
            <a:ext cx="10424161" cy="7352302"/>
          </a:xfrm>
          <a:prstGeom prst="rect">
            <a:avLst/>
          </a:prstGeom>
        </p:spPr>
      </p:pic>
      <p:sp>
        <p:nvSpPr>
          <p:cNvPr id="3" name="TextBox 2">
            <a:extLst>
              <a:ext uri="{FF2B5EF4-FFF2-40B4-BE49-F238E27FC236}">
                <a16:creationId xmlns:a16="http://schemas.microsoft.com/office/drawing/2014/main" id="{F461DA6D-FE8D-90C3-C44D-0C7A3DAD58B8}"/>
              </a:ext>
            </a:extLst>
          </p:cNvPr>
          <p:cNvSpPr txBox="1"/>
          <p:nvPr/>
        </p:nvSpPr>
        <p:spPr>
          <a:xfrm>
            <a:off x="147321" y="30038038"/>
            <a:ext cx="5730239" cy="2246769"/>
          </a:xfrm>
          <a:prstGeom prst="rect">
            <a:avLst/>
          </a:prstGeom>
          <a:noFill/>
        </p:spPr>
        <p:txBody>
          <a:bodyPr wrap="square" rtlCol="0">
            <a:spAutoFit/>
          </a:bodyPr>
          <a:lstStyle/>
          <a:p>
            <a:pPr algn="ctr"/>
            <a:r>
              <a:rPr lang="en-US" sz="2800" dirty="0"/>
              <a:t>P. MOUNIKA REDDY</a:t>
            </a:r>
          </a:p>
          <a:p>
            <a:pPr algn="ctr"/>
            <a:r>
              <a:rPr lang="en-US" sz="2800" dirty="0"/>
              <a:t>Y20 - CSE </a:t>
            </a:r>
          </a:p>
          <a:p>
            <a:pPr algn="ctr"/>
            <a:r>
              <a:rPr lang="en-US" sz="2800" dirty="0"/>
              <a:t>KL UNIVERSITY, HYDERABAD</a:t>
            </a:r>
          </a:p>
          <a:p>
            <a:pPr algn="ctr"/>
            <a:r>
              <a:rPr lang="en-US" sz="2800" dirty="0"/>
              <a:t>Email: 2010030485@klh.edu.in</a:t>
            </a:r>
          </a:p>
          <a:p>
            <a:endParaRPr lang="en-IN" sz="2800" dirty="0"/>
          </a:p>
        </p:txBody>
      </p:sp>
    </p:spTree>
    <p:extLst>
      <p:ext uri="{BB962C8B-B14F-4D97-AF65-F5344CB8AC3E}">
        <p14:creationId xmlns:p14="http://schemas.microsoft.com/office/powerpoint/2010/main" val="22512518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3102</TotalTime>
  <Words>1258</Words>
  <Application>Microsoft Office PowerPoint</Application>
  <PresentationFormat>Custom</PresentationFormat>
  <Paragraphs>50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Söhne</vt:lpstr>
      <vt:lpstr>Office Theme</vt:lpstr>
      <vt:lpstr>PowerPoint Presentation</vt:lpstr>
    </vt:vector>
  </TitlesOfParts>
  <Company>Genigraphics LLC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36x48 Tri-Fold</dc:title>
  <dc:creator>Jay Larson</dc:creator>
  <dc:description>Quality poster printing
www.genigraphics.com
1-800-790-4001</dc:description>
  <cp:lastModifiedBy>sravani chowdary</cp:lastModifiedBy>
  <cp:revision>101</cp:revision>
  <cp:lastPrinted>2013-02-12T02:21:55Z</cp:lastPrinted>
  <dcterms:created xsi:type="dcterms:W3CDTF">2013-02-10T21:14:48Z</dcterms:created>
  <dcterms:modified xsi:type="dcterms:W3CDTF">2023-11-07T12:51:00Z</dcterms:modified>
</cp:coreProperties>
</file>