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7"/>
  </p:notesMasterIdLst>
  <p:sldIdLst>
    <p:sldId id="530" r:id="rId5"/>
    <p:sldId id="531" r:id="rId6"/>
    <p:sldId id="533" r:id="rId7"/>
    <p:sldId id="534" r:id="rId8"/>
    <p:sldId id="547" r:id="rId9"/>
    <p:sldId id="548" r:id="rId10"/>
    <p:sldId id="546" r:id="rId11"/>
    <p:sldId id="549" r:id="rId12"/>
    <p:sldId id="550" r:id="rId13"/>
    <p:sldId id="551" r:id="rId14"/>
    <p:sldId id="552" r:id="rId15"/>
    <p:sldId id="553" r:id="rId16"/>
    <p:sldId id="554" r:id="rId17"/>
    <p:sldId id="555" r:id="rId18"/>
    <p:sldId id="615" r:id="rId19"/>
    <p:sldId id="557" r:id="rId20"/>
    <p:sldId id="558" r:id="rId21"/>
    <p:sldId id="559" r:id="rId22"/>
    <p:sldId id="560" r:id="rId23"/>
    <p:sldId id="561" r:id="rId24"/>
    <p:sldId id="562" r:id="rId25"/>
    <p:sldId id="563" r:id="rId26"/>
    <p:sldId id="564" r:id="rId27"/>
    <p:sldId id="565" r:id="rId28"/>
    <p:sldId id="567" r:id="rId29"/>
    <p:sldId id="568" r:id="rId30"/>
    <p:sldId id="570" r:id="rId31"/>
    <p:sldId id="572" r:id="rId32"/>
    <p:sldId id="573" r:id="rId33"/>
    <p:sldId id="571"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 id="604" r:id="rId65"/>
    <p:sldId id="605" r:id="rId66"/>
    <p:sldId id="606" r:id="rId67"/>
    <p:sldId id="607" r:id="rId68"/>
    <p:sldId id="608" r:id="rId69"/>
    <p:sldId id="609" r:id="rId70"/>
    <p:sldId id="610" r:id="rId71"/>
    <p:sldId id="611" r:id="rId72"/>
    <p:sldId id="612" r:id="rId73"/>
    <p:sldId id="613" r:id="rId74"/>
    <p:sldId id="614" r:id="rId75"/>
    <p:sldId id="54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66FF33"/>
    <a:srgbClr val="8822EE"/>
    <a:srgbClr val="F01688"/>
    <a:srgbClr val="2F21F3"/>
    <a:srgbClr val="FEB52B"/>
    <a:srgbClr val="F01689"/>
    <a:srgbClr val="6F22E3"/>
    <a:srgbClr val="E218A3"/>
    <a:srgbClr val="BA20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p:scale>
          <a:sx n="76" d="100"/>
          <a:sy n="76" d="100"/>
        </p:scale>
        <p:origin x="-296"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commentAuthors" Target="commentAuthors.xml"/><Relationship Id="rId81" Type="http://schemas.openxmlformats.org/officeDocument/2006/relationships/theme" Target="theme/theme1.xml"/><Relationship Id="rId86"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pPr/>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pPr/>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xmlns=""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xmlns=""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xmlns=""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xmlns=""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xmlns=""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xmlns=""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xmlns=""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xmlns=""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xmlns=""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xmlns=""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xmlns=""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xmlns=""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xmlns=""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xmlns=""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xmlns=""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xmlns=""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xmlns=""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xmlns=""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xmlns=""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xmlns=""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xmlns=""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xmlns=""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xmlns=""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xmlns=""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xmlns=""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xmlns=""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xmlns=""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xmlns=""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xmlns=""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xmlns=""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xmlns=""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xmlns=""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xmlns=""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xmlns=""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xmlns=""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xmlns=""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xmlns=""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xmlns=""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xmlns=""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xmlns=""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xmlns=""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xmlns=""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xmlns=""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xmlns=""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xmlns=""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xmlns=""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xmlns=""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xmlns=""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xmlns=""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xmlns=""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xmlns=""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xmlns=""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xmlns=""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xmlns=""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xmlns=""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xmlns=""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xmlns=""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xmlns=""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xmlns=""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xmlns=""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xmlns=""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xmlns=""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xmlns=""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xmlns=""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xmlns=""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xmlns=""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xmlns=""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xmlns=""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xmlns=""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xmlns=""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xmlns=""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xmlns=""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xmlns=""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xmlns=""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xmlns=""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xmlns="" id="{E249F242-2699-411D-B3F7-3D6D480E495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xmlns="" id="{4F5EFB41-7AD3-4519-95E7-416BFA1AECA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xmlns="" id="{DFD4FD38-14E5-4C36-B948-8BF3F794ED8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xmlns=""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xmlns="" id="{E584E7EE-5B3B-427E-9807-020AEF8C766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xmlns=""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xmlns=""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xmlns=""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xmlns=""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xmlns=""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xmlns=""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xmlns=""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xmlns=""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xmlns=""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xmlns=""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xmlns=""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xmlns=""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xmlns=""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xmlns=""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xmlns=""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xmlns=""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xmlns=""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xmlns=""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xmlns=""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xmlns=""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xmlns=""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xmlns=""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xmlns=""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xmlns=""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xmlns=""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xmlns=""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xmlns=""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xmlns=""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xmlns=""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xmlns=""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xmlns=""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xmlns=""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xmlns=""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xmlns=""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xmlns=""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xmlns=""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xmlns=""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xmlns=""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xmlns=""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xmlns=""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xmlns=""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xmlns=""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xmlns=""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xmlns=""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xmlns=""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xmlns=""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xmlns=""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xmlns=""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xmlns=""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xmlns=""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xmlns=""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xmlns=""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xmlns=""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xmlns=""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xmlns=""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xmlns=""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xmlns=""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xmlns=""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xmlns=""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xmlns=""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xmlns=""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xmlns=""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xmlns=""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xmlns=""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xmlns=""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xmlns=""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xmlns=""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xmlns=""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xmlns=""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xmlns=""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xmlns=""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xmlns=""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xmlns=""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hyperlink" Target="https://www.dev.apsrtconline.in/" TargetMode="External"/><Relationship Id="rId2" Type="http://schemas.openxmlformats.org/officeDocument/2006/relationships/hyperlink" Target="https://www.qa.apsrtconline.in/" TargetMode="External"/><Relationship Id="rId1" Type="http://schemas.openxmlformats.org/officeDocument/2006/relationships/slideLayout" Target="../slideLayouts/slideLayout17.xml"/><Relationship Id="rId4" Type="http://schemas.openxmlformats.org/officeDocument/2006/relationships/hyperlink" Target="https://www.is.apsrtconline.in/"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70DB4-0446-EF22-E8E0-3A5B83923AC0}"/>
              </a:ext>
            </a:extLst>
          </p:cNvPr>
          <p:cNvSpPr>
            <a:spLocks noGrp="1"/>
          </p:cNvSpPr>
          <p:nvPr>
            <p:ph type="ctrTitle"/>
          </p:nvPr>
        </p:nvSpPr>
        <p:spPr>
          <a:xfrm>
            <a:off x="1261513" y="2956201"/>
            <a:ext cx="9921240" cy="1481328"/>
          </a:xfrm>
        </p:spPr>
        <p:txBody>
          <a:bodyPr/>
          <a:lstStyle/>
          <a:p>
            <a:r>
              <a:rPr lang="en-IN" sz="6000" kern="150" dirty="0">
                <a:latin typeface="Times New Roman"/>
                <a:ea typeface="SimSun"/>
                <a:cs typeface="Tahoma"/>
              </a:rPr>
              <a:t>SofTwaRe</a:t>
            </a:r>
            <a:r>
              <a:rPr lang="en-IN" sz="6000" b="1" kern="150" dirty="0">
                <a:effectLst/>
                <a:latin typeface="Times New Roman"/>
                <a:ea typeface="SimSun"/>
                <a:cs typeface="Tahoma"/>
              </a:rPr>
              <a:t> Testing</a:t>
            </a:r>
            <a:r>
              <a:rPr lang="en-IN" sz="1800" kern="150" dirty="0">
                <a:effectLst/>
                <a:latin typeface="Calibri" panose="020F0502020204030204" pitchFamily="34" charset="0"/>
                <a:ea typeface="SimSun" panose="02010600030101010101" pitchFamily="2" charset="-122"/>
                <a:cs typeface="Tahoma" panose="020B0604030504040204" pitchFamily="34" charset="0"/>
              </a:rPr>
              <a:t/>
            </a:r>
            <a:br>
              <a:rPr lang="en-IN" sz="1800" kern="150" dirty="0">
                <a:effectLst/>
                <a:latin typeface="Calibri" panose="020F0502020204030204" pitchFamily="34" charset="0"/>
                <a:ea typeface="SimSun" panose="02010600030101010101" pitchFamily="2" charset="-122"/>
                <a:cs typeface="Tahoma" panose="020B0604030504040204" pitchFamily="34" charset="0"/>
              </a:rPr>
            </a:br>
            <a:endParaRPr lang="en-US" dirty="0"/>
          </a:p>
        </p:txBody>
      </p:sp>
      <p:sp>
        <p:nvSpPr>
          <p:cNvPr id="3" name="Subtitle 2">
            <a:extLst>
              <a:ext uri="{FF2B5EF4-FFF2-40B4-BE49-F238E27FC236}">
                <a16:creationId xmlns:a16="http://schemas.microsoft.com/office/drawing/2014/main" xmlns="" id="{696329B1-2D04-0F3A-1081-C5117D8CE122}"/>
              </a:ext>
            </a:extLst>
          </p:cNvPr>
          <p:cNvSpPr>
            <a:spLocks noGrp="1"/>
          </p:cNvSpPr>
          <p:nvPr>
            <p:ph type="subTitle" idx="1"/>
          </p:nvPr>
        </p:nvSpPr>
        <p:spPr/>
        <p:txBody>
          <a:bodyPr/>
          <a:lstStyle/>
          <a:p>
            <a:r>
              <a:rPr lang="en-US" dirty="0"/>
              <a:t>Vijay </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6C7555E-64BE-7333-E9D5-9F9C1307F9BB}"/>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7" name="TextBox 6">
            <a:extLst>
              <a:ext uri="{FF2B5EF4-FFF2-40B4-BE49-F238E27FC236}">
                <a16:creationId xmlns:a16="http://schemas.microsoft.com/office/drawing/2014/main" xmlns="" id="{30C0DA61-221A-1B6D-3090-35DAD94CB892}"/>
              </a:ext>
            </a:extLst>
          </p:cNvPr>
          <p:cNvSpPr txBox="1"/>
          <p:nvPr/>
        </p:nvSpPr>
        <p:spPr>
          <a:xfrm>
            <a:off x="993199" y="401619"/>
            <a:ext cx="10750566" cy="5789790"/>
          </a:xfrm>
          <a:prstGeom prst="rect">
            <a:avLst/>
          </a:prstGeom>
          <a:noFill/>
        </p:spPr>
        <p:txBody>
          <a:bodyPr wrap="square">
            <a:spAutoFit/>
          </a:bodyPr>
          <a:lstStyle/>
          <a:p>
            <a:pPr>
              <a:lnSpc>
                <a:spcPct val="115000"/>
              </a:lnSpc>
              <a:spcAft>
                <a:spcPts val="1000"/>
              </a:spcAft>
            </a:pPr>
            <a:r>
              <a:rPr lang="en-IN" sz="2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Design Phase :</a:t>
            </a:r>
            <a:endParaRPr lang="en-IN" sz="2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Roles : Chief Architect, Technical Lead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High Level Designing</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Low Level Designing</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Chief Architect will divide the whole project into modules based on some diagrams or some techniques(Unified modelling language)</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Facebook -- &gt; Project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Modules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Home</a:t>
            </a:r>
            <a:endParaRPr lang="en-IN" sz="16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Personal Posts</a:t>
            </a:r>
            <a:endParaRPr lang="en-IN" sz="16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Friend Requests</a:t>
            </a:r>
            <a:endParaRPr lang="en-IN" sz="16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Notifications</a:t>
            </a:r>
            <a:endParaRPr lang="en-IN" sz="16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Chat</a:t>
            </a:r>
            <a:endParaRPr lang="en-IN" sz="16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Technical Lead will divide these </a:t>
            </a:r>
            <a:r>
              <a:rPr lang="en-IN" sz="16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modules into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sub modules based on the some technique.</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98792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565F446-956F-C991-3C3F-695A2E29DCBA}"/>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5" name="TextBox 4">
            <a:extLst>
              <a:ext uri="{FF2B5EF4-FFF2-40B4-BE49-F238E27FC236}">
                <a16:creationId xmlns:a16="http://schemas.microsoft.com/office/drawing/2014/main" xmlns="" id="{EF233CF9-BE74-4D93-67D6-BB93E01DD9D5}"/>
              </a:ext>
            </a:extLst>
          </p:cNvPr>
          <p:cNvSpPr txBox="1"/>
          <p:nvPr/>
        </p:nvSpPr>
        <p:spPr>
          <a:xfrm>
            <a:off x="770964" y="1510622"/>
            <a:ext cx="9466729" cy="3518207"/>
          </a:xfrm>
          <a:prstGeom prst="rect">
            <a:avLst/>
          </a:prstGeom>
          <a:noFill/>
        </p:spPr>
        <p:txBody>
          <a:bodyPr wrap="square">
            <a:spAutoFit/>
          </a:bodyPr>
          <a:lstStyle/>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Home -- &gt; Module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Sub </a:t>
            </a:r>
            <a:r>
              <a:rPr lang="en-IN" sz="18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Moduels</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Timeline  </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Friends</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Photos</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800100" lvl="1" indent="-34290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More</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Pseudo Code :It is set of dummy English statements which is used for developing the actual code.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Output : Proof of this phase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Technical Design Document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
        <p:nvSpPr>
          <p:cNvPr id="7" name="TextBox 6">
            <a:extLst>
              <a:ext uri="{FF2B5EF4-FFF2-40B4-BE49-F238E27FC236}">
                <a16:creationId xmlns:a16="http://schemas.microsoft.com/office/drawing/2014/main" xmlns="" id="{7899A3A5-EE86-EAF9-2F14-723E6BB793D7}"/>
              </a:ext>
            </a:extLst>
          </p:cNvPr>
          <p:cNvSpPr txBox="1"/>
          <p:nvPr/>
        </p:nvSpPr>
        <p:spPr>
          <a:xfrm>
            <a:off x="770964" y="725815"/>
            <a:ext cx="6096000" cy="622799"/>
          </a:xfrm>
          <a:prstGeom prst="rect">
            <a:avLst/>
          </a:prstGeom>
          <a:noFill/>
        </p:spPr>
        <p:txBody>
          <a:bodyPr wrap="square">
            <a:spAutoFit/>
          </a:bodyPr>
          <a:lstStyle/>
          <a:p>
            <a:pPr>
              <a:lnSpc>
                <a:spcPct val="115000"/>
              </a:lnSpc>
              <a:spcAft>
                <a:spcPts val="1000"/>
              </a:spcAft>
            </a:pPr>
            <a:r>
              <a:rPr lang="en-IN" sz="32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Design Phase  : </a:t>
            </a: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(Continuation)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60147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1D8894D5-6D4F-FA1D-3AF6-69DECF7239D6}"/>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5" name="TextBox 4">
            <a:extLst>
              <a:ext uri="{FF2B5EF4-FFF2-40B4-BE49-F238E27FC236}">
                <a16:creationId xmlns:a16="http://schemas.microsoft.com/office/drawing/2014/main" xmlns="" id="{3DA6A613-1900-FF8F-B6B9-105720F23683}"/>
              </a:ext>
            </a:extLst>
          </p:cNvPr>
          <p:cNvSpPr txBox="1"/>
          <p:nvPr/>
        </p:nvSpPr>
        <p:spPr>
          <a:xfrm>
            <a:off x="1021975" y="840280"/>
            <a:ext cx="9941859" cy="3190938"/>
          </a:xfrm>
          <a:prstGeom prst="rect">
            <a:avLst/>
          </a:prstGeom>
          <a:noFill/>
        </p:spPr>
        <p:txBody>
          <a:bodyPr wrap="square">
            <a:spAutoFit/>
          </a:bodyPr>
          <a:lstStyle/>
          <a:p>
            <a:pPr>
              <a:lnSpc>
                <a:spcPct val="115000"/>
              </a:lnSpc>
              <a:spcAft>
                <a:spcPts val="1000"/>
              </a:spcAft>
            </a:pPr>
            <a:r>
              <a:rPr lang="en-IN" sz="3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Coding Phase :</a:t>
            </a:r>
            <a:endPar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endParaRPr>
          </a:p>
          <a:p>
            <a:pPr>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Roles : Programmers and Developers</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programmers will start developing the actual code based on the technical design document by following the coding standards like Proper </a:t>
            </a:r>
            <a:r>
              <a:rPr lang="en-IN" sz="18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intention , </a:t>
            </a:r>
            <a:r>
              <a:rPr lang="en-IN" sz="1800" kern="150" dirty="0" err="1"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color</a:t>
            </a:r>
            <a:r>
              <a:rPr lang="en-IN" sz="18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coding ,Proper commenting ,etc..</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Coding standards document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Output : proof of this phase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Source code Document (SCD)</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709494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EE38C20-9896-4549-8E1F-82DE24570572}"/>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
        <p:nvSpPr>
          <p:cNvPr id="5" name="TextBox 4">
            <a:extLst>
              <a:ext uri="{FF2B5EF4-FFF2-40B4-BE49-F238E27FC236}">
                <a16:creationId xmlns:a16="http://schemas.microsoft.com/office/drawing/2014/main" xmlns="" id="{F2395F68-D634-465E-7891-7DDBD41E8355}"/>
              </a:ext>
            </a:extLst>
          </p:cNvPr>
          <p:cNvSpPr txBox="1"/>
          <p:nvPr/>
        </p:nvSpPr>
        <p:spPr>
          <a:xfrm>
            <a:off x="850392" y="722376"/>
            <a:ext cx="11394140" cy="4661789"/>
          </a:xfrm>
          <a:prstGeom prst="rect">
            <a:avLst/>
          </a:prstGeom>
          <a:noFill/>
        </p:spPr>
        <p:txBody>
          <a:bodyPr wrap="square">
            <a:spAutoFit/>
          </a:bodyPr>
          <a:lstStyle/>
          <a:p>
            <a:pPr>
              <a:lnSpc>
                <a:spcPct val="115000"/>
              </a:lnSpc>
              <a:spcAft>
                <a:spcPts val="1000"/>
              </a:spcAft>
            </a:pPr>
            <a:r>
              <a:rPr lang="en-IN" sz="2800" b="1" kern="150" dirty="0">
                <a:solidFill>
                  <a:schemeClr val="tx2">
                    <a:lumMod val="75000"/>
                  </a:schemeClr>
                </a:solidFill>
                <a:effectLst/>
                <a:latin typeface="Times New Roman" panose="02020603050405020304" pitchFamily="18" charset="0"/>
                <a:ea typeface="SimSun" panose="02010600030101010101" pitchFamily="2" charset="-122"/>
                <a:cs typeface="Tahoma" panose="020B0604030504040204" pitchFamily="34" charset="0"/>
              </a:rPr>
              <a:t>Testing Phase:</a:t>
            </a:r>
            <a:endParaRPr lang="en-IN" sz="2800" kern="150" dirty="0">
              <a:solidFill>
                <a:schemeClr val="tx2">
                  <a:lumMod val="75000"/>
                </a:schemeClr>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b="1" kern="150" dirty="0">
                <a:solidFill>
                  <a:schemeClr val="tx2">
                    <a:lumMod val="75000"/>
                  </a:schemeClr>
                </a:solidFill>
                <a:effectLst/>
                <a:latin typeface="Times New Roman" panose="02020603050405020304" pitchFamily="18" charset="0"/>
                <a:ea typeface="SimSun" panose="02010600030101010101" pitchFamily="2" charset="-122"/>
                <a:cs typeface="Tahoma" panose="020B0604030504040204" pitchFamily="34" charset="0"/>
              </a:rPr>
              <a:t>Role : Test Engineer</a:t>
            </a:r>
            <a:endParaRPr lang="en-IN" kern="150" dirty="0">
              <a:solidFill>
                <a:schemeClr val="tx2">
                  <a:lumMod val="75000"/>
                </a:schemeClr>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b="1" kern="150" dirty="0">
                <a:solidFill>
                  <a:schemeClr val="tx2">
                    <a:lumMod val="75000"/>
                  </a:schemeClr>
                </a:solidFill>
                <a:effectLst/>
                <a:latin typeface="Times New Roman" panose="02020603050405020304" pitchFamily="18" charset="0"/>
                <a:ea typeface="SimSun" panose="02010600030101010101" pitchFamily="2" charset="-122"/>
                <a:cs typeface="Tahoma" panose="020B0604030504040204" pitchFamily="34" charset="0"/>
              </a:rPr>
              <a:t>           Testing.</a:t>
            </a:r>
          </a:p>
          <a:p>
            <a:pPr>
              <a:lnSpc>
                <a:spcPct val="115000"/>
              </a:lnSpc>
              <a:spcAft>
                <a:spcPts val="1000"/>
              </a:spcAft>
            </a:pPr>
            <a:endParaRPr lang="en-IN" kern="150" dirty="0">
              <a:solidFill>
                <a:schemeClr val="tx2">
                  <a:lumMod val="75000"/>
                </a:schemeClr>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Business requirement document OR functional specification document.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Testers will receive the requirements document.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They will start understanding the requirements.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While understanding the requirements if at all we get any doubts then we will list out all those doubts in the requirements clarifications note.</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We will send the requirements clarification note to the author(BA) of the requirements document and will wait for the clarifications.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Once clarifications are given by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BA,we</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will start designing the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cases</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in the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case template</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573396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4291244-C85F-2327-D00F-F7DFFA24AD49}"/>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5" name="TextBox 4">
            <a:extLst>
              <a:ext uri="{FF2B5EF4-FFF2-40B4-BE49-F238E27FC236}">
                <a16:creationId xmlns:a16="http://schemas.microsoft.com/office/drawing/2014/main" xmlns="" id="{8250EED7-5CB7-9CBE-5194-437A4883A700}"/>
              </a:ext>
            </a:extLst>
          </p:cNvPr>
          <p:cNvSpPr txBox="1"/>
          <p:nvPr/>
        </p:nvSpPr>
        <p:spPr>
          <a:xfrm>
            <a:off x="760746" y="4043294"/>
            <a:ext cx="9206753" cy="837473"/>
          </a:xfrm>
          <a:prstGeom prst="rect">
            <a:avLst/>
          </a:prstGeom>
          <a:noFill/>
        </p:spPr>
        <p:txBody>
          <a:bodyPr wrap="square">
            <a:spAutoFit/>
          </a:bodyPr>
          <a:lstStyle/>
          <a:p>
            <a:pPr>
              <a:lnSpc>
                <a:spcPct val="115000"/>
              </a:lnSpc>
              <a:spcAft>
                <a:spcPts val="1000"/>
              </a:spcAft>
              <a:tabLst>
                <a:tab pos="981075" algn="l"/>
              </a:tabLst>
            </a:pP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Proof  :</a:t>
            </a:r>
            <a:r>
              <a:rPr lang="en-IN" b="1" kern="150" dirty="0">
                <a:solidFill>
                  <a:schemeClr val="bg1"/>
                </a:solidFill>
                <a:latin typeface="Times New Roman" panose="02020603050405020304" pitchFamily="18" charset="0"/>
                <a:ea typeface="SimSun" panose="02010600030101010101" pitchFamily="2" charset="-122"/>
                <a:cs typeface="Tahoma" panose="020B0604030504040204" pitchFamily="34" charset="0"/>
              </a:rPr>
              <a:t>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Quality Product.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case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Its an idea of a test engineer to test something based on the requirements document.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
        <p:nvSpPr>
          <p:cNvPr id="7" name="TextBox 6">
            <a:extLst>
              <a:ext uri="{FF2B5EF4-FFF2-40B4-BE49-F238E27FC236}">
                <a16:creationId xmlns:a16="http://schemas.microsoft.com/office/drawing/2014/main" xmlns="" id="{D9D9FAC6-EBCC-C387-3D6F-C13C45C28A8A}"/>
              </a:ext>
            </a:extLst>
          </p:cNvPr>
          <p:cNvSpPr txBox="1"/>
          <p:nvPr/>
        </p:nvSpPr>
        <p:spPr>
          <a:xfrm>
            <a:off x="760746" y="722376"/>
            <a:ext cx="11225066" cy="2814938"/>
          </a:xfrm>
          <a:prstGeom prst="rect">
            <a:avLst/>
          </a:prstGeom>
          <a:noFill/>
        </p:spPr>
        <p:txBody>
          <a:bodyPr wrap="square">
            <a:spAutoFit/>
          </a:bodyPr>
          <a:lstStyle/>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6.  Once the first build is released we will execute the test cases.</a:t>
            </a:r>
            <a:endParaRPr lang="en-IN" sz="1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7.  If at all any defects are found then we will list out all those defects in the defect profile and send it to the  development  department.</a:t>
            </a:r>
            <a:endParaRPr lang="en-IN" sz="1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8.  Once the next build is released we will Re-execute the required test cases and try to find the defects again.</a:t>
            </a:r>
            <a:endParaRPr lang="en-IN" sz="1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9.  If at all any defects are found we will report defect again and send it to the development department and will wait for the next build.</a:t>
            </a:r>
            <a:endParaRPr lang="en-IN" sz="1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  We will repeat the same process again and again till we feel the product is defect free.</a:t>
            </a:r>
            <a:endParaRPr lang="en-IN" sz="1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17376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078" y="910481"/>
            <a:ext cx="10881360" cy="1069848"/>
          </a:xfrm>
        </p:spPr>
        <p:txBody>
          <a:bodyPr/>
          <a:lstStyle/>
          <a:p>
            <a:r>
              <a:rPr lang="en-US" dirty="0" smtClean="0"/>
              <a:t/>
            </a:r>
            <a:br>
              <a:rPr lang="en-US" dirty="0" smtClean="0"/>
            </a:br>
            <a:r>
              <a:rPr lang="en-US" dirty="0" smtClean="0"/>
              <a:t/>
            </a:r>
            <a:br>
              <a:rPr lang="en-US" dirty="0" smtClean="0"/>
            </a:br>
            <a:r>
              <a:rPr lang="en-US" dirty="0" smtClean="0"/>
              <a:t>Delivery and Maintenance Phase</a:t>
            </a:r>
            <a:br>
              <a:rPr lang="en-US" dirty="0" smtClean="0"/>
            </a:br>
            <a:endParaRPr lang="en-US" dirty="0"/>
          </a:p>
        </p:txBody>
      </p:sp>
      <p:sp>
        <p:nvSpPr>
          <p:cNvPr id="3" name="Footer Placeholder 2"/>
          <p:cNvSpPr>
            <a:spLocks noGrp="1"/>
          </p:cNvSpPr>
          <p:nvPr>
            <p:ph type="ftr" sz="quarter" idx="11"/>
          </p:nvPr>
        </p:nvSpPr>
        <p:spPr/>
        <p:txBody>
          <a:bodyPr/>
          <a:lstStyle/>
          <a:p>
            <a:r>
              <a:rPr lang="en-US" smtClean="0"/>
              <a:t>Crypto: investing &amp; trading</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15</a:t>
            </a:fld>
            <a:endParaRPr lang="en-US" dirty="0"/>
          </a:p>
        </p:txBody>
      </p:sp>
      <p:sp>
        <p:nvSpPr>
          <p:cNvPr id="5" name="TextBox 4">
            <a:extLst>
              <a:ext uri="{FF2B5EF4-FFF2-40B4-BE49-F238E27FC236}">
                <a16:creationId xmlns:a16="http://schemas.microsoft.com/office/drawing/2014/main" xmlns="" id="{B59AFA15-43C2-0A61-5369-430F3A884EF8}"/>
              </a:ext>
            </a:extLst>
          </p:cNvPr>
          <p:cNvSpPr txBox="1"/>
          <p:nvPr/>
        </p:nvSpPr>
        <p:spPr>
          <a:xfrm>
            <a:off x="717176" y="2219598"/>
            <a:ext cx="11313459" cy="3472233"/>
          </a:xfrm>
          <a:prstGeom prst="rect">
            <a:avLst/>
          </a:prstGeom>
          <a:noFill/>
        </p:spPr>
        <p:txBody>
          <a:bodyPr wrap="square">
            <a:spAutoFit/>
          </a:bodyPr>
          <a:lstStyle/>
          <a:p>
            <a:pPr>
              <a:lnSpc>
                <a:spcPct val="115000"/>
              </a:lnSpc>
              <a:spcAft>
                <a:spcPts val="1000"/>
              </a:spcAft>
            </a:pPr>
            <a:r>
              <a:rPr lang="en-US" b="1"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Roles</a:t>
            </a:r>
            <a:r>
              <a:rPr lang="en-US"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 : </a:t>
            </a:r>
            <a:r>
              <a:rPr lang="en-US" b="1"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Deployment or Installation Engineers</a:t>
            </a:r>
          </a:p>
          <a:p>
            <a:pPr>
              <a:lnSpc>
                <a:spcPct val="115000"/>
              </a:lnSpc>
              <a:spcAft>
                <a:spcPts val="1000"/>
              </a:spcAft>
            </a:pPr>
            <a:r>
              <a:rPr lang="en-US"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The deployment engineers will go to the client place with the original software and deploy(Install) the software into the environment and handovers the original software to the customer.</a:t>
            </a:r>
          </a:p>
          <a:p>
            <a:pPr>
              <a:lnSpc>
                <a:spcPct val="115000"/>
              </a:lnSpc>
              <a:spcAft>
                <a:spcPts val="1000"/>
              </a:spcAft>
            </a:pPr>
            <a:r>
              <a:rPr lang="en-US"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Proof :Final agreement Document between client and company.</a:t>
            </a:r>
          </a:p>
          <a:p>
            <a:pPr>
              <a:lnSpc>
                <a:spcPct val="115000"/>
              </a:lnSpc>
              <a:spcAft>
                <a:spcPts val="1000"/>
              </a:spcAft>
            </a:pPr>
            <a:r>
              <a:rPr lang="en-IN"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                          Once the customer starts using the product if at all they find any problems then that problems will become tasks .Based on the problem corresponding roles will be appointed and they will define the process and will solve the problem.</a:t>
            </a:r>
            <a:endParaRPr lang="en-IN" sz="24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                         Some customers may request for continuous maintenance .In that case a team of members from the company will regularly work in the customers place in order to take care of the software.</a:t>
            </a:r>
            <a:endParaRPr lang="en-IN" sz="24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17C54E9-A8BB-352D-8F52-29049D71306B}"/>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
        <p:nvSpPr>
          <p:cNvPr id="5" name="TextBox 4">
            <a:extLst>
              <a:ext uri="{FF2B5EF4-FFF2-40B4-BE49-F238E27FC236}">
                <a16:creationId xmlns:a16="http://schemas.microsoft.com/office/drawing/2014/main" xmlns="" id="{8399EBCE-4FA7-3A21-C77D-4F0BB297914A}"/>
              </a:ext>
            </a:extLst>
          </p:cNvPr>
          <p:cNvSpPr txBox="1"/>
          <p:nvPr/>
        </p:nvSpPr>
        <p:spPr>
          <a:xfrm>
            <a:off x="850392" y="722376"/>
            <a:ext cx="11277599" cy="4792402"/>
          </a:xfrm>
          <a:prstGeom prst="rect">
            <a:avLst/>
          </a:prstGeom>
          <a:noFill/>
        </p:spPr>
        <p:txBody>
          <a:bodyPr wrap="square">
            <a:spAutoFit/>
          </a:bodyPr>
          <a:lstStyle/>
          <a:p>
            <a:pPr>
              <a:lnSpc>
                <a:spcPct val="115000"/>
              </a:lnSpc>
              <a:spcAft>
                <a:spcPts val="1000"/>
              </a:spcAft>
            </a:pPr>
            <a:r>
              <a:rPr lang="en-IN" sz="24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Testing Techniques or Testing Methodology :</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24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Functional part</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24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Structural part --&gt; Code  :</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Black box Testing</a:t>
            </a:r>
            <a:r>
              <a:rPr lang="en-IN" sz="1800"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 :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method of testing in which one will perform testing only on the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functional</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part of an application without having knowledge on Structural part.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engineers should have the functionality knowledge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White box Testing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method of testing in which one will perform testing on the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structural</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part of an application usually developers.(Programming knowledge(</a:t>
            </a:r>
            <a:r>
              <a:rPr lang="en-IN" sz="18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Java,.Net,C#,Python</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)&amp; Functionality)</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Grey box Testing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method of testing in which one will perform testing on both </a:t>
            </a:r>
            <a:r>
              <a:rPr lang="en-IN" sz="1800" b="1"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functional</a:t>
            </a:r>
            <a:r>
              <a:rPr lang="en-IN" sz="18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as</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well as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structural</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part of the application.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Usually the test engineers who has programming knowledge or developers will perform d Grey box testing.</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176518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4CB0A38-9578-7932-BEB1-C9FD1778F8E8}"/>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
        <p:nvSpPr>
          <p:cNvPr id="5" name="TextBox 4">
            <a:extLst>
              <a:ext uri="{FF2B5EF4-FFF2-40B4-BE49-F238E27FC236}">
                <a16:creationId xmlns:a16="http://schemas.microsoft.com/office/drawing/2014/main" xmlns="" id="{841A04A2-5913-DF87-A248-6D72B7427C85}"/>
              </a:ext>
            </a:extLst>
          </p:cNvPr>
          <p:cNvSpPr txBox="1"/>
          <p:nvPr/>
        </p:nvSpPr>
        <p:spPr>
          <a:xfrm>
            <a:off x="1255059" y="1169505"/>
            <a:ext cx="6096000" cy="3007811"/>
          </a:xfrm>
          <a:prstGeom prst="rect">
            <a:avLst/>
          </a:prstGeom>
          <a:noFill/>
        </p:spPr>
        <p:txBody>
          <a:bodyPr wrap="square">
            <a:spAutoFit/>
          </a:bodyPr>
          <a:lstStyle/>
          <a:p>
            <a:pPr>
              <a:lnSpc>
                <a:spcPct val="115000"/>
              </a:lnSpc>
              <a:spcAft>
                <a:spcPts val="1000"/>
              </a:spcAft>
            </a:pPr>
            <a:r>
              <a:rPr lang="en-IN" sz="40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Levels of Testing :</a:t>
            </a:r>
            <a:endParaRPr lang="en-IN" sz="40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Unit Level Testing</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Module Level Testing</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Integration Testing</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System Testing</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Acceptance testing</a:t>
            </a:r>
            <a:endParaRPr lang="en-IN" sz="2400" kern="150" dirty="0">
              <a:solidFill>
                <a:schemeClr val="bg1"/>
              </a:solidFill>
              <a:effectLst/>
              <a:latin typeface="Symbol" panose="05050102010706020507" pitchFamily="18" charset="2"/>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3864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5CC2407-6A1A-F09B-DB15-DBA43C7EF014}"/>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
        <p:nvSpPr>
          <p:cNvPr id="5" name="TextBox 4">
            <a:extLst>
              <a:ext uri="{FF2B5EF4-FFF2-40B4-BE49-F238E27FC236}">
                <a16:creationId xmlns:a16="http://schemas.microsoft.com/office/drawing/2014/main" xmlns="" id="{6AAF8448-C648-BB07-BF74-573D270EE727}"/>
              </a:ext>
            </a:extLst>
          </p:cNvPr>
          <p:cNvSpPr txBox="1"/>
          <p:nvPr/>
        </p:nvSpPr>
        <p:spPr>
          <a:xfrm>
            <a:off x="1065545" y="1621855"/>
            <a:ext cx="11036808" cy="2832250"/>
          </a:xfrm>
          <a:prstGeom prst="rect">
            <a:avLst/>
          </a:prstGeom>
          <a:noFill/>
        </p:spPr>
        <p:txBody>
          <a:bodyPr wrap="square">
            <a:spAutoFit/>
          </a:bodyPr>
          <a:lstStyle/>
          <a:p>
            <a:pPr>
              <a:lnSpc>
                <a:spcPct val="115000"/>
              </a:lnSpc>
              <a:spcAft>
                <a:spcPts val="1000"/>
              </a:spcAft>
            </a:pPr>
            <a:r>
              <a:rPr lang="en-IN" sz="1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Unit Level Testing :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smallest part of an application .</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stage the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white box testers</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will check each and every program and the combinations of programs.</a:t>
            </a:r>
          </a:p>
          <a:p>
            <a:pPr marL="285750" indent="-285750">
              <a:lnSpc>
                <a:spcPct val="115000"/>
              </a:lnSpc>
              <a:spcAft>
                <a:spcPts val="1000"/>
              </a:spcAft>
              <a:buFont typeface="Wingdings" panose="05000000000000000000" pitchFamily="2" charset="2"/>
              <a:buChar char="§"/>
            </a:pP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Module Level Testing :</a:t>
            </a:r>
            <a:r>
              <a:rPr lang="en-IN" sz="1800" u="sng"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combination of groups of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related</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features to perform a major task(in an application).</a:t>
            </a: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stage the white box test engineers will test the structural part of a module.</a:t>
            </a:r>
            <a:endParaRPr lang="en-IN" sz="18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28450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19AA611-B994-B036-7BEB-7ADA94A55C7E}"/>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
        <p:nvSpPr>
          <p:cNvPr id="5" name="TextBox 4">
            <a:extLst>
              <a:ext uri="{FF2B5EF4-FFF2-40B4-BE49-F238E27FC236}">
                <a16:creationId xmlns:a16="http://schemas.microsoft.com/office/drawing/2014/main" xmlns="" id="{FCA00109-88DA-0E1C-3CD3-6AA015C10E7D}"/>
              </a:ext>
            </a:extLst>
          </p:cNvPr>
          <p:cNvSpPr txBox="1"/>
          <p:nvPr/>
        </p:nvSpPr>
        <p:spPr>
          <a:xfrm>
            <a:off x="850392" y="3841366"/>
            <a:ext cx="10883153" cy="2177840"/>
          </a:xfrm>
          <a:prstGeom prst="rect">
            <a:avLst/>
          </a:prstGeom>
          <a:noFill/>
        </p:spPr>
        <p:txBody>
          <a:bodyPr wrap="square">
            <a:spAutoFit/>
          </a:bodyPr>
          <a:lstStyle/>
          <a:p>
            <a:pPr>
              <a:lnSpc>
                <a:spcPct val="115000"/>
              </a:lnSpc>
              <a:spcAft>
                <a:spcPts val="1000"/>
              </a:spcAft>
            </a:pPr>
            <a:r>
              <a:rPr lang="en-IN" sz="1800" b="1" kern="150" dirty="0" smtClean="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Sandwich </a:t>
            </a:r>
            <a:r>
              <a:rPr lang="en-IN" sz="18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or Hybrid Approach :</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Arial" panose="020B0604020202020204" pitchFamily="34" charset="0"/>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approach one will start with one approach and due to some reason they will shift to opposite approach.</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Arial" panose="020B0604020202020204" pitchFamily="34" charset="0"/>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mixed approach of both top down and bottom-up approach.</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Big Bang Approach :</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Arial" panose="020B0604020202020204" pitchFamily="34" charset="0"/>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one will wait until all the modules develop and finally integrate at a time.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
        <p:nvSpPr>
          <p:cNvPr id="6" name="TextBox 5">
            <a:extLst>
              <a:ext uri="{FF2B5EF4-FFF2-40B4-BE49-F238E27FC236}">
                <a16:creationId xmlns:a16="http://schemas.microsoft.com/office/drawing/2014/main" xmlns="" id="{DBA62DCB-BD65-9B74-A64A-B506E94063F9}"/>
              </a:ext>
            </a:extLst>
          </p:cNvPr>
          <p:cNvSpPr txBox="1"/>
          <p:nvPr/>
        </p:nvSpPr>
        <p:spPr>
          <a:xfrm>
            <a:off x="931074" y="485822"/>
            <a:ext cx="11187953" cy="3190938"/>
          </a:xfrm>
          <a:prstGeom prst="rect">
            <a:avLst/>
          </a:prstGeom>
          <a:noFill/>
        </p:spPr>
        <p:txBody>
          <a:bodyPr wrap="square">
            <a:spAutoFit/>
          </a:bodyPr>
          <a:lstStyle/>
          <a:p>
            <a:pPr>
              <a:lnSpc>
                <a:spcPct val="115000"/>
              </a:lnSpc>
              <a:spcAft>
                <a:spcPts val="1000"/>
              </a:spcAf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Integration Level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stage the developers will develop the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interfaces</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in order to integrate the modules. The white box testers will test whether the interfaces are working fine or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Top Down Approach :</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approach one will develop the parent(M1) module first then develop child modules and integrate them.</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Bottom up Approach :</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approach one will develop the child module first and then integrate them back to the parent module.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0820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F7E09-6A9E-9FCC-7867-895F21ABE716}"/>
              </a:ext>
            </a:extLst>
          </p:cNvPr>
          <p:cNvSpPr>
            <a:spLocks noGrp="1"/>
          </p:cNvSpPr>
          <p:nvPr>
            <p:ph type="title"/>
          </p:nvPr>
        </p:nvSpPr>
        <p:spPr>
          <a:xfrm>
            <a:off x="1536192" y="2606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xmlns=""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xmlns="" id="{199158D4-7B61-0A48-E33F-792278D05724}"/>
              </a:ext>
            </a:extLst>
          </p:cNvPr>
          <p:cNvSpPr>
            <a:spLocks noGrp="1"/>
          </p:cNvSpPr>
          <p:nvPr>
            <p:ph idx="1"/>
          </p:nvPr>
        </p:nvSpPr>
        <p:spPr>
          <a:xfrm>
            <a:off x="1536192" y="1576353"/>
            <a:ext cx="6422136" cy="4445623"/>
          </a:xfrm>
        </p:spPr>
        <p:txBody>
          <a:bodyPr/>
          <a:lstStyle/>
          <a:p>
            <a:pPr>
              <a:lnSpc>
                <a:spcPct val="115000"/>
              </a:lnSpc>
              <a:spcAft>
                <a:spcPts val="1000"/>
              </a:spcAft>
            </a:pPr>
            <a:r>
              <a:rPr lang="en-IN" sz="1800" b="1" kern="150" dirty="0" smtClean="0">
                <a:latin typeface="Times New Roman" panose="02020603050405020304" pitchFamily="18" charset="0"/>
                <a:ea typeface="SimSun" panose="02010600030101010101" pitchFamily="2" charset="-122"/>
                <a:cs typeface="Tahoma" panose="020B0604030504040204" pitchFamily="34" charset="0"/>
              </a:rPr>
              <a:t>Why Testing/</a:t>
            </a:r>
            <a:r>
              <a:rPr lang="en-IN" sz="1800" b="1" kern="150" dirty="0" smtClean="0">
                <a:effectLst/>
                <a:latin typeface="Times New Roman" panose="02020603050405020304" pitchFamily="18" charset="0"/>
                <a:ea typeface="SimSun" panose="02010600030101010101" pitchFamily="2" charset="-122"/>
                <a:cs typeface="Tahoma" panose="020B0604030504040204" pitchFamily="34" charset="0"/>
              </a:rPr>
              <a:t>Quality </a:t>
            </a:r>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product</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kern="150" dirty="0" smtClean="0">
                <a:effectLst/>
                <a:latin typeface="Times New Roman" panose="02020603050405020304" pitchFamily="18" charset="0"/>
                <a:ea typeface="SimSun" panose="02010600030101010101" pitchFamily="2" charset="-122"/>
                <a:cs typeface="Tahoma" panose="020B0604030504040204" pitchFamily="34" charset="0"/>
              </a:rPr>
              <a:t>Software </a:t>
            </a:r>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Development Life Cycle(SDLC)</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b="1" dirty="0">
                <a:effectLst/>
                <a:latin typeface="Times New Roman" panose="02020603050405020304" pitchFamily="18" charset="0"/>
                <a:ea typeface="SimSun" panose="02010600030101010101" pitchFamily="2" charset="-122"/>
              </a:rPr>
              <a:t>Testing Techniques or Testing Methodology </a:t>
            </a:r>
            <a:endParaRPr lang="en-US" sz="1800" b="1" kern="150" dirty="0">
              <a:latin typeface="Segoe UI Light" panose="020B0502040204020203" pitchFamily="34" charset="0"/>
              <a:ea typeface="SimSun" panose="02010600030101010101" pitchFamily="2" charset="-122"/>
              <a:cs typeface="Segoe UI Light" panose="020B0502040204020203" pitchFamily="34" charset="0"/>
            </a:endParaRPr>
          </a:p>
          <a:p>
            <a:pPr>
              <a:lnSpc>
                <a:spcPct val="115000"/>
              </a:lnSpc>
              <a:spcAft>
                <a:spcPts val="1000"/>
              </a:spcAft>
            </a:pPr>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Levels of Testing </a:t>
            </a:r>
          </a:p>
          <a:p>
            <a:pPr>
              <a:lnSpc>
                <a:spcPct val="115000"/>
              </a:lnSpc>
              <a:spcAft>
                <a:spcPts val="1000"/>
              </a:spcAft>
            </a:pPr>
            <a:r>
              <a:rPr lang="en-IN" sz="1800" b="1" kern="150" dirty="0" smtClean="0">
                <a:effectLst/>
                <a:latin typeface="Times New Roman" panose="02020603050405020304" pitchFamily="18" charset="0"/>
                <a:ea typeface="SimSun" panose="02010600030101010101" pitchFamily="2" charset="-122"/>
                <a:cs typeface="Tahoma" panose="020B0604030504040204" pitchFamily="34" charset="0"/>
              </a:rPr>
              <a:t>Types </a:t>
            </a:r>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of </a:t>
            </a:r>
            <a:r>
              <a:rPr lang="en-IN" sz="1800" b="1" kern="150" dirty="0" smtClean="0">
                <a:effectLst/>
                <a:latin typeface="Times New Roman" panose="02020603050405020304" pitchFamily="18" charset="0"/>
                <a:ea typeface="SimSun" panose="02010600030101010101" pitchFamily="2" charset="-122"/>
                <a:cs typeface="Tahoma" panose="020B0604030504040204" pitchFamily="34" charset="0"/>
              </a:rPr>
              <a:t>Testing</a:t>
            </a:r>
          </a:p>
          <a:p>
            <a:pPr>
              <a:lnSpc>
                <a:spcPct val="115000"/>
              </a:lnSpc>
              <a:spcAft>
                <a:spcPts val="1000"/>
              </a:spcAft>
            </a:pPr>
            <a:r>
              <a:rPr lang="en-IN" sz="1800" b="1" kern="150" dirty="0" smtClean="0">
                <a:latin typeface="Times New Roman" panose="02020603050405020304" pitchFamily="18" charset="0"/>
                <a:ea typeface="SimSun" panose="02010600030101010101" pitchFamily="2" charset="-122"/>
                <a:cs typeface="Tahoma" panose="020B0604030504040204" pitchFamily="34" charset="0"/>
              </a:rPr>
              <a:t>Software Development Models</a:t>
            </a:r>
          </a:p>
          <a:p>
            <a:pPr>
              <a:lnSpc>
                <a:spcPct val="115000"/>
              </a:lnSpc>
              <a:spcAft>
                <a:spcPts val="1000"/>
              </a:spcAft>
            </a:pPr>
            <a:r>
              <a:rPr lang="en-IN" sz="1800" b="1" kern="150" dirty="0" smtClean="0">
                <a:effectLst/>
                <a:latin typeface="Times New Roman" panose="02020603050405020304" pitchFamily="18" charset="0"/>
                <a:ea typeface="SimSun" panose="02010600030101010101" pitchFamily="2" charset="-122"/>
                <a:cs typeface="Tahoma" panose="020B0604030504040204" pitchFamily="34" charset="0"/>
              </a:rPr>
              <a:t>Defect Life Cycle</a:t>
            </a:r>
          </a:p>
          <a:p>
            <a:pPr>
              <a:lnSpc>
                <a:spcPct val="115000"/>
              </a:lnSpc>
              <a:spcAft>
                <a:spcPts val="1000"/>
              </a:spcAft>
            </a:pPr>
            <a:r>
              <a:rPr lang="en-IN" sz="1800" b="1" kern="150" dirty="0" smtClean="0">
                <a:latin typeface="Times New Roman" panose="02020603050405020304" pitchFamily="18" charset="0"/>
                <a:ea typeface="SimSun" panose="02010600030101010101" pitchFamily="2" charset="-122"/>
                <a:cs typeface="Tahoma" panose="020B0604030504040204" pitchFamily="34" charset="0"/>
              </a:rPr>
              <a:t>Test Metrics/ Test Design Techniques</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4B6702F-4FCD-F659-E9A1-4235DEC50927}"/>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
        <p:nvSpPr>
          <p:cNvPr id="5" name="TextBox 4">
            <a:extLst>
              <a:ext uri="{FF2B5EF4-FFF2-40B4-BE49-F238E27FC236}">
                <a16:creationId xmlns:a16="http://schemas.microsoft.com/office/drawing/2014/main" xmlns="" id="{270E109C-4406-6752-5DB4-D24EA2FEA2B6}"/>
              </a:ext>
            </a:extLst>
          </p:cNvPr>
          <p:cNvSpPr txBox="1"/>
          <p:nvPr/>
        </p:nvSpPr>
        <p:spPr>
          <a:xfrm>
            <a:off x="1398494" y="1063031"/>
            <a:ext cx="7951694" cy="3509487"/>
          </a:xfrm>
          <a:prstGeom prst="rect">
            <a:avLst/>
          </a:prstGeom>
          <a:noFill/>
        </p:spPr>
        <p:txBody>
          <a:bodyPr wrap="square">
            <a:spAutoFit/>
          </a:bodyPr>
          <a:lstStyle/>
          <a:p>
            <a:pPr>
              <a:lnSpc>
                <a:spcPct val="115000"/>
              </a:lnSpc>
              <a:spcAft>
                <a:spcPts val="1000"/>
              </a:spcAf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System Level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Arial" panose="020B0604020202020204" pitchFamily="34" charset="0"/>
              <a:buChar char="•"/>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complete environment and application.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Arial" panose="020B0604020202020204" pitchFamily="34" charset="0"/>
              <a:buChar char="•"/>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stage the black box test engineers will conduct so many types of testing like.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1.Load testing</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2.Performance testing</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3.Functional testing……etc.</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690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7E91306-F7B7-CFA7-F170-E4DF10B0421A}"/>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
        <p:nvSpPr>
          <p:cNvPr id="5" name="TextBox 4">
            <a:extLst>
              <a:ext uri="{FF2B5EF4-FFF2-40B4-BE49-F238E27FC236}">
                <a16:creationId xmlns:a16="http://schemas.microsoft.com/office/drawing/2014/main" xmlns="" id="{FFEE53F3-3F3A-6F70-26A4-2CD914185943}"/>
              </a:ext>
            </a:extLst>
          </p:cNvPr>
          <p:cNvSpPr txBox="1"/>
          <p:nvPr/>
        </p:nvSpPr>
        <p:spPr>
          <a:xfrm>
            <a:off x="1174376" y="809405"/>
            <a:ext cx="10488706" cy="4849854"/>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User Acceptance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stage the black box test engineers will perform testing on the desired areas of the application in the presence of the customer in order to make him accept the application.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Environment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Environment is defined as a group of hardware components with some basic software which can hold presentation logic , business logic &amp; database logic.</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Environment is a combination of 3 layers</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Presentation layer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Business layer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Database layer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066791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9AE19E3-7EDD-B7EF-32F3-130FB90342C5}"/>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
        <p:nvSpPr>
          <p:cNvPr id="5" name="TextBox 4">
            <a:extLst>
              <a:ext uri="{FF2B5EF4-FFF2-40B4-BE49-F238E27FC236}">
                <a16:creationId xmlns:a16="http://schemas.microsoft.com/office/drawing/2014/main" xmlns="" id="{8BCC446C-E9EB-4D10-61C5-D7F86A88DE3F}"/>
              </a:ext>
            </a:extLst>
          </p:cNvPr>
          <p:cNvSpPr txBox="1"/>
          <p:nvPr/>
        </p:nvSpPr>
        <p:spPr>
          <a:xfrm>
            <a:off x="932329" y="1019893"/>
            <a:ext cx="10831875" cy="4473853"/>
          </a:xfrm>
          <a:prstGeom prst="rect">
            <a:avLst/>
          </a:prstGeom>
          <a:noFill/>
        </p:spPr>
        <p:txBody>
          <a:bodyPr wrap="square">
            <a:spAutoFit/>
          </a:bodyPr>
          <a:lstStyle/>
          <a:p>
            <a:pPr>
              <a:lnSpc>
                <a:spcPct val="115000"/>
              </a:lnSpc>
              <a:spcAft>
                <a:spcPts val="1000"/>
              </a:spcAft>
              <a:tabLst>
                <a:tab pos="716915" algn="l"/>
              </a:tabLst>
            </a:pP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Types of Environment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1.Stand alone Environment or One – tier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environment only one tier will be there presentation layer, business layer and Database layer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Will be present in that tier only.</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 the application need to be used by a single user at a time then this environment can be suggested.</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2.Client - Server Environment or Two – tier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environment two tiers will be their one is for clients and the other is for servers. Presentation logic and business logic will be present in each and every client machine. And the database logic will be present in database server.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 the application need to be used in single premises by multiple users and wants to access the application very </a:t>
            </a:r>
            <a:r>
              <a:rPr lang="en-IN" sz="18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fastly</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and there is no problem with security then we can suggest this environment.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59567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8AAE73B-4490-4239-6618-580CB22BB7AF}"/>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
        <p:nvSpPr>
          <p:cNvPr id="5" name="TextBox 4">
            <a:extLst>
              <a:ext uri="{FF2B5EF4-FFF2-40B4-BE49-F238E27FC236}">
                <a16:creationId xmlns:a16="http://schemas.microsoft.com/office/drawing/2014/main" xmlns="" id="{EFA461D3-3D5A-3C86-9B8E-4DCF3573EA6C}"/>
              </a:ext>
            </a:extLst>
          </p:cNvPr>
          <p:cNvSpPr txBox="1"/>
          <p:nvPr/>
        </p:nvSpPr>
        <p:spPr>
          <a:xfrm>
            <a:off x="1030940" y="1096919"/>
            <a:ext cx="10667821" cy="4664162"/>
          </a:xfrm>
          <a:prstGeom prst="rect">
            <a:avLst/>
          </a:prstGeom>
          <a:noFill/>
        </p:spPr>
        <p:txBody>
          <a:bodyPr wrap="square">
            <a:spAutoFit/>
          </a:bodyPr>
          <a:lstStyle/>
          <a:p>
            <a:pPr>
              <a:lnSpc>
                <a:spcPct val="115000"/>
              </a:lnSpc>
              <a:spcAft>
                <a:spcPts val="1000"/>
              </a:spcAft>
              <a:tabLst>
                <a:tab pos="716915" algn="l"/>
              </a:tabLst>
            </a:pP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3.Web Environment  or 3 – tier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environment 3 –tier will be their first one is for clients ,middle one is for application(business) server and the last one is for database server.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Presentation logic will be present in each and every </a:t>
            </a:r>
            <a:r>
              <a:rPr lang="en-IN" sz="18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client.Business</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logic will be present in the application server and the database logic will be present in the data base server.</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 ever the application need to be used all over the world and limited no of users and the business logic need to be secured as well as future updates need to be easy then this environment can be suggested.</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4.Distributed Environment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This environment is same as web environment but the application servers are introduced more than one in a separate tier in order to distribute the load and increase the performance.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 ever the application need to be used huge no of users all over the world then this environment can be suggested.</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134208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C730F85-9D42-1048-D6FC-7A676358EE17}"/>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
        <p:nvSpPr>
          <p:cNvPr id="5" name="TextBox 4">
            <a:extLst>
              <a:ext uri="{FF2B5EF4-FFF2-40B4-BE49-F238E27FC236}">
                <a16:creationId xmlns:a16="http://schemas.microsoft.com/office/drawing/2014/main" xmlns="" id="{A5DB8F75-5314-5D54-91B1-CA3CAF9833B3}"/>
              </a:ext>
            </a:extLst>
          </p:cNvPr>
          <p:cNvSpPr txBox="1"/>
          <p:nvPr/>
        </p:nvSpPr>
        <p:spPr>
          <a:xfrm>
            <a:off x="1066800" y="106135"/>
            <a:ext cx="8937812" cy="6878293"/>
          </a:xfrm>
          <a:prstGeom prst="rect">
            <a:avLst/>
          </a:prstGeom>
          <a:noFill/>
        </p:spPr>
        <p:txBody>
          <a:bodyPr wrap="square">
            <a:spAutoFit/>
          </a:bodyPr>
          <a:lstStyle/>
          <a:p>
            <a:pPr>
              <a:lnSpc>
                <a:spcPct val="115000"/>
              </a:lnSpc>
              <a:spcAft>
                <a:spcPts val="1000"/>
              </a:spcAft>
              <a:tabLst>
                <a:tab pos="716915" algn="l"/>
              </a:tabLst>
            </a:pPr>
            <a:r>
              <a:rPr lang="en-IN" sz="24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Software process development Model </a:t>
            </a:r>
            <a:r>
              <a:rPr lang="en-IN" sz="1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Waterfall model :</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1.Initial phase&amp; Requirement</a:t>
            </a:r>
            <a:endParaRPr lang="en-IN" sz="2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smtClean="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2.Analysis </a:t>
            </a: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phase</a:t>
            </a:r>
            <a:endParaRPr lang="en-IN" sz="2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smtClean="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3.design </a:t>
            </a: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phase</a:t>
            </a:r>
            <a:endParaRPr lang="en-IN" sz="2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smtClean="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4.coding </a:t>
            </a: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phase </a:t>
            </a:r>
            <a:endParaRPr lang="en-IN" sz="2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5.Testing phase</a:t>
            </a:r>
            <a:endParaRPr lang="en-IN" sz="2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6.Delivery and maintenance </a:t>
            </a:r>
            <a:r>
              <a:rPr lang="en-IN" sz="1800" kern="150" dirty="0" smtClean="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phase</a:t>
            </a:r>
          </a:p>
          <a:p>
            <a:pPr>
              <a:lnSpc>
                <a:spcPct val="115000"/>
              </a:lnSpc>
              <a:spcAft>
                <a:spcPts val="1000"/>
              </a:spcAft>
              <a:tabLst>
                <a:tab pos="716915" algn="l"/>
              </a:tabLst>
            </a:pPr>
            <a:r>
              <a:rPr lang="en-IN" u="sng" kern="150" dirty="0" smtClean="0">
                <a:solidFill>
                  <a:srgbClr val="FFFF00"/>
                </a:solidFill>
                <a:latin typeface="Times New Roman" panose="02020603050405020304" pitchFamily="18" charset="0"/>
                <a:ea typeface="SimSun" panose="02010600030101010101" pitchFamily="2" charset="-122"/>
                <a:cs typeface="Tahoma" panose="020B0604030504040204" pitchFamily="34" charset="0"/>
              </a:rPr>
              <a:t>Advantages :</a:t>
            </a:r>
            <a:endParaRPr lang="en-IN" sz="2400" u="sng" kern="150" dirty="0" smtClean="0">
              <a:solidFill>
                <a:srgbClr val="FFFF00"/>
              </a:solidFill>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Simple model</a:t>
            </a:r>
            <a:endParaRPr lang="en-IN" sz="24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Project monitoring and maintenance is very easy.</a:t>
            </a:r>
            <a:endParaRPr lang="en-IN" sz="24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u="sng" kern="150" dirty="0" smtClean="0">
                <a:solidFill>
                  <a:srgbClr val="FFFF00"/>
                </a:solidFill>
                <a:latin typeface="Times New Roman" panose="02020603050405020304" pitchFamily="18" charset="0"/>
                <a:ea typeface="SimSun" panose="02010600030101010101" pitchFamily="2" charset="-122"/>
                <a:cs typeface="Tahoma" panose="020B0604030504040204" pitchFamily="34" charset="0"/>
              </a:rPr>
              <a:t>Drawbacks :</a:t>
            </a:r>
            <a:endParaRPr lang="en-IN" sz="2400" u="sng" kern="150" dirty="0" smtClean="0">
              <a:solidFill>
                <a:srgbClr val="FFFF00"/>
              </a:solidFill>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Can not accept the new requirements in the middle of the process.</a:t>
            </a:r>
            <a:endParaRPr lang="en-IN" sz="24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Time taken to see the Actual application will be very long</a:t>
            </a:r>
            <a:endParaRPr lang="en-IN" sz="24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endParaRPr lang="en-IN" sz="2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34803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86EE92A-A25C-FDE0-E58C-FC9734FFAB18}"/>
              </a:ext>
            </a:extLst>
          </p:cNvPr>
          <p:cNvSpPr>
            <a:spLocks noGrp="1"/>
          </p:cNvSpPr>
          <p:nvPr>
            <p:ph type="sldNum" sz="quarter" idx="12"/>
          </p:nvPr>
        </p:nvSpPr>
        <p:spPr/>
        <p:txBody>
          <a:bodyPr/>
          <a:lstStyle/>
          <a:p>
            <a:fld id="{294A09A9-5501-47C1-A89A-A340965A2BE2}" type="slidenum">
              <a:rPr lang="en-US" smtClean="0"/>
              <a:pPr/>
              <a:t>25</a:t>
            </a:fld>
            <a:endParaRPr lang="en-US" dirty="0"/>
          </a:p>
        </p:txBody>
      </p:sp>
      <p:sp>
        <p:nvSpPr>
          <p:cNvPr id="5" name="TextBox 4">
            <a:extLst>
              <a:ext uri="{FF2B5EF4-FFF2-40B4-BE49-F238E27FC236}">
                <a16:creationId xmlns:a16="http://schemas.microsoft.com/office/drawing/2014/main" xmlns="" id="{6D9AC4AF-8C77-A62D-64B4-00E141C65EAA}"/>
              </a:ext>
            </a:extLst>
          </p:cNvPr>
          <p:cNvSpPr txBox="1"/>
          <p:nvPr/>
        </p:nvSpPr>
        <p:spPr>
          <a:xfrm>
            <a:off x="1048871" y="554976"/>
            <a:ext cx="10676785" cy="5239191"/>
          </a:xfrm>
          <a:prstGeom prst="rect">
            <a:avLst/>
          </a:prstGeom>
          <a:noFill/>
        </p:spPr>
        <p:txBody>
          <a:bodyPr wrap="square">
            <a:spAutoFit/>
          </a:bodyPr>
          <a:lstStyle/>
          <a:p>
            <a:pPr>
              <a:lnSpc>
                <a:spcPct val="115000"/>
              </a:lnSpc>
              <a:spcAft>
                <a:spcPts val="1000"/>
              </a:spcAft>
              <a:tabLst>
                <a:tab pos="716915" algn="l"/>
              </a:tabLst>
            </a:pPr>
            <a:r>
              <a:rPr lang="en-IN" sz="36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V Model :</a:t>
            </a:r>
            <a:endParaRPr lang="en-IN" sz="36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Verification – Validation Model :</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Verification </a:t>
            </a: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Verification is a process of checking each and every role/process in organisation in order to confirm whether they are doing their work according to company process guidelines are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Validation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Validation is a process of checking the developed products or its related parts are working according               to the expectation or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Advantages :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As verification and validation &amp; Test management process is maintained the outcome will be a Quality product.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Drawbacks : </a:t>
            </a:r>
          </a:p>
          <a:p>
            <a:pPr marL="1200150" lvl="2" indent="-285750">
              <a:lnSpc>
                <a:spcPct val="115000"/>
              </a:lnSpc>
              <a:spcAft>
                <a:spcPts val="1000"/>
              </a:spcAft>
              <a:buFont typeface="Wingdings" panose="05000000000000000000" pitchFamily="2" charset="2"/>
              <a:buChar cha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Time consuming model &amp; Costly model.</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New requirements are not accepted once moved form </a:t>
            </a:r>
            <a:r>
              <a:rPr lang="en-IN"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requirements </a:t>
            </a: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Time take to view the application is very long.</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721474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9C5684E-0108-431D-AF4E-75D563F3F0D6}"/>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
        <p:nvSpPr>
          <p:cNvPr id="5" name="TextBox 4">
            <a:extLst>
              <a:ext uri="{FF2B5EF4-FFF2-40B4-BE49-F238E27FC236}">
                <a16:creationId xmlns:a16="http://schemas.microsoft.com/office/drawing/2014/main" xmlns="" id="{6D44009C-7A9A-FD81-F89A-68EA8E1F261B}"/>
              </a:ext>
            </a:extLst>
          </p:cNvPr>
          <p:cNvSpPr txBox="1"/>
          <p:nvPr/>
        </p:nvSpPr>
        <p:spPr>
          <a:xfrm>
            <a:off x="779929" y="722375"/>
            <a:ext cx="11120334" cy="6028317"/>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Agile Methodology </a:t>
            </a:r>
            <a:r>
              <a:rPr lang="en-IN" sz="3200" b="1" u="sng" kern="150" dirty="0" smtClean="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a:t>
            </a:r>
          </a:p>
          <a:p>
            <a:pPr>
              <a:lnSpc>
                <a:spcPct val="115000"/>
              </a:lnSpc>
              <a:spcAft>
                <a:spcPts val="1000"/>
              </a:spcAft>
              <a:tabLst>
                <a:tab pos="716915" algn="l"/>
              </a:tabLst>
            </a:pPr>
            <a:r>
              <a:rPr lang="en-IN" sz="2000" kern="150" dirty="0" smtClean="0">
                <a:solidFill>
                  <a:schemeClr val="bg1"/>
                </a:solidFill>
                <a:latin typeface="Times New Roman" panose="02020603050405020304" pitchFamily="18" charset="0"/>
                <a:ea typeface="SimSun" panose="02010600030101010101" pitchFamily="2" charset="-122"/>
                <a:cs typeface="Tahoma" panose="020B0604030504040204" pitchFamily="34" charset="0"/>
              </a:rPr>
              <a:t>It is an iterative and incremental model that involves constant collaboration with product owner/dev/QA and improvements at every stage.</a:t>
            </a:r>
            <a:endParaRPr lang="en-IN" sz="2000" kern="150" dirty="0" smtClean="0">
              <a:solidFill>
                <a:schemeClr val="bg1"/>
              </a:solidFill>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err="1"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Facebook</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b="1"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Home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Friends</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100</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10 -- &gt; 15 days</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Initial</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Analysis</a:t>
            </a:r>
            <a:endParaRPr lang="en-IN" sz="2400" kern="150" dirty="0">
              <a:solidFill>
                <a:schemeClr val="bg1"/>
              </a:solidFill>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dirty="0" smtClean="0">
                <a:solidFill>
                  <a:schemeClr val="bg1"/>
                </a:solidFill>
                <a:effectLst/>
                <a:latin typeface="Times New Roman" panose="02020603050405020304" pitchFamily="18" charset="0"/>
                <a:ea typeface="SimSun" panose="02010600030101010101" pitchFamily="2" charset="-122"/>
              </a:rPr>
              <a:t>Design</a:t>
            </a:r>
          </a:p>
          <a:p>
            <a:pPr lvl="1"/>
            <a:r>
              <a:rPr lang="en-IN" dirty="0" smtClean="0">
                <a:solidFill>
                  <a:schemeClr val="bg1"/>
                </a:solidFill>
                <a:latin typeface="Times New Roman" panose="02020603050405020304" pitchFamily="18" charset="0"/>
                <a:ea typeface="SimSun" panose="02010600030101010101" pitchFamily="2" charset="-122"/>
              </a:rPr>
              <a:t>Coding</a:t>
            </a:r>
          </a:p>
          <a:p>
            <a:pPr lvl="1"/>
            <a:r>
              <a:rPr lang="en-IN" dirty="0" smtClean="0">
                <a:solidFill>
                  <a:schemeClr val="bg1"/>
                </a:solidFill>
                <a:latin typeface="Times New Roman" panose="02020603050405020304" pitchFamily="18" charset="0"/>
                <a:ea typeface="SimSun" panose="02010600030101010101" pitchFamily="2" charset="-122"/>
              </a:rPr>
              <a:t>Testing</a:t>
            </a:r>
          </a:p>
          <a:p>
            <a:pPr lvl="1"/>
            <a:r>
              <a:rPr lang="en-IN" dirty="0" smtClean="0">
                <a:solidFill>
                  <a:schemeClr val="bg1"/>
                </a:solidFill>
                <a:latin typeface="Times New Roman" panose="02020603050405020304" pitchFamily="18" charset="0"/>
                <a:ea typeface="SimSun" panose="02010600030101010101" pitchFamily="2" charset="-122"/>
              </a:rPr>
              <a:t>Delivery</a:t>
            </a:r>
            <a:endParaRPr lang="en-IN" dirty="0">
              <a:solidFill>
                <a:schemeClr val="bg1"/>
              </a:solidFill>
            </a:endParaRPr>
          </a:p>
        </p:txBody>
      </p:sp>
    </p:spTree>
    <p:extLst>
      <p:ext uri="{BB962C8B-B14F-4D97-AF65-F5344CB8AC3E}">
        <p14:creationId xmlns:p14="http://schemas.microsoft.com/office/powerpoint/2010/main" val="3553910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8CEF6FB-D4FE-9160-CA9B-317FE322CF4B}"/>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
        <p:nvSpPr>
          <p:cNvPr id="5" name="TextBox 4">
            <a:extLst>
              <a:ext uri="{FF2B5EF4-FFF2-40B4-BE49-F238E27FC236}">
                <a16:creationId xmlns:a16="http://schemas.microsoft.com/office/drawing/2014/main" xmlns="" id="{09C23F71-D5B8-D2D0-2E77-23DCCE2133BA}"/>
              </a:ext>
            </a:extLst>
          </p:cNvPr>
          <p:cNvSpPr txBox="1"/>
          <p:nvPr/>
        </p:nvSpPr>
        <p:spPr>
          <a:xfrm>
            <a:off x="1174377" y="1159632"/>
            <a:ext cx="6436658" cy="4212756"/>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Types of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BuildV1.0 :</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Build V1.1:</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100</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30  ---&gt; 350</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20 --&gt;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u="none" strike="noStrike"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hlinkClick r:id="rId2">
                  <a:extLst>
                    <a:ext uri="{A12FA001-AC4F-418D-AE19-62706E023703}">
                      <ahyp:hlinkClr xmlns:ahyp="http://schemas.microsoft.com/office/drawing/2018/hyperlinkcolor" xmlns="" val="tx"/>
                    </a:ext>
                  </a:extLst>
                </a:hlinkClick>
              </a:rPr>
              <a:t>https://www.qa.apsrtconline.in/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u="none" strike="noStrike"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hlinkClick r:id="rId3">
                  <a:extLst>
                    <a:ext uri="{A12FA001-AC4F-418D-AE19-62706E023703}">
                      <ahyp:hlinkClr xmlns:ahyp="http://schemas.microsoft.com/office/drawing/2018/hyperlinkcolor" xmlns="" val="tx"/>
                    </a:ext>
                  </a:extLst>
                </a:hlinkClick>
              </a:rPr>
              <a:t>https://www.dev.apsrtconline.in/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tabLst>
                <a:tab pos="716915" algn="l"/>
              </a:tabLst>
            </a:pPr>
            <a:r>
              <a:rPr lang="en-IN" u="none" strike="noStrike"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hlinkClick r:id="rId4">
                  <a:extLst>
                    <a:ext uri="{A12FA001-AC4F-418D-AE19-62706E023703}">
                      <ahyp:hlinkClr xmlns:ahyp="http://schemas.microsoft.com/office/drawing/2018/hyperlinkcolor" xmlns="" val="tx"/>
                    </a:ext>
                  </a:extLst>
                </a:hlinkClick>
              </a:rPr>
              <a:t>https://www.is.apsrtconline.in/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643626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B1764C5-D9F2-0960-EF98-62ADF2E920CD}"/>
              </a:ext>
            </a:extLst>
          </p:cNvPr>
          <p:cNvSpPr>
            <a:spLocks noGrp="1"/>
          </p:cNvSpPr>
          <p:nvPr>
            <p:ph type="sldNum" sz="quarter" idx="12"/>
          </p:nvPr>
        </p:nvSpPr>
        <p:spPr/>
        <p:txBody>
          <a:bodyPr/>
          <a:lstStyle/>
          <a:p>
            <a:fld id="{294A09A9-5501-47C1-A89A-A340965A2BE2}" type="slidenum">
              <a:rPr lang="en-US" smtClean="0"/>
              <a:pPr/>
              <a:t>28</a:t>
            </a:fld>
            <a:endParaRPr lang="en-US" dirty="0"/>
          </a:p>
        </p:txBody>
      </p:sp>
      <p:sp>
        <p:nvSpPr>
          <p:cNvPr id="5" name="TextBox 4">
            <a:extLst>
              <a:ext uri="{FF2B5EF4-FFF2-40B4-BE49-F238E27FC236}">
                <a16:creationId xmlns:a16="http://schemas.microsoft.com/office/drawing/2014/main" xmlns="" id="{7C841012-4261-8917-2F4F-FD1A66934AB2}"/>
              </a:ext>
            </a:extLst>
          </p:cNvPr>
          <p:cNvSpPr txBox="1"/>
          <p:nvPr/>
        </p:nvSpPr>
        <p:spPr>
          <a:xfrm>
            <a:off x="752408" y="411480"/>
            <a:ext cx="10687184" cy="5661550"/>
          </a:xfrm>
          <a:prstGeom prst="rect">
            <a:avLst/>
          </a:prstGeom>
          <a:noFill/>
        </p:spPr>
        <p:txBody>
          <a:bodyPr wrap="square">
            <a:spAutoFit/>
          </a:bodyPr>
          <a:lstStyle/>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Regression Testing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350</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Build v.1.0 --&gt;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Build V1.1 --&gt; Regression testing will start from second build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Build v1.2</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30 test cases  failed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320 passed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one will perform testing on the already tested functionality again and again.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Usually we do it in 2 scenarios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testers identify the defects report it to the developers ,once the next build is released then the test engineers will check the defect functionality as well as the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related</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functionality once again.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some new functionalities are incorporated into the application next build is released then the test engineers will check the all the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related</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features of the new features once again.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Note :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Testing new features for the first time is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not</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regression testing</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142747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81691D1-D4DA-C0F9-5698-E69EA26ED898}"/>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
        <p:nvSpPr>
          <p:cNvPr id="5" name="TextBox 4">
            <a:extLst>
              <a:ext uri="{FF2B5EF4-FFF2-40B4-BE49-F238E27FC236}">
                <a16:creationId xmlns:a16="http://schemas.microsoft.com/office/drawing/2014/main" xmlns="" id="{FCED0301-A7FE-0575-B287-86521B1F00EC}"/>
              </a:ext>
            </a:extLst>
          </p:cNvPr>
          <p:cNvSpPr txBox="1"/>
          <p:nvPr/>
        </p:nvSpPr>
        <p:spPr>
          <a:xfrm>
            <a:off x="931074" y="653527"/>
            <a:ext cx="10587318" cy="5157309"/>
          </a:xfrm>
          <a:prstGeom prst="rect">
            <a:avLst/>
          </a:prstGeom>
          <a:noFill/>
        </p:spPr>
        <p:txBody>
          <a:bodyPr wrap="square">
            <a:spAutoFit/>
          </a:bodyPr>
          <a:lstStyle/>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Re – Testing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same functionality again and again with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different  test data </a:t>
            </a:r>
            <a:r>
              <a:rPr lang="en-IN" sz="16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order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to come to a conclusion whether it is working fine or not.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Note :</a:t>
            </a:r>
            <a:endParaRPr lang="en-IN" sz="16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Retesting start from the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first</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build and continuous </a:t>
            </a:r>
            <a:r>
              <a:rPr lang="en-IN" sz="16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up to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last build.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Regression testing start from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second</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build and continuous </a:t>
            </a:r>
            <a:r>
              <a:rPr lang="en-IN" sz="16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up to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last build.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Alpha Testing : -- &gt; software company</a:t>
            </a:r>
            <a:endParaRPr lang="en-IN" sz="16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It is a type of </a:t>
            </a:r>
            <a:r>
              <a:rPr lang="en-IN" sz="16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acceptance testing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i.e</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conducted in the software company by our test engineers just before delivery the application to the client.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Beta Testing : -- &gt; client place</a:t>
            </a:r>
            <a:endParaRPr lang="en-IN" sz="16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It is a type of user acceptance testing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i.e</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conducted in the clients Environment  just before actually using the application either by the end users or by the 3</a:t>
            </a:r>
            <a:r>
              <a:rPr lang="en-IN" sz="1600" kern="150" baseline="3000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rd</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party testing experts.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Note :</a:t>
            </a:r>
            <a:r>
              <a:rPr lang="en-IN" sz="16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Beta testing is optional if customer shows interest he may go for it otherwise he may not go for it.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47156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F0E99-07CC-9576-AFD7-C52151AD0EA3}"/>
              </a:ext>
            </a:extLst>
          </p:cNvPr>
          <p:cNvSpPr>
            <a:spLocks noGrp="1"/>
          </p:cNvSpPr>
          <p:nvPr>
            <p:ph type="ctrTitle"/>
          </p:nvPr>
        </p:nvSpPr>
        <p:spPr/>
        <p:txBody>
          <a:bodyPr/>
          <a:lstStyle/>
          <a:p>
            <a:r>
              <a:rPr lang="en-US" dirty="0"/>
              <a:t>TESTING</a:t>
            </a:r>
          </a:p>
        </p:txBody>
      </p:sp>
      <p:sp>
        <p:nvSpPr>
          <p:cNvPr id="5" name="Subtitle 4">
            <a:extLst>
              <a:ext uri="{FF2B5EF4-FFF2-40B4-BE49-F238E27FC236}">
                <a16:creationId xmlns:a16="http://schemas.microsoft.com/office/drawing/2014/main" xmlns="" id="{74657735-21F4-E852-56A8-6B448AE84805}"/>
              </a:ext>
            </a:extLst>
          </p:cNvPr>
          <p:cNvSpPr>
            <a:spLocks noGrp="1"/>
          </p:cNvSpPr>
          <p:nvPr>
            <p:ph type="subTitle" idx="1"/>
          </p:nvPr>
        </p:nvSpPr>
        <p:spPr/>
        <p:txBody>
          <a:bodyPr/>
          <a:lstStyle/>
          <a:p>
            <a:r>
              <a:rPr lang="en-IN" dirty="0"/>
              <a:t>Why Testing?</a:t>
            </a:r>
          </a:p>
          <a:p>
            <a:r>
              <a:rPr lang="en-IN" sz="1800" kern="150" dirty="0">
                <a:effectLst/>
                <a:latin typeface="Times New Roman" panose="02020603050405020304" pitchFamily="18" charset="0"/>
                <a:ea typeface="SimSun" panose="02010600030101010101" pitchFamily="2" charset="-122"/>
                <a:cs typeface="Tahoma" panose="020B0604030504040204" pitchFamily="34" charset="0"/>
              </a:rPr>
              <a:t>Testing is very important to deliver a </a:t>
            </a:r>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quality</a:t>
            </a:r>
            <a:r>
              <a:rPr lang="en-IN" sz="1800" kern="150" dirty="0">
                <a:effectLst/>
                <a:latin typeface="Times New Roman" panose="02020603050405020304" pitchFamily="18" charset="0"/>
                <a:ea typeface="SimSun" panose="02010600030101010101" pitchFamily="2" charset="-122"/>
                <a:cs typeface="Tahoma" panose="020B0604030504040204" pitchFamily="34" charset="0"/>
              </a:rPr>
              <a:t> product</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endParaRPr lang="en-IN" dirty="0"/>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BBECD1B-A235-DB0A-B9C1-663C3B1C3824}"/>
              </a:ext>
            </a:extLst>
          </p:cNvPr>
          <p:cNvSpPr>
            <a:spLocks noGrp="1"/>
          </p:cNvSpPr>
          <p:nvPr>
            <p:ph type="sldNum" sz="quarter" idx="12"/>
          </p:nvPr>
        </p:nvSpPr>
        <p:spPr/>
        <p:txBody>
          <a:bodyPr/>
          <a:lstStyle/>
          <a:p>
            <a:fld id="{294A09A9-5501-47C1-A89A-A340965A2BE2}" type="slidenum">
              <a:rPr lang="en-US" smtClean="0"/>
              <a:pPr/>
              <a:t>30</a:t>
            </a:fld>
            <a:endParaRPr lang="en-US" dirty="0"/>
          </a:p>
        </p:txBody>
      </p:sp>
      <p:sp>
        <p:nvSpPr>
          <p:cNvPr id="5" name="TextBox 4">
            <a:extLst>
              <a:ext uri="{FF2B5EF4-FFF2-40B4-BE49-F238E27FC236}">
                <a16:creationId xmlns:a16="http://schemas.microsoft.com/office/drawing/2014/main" xmlns="" id="{067D73B5-F316-5748-A2E6-B25BB83E3804}"/>
              </a:ext>
            </a:extLst>
          </p:cNvPr>
          <p:cNvSpPr txBox="1"/>
          <p:nvPr/>
        </p:nvSpPr>
        <p:spPr>
          <a:xfrm>
            <a:off x="959223" y="1021865"/>
            <a:ext cx="10658856" cy="4566699"/>
          </a:xfrm>
          <a:prstGeom prst="rect">
            <a:avLst/>
          </a:prstGeom>
          <a:noFill/>
        </p:spPr>
        <p:txBody>
          <a:bodyPr wrap="square">
            <a:spAutoFit/>
          </a:bodyPr>
          <a:lstStyle/>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Build Acceptance Testing or Sanity Testing or Smoke Testing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It is a type of testing in which one will conduct overall testing on the release build in order to confirm whether the build is proper or not for </a:t>
            </a: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conducting detailed testing.</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Usually we check the following during this type of testing</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aren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Whether the build can be properly installed into environment or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aren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Whether one can navigate to all the parts of the application or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aren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whether all the important features are available or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arenR"/>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Whether the required connections are properly established or not.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8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Case :</a:t>
            </a:r>
            <a:r>
              <a:rPr lang="en-IN" sz="18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 idea of test engineer to test something on the build based on requirements document or BRD.</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826352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9162B61-C327-DA7B-8729-2D3B6D77A088}"/>
              </a:ext>
            </a:extLst>
          </p:cNvPr>
          <p:cNvSpPr>
            <a:spLocks noGrp="1"/>
          </p:cNvSpPr>
          <p:nvPr>
            <p:ph type="sldNum" sz="quarter" idx="12"/>
          </p:nvPr>
        </p:nvSpPr>
        <p:spPr/>
        <p:txBody>
          <a:bodyPr/>
          <a:lstStyle/>
          <a:p>
            <a:fld id="{294A09A9-5501-47C1-A89A-A340965A2BE2}" type="slidenum">
              <a:rPr lang="en-US" smtClean="0"/>
              <a:pPr/>
              <a:t>31</a:t>
            </a:fld>
            <a:endParaRPr lang="en-US" dirty="0"/>
          </a:p>
        </p:txBody>
      </p:sp>
      <p:sp>
        <p:nvSpPr>
          <p:cNvPr id="5" name="TextBox 4">
            <a:extLst>
              <a:ext uri="{FF2B5EF4-FFF2-40B4-BE49-F238E27FC236}">
                <a16:creationId xmlns:a16="http://schemas.microsoft.com/office/drawing/2014/main" xmlns="" id="{3F36D2DB-9F6F-5CF9-243B-6FAF747EB5E1}"/>
              </a:ext>
            </a:extLst>
          </p:cNvPr>
          <p:cNvSpPr txBox="1"/>
          <p:nvPr/>
        </p:nvSpPr>
        <p:spPr>
          <a:xfrm>
            <a:off x="1219200" y="804371"/>
            <a:ext cx="9574305" cy="2697662"/>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Static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application without doing any actions.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Eg</a:t>
            </a:r>
            <a:r>
              <a:rPr lang="en-IN" sz="16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GUI </a:t>
            </a:r>
            <a:r>
              <a:rPr lang="en-IN" sz="16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Testing, </a:t>
            </a:r>
            <a:r>
              <a:rPr lang="en-IN" sz="1600" kern="15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Document testing, Code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review..</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Document review</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Audit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inspection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
        <p:nvSpPr>
          <p:cNvPr id="7" name="TextBox 6">
            <a:extLst>
              <a:ext uri="{FF2B5EF4-FFF2-40B4-BE49-F238E27FC236}">
                <a16:creationId xmlns:a16="http://schemas.microsoft.com/office/drawing/2014/main" xmlns="" id="{0A70B22B-6FC5-F08A-8ED4-0F1867F91C6A}"/>
              </a:ext>
            </a:extLst>
          </p:cNvPr>
          <p:cNvSpPr txBox="1"/>
          <p:nvPr/>
        </p:nvSpPr>
        <p:spPr>
          <a:xfrm>
            <a:off x="1219200" y="4214348"/>
            <a:ext cx="9090212" cy="1463478"/>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Dynamic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application by doing some actions.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Eg</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Functionality Testing.</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762619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2E8F213-7D6D-4756-F79F-D4F645AE6F97}"/>
              </a:ext>
            </a:extLst>
          </p:cNvPr>
          <p:cNvSpPr>
            <a:spLocks noGrp="1"/>
          </p:cNvSpPr>
          <p:nvPr>
            <p:ph type="sldNum" sz="quarter" idx="12"/>
          </p:nvPr>
        </p:nvSpPr>
        <p:spPr/>
        <p:txBody>
          <a:bodyPr/>
          <a:lstStyle/>
          <a:p>
            <a:fld id="{294A09A9-5501-47C1-A89A-A340965A2BE2}" type="slidenum">
              <a:rPr lang="en-US" smtClean="0"/>
              <a:pPr/>
              <a:t>32</a:t>
            </a:fld>
            <a:endParaRPr lang="en-US" dirty="0"/>
          </a:p>
        </p:txBody>
      </p:sp>
      <p:sp>
        <p:nvSpPr>
          <p:cNvPr id="5" name="TextBox 4">
            <a:extLst>
              <a:ext uri="{FF2B5EF4-FFF2-40B4-BE49-F238E27FC236}">
                <a16:creationId xmlns:a16="http://schemas.microsoft.com/office/drawing/2014/main" xmlns="" id="{1DA632D0-1F27-98B5-8C6E-E443F41E2029}"/>
              </a:ext>
            </a:extLst>
          </p:cNvPr>
          <p:cNvSpPr txBox="1"/>
          <p:nvPr/>
        </p:nvSpPr>
        <p:spPr>
          <a:xfrm>
            <a:off x="968188" y="842491"/>
            <a:ext cx="10874188" cy="4936223"/>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Installation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installation of application into the environment by following the guidelines provided in the deployment (or) installation document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inorder</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to confirm whether those guidelines are really suitable for installing the application into the environment.</a:t>
            </a:r>
          </a:p>
          <a:p>
            <a:pPr>
              <a:lnSpc>
                <a:spcPct val="115000"/>
              </a:lnSpc>
              <a:spcAft>
                <a:spcPts val="1000"/>
              </a:spcAft>
              <a:tabLst>
                <a:tab pos="716915" algn="l"/>
              </a:tabLst>
            </a:pP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Compatibility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install the application into multiple environments prepared with different combinations and check whether it is compatible with those env or not..</a:t>
            </a:r>
          </a:p>
          <a:p>
            <a:pPr>
              <a:lnSpc>
                <a:spcPct val="115000"/>
              </a:lnSpc>
              <a:spcAft>
                <a:spcPts val="1000"/>
              </a:spcAft>
              <a:tabLst>
                <a:tab pos="716915" algn="l"/>
              </a:tabLst>
            </a:pP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Usability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user friendliness of the application.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71259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1FEC38B-33A5-ADBC-7EF9-13F2070052E2}"/>
              </a:ext>
            </a:extLst>
          </p:cNvPr>
          <p:cNvSpPr>
            <a:spLocks noGrp="1"/>
          </p:cNvSpPr>
          <p:nvPr>
            <p:ph type="sldNum" sz="quarter" idx="12"/>
          </p:nvPr>
        </p:nvSpPr>
        <p:spPr/>
        <p:txBody>
          <a:bodyPr/>
          <a:lstStyle/>
          <a:p>
            <a:fld id="{294A09A9-5501-47C1-A89A-A340965A2BE2}" type="slidenum">
              <a:rPr lang="en-US" smtClean="0"/>
              <a:pPr/>
              <a:t>33</a:t>
            </a:fld>
            <a:endParaRPr lang="en-US" dirty="0"/>
          </a:p>
        </p:txBody>
      </p:sp>
      <p:sp>
        <p:nvSpPr>
          <p:cNvPr id="5" name="TextBox 4">
            <a:extLst>
              <a:ext uri="{FF2B5EF4-FFF2-40B4-BE49-F238E27FC236}">
                <a16:creationId xmlns:a16="http://schemas.microsoft.com/office/drawing/2014/main" xmlns="" id="{D33C9171-75BE-35E4-E914-22EDC3E0A057}"/>
              </a:ext>
            </a:extLst>
          </p:cNvPr>
          <p:cNvSpPr txBox="1"/>
          <p:nvPr/>
        </p:nvSpPr>
        <p:spPr>
          <a:xfrm>
            <a:off x="1093694" y="873525"/>
            <a:ext cx="10533530" cy="4909549"/>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End to End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perform testing on the End-to- End Scenarios of the applications.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Login -- &gt; Functionality -- &gt; Logout.</a:t>
            </a:r>
          </a:p>
          <a:p>
            <a:pPr>
              <a:lnSpc>
                <a:spcPct val="115000"/>
              </a:lnSpc>
              <a:spcAft>
                <a:spcPts val="1000"/>
              </a:spcAft>
              <a:tabLst>
                <a:tab pos="716915" algn="l"/>
              </a:tabLst>
            </a:pP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Security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testing in which one will check whether the application is properly protected or not.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To check the same black box test engineers will perform the following types of testing .</a:t>
            </a:r>
          </a:p>
          <a:p>
            <a:pPr>
              <a:lnSpc>
                <a:spcPct val="115000"/>
              </a:lnSpc>
              <a:spcAft>
                <a:spcPts val="1000"/>
              </a:spcAft>
              <a:tabLst>
                <a:tab pos="716915" algn="l"/>
              </a:tabLst>
            </a:pP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1.Authentication Testing :</a:t>
            </a:r>
            <a:endParaRPr lang="en-IN" sz="16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It is a type of testing  in which one will enter different combinations of usernames and passwords and check weather only the authorized users are accessing the application or not.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93167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0BF58FB-7839-2429-03CC-07E0D1356820}"/>
              </a:ext>
            </a:extLst>
          </p:cNvPr>
          <p:cNvSpPr>
            <a:spLocks noGrp="1"/>
          </p:cNvSpPr>
          <p:nvPr>
            <p:ph type="sldNum" sz="quarter" idx="12"/>
          </p:nvPr>
        </p:nvSpPr>
        <p:spPr/>
        <p:txBody>
          <a:bodyPr/>
          <a:lstStyle/>
          <a:p>
            <a:fld id="{294A09A9-5501-47C1-A89A-A340965A2BE2}" type="slidenum">
              <a:rPr lang="en-US" smtClean="0"/>
              <a:pPr/>
              <a:t>34</a:t>
            </a:fld>
            <a:endParaRPr lang="en-US" dirty="0"/>
          </a:p>
        </p:txBody>
      </p:sp>
      <p:sp>
        <p:nvSpPr>
          <p:cNvPr id="5" name="TextBox 4">
            <a:extLst>
              <a:ext uri="{FF2B5EF4-FFF2-40B4-BE49-F238E27FC236}">
                <a16:creationId xmlns:a16="http://schemas.microsoft.com/office/drawing/2014/main" xmlns="" id="{AD77C8B1-5DE9-B8C3-B02C-0ECD57DD97D8}"/>
              </a:ext>
            </a:extLst>
          </p:cNvPr>
          <p:cNvSpPr txBox="1"/>
          <p:nvPr/>
        </p:nvSpPr>
        <p:spPr>
          <a:xfrm>
            <a:off x="959224" y="768528"/>
            <a:ext cx="10596282" cy="5391732"/>
          </a:xfrm>
          <a:prstGeom prst="rect">
            <a:avLst/>
          </a:prstGeom>
          <a:noFill/>
        </p:spPr>
        <p:txBody>
          <a:bodyPr wrap="square">
            <a:spAutoFit/>
          </a:bodyPr>
          <a:lstStyle/>
          <a:p>
            <a:pPr>
              <a:lnSpc>
                <a:spcPct val="115000"/>
              </a:lnSpc>
              <a:spcAft>
                <a:spcPts val="1000"/>
              </a:spcAft>
              <a:tabLst>
                <a:tab pos="716915" algn="l"/>
              </a:tabLs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2.Direct URL Testing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Gmail</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u="none" strike="noStrike"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hlinkClick r:id="">
                  <a:extLst>
                    <a:ext uri="{A12FA001-AC4F-418D-AE19-62706E023703}">
                      <ahyp:hlinkClr xmlns:ahyp="http://schemas.microsoft.com/office/drawing/2018/hyperlinkcolor" xmlns="" val="tx"/>
                    </a:ext>
                  </a:extLst>
                </a:hlinkClick>
              </a:rPr>
              <a:t>https://accounts.google.com/ServiceLogin?service=mail&amp;passive=true&amp;rm=false&amp;continue=https://mail.google.com/mail/&amp;ss=1&amp;scc=1&amp;ltmpl=default&amp;ltmplcache=2&amp;emr=1&amp;osid=1#identifier</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u="none" strike="noStrike"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hlinkClick r:id="">
                  <a:extLst>
                    <a:ext uri="{A12FA001-AC4F-418D-AE19-62706E023703}">
                      <ahyp:hlinkClr xmlns:ahyp="http://schemas.microsoft.com/office/drawing/2018/hyperlinkcolor" xmlns="" val="tx"/>
                    </a:ext>
                  </a:extLst>
                </a:hlinkClick>
              </a:rPr>
              <a:t>https://mail.google.com/mail/u/0/#inbox</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type of security testing in which one will enter the direct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urls</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of secured pages and check whether they are directly accessible or not.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3.Firewall Leakage testing:</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It is a type of testing in which one will enter into the application as one level of user and try to access the application beyond his limits in order to check whether he is able to access beyond the limits or not.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Eg</a:t>
            </a:r>
            <a:r>
              <a:rPr lang="en-IN" sz="16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6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Application - &gt; 10 modules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Bank manager will have access to all 10 modules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Bank employees will have access to only 3 modules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957304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6C90E7E-41FA-18D9-803A-5F8BC6A6D65C}"/>
              </a:ext>
            </a:extLst>
          </p:cNvPr>
          <p:cNvSpPr>
            <a:spLocks noGrp="1"/>
          </p:cNvSpPr>
          <p:nvPr>
            <p:ph type="sldNum" sz="quarter" idx="12"/>
          </p:nvPr>
        </p:nvSpPr>
        <p:spPr/>
        <p:txBody>
          <a:bodyPr/>
          <a:lstStyle/>
          <a:p>
            <a:fld id="{294A09A9-5501-47C1-A89A-A340965A2BE2}" type="slidenum">
              <a:rPr lang="en-US" smtClean="0"/>
              <a:pPr/>
              <a:t>35</a:t>
            </a:fld>
            <a:endParaRPr lang="en-US" dirty="0"/>
          </a:p>
        </p:txBody>
      </p:sp>
      <p:sp>
        <p:nvSpPr>
          <p:cNvPr id="5" name="TextBox 4">
            <a:extLst>
              <a:ext uri="{FF2B5EF4-FFF2-40B4-BE49-F238E27FC236}">
                <a16:creationId xmlns:a16="http://schemas.microsoft.com/office/drawing/2014/main" xmlns="" id="{824D916D-4BFB-59B2-5AD7-6295E8B73D7A}"/>
              </a:ext>
            </a:extLst>
          </p:cNvPr>
          <p:cNvSpPr txBox="1"/>
          <p:nvPr/>
        </p:nvSpPr>
        <p:spPr>
          <a:xfrm>
            <a:off x="1335741" y="1068538"/>
            <a:ext cx="7844117" cy="3319178"/>
          </a:xfrm>
          <a:prstGeom prst="rect">
            <a:avLst/>
          </a:prstGeom>
          <a:noFill/>
        </p:spPr>
        <p:txBody>
          <a:bodyPr wrap="square">
            <a:spAutoFit/>
          </a:bodyPr>
          <a:lstStyle/>
          <a:p>
            <a:pPr>
              <a:lnSpc>
                <a:spcPct val="115000"/>
              </a:lnSpc>
              <a:spcAft>
                <a:spcPts val="1000"/>
              </a:spcAft>
              <a:tabLst>
                <a:tab pos="716915" algn="l"/>
              </a:tabLst>
            </a:pPr>
            <a:r>
              <a:rPr lang="en-IN" sz="32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Software Testing Life Cycle :   (STLC)</a:t>
            </a:r>
            <a:endParaRPr lang="en-IN" sz="32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This contains 5 phases :</a:t>
            </a:r>
            <a:endParaRPr lang="en-IN"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Planning.</a:t>
            </a:r>
            <a:endParaRPr lang="en-IN"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Development</a:t>
            </a:r>
            <a:endParaRPr lang="en-IN"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Execution</a:t>
            </a:r>
            <a:endParaRPr lang="en-IN"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Result Analysis &amp; Bug(Defect) Tracking</a:t>
            </a:r>
            <a:endParaRPr lang="en-IN"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tabLst>
                <a:tab pos="716915" algn="l"/>
              </a:tabLst>
            </a:pPr>
            <a:r>
              <a:rPr lang="en-IN"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Reporting/Test Closure Report.</a:t>
            </a:r>
            <a:endParaRPr lang="en-IN"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064865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597FAD0-DEDD-1DB4-30A8-AD6A1615ECC1}"/>
              </a:ext>
            </a:extLst>
          </p:cNvPr>
          <p:cNvSpPr>
            <a:spLocks noGrp="1"/>
          </p:cNvSpPr>
          <p:nvPr>
            <p:ph type="sldNum" sz="quarter" idx="12"/>
          </p:nvPr>
        </p:nvSpPr>
        <p:spPr/>
        <p:txBody>
          <a:bodyPr/>
          <a:lstStyle/>
          <a:p>
            <a:fld id="{294A09A9-5501-47C1-A89A-A340965A2BE2}" type="slidenum">
              <a:rPr lang="en-US" smtClean="0"/>
              <a:pPr/>
              <a:t>36</a:t>
            </a:fld>
            <a:endParaRPr lang="en-US" dirty="0"/>
          </a:p>
        </p:txBody>
      </p:sp>
      <p:sp>
        <p:nvSpPr>
          <p:cNvPr id="5" name="TextBox 4">
            <a:extLst>
              <a:ext uri="{FF2B5EF4-FFF2-40B4-BE49-F238E27FC236}">
                <a16:creationId xmlns:a16="http://schemas.microsoft.com/office/drawing/2014/main" xmlns="" id="{0CCD3F40-626A-FD49-5BAB-9B530D9439B4}"/>
              </a:ext>
            </a:extLst>
          </p:cNvPr>
          <p:cNvSpPr txBox="1"/>
          <p:nvPr/>
        </p:nvSpPr>
        <p:spPr>
          <a:xfrm>
            <a:off x="914399" y="638322"/>
            <a:ext cx="10856259" cy="5026697"/>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Test Planning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Plan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Plan is a strategic document which contains information that describes how to perform a task in an effective ,efficient and optimized way.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Plan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strategy document which contains some information that describes how to perform testing on an application in an effective ,efficient         and optimized way.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Normally Test lead will prepare the test plan document.</a:t>
            </a:r>
          </a:p>
          <a:p>
            <a:pPr>
              <a:lnSpc>
                <a:spcPct val="115000"/>
              </a:lnSpc>
              <a:spcAft>
                <a:spcPts val="1000"/>
              </a:spcAft>
              <a:tabLst>
                <a:tab pos="716915" algn="l"/>
              </a:tabLs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Contents of Test Plan :</a:t>
            </a:r>
            <a:endParaRPr lang="en-IN" sz="14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342900" lvl="0" indent="-342900">
              <a:lnSpc>
                <a:spcPct val="115000"/>
              </a:lnSpc>
              <a:spcAft>
                <a:spcPts val="1000"/>
              </a:spcAft>
              <a:buFont typeface="+mj-lt"/>
              <a:buAutoNum type="arabicPeriod"/>
              <a:tabLst>
                <a:tab pos="11741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Introduction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1.1  Objective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1.2  Reference Documents</a:t>
            </a:r>
          </a:p>
          <a:p>
            <a:pPr marL="342900" lvl="0" indent="-342900">
              <a:lnSpc>
                <a:spcPct val="115000"/>
              </a:lnSpc>
              <a:spcAft>
                <a:spcPts val="1000"/>
              </a:spcAft>
              <a:buFont typeface="+mj-lt"/>
              <a:buAutoNum type="arabicPeriod"/>
              <a:tabLst>
                <a:tab pos="11741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Coverage of Testing</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2.1  Features to be Tested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2.2  Features not to be Tested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873148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553DDC9-9784-CED3-A830-2FEC1B98F439}"/>
              </a:ext>
            </a:extLst>
          </p:cNvPr>
          <p:cNvSpPr>
            <a:spLocks noGrp="1"/>
          </p:cNvSpPr>
          <p:nvPr>
            <p:ph type="sldNum" sz="quarter" idx="12"/>
          </p:nvPr>
        </p:nvSpPr>
        <p:spPr/>
        <p:txBody>
          <a:bodyPr/>
          <a:lstStyle/>
          <a:p>
            <a:fld id="{294A09A9-5501-47C1-A89A-A340965A2BE2}" type="slidenum">
              <a:rPr lang="en-US" smtClean="0"/>
              <a:pPr/>
              <a:t>37</a:t>
            </a:fld>
            <a:endParaRPr lang="en-US" dirty="0"/>
          </a:p>
        </p:txBody>
      </p:sp>
      <p:sp>
        <p:nvSpPr>
          <p:cNvPr id="5" name="TextBox 4">
            <a:extLst>
              <a:ext uri="{FF2B5EF4-FFF2-40B4-BE49-F238E27FC236}">
                <a16:creationId xmlns:a16="http://schemas.microsoft.com/office/drawing/2014/main" xmlns="" id="{D42FC100-C181-D147-D0B1-7D16FB6DCCD5}"/>
              </a:ext>
            </a:extLst>
          </p:cNvPr>
          <p:cNvSpPr txBox="1"/>
          <p:nvPr/>
        </p:nvSpPr>
        <p:spPr>
          <a:xfrm>
            <a:off x="850392" y="722376"/>
            <a:ext cx="6096000" cy="5725285"/>
          </a:xfrm>
          <a:prstGeom prst="rect">
            <a:avLst/>
          </a:prstGeom>
          <a:noFill/>
        </p:spPr>
        <p:txBody>
          <a:bodyPr wrap="square">
            <a:spAutoFit/>
          </a:bodyPr>
          <a:lstStyle/>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   Test Strategy</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3.1  Levels of Testing</a:t>
            </a:r>
            <a:endParaRPr lang="en-IN" sz="1200" kern="150" dirty="0">
              <a:solidFill>
                <a:schemeClr val="bg1"/>
              </a:solidFill>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3.2  </a:t>
            </a: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Types of testing</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3.3  Test design Techniques</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3.3  Test Metrics</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3.4  Terminology</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3.5  List of Automation Tools</a:t>
            </a: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   Base Criteria</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4.1  Acceptance Criteria</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4.2  Suspension Criteria</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5   Test Environment  Q Stripe , I stripe</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6   Resource Planning</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7   Scheduling</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8   Staffing &amp; Training</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9   Risks &amp; Contingencies</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0">
              <a:lnSpc>
                <a:spcPct val="115000"/>
              </a:lnSpc>
              <a:spcAft>
                <a:spcPts val="1000"/>
              </a:spcAft>
              <a:tabLst>
                <a:tab pos="1174115" algn="l"/>
              </a:tabLst>
            </a:pPr>
            <a:r>
              <a:rPr lang="en-IN" sz="12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   Assumptions</a:t>
            </a:r>
            <a:endParaRPr lang="en-IN" sz="1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mj-lt"/>
              <a:buAutoNum type="arabicPeriod"/>
              <a:tabLst>
                <a:tab pos="1174115" algn="l"/>
              </a:tabLst>
            </a:pPr>
            <a:endParaRPr lang="en-IN" sz="1100" kern="150" dirty="0">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742602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16B263D-85E7-433F-3632-B9AC48E1B10B}"/>
              </a:ext>
            </a:extLst>
          </p:cNvPr>
          <p:cNvSpPr>
            <a:spLocks noGrp="1"/>
          </p:cNvSpPr>
          <p:nvPr>
            <p:ph type="sldNum" sz="quarter" idx="12"/>
          </p:nvPr>
        </p:nvSpPr>
        <p:spPr/>
        <p:txBody>
          <a:bodyPr/>
          <a:lstStyle/>
          <a:p>
            <a:fld id="{294A09A9-5501-47C1-A89A-A340965A2BE2}" type="slidenum">
              <a:rPr lang="en-US" smtClean="0"/>
              <a:pPr/>
              <a:t>38</a:t>
            </a:fld>
            <a:endParaRPr lang="en-US" dirty="0"/>
          </a:p>
        </p:txBody>
      </p:sp>
      <p:sp>
        <p:nvSpPr>
          <p:cNvPr id="5" name="TextBox 4">
            <a:extLst>
              <a:ext uri="{FF2B5EF4-FFF2-40B4-BE49-F238E27FC236}">
                <a16:creationId xmlns:a16="http://schemas.microsoft.com/office/drawing/2014/main" xmlns="" id="{79DB6B80-489F-2A20-7E24-F003B12FCB56}"/>
              </a:ext>
            </a:extLst>
          </p:cNvPr>
          <p:cNvSpPr txBox="1"/>
          <p:nvPr/>
        </p:nvSpPr>
        <p:spPr>
          <a:xfrm>
            <a:off x="850392" y="566928"/>
            <a:ext cx="10605247" cy="5577424"/>
          </a:xfrm>
          <a:prstGeom prst="rect">
            <a:avLst/>
          </a:prstGeom>
          <a:noFill/>
        </p:spPr>
        <p:txBody>
          <a:bodyPr wrap="square">
            <a:spAutoFit/>
          </a:bodyPr>
          <a:lstStyle/>
          <a:p>
            <a:pPr lvl="0">
              <a:lnSpc>
                <a:spcPct val="115000"/>
              </a:lnSpc>
              <a:spcAft>
                <a:spcPts val="1000"/>
              </a:spcAft>
              <a:tabLst>
                <a:tab pos="1174115" algn="l"/>
              </a:tabLst>
            </a:pPr>
            <a:r>
              <a:rPr lang="en-IN" sz="16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11  Approval Information’s</a:t>
            </a:r>
            <a:endParaRPr lang="en-IN" sz="16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Objective :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purpose of the document will be clearly described in this section.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Reference document :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documents that are referred during the test plan preparation will be mentioned here in this section.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Coverage of Testing : 10</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Features to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betested</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3</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features that are within the scope and need to be tested will be mentioned in this section.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Features not to be tested :7</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features that are not planned for testing will be mentioned in this section.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1200150" lvl="2" indent="-285750">
              <a:lnSpc>
                <a:spcPct val="115000"/>
              </a:lnSpc>
              <a:spcAft>
                <a:spcPts val="1000"/>
              </a:spcAft>
              <a:buFont typeface="Wingdings" panose="05000000000000000000" pitchFamily="2" charset="2"/>
              <a:buChar char="Ø"/>
              <a:tabLst>
                <a:tab pos="716915" algn="l"/>
              </a:tabLst>
            </a:pP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Eg</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Out of scope features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2.Low risk features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Arial" panose="020B0604020202020204" pitchFamily="34" charset="0"/>
              <a:buChar char="•"/>
              <a:tabLst>
                <a:tab pos="716915" algn="l"/>
              </a:tabLs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3.Features that are planned to incorporated in future.</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Strategy :</a:t>
            </a:r>
            <a:r>
              <a:rPr lang="en-IN" sz="16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an organizational level term which is common for all the projects in an organization.</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6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plan :</a:t>
            </a:r>
            <a:r>
              <a:rPr lang="en-IN" sz="16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 project level term which is specific for a particular project.</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693179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2D0915B-47D8-A20C-09D1-BB58B3412D83}"/>
              </a:ext>
            </a:extLst>
          </p:cNvPr>
          <p:cNvSpPr>
            <a:spLocks noGrp="1"/>
          </p:cNvSpPr>
          <p:nvPr>
            <p:ph type="sldNum" sz="quarter" idx="12"/>
          </p:nvPr>
        </p:nvSpPr>
        <p:spPr/>
        <p:txBody>
          <a:bodyPr/>
          <a:lstStyle/>
          <a:p>
            <a:fld id="{294A09A9-5501-47C1-A89A-A340965A2BE2}" type="slidenum">
              <a:rPr lang="en-US" smtClean="0"/>
              <a:pPr/>
              <a:t>39</a:t>
            </a:fld>
            <a:endParaRPr lang="en-US" dirty="0"/>
          </a:p>
        </p:txBody>
      </p:sp>
      <p:sp>
        <p:nvSpPr>
          <p:cNvPr id="5" name="TextBox 4">
            <a:extLst>
              <a:ext uri="{FF2B5EF4-FFF2-40B4-BE49-F238E27FC236}">
                <a16:creationId xmlns:a16="http://schemas.microsoft.com/office/drawing/2014/main" xmlns="" id="{62678637-D443-3682-3C7D-AEBF51899365}"/>
              </a:ext>
            </a:extLst>
          </p:cNvPr>
          <p:cNvSpPr txBox="1"/>
          <p:nvPr/>
        </p:nvSpPr>
        <p:spPr>
          <a:xfrm>
            <a:off x="1212746" y="411480"/>
            <a:ext cx="10650070" cy="5906938"/>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3.1 Levels of testing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levels of testing that will be done in the project will be mentioned here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Types of testing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types of testing that are performed as part of this project will be mentioned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design Techniques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techniques that are used while developing the test cases will be mentioned here.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metrics :</a:t>
            </a:r>
            <a:endParaRPr lang="en-IN" sz="14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tasks that are measured in terms of metrics in the project will be mentioned here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Measurment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of work is called a metrics.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Design:</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case productivity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a:t>
            </a:r>
            <a:r>
              <a:rPr lang="en-IN" sz="1400"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Deisgn</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Coverage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delivery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Defect </a:t>
            </a:r>
            <a:r>
              <a:rPr lang="en-IN" sz="1400"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lekage</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Defect age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41576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7310B5-D907-A977-7A9C-69F8BEB7BB3F}"/>
              </a:ext>
            </a:extLst>
          </p:cNvPr>
          <p:cNvSpPr>
            <a:spLocks noGrp="1"/>
          </p:cNvSpPr>
          <p:nvPr>
            <p:ph type="ctrTitle"/>
          </p:nvPr>
        </p:nvSpPr>
        <p:spPr>
          <a:xfrm>
            <a:off x="1522476" y="1456227"/>
            <a:ext cx="9144000" cy="1069848"/>
          </a:xfrm>
        </p:spPr>
        <p:txBody>
          <a:bodyPr/>
          <a:lstStyle/>
          <a:p>
            <a:r>
              <a:rPr lang="en-US" dirty="0"/>
              <a:t>TESTING</a:t>
            </a:r>
          </a:p>
        </p:txBody>
      </p:sp>
      <p:sp>
        <p:nvSpPr>
          <p:cNvPr id="3" name="Subtitle 2">
            <a:extLst>
              <a:ext uri="{FF2B5EF4-FFF2-40B4-BE49-F238E27FC236}">
                <a16:creationId xmlns:a16="http://schemas.microsoft.com/office/drawing/2014/main" xmlns="" id="{C05FF0B8-5B51-7376-0271-8D849CA3F8A8}"/>
              </a:ext>
            </a:extLst>
          </p:cNvPr>
          <p:cNvSpPr>
            <a:spLocks noGrp="1"/>
          </p:cNvSpPr>
          <p:nvPr>
            <p:ph type="subTitle" idx="1"/>
          </p:nvPr>
        </p:nvSpPr>
        <p:spPr>
          <a:xfrm>
            <a:off x="2560320" y="3049523"/>
            <a:ext cx="7068312" cy="1901299"/>
          </a:xfrm>
        </p:spPr>
        <p:txBody>
          <a:bodyPr/>
          <a:lstStyle/>
          <a:p>
            <a:pPr>
              <a:lnSpc>
                <a:spcPct val="115000"/>
              </a:lnSpc>
              <a:spcAft>
                <a:spcPts val="1000"/>
              </a:spcAft>
            </a:pPr>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What is Testing</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effectLst/>
                <a:latin typeface="Times New Roman" panose="02020603050405020304" pitchFamily="18" charset="0"/>
                <a:ea typeface="SimSun" panose="02010600030101010101" pitchFamily="2" charset="-122"/>
                <a:cs typeface="Tahoma" panose="020B0604030504040204" pitchFamily="34" charset="0"/>
              </a:rPr>
              <a:t>Checking/validating whether the </a:t>
            </a:r>
            <a:r>
              <a:rPr lang="en-IN" sz="1800" kern="150" dirty="0" smtClean="0">
                <a:effectLst/>
                <a:latin typeface="Times New Roman" panose="02020603050405020304" pitchFamily="18" charset="0"/>
                <a:ea typeface="SimSun" panose="02010600030101010101" pitchFamily="2" charset="-122"/>
                <a:cs typeface="Tahoma" panose="020B0604030504040204" pitchFamily="34" charset="0"/>
              </a:rPr>
              <a:t>product/application </a:t>
            </a:r>
            <a:r>
              <a:rPr lang="en-IN" sz="1800" kern="150" dirty="0">
                <a:effectLst/>
                <a:latin typeface="Times New Roman" panose="02020603050405020304" pitchFamily="18" charset="0"/>
                <a:ea typeface="SimSun" panose="02010600030101010101" pitchFamily="2" charset="-122"/>
                <a:cs typeface="Tahoma" panose="020B0604030504040204" pitchFamily="34" charset="0"/>
              </a:rPr>
              <a:t>is meeting all the client requirements is known as testing and it should be user friendly(Special </a:t>
            </a:r>
            <a:r>
              <a:rPr lang="en-IN" sz="1800" kern="150" dirty="0" smtClean="0">
                <a:effectLst/>
                <a:latin typeface="Times New Roman" panose="02020603050405020304" pitchFamily="18" charset="0"/>
                <a:ea typeface="SimSun" panose="02010600030101010101" pitchFamily="2" charset="-122"/>
                <a:cs typeface="Tahoma" panose="020B0604030504040204" pitchFamily="34" charset="0"/>
              </a:rPr>
              <a:t>requirements).</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endParaRPr lang="en-US" dirty="0"/>
          </a:p>
        </p:txBody>
      </p:sp>
    </p:spTree>
    <p:extLst>
      <p:ext uri="{BB962C8B-B14F-4D97-AF65-F5344CB8AC3E}">
        <p14:creationId xmlns:p14="http://schemas.microsoft.com/office/powerpoint/2010/main" val="548476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6708822-C0D1-5303-9E1A-087177F1CC11}"/>
              </a:ext>
            </a:extLst>
          </p:cNvPr>
          <p:cNvSpPr>
            <a:spLocks noGrp="1"/>
          </p:cNvSpPr>
          <p:nvPr>
            <p:ph type="sldNum" sz="quarter" idx="12"/>
          </p:nvPr>
        </p:nvSpPr>
        <p:spPr/>
        <p:txBody>
          <a:bodyPr/>
          <a:lstStyle/>
          <a:p>
            <a:fld id="{294A09A9-5501-47C1-A89A-A340965A2BE2}" type="slidenum">
              <a:rPr lang="en-US" smtClean="0"/>
              <a:pPr/>
              <a:t>40</a:t>
            </a:fld>
            <a:endParaRPr lang="en-US" dirty="0"/>
          </a:p>
        </p:txBody>
      </p:sp>
      <p:sp>
        <p:nvSpPr>
          <p:cNvPr id="5" name="TextBox 4">
            <a:extLst>
              <a:ext uri="{FF2B5EF4-FFF2-40B4-BE49-F238E27FC236}">
                <a16:creationId xmlns:a16="http://schemas.microsoft.com/office/drawing/2014/main" xmlns="" id="{FC99F38B-ED90-E261-2AFD-8BC7970FFC43}"/>
              </a:ext>
            </a:extLst>
          </p:cNvPr>
          <p:cNvSpPr txBox="1"/>
          <p:nvPr/>
        </p:nvSpPr>
        <p:spPr>
          <a:xfrm>
            <a:off x="1093695" y="1107859"/>
            <a:ext cx="10246658" cy="4460388"/>
          </a:xfrm>
          <a:prstGeom prst="rect">
            <a:avLst/>
          </a:prstGeom>
          <a:noFill/>
        </p:spPr>
        <p:txBody>
          <a:bodyPr wrap="square">
            <a:spAutoFit/>
          </a:bodyPr>
          <a:lstStyle/>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Terminology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the terms along with the meanings will be listed here.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List of automation tools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QTP,Selenium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Acceptance Criteria  or Entry Criteria</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 to start the testing will be clearly mentioned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Suspension Criteria or Exit Criteria</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 to suspend testing will be mentioned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Environment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clear details of an environment will be mentioned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Resource Planning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How many resources needed for this project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And task of each resources will be decided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5794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168A70D-F9EB-1DBF-5D2D-D96194D2F9F2}"/>
              </a:ext>
            </a:extLst>
          </p:cNvPr>
          <p:cNvSpPr>
            <a:spLocks noGrp="1"/>
          </p:cNvSpPr>
          <p:nvPr>
            <p:ph type="sldNum" sz="quarter" idx="12"/>
          </p:nvPr>
        </p:nvSpPr>
        <p:spPr/>
        <p:txBody>
          <a:bodyPr/>
          <a:lstStyle/>
          <a:p>
            <a:fld id="{294A09A9-5501-47C1-A89A-A340965A2BE2}" type="slidenum">
              <a:rPr lang="en-US" smtClean="0"/>
              <a:pPr/>
              <a:t>41</a:t>
            </a:fld>
            <a:endParaRPr lang="en-US" dirty="0"/>
          </a:p>
        </p:txBody>
      </p:sp>
      <p:sp>
        <p:nvSpPr>
          <p:cNvPr id="5" name="TextBox 4">
            <a:extLst>
              <a:ext uri="{FF2B5EF4-FFF2-40B4-BE49-F238E27FC236}">
                <a16:creationId xmlns:a16="http://schemas.microsoft.com/office/drawing/2014/main" xmlns="" id="{5578FD57-C27C-A32F-C237-F9979D293DE8}"/>
              </a:ext>
            </a:extLst>
          </p:cNvPr>
          <p:cNvSpPr txBox="1"/>
          <p:nvPr/>
        </p:nvSpPr>
        <p:spPr>
          <a:xfrm>
            <a:off x="1237130" y="822550"/>
            <a:ext cx="10282517" cy="3898696"/>
          </a:xfrm>
          <a:prstGeom prst="rect">
            <a:avLst/>
          </a:prstGeom>
          <a:noFill/>
        </p:spPr>
        <p:txBody>
          <a:bodyPr wrap="square">
            <a:spAutoFit/>
          </a:bodyPr>
          <a:lstStyle/>
          <a:p>
            <a:pPr>
              <a:lnSpc>
                <a:spcPct val="115000"/>
              </a:lnSpc>
              <a:spcAft>
                <a:spcPts val="1000"/>
              </a:spcAft>
              <a:tabLst>
                <a:tab pos="716915" algn="l"/>
              </a:tabLst>
            </a:pPr>
            <a:r>
              <a:rPr lang="en-IN" sz="32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Test Development :</a:t>
            </a:r>
            <a:endParaRPr lang="en-IN" sz="32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Explicit requirements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742950" lvl="1" indent="-285750">
              <a:lnSpc>
                <a:spcPct val="115000"/>
              </a:lnSpc>
              <a:spcAft>
                <a:spcPts val="1000"/>
              </a:spcAft>
              <a:buFont typeface="Wingdings" panose="05000000000000000000" pitchFamily="2" charset="2"/>
              <a:buChar char="§"/>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requirements that are explicitly given by the customer are known as Explicit requirements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Implicit requirements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requirements that are analysed by the business analyst which will add value to the application without disturbing the original customer requirements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Upon invoking the application login and clear buttons must be disabled.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Cancel button must be always enabled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Upon entering some information into any of the fields clear button must be enabled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Tabbing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order must be as follows username,pwd,login,clear and cancel.</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047607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5DA1A40-70D1-4C3B-5617-6F63F0B98164}"/>
              </a:ext>
            </a:extLst>
          </p:cNvPr>
          <p:cNvSpPr>
            <a:spLocks noGrp="1"/>
          </p:cNvSpPr>
          <p:nvPr>
            <p:ph type="sldNum" sz="quarter" idx="12"/>
          </p:nvPr>
        </p:nvSpPr>
        <p:spPr/>
        <p:txBody>
          <a:bodyPr/>
          <a:lstStyle/>
          <a:p>
            <a:fld id="{294A09A9-5501-47C1-A89A-A340965A2BE2}" type="slidenum">
              <a:rPr lang="en-US" smtClean="0"/>
              <a:pPr/>
              <a:t>42</a:t>
            </a:fld>
            <a:endParaRPr lang="en-US" dirty="0"/>
          </a:p>
        </p:txBody>
      </p:sp>
      <p:sp>
        <p:nvSpPr>
          <p:cNvPr id="5" name="TextBox 4">
            <a:extLst>
              <a:ext uri="{FF2B5EF4-FFF2-40B4-BE49-F238E27FC236}">
                <a16:creationId xmlns:a16="http://schemas.microsoft.com/office/drawing/2014/main" xmlns="" id="{45C38C5E-FFF6-44A6-31DA-B53324DC0923}"/>
              </a:ext>
            </a:extLst>
          </p:cNvPr>
          <p:cNvSpPr txBox="1"/>
          <p:nvPr/>
        </p:nvSpPr>
        <p:spPr>
          <a:xfrm>
            <a:off x="1093694" y="722376"/>
            <a:ext cx="10372164" cy="3028330"/>
          </a:xfrm>
          <a:prstGeom prst="rect">
            <a:avLst/>
          </a:prstGeom>
          <a:noFill/>
        </p:spPr>
        <p:txBody>
          <a:bodyPr wrap="square">
            <a:spAutoFit/>
          </a:bodyPr>
          <a:lstStyle/>
          <a:p>
            <a:pPr>
              <a:lnSpc>
                <a:spcPct val="115000"/>
              </a:lnSpc>
              <a:spcAft>
                <a:spcPts val="1000"/>
              </a:spcAft>
              <a:tabLst>
                <a:tab pos="716915" algn="l"/>
              </a:tabLst>
            </a:pPr>
            <a:r>
              <a:rPr lang="en-IN"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Use case Template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Name of the Use case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Registration page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Brief description of the use case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This document describes the functionality of all the features present in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regsitration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screen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Actors involved : Normal user &amp; Admin User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Actions/Outcome : user should be able to register successfully if enters valid details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Login Page :</a:t>
            </a:r>
          </a:p>
          <a:p>
            <a:pPr>
              <a:lnSpc>
                <a:spcPct val="115000"/>
              </a:lnSpc>
              <a:spcAft>
                <a:spcPts val="1000"/>
              </a:spcAft>
            </a:pPr>
            <a:r>
              <a:rPr lang="en-IN" sz="1400" b="1"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Sample use case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Use Case Name : </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Login Page</a:t>
            </a:r>
          </a:p>
        </p:txBody>
      </p:sp>
      <p:sp>
        <p:nvSpPr>
          <p:cNvPr id="7" name="TextBox 6">
            <a:extLst>
              <a:ext uri="{FF2B5EF4-FFF2-40B4-BE49-F238E27FC236}">
                <a16:creationId xmlns:a16="http://schemas.microsoft.com/office/drawing/2014/main" xmlns="" id="{FF43B274-5958-D736-D931-4867A0B2FF4E}"/>
              </a:ext>
            </a:extLst>
          </p:cNvPr>
          <p:cNvSpPr txBox="1"/>
          <p:nvPr/>
        </p:nvSpPr>
        <p:spPr>
          <a:xfrm>
            <a:off x="1093694" y="3895498"/>
            <a:ext cx="10615466" cy="2435539"/>
          </a:xfrm>
          <a:prstGeom prst="rect">
            <a:avLst/>
          </a:prstGeom>
          <a:noFill/>
        </p:spPr>
        <p:txBody>
          <a:bodyPr wrap="square">
            <a:spAutoFit/>
          </a:bodyPr>
          <a:lstStyle/>
          <a:p>
            <a:pPr>
              <a:lnSpc>
                <a:spcPct val="115000"/>
              </a:lnSpc>
              <a:spcAft>
                <a:spcPts val="1000"/>
              </a:spcAft>
            </a:pPr>
            <a:r>
              <a:rPr lang="en-IN" sz="2800" b="1"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rPr>
              <a:t>Description :</a:t>
            </a:r>
            <a:endParaRPr lang="en-IN" sz="28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1.Login page should contain</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OpenSymbol"/>
                <a:ea typeface="OpenSymbol"/>
                <a:cs typeface="OpenSymbol"/>
              </a:rPr>
              <a:t>2 edit boxes Username , Password</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OpenSymbol"/>
                <a:ea typeface="OpenSymbol"/>
                <a:cs typeface="OpenSymbol"/>
              </a:rPr>
              <a:t>2 Links </a:t>
            </a:r>
            <a:r>
              <a:rPr lang="en-IN" sz="1400" kern="150" dirty="0" err="1">
                <a:solidFill>
                  <a:schemeClr val="bg1"/>
                </a:solidFill>
                <a:effectLst/>
                <a:latin typeface="OpenSymbol"/>
                <a:ea typeface="OpenSymbol"/>
                <a:cs typeface="OpenSymbol"/>
              </a:rPr>
              <a:t>SignUp</a:t>
            </a:r>
            <a:r>
              <a:rPr lang="en-IN" sz="1400" kern="150" dirty="0">
                <a:solidFill>
                  <a:schemeClr val="bg1"/>
                </a:solidFill>
                <a:effectLst/>
                <a:latin typeface="OpenSymbol"/>
                <a:ea typeface="OpenSymbol"/>
                <a:cs typeface="OpenSymbol"/>
              </a:rPr>
              <a:t>, Forgot Password</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OpenSymbol"/>
                <a:ea typeface="OpenSymbol"/>
                <a:cs typeface="OpenSymbol"/>
              </a:rPr>
              <a:t>Three Labels “New Member?”, Login Here, Login, Username and password</a:t>
            </a:r>
          </a:p>
          <a:p>
            <a:pPr marL="742950" lvl="1" indent="-285750">
              <a:buFont typeface="Arial" panose="020B0604020202020204" pitchFamily="34" charset="0"/>
              <a:buChar char="•"/>
            </a:pPr>
            <a:r>
              <a:rPr lang="en-IN" sz="1400" dirty="0">
                <a:solidFill>
                  <a:schemeClr val="bg1"/>
                </a:solidFill>
                <a:effectLst/>
                <a:latin typeface="Calibri" panose="020F0502020204030204" pitchFamily="34" charset="0"/>
                <a:ea typeface="SimSun" panose="02010600030101010101" pitchFamily="2" charset="-122"/>
                <a:cs typeface="Tahoma" panose="020B0604030504040204" pitchFamily="34" charset="0"/>
              </a:rPr>
              <a:t>One button Login</a:t>
            </a:r>
            <a:endParaRPr lang="en-IN" sz="1400" dirty="0">
              <a:solidFill>
                <a:schemeClr val="bg1"/>
              </a:solidFill>
            </a:endParaRPr>
          </a:p>
        </p:txBody>
      </p:sp>
    </p:spTree>
    <p:extLst>
      <p:ext uri="{BB962C8B-B14F-4D97-AF65-F5344CB8AC3E}">
        <p14:creationId xmlns:p14="http://schemas.microsoft.com/office/powerpoint/2010/main" val="3085240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6A6DC2A-B541-656C-477C-B4462B6A9F06}"/>
              </a:ext>
            </a:extLst>
          </p:cNvPr>
          <p:cNvSpPr>
            <a:spLocks noGrp="1"/>
          </p:cNvSpPr>
          <p:nvPr>
            <p:ph type="sldNum" sz="quarter" idx="12"/>
          </p:nvPr>
        </p:nvSpPr>
        <p:spPr/>
        <p:txBody>
          <a:bodyPr/>
          <a:lstStyle/>
          <a:p>
            <a:fld id="{294A09A9-5501-47C1-A89A-A340965A2BE2}" type="slidenum">
              <a:rPr lang="en-US" smtClean="0"/>
              <a:pPr/>
              <a:t>43</a:t>
            </a:fld>
            <a:endParaRPr lang="en-US" dirty="0"/>
          </a:p>
        </p:txBody>
      </p:sp>
      <p:sp>
        <p:nvSpPr>
          <p:cNvPr id="4" name="TextBox 3">
            <a:extLst>
              <a:ext uri="{FF2B5EF4-FFF2-40B4-BE49-F238E27FC236}">
                <a16:creationId xmlns:a16="http://schemas.microsoft.com/office/drawing/2014/main" xmlns="" id="{A2E37D7B-341F-BD4D-F26F-D0F4CA172ECA}"/>
              </a:ext>
            </a:extLst>
          </p:cNvPr>
          <p:cNvSpPr txBox="1"/>
          <p:nvPr/>
        </p:nvSpPr>
        <p:spPr>
          <a:xfrm>
            <a:off x="1156448" y="1309881"/>
            <a:ext cx="10309412" cy="3650936"/>
          </a:xfrm>
          <a:prstGeom prst="rect">
            <a:avLst/>
          </a:prstGeom>
          <a:noFill/>
        </p:spPr>
        <p:txBody>
          <a:bodyPr wrap="square">
            <a:spAutoFit/>
          </a:bodyPr>
          <a:lstStyle/>
          <a:p>
            <a:pPr>
              <a:lnSpc>
                <a:spcPct val="115000"/>
              </a:lnSpc>
              <a:spcAft>
                <a:spcPts val="1000"/>
              </a:spcAft>
            </a:pPr>
            <a:r>
              <a:rPr lang="en-IN" b="1"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rPr>
              <a:t>Actions &amp; Outcome:</a:t>
            </a:r>
            <a:endParaRPr lang="en-IN"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2. Upon entering valid user name and password , user should be able to login successfully.</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3. Upon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enterting</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invalid user name and invalid password and clicking on login , it should display an  error message as “Login incorrect . Please try again”</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4. After clicking on Signup link it should navigate to Registration form page.</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5. Upon clicking on Forgot password link it should navigate to Forget password page.</a:t>
            </a:r>
          </a:p>
          <a:p>
            <a:pPr>
              <a:lnSpc>
                <a:spcPct val="115000"/>
              </a:lnSpc>
              <a:spcAft>
                <a:spcPts val="1000"/>
              </a:spcAft>
            </a:pPr>
            <a:r>
              <a:rPr lang="en-IN" sz="1400" b="1"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rPr>
              <a:t>Actors involved : </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Normal user , Agent user</a:t>
            </a:r>
          </a:p>
          <a:p>
            <a:pPr>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Tracking Tools :Test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managment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tools : for tracking our daily work</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Quality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Center</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(QC),</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ALM,Jira,Rally</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275092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A0F57D8-29C2-C3BE-4F33-EB75CB1467A4}"/>
              </a:ext>
            </a:extLst>
          </p:cNvPr>
          <p:cNvSpPr>
            <a:spLocks noGrp="1"/>
          </p:cNvSpPr>
          <p:nvPr>
            <p:ph type="sldNum" sz="quarter" idx="12"/>
          </p:nvPr>
        </p:nvSpPr>
        <p:spPr/>
        <p:txBody>
          <a:bodyPr/>
          <a:lstStyle/>
          <a:p>
            <a:fld id="{294A09A9-5501-47C1-A89A-A340965A2BE2}" type="slidenum">
              <a:rPr lang="en-US" smtClean="0"/>
              <a:pPr/>
              <a:t>44</a:t>
            </a:fld>
            <a:endParaRPr lang="en-US" dirty="0"/>
          </a:p>
        </p:txBody>
      </p:sp>
      <p:sp>
        <p:nvSpPr>
          <p:cNvPr id="4" name="TextBox 3">
            <a:extLst>
              <a:ext uri="{FF2B5EF4-FFF2-40B4-BE49-F238E27FC236}">
                <a16:creationId xmlns:a16="http://schemas.microsoft.com/office/drawing/2014/main" xmlns="" id="{C3F58939-4D89-5DC3-6E87-B16E9C460BE8}"/>
              </a:ext>
            </a:extLst>
          </p:cNvPr>
          <p:cNvSpPr txBox="1"/>
          <p:nvPr/>
        </p:nvSpPr>
        <p:spPr>
          <a:xfrm>
            <a:off x="1201271" y="1097643"/>
            <a:ext cx="10237694" cy="4451668"/>
          </a:xfrm>
          <a:prstGeom prst="rect">
            <a:avLst/>
          </a:prstGeom>
          <a:noFill/>
        </p:spPr>
        <p:txBody>
          <a:bodyPr wrap="square">
            <a:spAutoFit/>
          </a:bodyPr>
          <a:lstStyle/>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Test Execution Phase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phase test engineers will do the following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1.They will execute the test case based on description(Steps) column.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2.They will observe the actual behaviour of the application.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3.They will document the observed value in the actual value column.</a:t>
            </a:r>
          </a:p>
          <a:p>
            <a:pPr>
              <a:lnSpc>
                <a:spcPct val="115000"/>
              </a:lnSpc>
              <a:spcAft>
                <a:spcPts val="1000"/>
              </a:spcAft>
              <a:tabLst>
                <a:tab pos="716915" algn="l"/>
              </a:tabLst>
            </a:pPr>
            <a:endParaRPr lang="en-IN" sz="1400" kern="150" dirty="0">
              <a:solidFill>
                <a:schemeClr val="bg1"/>
              </a:solidFill>
              <a:latin typeface="Times New Roman" panose="02020603050405020304" pitchFamily="18" charset="0"/>
              <a:ea typeface="SimSun" panose="02010600030101010101" pitchFamily="2" charset="-122"/>
              <a:cs typeface="Tahoma" panose="020B0604030504040204" pitchFamily="34" charset="0"/>
            </a:endParaRPr>
          </a:p>
          <a:p>
            <a:pPr>
              <a:lnSpc>
                <a:spcPct val="115000"/>
              </a:lnSpc>
              <a:spcAft>
                <a:spcPts val="1000"/>
              </a:spcAft>
              <a:tabLst>
                <a:tab pos="716915" algn="l"/>
              </a:tabLs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Result Analysis Phase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Phase, test engineers will compare the expected values with the actual values and if both are matching ,they will decide the result as </a:t>
            </a: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PASS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otherwise </a:t>
            </a:r>
            <a:r>
              <a:rPr lang="en-IN" sz="1400" b="1"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FAIL.</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If</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all the test case is not executed then they will decide the result as </a:t>
            </a: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BLOCKED.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ü"/>
              <a:tabLst>
                <a:tab pos="716915" algn="l"/>
              </a:tabLs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NA(Not Applicable) </a:t>
            </a:r>
            <a:r>
              <a:rPr lang="en-IN" sz="1400" b="1"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645617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B2022E2-B956-352D-EA8C-D55A3AEF1E22}"/>
              </a:ext>
            </a:extLst>
          </p:cNvPr>
          <p:cNvSpPr>
            <a:spLocks noGrp="1"/>
          </p:cNvSpPr>
          <p:nvPr>
            <p:ph type="sldNum" sz="quarter" idx="12"/>
          </p:nvPr>
        </p:nvSpPr>
        <p:spPr/>
        <p:txBody>
          <a:bodyPr/>
          <a:lstStyle/>
          <a:p>
            <a:fld id="{294A09A9-5501-47C1-A89A-A340965A2BE2}" type="slidenum">
              <a:rPr lang="en-US" smtClean="0"/>
              <a:pPr/>
              <a:t>45</a:t>
            </a:fld>
            <a:endParaRPr lang="en-US" dirty="0"/>
          </a:p>
        </p:txBody>
      </p:sp>
      <p:sp>
        <p:nvSpPr>
          <p:cNvPr id="4" name="TextBox 3">
            <a:extLst>
              <a:ext uri="{FF2B5EF4-FFF2-40B4-BE49-F238E27FC236}">
                <a16:creationId xmlns:a16="http://schemas.microsoft.com/office/drawing/2014/main" xmlns="" id="{2C309C8D-D87C-0413-0D7F-1E92A0975D2C}"/>
              </a:ext>
            </a:extLst>
          </p:cNvPr>
          <p:cNvSpPr txBox="1"/>
          <p:nvPr/>
        </p:nvSpPr>
        <p:spPr>
          <a:xfrm>
            <a:off x="905435" y="1011840"/>
            <a:ext cx="10381129" cy="4708148"/>
          </a:xfrm>
          <a:prstGeom prst="rect">
            <a:avLst/>
          </a:prstGeom>
          <a:noFill/>
        </p:spPr>
        <p:txBody>
          <a:bodyPr wrap="square">
            <a:spAutoFit/>
          </a:bodyPr>
          <a:lstStyle/>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Bug(Defect) Tracking :</a:t>
            </a:r>
            <a:endParaRPr lang="en-IN" sz="28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Bug tracking is a process in which defects are identified , isolated and managed.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Defect profile Template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Defect ID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sequence of defect numbers will be mentioned here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case ID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test case ID based on which the defect is found will be mentioned here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Issue Description /Defect summary:</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exactly the defect is will be mentioned here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Reproducible steps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250950"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list of all steps performed by the test engineer to identify the defect will be mentioned here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1250950"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Detected By /Submitted By:</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250950"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name of the test engineer who has identified the defect will be mentioned in this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548437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C67446D-29B5-351B-A043-20EEB6A5D12C}"/>
              </a:ext>
            </a:extLst>
          </p:cNvPr>
          <p:cNvSpPr>
            <a:spLocks noGrp="1"/>
          </p:cNvSpPr>
          <p:nvPr>
            <p:ph type="sldNum" sz="quarter" idx="12"/>
          </p:nvPr>
        </p:nvSpPr>
        <p:spPr/>
        <p:txBody>
          <a:bodyPr/>
          <a:lstStyle/>
          <a:p>
            <a:fld id="{294A09A9-5501-47C1-A89A-A340965A2BE2}" type="slidenum">
              <a:rPr lang="en-US" smtClean="0"/>
              <a:pPr/>
              <a:t>46</a:t>
            </a:fld>
            <a:endParaRPr lang="en-US" dirty="0"/>
          </a:p>
        </p:txBody>
      </p:sp>
      <p:sp>
        <p:nvSpPr>
          <p:cNvPr id="4" name="TextBox 3">
            <a:extLst>
              <a:ext uri="{FF2B5EF4-FFF2-40B4-BE49-F238E27FC236}">
                <a16:creationId xmlns:a16="http://schemas.microsoft.com/office/drawing/2014/main" xmlns="" id="{5A98AD21-C539-AB46-07D5-8BDC05C47E98}"/>
              </a:ext>
            </a:extLst>
          </p:cNvPr>
          <p:cNvSpPr txBox="1"/>
          <p:nvPr/>
        </p:nvSpPr>
        <p:spPr>
          <a:xfrm>
            <a:off x="1013011" y="722376"/>
            <a:ext cx="10165977" cy="5318572"/>
          </a:xfrm>
          <a:prstGeom prst="rect">
            <a:avLst/>
          </a:prstGeom>
          <a:noFill/>
        </p:spPr>
        <p:txBody>
          <a:bodyPr wrap="square">
            <a:spAutoFit/>
          </a:bodyPr>
          <a:lstStyle/>
          <a:p>
            <a:pPr>
              <a:lnSpc>
                <a:spcPct val="115000"/>
              </a:lnSpc>
              <a:spcAft>
                <a:spcPts val="1000"/>
              </a:spcAft>
              <a:tabLst>
                <a:tab pos="1250950" algn="l"/>
              </a:tabLst>
            </a:pPr>
            <a:r>
              <a:rPr lang="en-IN" sz="2000" b="1" u="sng"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VersionNo</a:t>
            </a:r>
            <a:r>
              <a:rPr lang="en-IN" sz="20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20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1250950"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The version number in which the defect is identified will be mentioned here.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1250950" algn="l"/>
              </a:tabLs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Business process</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250950"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Assigned to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1250950"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Team Name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1250950"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1250950"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Route Cause details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1250950" algn="l"/>
              </a:tabLs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Severity</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Severity describes the seriousness of the defect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Classified into 4 types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1)Fatal /Show stopper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2)Major/Critical</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3)Minor/High</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4)Suggestion/Low</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160415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B9FFA1B-A8E2-AFC1-EF31-F641B0C3672B}"/>
              </a:ext>
            </a:extLst>
          </p:cNvPr>
          <p:cNvSpPr>
            <a:spLocks noGrp="1"/>
          </p:cNvSpPr>
          <p:nvPr>
            <p:ph type="sldNum" sz="quarter" idx="12"/>
          </p:nvPr>
        </p:nvSpPr>
        <p:spPr/>
        <p:txBody>
          <a:bodyPr/>
          <a:lstStyle/>
          <a:p>
            <a:fld id="{294A09A9-5501-47C1-A89A-A340965A2BE2}" type="slidenum">
              <a:rPr lang="en-US" smtClean="0"/>
              <a:pPr/>
              <a:t>47</a:t>
            </a:fld>
            <a:endParaRPr lang="en-US" dirty="0"/>
          </a:p>
        </p:txBody>
      </p:sp>
      <p:sp>
        <p:nvSpPr>
          <p:cNvPr id="4" name="TextBox 3">
            <a:extLst>
              <a:ext uri="{FF2B5EF4-FFF2-40B4-BE49-F238E27FC236}">
                <a16:creationId xmlns:a16="http://schemas.microsoft.com/office/drawing/2014/main" xmlns="" id="{24F490F0-B86A-0FDA-9048-6A5464761FD9}"/>
              </a:ext>
            </a:extLst>
          </p:cNvPr>
          <p:cNvSpPr txBox="1"/>
          <p:nvPr/>
        </p:nvSpPr>
        <p:spPr>
          <a:xfrm>
            <a:off x="1030940" y="698925"/>
            <a:ext cx="10596283" cy="5460149"/>
          </a:xfrm>
          <a:prstGeom prst="rect">
            <a:avLst/>
          </a:prstGeom>
          <a:noFill/>
        </p:spPr>
        <p:txBody>
          <a:bodyPr wrap="square">
            <a:spAutoFit/>
          </a:bodyPr>
          <a:lstStyle/>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Fatal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If at all the problems are related to navigational blocks or un availability of main functionality then such type of defects are treated as fatal defects.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Navigation problem , Button is missing</a:t>
            </a:r>
          </a:p>
          <a:p>
            <a:pPr lvl="1">
              <a:lnSpc>
                <a:spcPct val="115000"/>
              </a:lnSpc>
              <a:spcAft>
                <a:spcPts val="1000"/>
              </a:spcAft>
              <a:tabLst>
                <a:tab pos="716915" algn="l"/>
              </a:tabLs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Major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If at all the problems are related to the functionality then such type of defects are treated as major defects.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Value1 = 10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Value2 = 20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Add both values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Result = -10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calculator on addition of these values if it returns -10 then it is a defect which fall under Major.</a:t>
            </a:r>
          </a:p>
          <a:p>
            <a:pPr>
              <a:lnSpc>
                <a:spcPct val="115000"/>
              </a:lnSpc>
              <a:spcAft>
                <a:spcPts val="1000"/>
              </a:spcAft>
              <a:tabLst>
                <a:tab pos="716915" algn="l"/>
              </a:tabLs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Minor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If at all the problems are related to look and feel of the application then such type of defects are treated as Minor defects.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You have a text box in your application where you have to enter only positive value.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But you entered a negative value after that it showing message as “Invalid entry”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Instead the message should be “ Invalid entry .Please enter only positive integer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181001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10A98C0-35EE-C13D-A604-86F8D978C080}"/>
              </a:ext>
            </a:extLst>
          </p:cNvPr>
          <p:cNvSpPr>
            <a:spLocks noGrp="1"/>
          </p:cNvSpPr>
          <p:nvPr>
            <p:ph type="sldNum" sz="quarter" idx="12"/>
          </p:nvPr>
        </p:nvSpPr>
        <p:spPr/>
        <p:txBody>
          <a:bodyPr/>
          <a:lstStyle/>
          <a:p>
            <a:fld id="{294A09A9-5501-47C1-A89A-A340965A2BE2}" type="slidenum">
              <a:rPr lang="en-US" smtClean="0"/>
              <a:pPr/>
              <a:t>48</a:t>
            </a:fld>
            <a:endParaRPr lang="en-US" dirty="0"/>
          </a:p>
        </p:txBody>
      </p:sp>
      <p:sp>
        <p:nvSpPr>
          <p:cNvPr id="4" name="TextBox 3">
            <a:extLst>
              <a:ext uri="{FF2B5EF4-FFF2-40B4-BE49-F238E27FC236}">
                <a16:creationId xmlns:a16="http://schemas.microsoft.com/office/drawing/2014/main" xmlns="" id="{616766E6-1978-DBBE-35D1-2D794734AD8A}"/>
              </a:ext>
            </a:extLst>
          </p:cNvPr>
          <p:cNvSpPr txBox="1"/>
          <p:nvPr/>
        </p:nvSpPr>
        <p:spPr>
          <a:xfrm>
            <a:off x="1066801" y="1368030"/>
            <a:ext cx="10524564" cy="4225965"/>
          </a:xfrm>
          <a:prstGeom prst="rect">
            <a:avLst/>
          </a:prstGeom>
          <a:noFill/>
        </p:spPr>
        <p:txBody>
          <a:bodyPr wrap="square">
            <a:spAutoFit/>
          </a:bodyPr>
          <a:lstStyle/>
          <a:p>
            <a:pPr>
              <a:lnSpc>
                <a:spcPct val="115000"/>
              </a:lnSpc>
              <a:spcAft>
                <a:spcPts val="1000"/>
              </a:spcAft>
              <a:tabLst>
                <a:tab pos="716915" algn="l"/>
              </a:tabLs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Suggestion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If at all the problems are related to user friendliness of the application then such type of defects are treated as Suggestions.</a:t>
            </a:r>
          </a:p>
          <a:p>
            <a:pPr>
              <a:lnSpc>
                <a:spcPct val="115000"/>
              </a:lnSpc>
              <a:spcAft>
                <a:spcPts val="1000"/>
              </a:spcAft>
              <a:tabLst>
                <a:tab pos="716915" algn="l"/>
              </a:tabLs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Priority :</a:t>
            </a:r>
            <a:endParaRPr lang="en-IN"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Priority describes the sequence in which defects need to be rectified .Priority is classified into 4 types.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1)Critical</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2)High</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3)Medium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4)Low</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Usually fatal defects will be given Critical priority ,major defects will be given high priority ,Minor defects will be given medium priority.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But , depending upon the </a:t>
            </a: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situation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priority will be changed by development lead.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536498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8DC1FAF-6826-A457-698C-17B88DB042BB}"/>
              </a:ext>
            </a:extLst>
          </p:cNvPr>
          <p:cNvSpPr>
            <a:spLocks noGrp="1"/>
          </p:cNvSpPr>
          <p:nvPr>
            <p:ph type="sldNum" sz="quarter" idx="12"/>
          </p:nvPr>
        </p:nvSpPr>
        <p:spPr/>
        <p:txBody>
          <a:bodyPr/>
          <a:lstStyle/>
          <a:p>
            <a:fld id="{294A09A9-5501-47C1-A89A-A340965A2BE2}" type="slidenum">
              <a:rPr lang="en-US" smtClean="0"/>
              <a:pPr/>
              <a:t>49</a:t>
            </a:fld>
            <a:endParaRPr lang="en-US" dirty="0"/>
          </a:p>
        </p:txBody>
      </p:sp>
      <p:sp>
        <p:nvSpPr>
          <p:cNvPr id="4" name="TextBox 3">
            <a:extLst>
              <a:ext uri="{FF2B5EF4-FFF2-40B4-BE49-F238E27FC236}">
                <a16:creationId xmlns:a16="http://schemas.microsoft.com/office/drawing/2014/main" xmlns="" id="{B13B6BB2-303A-F9DD-3C7C-481D1408F3A0}"/>
              </a:ext>
            </a:extLst>
          </p:cNvPr>
          <p:cNvSpPr txBox="1"/>
          <p:nvPr/>
        </p:nvSpPr>
        <p:spPr>
          <a:xfrm>
            <a:off x="1160929" y="2071903"/>
            <a:ext cx="9870141" cy="2217723"/>
          </a:xfrm>
          <a:prstGeom prst="rect">
            <a:avLst/>
          </a:prstGeom>
          <a:noFill/>
        </p:spPr>
        <p:txBody>
          <a:bodyPr wrap="square">
            <a:spAutoFit/>
          </a:bodyPr>
          <a:lstStyle/>
          <a:p>
            <a:pPr>
              <a:lnSpc>
                <a:spcPct val="115000"/>
              </a:lnSpc>
              <a:spcAft>
                <a:spcPts val="1000"/>
              </a:spcAft>
              <a:tabLst>
                <a:tab pos="716915" algn="l"/>
              </a:tabLs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Highest Priority and Least Severity case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Whenever there is a customer visit , all the look and feel defects which are usually less serious will be given highest priority.</a:t>
            </a:r>
          </a:p>
          <a:p>
            <a:pPr>
              <a:lnSpc>
                <a:spcPct val="115000"/>
              </a:lnSpc>
              <a:spcAft>
                <a:spcPts val="1000"/>
              </a:spcAft>
              <a:tabLst>
                <a:tab pos="716915" algn="l"/>
              </a:tabLs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Highest severity and Least priority case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Whenever some part of application is under development ,build is released to the testing department the test engineers will feel the missed part as fatal issue but the development lead will give least priority for that defect.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19325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1D4DCF-046E-12D0-C04F-1ED5A297BD08}"/>
              </a:ext>
            </a:extLst>
          </p:cNvPr>
          <p:cNvSpPr>
            <a:spLocks noGrp="1"/>
          </p:cNvSpPr>
          <p:nvPr>
            <p:ph type="title"/>
          </p:nvPr>
        </p:nvSpPr>
        <p:spPr>
          <a:xfrm>
            <a:off x="655320" y="187452"/>
            <a:ext cx="10881360" cy="1069848"/>
          </a:xfrm>
        </p:spPr>
        <p:txBody>
          <a:bodyPr/>
          <a:lstStyle/>
          <a:p>
            <a:r>
              <a:rPr lang="en-IN" sz="2400" b="1" kern="150" dirty="0">
                <a:effectLst/>
                <a:latin typeface="Times New Roman" panose="02020603050405020304" pitchFamily="18" charset="0"/>
                <a:ea typeface="SimSun" panose="02010600030101010101" pitchFamily="2" charset="-122"/>
                <a:cs typeface="Tahoma" panose="020B0604030504040204" pitchFamily="34" charset="0"/>
              </a:rPr>
              <a:t>             SOW (Statement of work)</a:t>
            </a:r>
            <a:endParaRPr lang="en-IN" sz="2400" dirty="0"/>
          </a:p>
        </p:txBody>
      </p:sp>
      <p:sp>
        <p:nvSpPr>
          <p:cNvPr id="4" name="Slide Number Placeholder 3">
            <a:extLst>
              <a:ext uri="{FF2B5EF4-FFF2-40B4-BE49-F238E27FC236}">
                <a16:creationId xmlns:a16="http://schemas.microsoft.com/office/drawing/2014/main" xmlns="" id="{7946C317-E9F9-31D2-F226-912165CA6FD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6" name="TextBox 5">
            <a:extLst>
              <a:ext uri="{FF2B5EF4-FFF2-40B4-BE49-F238E27FC236}">
                <a16:creationId xmlns:a16="http://schemas.microsoft.com/office/drawing/2014/main" xmlns="" id="{376E72EA-458B-F1A4-BBE9-1C3C521EFB25}"/>
              </a:ext>
            </a:extLst>
          </p:cNvPr>
          <p:cNvSpPr txBox="1"/>
          <p:nvPr/>
        </p:nvSpPr>
        <p:spPr>
          <a:xfrm>
            <a:off x="589788" y="1126711"/>
            <a:ext cx="10660918" cy="709233"/>
          </a:xfrm>
          <a:prstGeom prst="rect">
            <a:avLst/>
          </a:prstGeom>
          <a:noFill/>
        </p:spPr>
        <p:txBody>
          <a:bodyPr wrap="square">
            <a:spAutoFit/>
          </a:bodyPr>
          <a:lstStyle/>
          <a:p>
            <a:pPr>
              <a:lnSpc>
                <a:spcPct val="115000"/>
              </a:lnSpc>
              <a:spcAft>
                <a:spcPts val="1000"/>
              </a:spcAft>
            </a:pPr>
            <a:r>
              <a:rPr lang="en-IN" sz="18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service agreement that clarifies every aspect of the project including </a:t>
            </a:r>
            <a:r>
              <a:rPr lang="en-IN" sz="18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shedules</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,terms, work standards, payment methods as well as acceptance criteria for deliveries.</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
        <p:nvSpPr>
          <p:cNvPr id="8" name="TextBox 7">
            <a:extLst>
              <a:ext uri="{FF2B5EF4-FFF2-40B4-BE49-F238E27FC236}">
                <a16:creationId xmlns:a16="http://schemas.microsoft.com/office/drawing/2014/main" xmlns="" id="{E431EE96-97E5-3BA6-464F-CE9701889887}"/>
              </a:ext>
            </a:extLst>
          </p:cNvPr>
          <p:cNvSpPr txBox="1"/>
          <p:nvPr/>
        </p:nvSpPr>
        <p:spPr>
          <a:xfrm>
            <a:off x="655320" y="1975497"/>
            <a:ext cx="8554212" cy="4858574"/>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Introduction</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kern="150" dirty="0">
                <a:solidFill>
                  <a:schemeClr val="bg1"/>
                </a:solidFill>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Purpose (What is it?) objectives that the client wants to accomplish</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Scope of work and description (What is going to be done?)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kern="150" dirty="0">
                <a:solidFill>
                  <a:schemeClr val="bg1"/>
                </a:solidFill>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Location of Operations (Where will it be done?)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Standards (How will it be done?)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Deadlines and Schedule (When is it going to be done?)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Monitoring (How to control it?)</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Acceptance Criteria (How will we know the job is done?)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Contract Mode and Payment Model (What does the payment process look like?)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Miscellaneous (What else should we clarify?)</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sym typeface="Wingdings" panose="05000000000000000000" pitchFamily="2" charset="2"/>
              </a:rPr>
              <a:t> </a:t>
            </a: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Summary</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932055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89E6CC6-CD06-7FE5-3E66-3CEE56EAF32D}"/>
              </a:ext>
            </a:extLst>
          </p:cNvPr>
          <p:cNvSpPr>
            <a:spLocks noGrp="1"/>
          </p:cNvSpPr>
          <p:nvPr>
            <p:ph type="sldNum" sz="quarter" idx="12"/>
          </p:nvPr>
        </p:nvSpPr>
        <p:spPr/>
        <p:txBody>
          <a:bodyPr/>
          <a:lstStyle/>
          <a:p>
            <a:fld id="{294A09A9-5501-47C1-A89A-A340965A2BE2}" type="slidenum">
              <a:rPr lang="en-US" smtClean="0"/>
              <a:pPr/>
              <a:t>50</a:t>
            </a:fld>
            <a:endParaRPr lang="en-US" dirty="0"/>
          </a:p>
        </p:txBody>
      </p:sp>
      <p:sp>
        <p:nvSpPr>
          <p:cNvPr id="5" name="TextBox 4">
            <a:extLst>
              <a:ext uri="{FF2B5EF4-FFF2-40B4-BE49-F238E27FC236}">
                <a16:creationId xmlns:a16="http://schemas.microsoft.com/office/drawing/2014/main" xmlns="" id="{F2ACC84C-2CD9-E0BE-71BF-EA869A91CFD4}"/>
              </a:ext>
            </a:extLst>
          </p:cNvPr>
          <p:cNvSpPr txBox="1"/>
          <p:nvPr/>
        </p:nvSpPr>
        <p:spPr>
          <a:xfrm>
            <a:off x="1030941" y="722376"/>
            <a:ext cx="10434918" cy="5203669"/>
          </a:xfrm>
          <a:prstGeom prst="rect">
            <a:avLst/>
          </a:prstGeom>
          <a:noFill/>
        </p:spPr>
        <p:txBody>
          <a:bodyPr wrap="square">
            <a:spAutoFit/>
          </a:bodyPr>
          <a:lstStyle/>
          <a:p>
            <a:pPr>
              <a:lnSpc>
                <a:spcPct val="115000"/>
              </a:lnSpc>
              <a:spcAft>
                <a:spcPts val="1000"/>
              </a:spcAft>
              <a:tabLst>
                <a:tab pos="716915" algn="l"/>
              </a:tabLs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Defect(Bug) Life Cycle:</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New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defect is newly identified for the first time then the test engineers will set the status as new.</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Open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developer accepts the defect then he will change the status as Open.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Fixed or Rectified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tabLst>
                <a:tab pos="716915" algn="l"/>
              </a:tabLs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Once the defect is rectified by the developer before releasing the next build they will change the status as fixed.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tabLst>
                <a:tab pos="716915" algn="l"/>
              </a:tabLst>
            </a:pPr>
            <a:r>
              <a:rPr lang="en-IN" sz="1400" b="1"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ReOpen</a:t>
            </a: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&amp; Closed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Once the next build is released the testers will check whether the defect is really rectified or not if at all they feel it is really rectified then they will change the status as CLOSED other wise REOPEN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Hold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developer is confused to accept or reject the defect then he will set the status as Hold.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defect  is in hold status there will be  meeting on that defect if at all it is concluded as defect then the developers will open it otherwise the testers will close it.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307532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D42F96E-3A74-41DB-5AC5-2C13C86CDA18}"/>
              </a:ext>
            </a:extLst>
          </p:cNvPr>
          <p:cNvSpPr>
            <a:spLocks noGrp="1"/>
          </p:cNvSpPr>
          <p:nvPr>
            <p:ph type="sldNum" sz="quarter" idx="12"/>
          </p:nvPr>
        </p:nvSpPr>
        <p:spPr/>
        <p:txBody>
          <a:bodyPr/>
          <a:lstStyle/>
          <a:p>
            <a:fld id="{294A09A9-5501-47C1-A89A-A340965A2BE2}" type="slidenum">
              <a:rPr lang="en-US" smtClean="0"/>
              <a:pPr/>
              <a:t>51</a:t>
            </a:fld>
            <a:endParaRPr lang="en-US" dirty="0"/>
          </a:p>
        </p:txBody>
      </p:sp>
      <p:sp>
        <p:nvSpPr>
          <p:cNvPr id="5" name="TextBox 4">
            <a:extLst>
              <a:ext uri="{FF2B5EF4-FFF2-40B4-BE49-F238E27FC236}">
                <a16:creationId xmlns:a16="http://schemas.microsoft.com/office/drawing/2014/main" xmlns="" id="{876BC403-DCFD-87CF-7169-7C06F0BA7FE1}"/>
              </a:ext>
            </a:extLst>
          </p:cNvPr>
          <p:cNvSpPr txBox="1"/>
          <p:nvPr/>
        </p:nvSpPr>
        <p:spPr>
          <a:xfrm>
            <a:off x="986117" y="722376"/>
            <a:ext cx="10533530" cy="5535554"/>
          </a:xfrm>
          <a:prstGeom prst="rect">
            <a:avLst/>
          </a:prstGeom>
          <a:noFill/>
        </p:spPr>
        <p:txBody>
          <a:bodyPr wrap="square">
            <a:spAutoFit/>
          </a:bodyPr>
          <a:lstStyle/>
          <a:p>
            <a:pPr>
              <a:lnSpc>
                <a:spcPct val="115000"/>
              </a:lnSpc>
              <a:spcAft>
                <a:spcPts val="1000"/>
              </a:spcAft>
            </a:pPr>
            <a:r>
              <a:rPr lang="en-IN"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Defraud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developer accepts the defect but wants to rectify it later then he will set the status as defraud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Rejected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developer is confirmed that it is not a defect then he will set the status as rejected.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defect is in rejected status then the test engineers will once again check the defect if they also feel it is not a defect then they will set the stats as closed otherwise reopen.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As per Design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test engineers raise a defect without having the knowledge of latest requirements then the developer will set the status as “As per Design”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Whenever the defect is as per design status then the test engineers will go through the latest requirements if they also feels it is as per design then they will set the status as closed otherwise reopen.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Closure Report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this phase testing will be stopped based on Exit/Suspend criteria.</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And test lead will prepare the test closure report and include all the documents that are carried out during the testing phase and will send the test closure report to client.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9361202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B930D43-89D6-781F-400E-6E387C3131A8}"/>
              </a:ext>
            </a:extLst>
          </p:cNvPr>
          <p:cNvSpPr>
            <a:spLocks noGrp="1"/>
          </p:cNvSpPr>
          <p:nvPr>
            <p:ph type="sldNum" sz="quarter" idx="12"/>
          </p:nvPr>
        </p:nvSpPr>
        <p:spPr/>
        <p:txBody>
          <a:bodyPr/>
          <a:lstStyle/>
          <a:p>
            <a:fld id="{294A09A9-5501-47C1-A89A-A340965A2BE2}" type="slidenum">
              <a:rPr lang="en-US" smtClean="0"/>
              <a:pPr/>
              <a:t>52</a:t>
            </a:fld>
            <a:endParaRPr lang="en-US" dirty="0"/>
          </a:p>
        </p:txBody>
      </p:sp>
      <p:sp>
        <p:nvSpPr>
          <p:cNvPr id="5" name="TextBox 4">
            <a:extLst>
              <a:ext uri="{FF2B5EF4-FFF2-40B4-BE49-F238E27FC236}">
                <a16:creationId xmlns:a16="http://schemas.microsoft.com/office/drawing/2014/main" xmlns="" id="{47A33D88-2985-1351-7DC8-923C3837044A}"/>
              </a:ext>
            </a:extLst>
          </p:cNvPr>
          <p:cNvSpPr txBox="1"/>
          <p:nvPr/>
        </p:nvSpPr>
        <p:spPr>
          <a:xfrm>
            <a:off x="1075765" y="411480"/>
            <a:ext cx="10634651" cy="5965544"/>
          </a:xfrm>
          <a:prstGeom prst="rect">
            <a:avLst/>
          </a:prstGeom>
          <a:noFill/>
        </p:spPr>
        <p:txBody>
          <a:bodyPr wrap="square">
            <a:spAutoFit/>
          </a:bodyPr>
          <a:lstStyle/>
          <a:p>
            <a:pPr>
              <a:lnSpc>
                <a:spcPct val="115000"/>
              </a:lnSpc>
              <a:spcAft>
                <a:spcPts val="1000"/>
              </a:spcAft>
            </a:pPr>
            <a:r>
              <a:rPr lang="en-IN" sz="14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Lis of documents included :</a:t>
            </a:r>
            <a:endParaRPr lang="en-IN" sz="14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plan document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cases document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defect list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Sample Requirement for test case development :</a:t>
            </a:r>
            <a:endParaRPr lang="en-IN" sz="16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Project Name :APSRTC</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Registration form :</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1.Registration form should contain four edit boxes Login Name, Full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Name,e-Mail,Mobile</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Number and one Submit button.</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Login Name :</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Login name edit box should allow only alphabets and numbers</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Login name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shouild</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be unique</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Login name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lenght</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should be between 6 -20.</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Full Name :</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Full name edit box should allow only alphabets and numbers</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Full name should contain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atleaset</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on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charecter</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and first letter should be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charecter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3625248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3E2DFDE-8A47-757D-0FA0-2F3B0BE01B8D}"/>
              </a:ext>
            </a:extLst>
          </p:cNvPr>
          <p:cNvSpPr>
            <a:spLocks noGrp="1"/>
          </p:cNvSpPr>
          <p:nvPr>
            <p:ph type="sldNum" sz="quarter" idx="12"/>
          </p:nvPr>
        </p:nvSpPr>
        <p:spPr/>
        <p:txBody>
          <a:bodyPr/>
          <a:lstStyle/>
          <a:p>
            <a:fld id="{294A09A9-5501-47C1-A89A-A340965A2BE2}" type="slidenum">
              <a:rPr lang="en-US" smtClean="0"/>
              <a:pPr/>
              <a:t>53</a:t>
            </a:fld>
            <a:endParaRPr lang="en-US" dirty="0"/>
          </a:p>
        </p:txBody>
      </p:sp>
      <p:sp>
        <p:nvSpPr>
          <p:cNvPr id="5" name="TextBox 4">
            <a:extLst>
              <a:ext uri="{FF2B5EF4-FFF2-40B4-BE49-F238E27FC236}">
                <a16:creationId xmlns:a16="http://schemas.microsoft.com/office/drawing/2014/main" xmlns="" id="{B077CB54-501C-1121-58FB-BB98DFD5CC67}"/>
              </a:ext>
            </a:extLst>
          </p:cNvPr>
          <p:cNvSpPr txBox="1"/>
          <p:nvPr/>
        </p:nvSpPr>
        <p:spPr>
          <a:xfrm>
            <a:off x="1030941" y="566928"/>
            <a:ext cx="10130118" cy="6085064"/>
          </a:xfrm>
          <a:prstGeom prst="rect">
            <a:avLst/>
          </a:prstGeom>
          <a:noFill/>
        </p:spPr>
        <p:txBody>
          <a:bodyPr wrap="square">
            <a:spAutoFit/>
          </a:bodyPr>
          <a:lstStyle/>
          <a:p>
            <a:pPr>
              <a:lnSpc>
                <a:spcPct val="115000"/>
              </a:lnSpc>
              <a:spcAft>
                <a:spcPts val="1000"/>
              </a:spcAft>
            </a:pPr>
            <a:r>
              <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rPr>
              <a:t>Email</a:t>
            </a:r>
          </a:p>
          <a:p>
            <a:pPr marL="800100" lvl="1" indent="-342900">
              <a:lnSpc>
                <a:spcPct val="115000"/>
              </a:lnSpc>
              <a:spcAft>
                <a:spcPts val="1000"/>
              </a:spcAft>
              <a:buFont typeface="+mj-lt"/>
              <a:buAutoNum type="arabicPeriod"/>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Email edit box should not contain special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charecters</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apart from @</a:t>
            </a:r>
          </a:p>
          <a:p>
            <a:pPr marL="800100" lvl="1" indent="-342900">
              <a:lnSpc>
                <a:spcPct val="115000"/>
              </a:lnSpc>
              <a:spcAft>
                <a:spcPts val="1000"/>
              </a:spcAft>
              <a:buFont typeface="+mj-lt"/>
              <a:buAutoNum type="arabicPeriod"/>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It should allow valid email format</a:t>
            </a:r>
          </a:p>
          <a:p>
            <a:pPr>
              <a:lnSpc>
                <a:spcPct val="115000"/>
              </a:lnSpc>
              <a:spcAft>
                <a:spcPts val="1000"/>
              </a:spcAft>
            </a:pPr>
            <a:r>
              <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rPr>
              <a:t>Mobile number:</a:t>
            </a:r>
          </a:p>
          <a:p>
            <a:pPr marL="800100" lvl="1" indent="-342900">
              <a:lnSpc>
                <a:spcPct val="115000"/>
              </a:lnSpc>
              <a:spcAft>
                <a:spcPts val="1000"/>
              </a:spcAft>
              <a:buFont typeface="+mj-lt"/>
              <a:buAutoNum type="arabicPeriod"/>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Mobile number edit box should allow only numbers</a:t>
            </a:r>
          </a:p>
          <a:p>
            <a:pPr marL="800100" lvl="1" indent="-342900">
              <a:lnSpc>
                <a:spcPct val="115000"/>
              </a:lnSpc>
              <a:spcAft>
                <a:spcPts val="1000"/>
              </a:spcAft>
              <a:buFont typeface="+mj-lt"/>
              <a:buAutoNum type="arabicPeriod"/>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Length of the entered mobile number should be 10 and should throw error if it is below or above.</a:t>
            </a: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Once all the above fields are given correctly as per the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requriements</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and upon clicking on submit button , application should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displya</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an success message as “</a:t>
            </a:r>
            <a:r>
              <a:rPr lang="en-IN" sz="1400" b="1" kern="150" dirty="0">
                <a:solidFill>
                  <a:schemeClr val="bg1"/>
                </a:solidFill>
                <a:effectLst/>
                <a:latin typeface="Arial, Helvetica, sans-serif"/>
                <a:ea typeface="SimSun" panose="02010600030101010101" pitchFamily="2" charset="-122"/>
                <a:cs typeface="Tahoma" panose="020B0604030504040204" pitchFamily="34" charset="0"/>
              </a:rPr>
              <a:t>User "Login Name" successfully created. Password link has been sent to your registered email.</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a:t>
            </a:r>
          </a:p>
          <a:p>
            <a:pPr>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Validate the fields in Registration form  --&gt; What to test (Test Scenario)</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Validate the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negarive</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flow of Login name Field (Test Scenario)</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Validate the positive and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negarive</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flow for Full name</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Validate the positive and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negarive</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flow for email</a:t>
            </a:r>
          </a:p>
          <a:p>
            <a:pPr>
              <a:lnSpc>
                <a:spcPct val="115000"/>
              </a:lnSpc>
              <a:spcAft>
                <a:spcPts val="1000"/>
              </a:spcAft>
            </a:pP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Validate the positive and </a:t>
            </a: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negarive</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flow for Mobile number</a:t>
            </a:r>
          </a:p>
          <a:p>
            <a:pPr>
              <a:lnSpc>
                <a:spcPct val="115000"/>
              </a:lnSpc>
              <a:spcAft>
                <a:spcPts val="1000"/>
              </a:spcAft>
            </a:pPr>
            <a:r>
              <a:rPr lang="en-IN" sz="1400" kern="150" dirty="0" err="1">
                <a:solidFill>
                  <a:schemeClr val="bg1"/>
                </a:solidFill>
                <a:effectLst/>
                <a:latin typeface="Calibri" panose="020F0502020204030204" pitchFamily="34" charset="0"/>
                <a:ea typeface="SimSun" panose="02010600030101010101" pitchFamily="2" charset="-122"/>
                <a:cs typeface="Tahoma" panose="020B0604030504040204" pitchFamily="34" charset="0"/>
              </a:rPr>
              <a:t>Postive</a:t>
            </a:r>
            <a:r>
              <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rPr>
              <a:t> flow for user creation</a:t>
            </a:r>
          </a:p>
          <a:p>
            <a:pPr marL="285750" indent="-285750">
              <a:lnSpc>
                <a:spcPct val="115000"/>
              </a:lnSpc>
              <a:spcAft>
                <a:spcPts val="1000"/>
              </a:spcAft>
              <a:buFont typeface="Wingdings" panose="05000000000000000000" pitchFamily="2" charset="2"/>
              <a:buChar char="q"/>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7856706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7F1E6D7-1BC3-3F0D-A31C-3C75AF462B28}"/>
              </a:ext>
            </a:extLst>
          </p:cNvPr>
          <p:cNvSpPr>
            <a:spLocks noGrp="1"/>
          </p:cNvSpPr>
          <p:nvPr>
            <p:ph type="sldNum" sz="quarter" idx="12"/>
          </p:nvPr>
        </p:nvSpPr>
        <p:spPr/>
        <p:txBody>
          <a:bodyPr/>
          <a:lstStyle/>
          <a:p>
            <a:fld id="{294A09A9-5501-47C1-A89A-A340965A2BE2}" type="slidenum">
              <a:rPr lang="en-US" smtClean="0"/>
              <a:pPr/>
              <a:t>54</a:t>
            </a:fld>
            <a:endParaRPr lang="en-US" dirty="0"/>
          </a:p>
        </p:txBody>
      </p:sp>
      <p:sp>
        <p:nvSpPr>
          <p:cNvPr id="5" name="TextBox 4">
            <a:extLst>
              <a:ext uri="{FF2B5EF4-FFF2-40B4-BE49-F238E27FC236}">
                <a16:creationId xmlns:a16="http://schemas.microsoft.com/office/drawing/2014/main" xmlns="" id="{5A4D12CD-262F-7EA2-A28C-967AD92519DC}"/>
              </a:ext>
            </a:extLst>
          </p:cNvPr>
          <p:cNvSpPr txBox="1"/>
          <p:nvPr/>
        </p:nvSpPr>
        <p:spPr>
          <a:xfrm>
            <a:off x="1335741" y="969926"/>
            <a:ext cx="6096000" cy="2825902"/>
          </a:xfrm>
          <a:prstGeom prst="rect">
            <a:avLst/>
          </a:prstGeom>
          <a:noFill/>
        </p:spPr>
        <p:txBody>
          <a:bodyPr wrap="square">
            <a:spAutoFit/>
          </a:bodyPr>
          <a:lstStyle/>
          <a:p>
            <a:pPr>
              <a:lnSpc>
                <a:spcPct val="115000"/>
              </a:lnSpc>
              <a:spcAft>
                <a:spcPts val="1000"/>
              </a:spcAft>
            </a:pP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Prdocut</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&gt; 100</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Req</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Phase  1mnth</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Analy</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pahase</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1 month</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design phase 1 month</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codeing</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phase 2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mnths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testing 1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mnth</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dele and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maintaince</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8801880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4435F8B-7ECE-4A45-5ADF-60262CC26A62}"/>
              </a:ext>
            </a:extLst>
          </p:cNvPr>
          <p:cNvSpPr>
            <a:spLocks noGrp="1"/>
          </p:cNvSpPr>
          <p:nvPr>
            <p:ph type="sldNum" sz="quarter" idx="12"/>
          </p:nvPr>
        </p:nvSpPr>
        <p:spPr/>
        <p:txBody>
          <a:bodyPr/>
          <a:lstStyle/>
          <a:p>
            <a:fld id="{294A09A9-5501-47C1-A89A-A340965A2BE2}" type="slidenum">
              <a:rPr lang="en-US" smtClean="0"/>
              <a:pPr/>
              <a:t>55</a:t>
            </a:fld>
            <a:endParaRPr lang="en-US" dirty="0"/>
          </a:p>
        </p:txBody>
      </p:sp>
      <p:sp>
        <p:nvSpPr>
          <p:cNvPr id="5" name="TextBox 4">
            <a:extLst>
              <a:ext uri="{FF2B5EF4-FFF2-40B4-BE49-F238E27FC236}">
                <a16:creationId xmlns:a16="http://schemas.microsoft.com/office/drawing/2014/main" xmlns="" id="{8813EC12-08E9-7F39-EBE2-D6C8F6D57A04}"/>
              </a:ext>
            </a:extLst>
          </p:cNvPr>
          <p:cNvSpPr txBox="1"/>
          <p:nvPr/>
        </p:nvSpPr>
        <p:spPr>
          <a:xfrm>
            <a:off x="1013012" y="673512"/>
            <a:ext cx="10697404" cy="4402937"/>
          </a:xfrm>
          <a:prstGeom prst="rect">
            <a:avLst/>
          </a:prstGeom>
          <a:noFill/>
        </p:spPr>
        <p:txBody>
          <a:bodyPr wrap="square">
            <a:spAutoFit/>
          </a:bodyPr>
          <a:lstStyle/>
          <a:p>
            <a:pPr>
              <a:lnSpc>
                <a:spcPct val="115000"/>
              </a:lnSpc>
              <a:spcAft>
                <a:spcPts val="1000"/>
              </a:spcAft>
            </a:pPr>
            <a:r>
              <a:rPr lang="en-IN" sz="1800" kern="150" dirty="0">
                <a:effectLst/>
                <a:latin typeface="Times New Roman" panose="02020603050405020304" pitchFamily="18" charset="0"/>
                <a:ea typeface="SimSun" panose="02010600030101010101" pitchFamily="2" charset="-122"/>
                <a:cs typeface="Tahoma" panose="020B0604030504040204" pitchFamily="34" charset="0"/>
              </a:rPr>
              <a:t> </a:t>
            </a:r>
            <a:endParaRPr lang="en-IN" sz="24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28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Agile Model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Ø"/>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It is an iterative and incremental model that involves constant </a:t>
            </a:r>
            <a:r>
              <a:rPr lang="en-IN" sz="14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collaboration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with product owner/dev/QA and </a:t>
            </a:r>
            <a:r>
              <a:rPr lang="en-IN" sz="14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improvements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every stage.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Four Values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Can  accept the new Requirements (Responding to change)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Customer no need  to wait for long time to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veiw</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application.(Fast release with Working Software)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Proper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Communiction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with client (Customer Collaboration)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mj-lt"/>
              <a:buAutoNum type="arabicPeriod"/>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Good Interaction across the teams(Individuals and Interactions)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90 % agile model projects will follow scrum framework</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8% kanban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 XP</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754855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2EDF3EF-D4CF-E924-B819-1455CCE97F7C}"/>
              </a:ext>
            </a:extLst>
          </p:cNvPr>
          <p:cNvSpPr>
            <a:spLocks noGrp="1"/>
          </p:cNvSpPr>
          <p:nvPr>
            <p:ph type="sldNum" sz="quarter" idx="12"/>
          </p:nvPr>
        </p:nvSpPr>
        <p:spPr/>
        <p:txBody>
          <a:bodyPr/>
          <a:lstStyle/>
          <a:p>
            <a:fld id="{294A09A9-5501-47C1-A89A-A340965A2BE2}" type="slidenum">
              <a:rPr lang="en-US" smtClean="0"/>
              <a:pPr/>
              <a:t>56</a:t>
            </a:fld>
            <a:endParaRPr lang="en-US" dirty="0"/>
          </a:p>
        </p:txBody>
      </p:sp>
      <p:sp>
        <p:nvSpPr>
          <p:cNvPr id="5" name="TextBox 4">
            <a:extLst>
              <a:ext uri="{FF2B5EF4-FFF2-40B4-BE49-F238E27FC236}">
                <a16:creationId xmlns:a16="http://schemas.microsoft.com/office/drawing/2014/main" xmlns="" id="{B8AAF204-B088-71F4-1E02-F9EF992D8DA8}"/>
              </a:ext>
            </a:extLst>
          </p:cNvPr>
          <p:cNvSpPr txBox="1"/>
          <p:nvPr/>
        </p:nvSpPr>
        <p:spPr>
          <a:xfrm>
            <a:off x="1132063" y="722376"/>
            <a:ext cx="10730753" cy="5318572"/>
          </a:xfrm>
          <a:prstGeom prst="rect">
            <a:avLst/>
          </a:prstGeom>
          <a:noFill/>
        </p:spPr>
        <p:txBody>
          <a:bodyPr wrap="square">
            <a:spAutoFit/>
          </a:bodyPr>
          <a:lstStyle/>
          <a:p>
            <a:pPr>
              <a:lnSpc>
                <a:spcPct val="115000"/>
              </a:lnSpc>
              <a:spcAft>
                <a:spcPts val="1000"/>
              </a:spcAft>
            </a:pPr>
            <a:r>
              <a:rPr lang="en-IN" sz="20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Disadvantages :</a:t>
            </a:r>
            <a:endParaRPr lang="en-IN" sz="20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documenation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will be very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minimul</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Terminology and Roles</a:t>
            </a:r>
          </a:p>
          <a:p>
            <a:pPr lvl="1">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Scrum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Scrum is a framework through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wich</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software/product will be build by following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aigle</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principles.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Normally 5- 9 resources will be involved in scrum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Roles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Product Owner </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Role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Customer/Client/Stakeholder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Responsiblities</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1.Contact the customer and gather all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requirments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/features.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One feature can have one user story or multiple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2.He will prepare the user stories for the requirement and will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prioritieze</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3.He is the one responsible for accepting the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8633599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49A356F-F2E6-8505-CDEE-91734C545FD3}"/>
              </a:ext>
            </a:extLst>
          </p:cNvPr>
          <p:cNvSpPr>
            <a:spLocks noGrp="1"/>
          </p:cNvSpPr>
          <p:nvPr>
            <p:ph type="sldNum" sz="quarter" idx="12"/>
          </p:nvPr>
        </p:nvSpPr>
        <p:spPr/>
        <p:txBody>
          <a:bodyPr/>
          <a:lstStyle/>
          <a:p>
            <a:fld id="{294A09A9-5501-47C1-A89A-A340965A2BE2}" type="slidenum">
              <a:rPr lang="en-US" smtClean="0"/>
              <a:pPr/>
              <a:t>57</a:t>
            </a:fld>
            <a:endParaRPr lang="en-US" dirty="0"/>
          </a:p>
        </p:txBody>
      </p:sp>
      <p:sp>
        <p:nvSpPr>
          <p:cNvPr id="5" name="TextBox 4">
            <a:extLst>
              <a:ext uri="{FF2B5EF4-FFF2-40B4-BE49-F238E27FC236}">
                <a16:creationId xmlns:a16="http://schemas.microsoft.com/office/drawing/2014/main" xmlns="" id="{2FE607A3-46CC-A176-9489-61B9AA2CAB05}"/>
              </a:ext>
            </a:extLst>
          </p:cNvPr>
          <p:cNvSpPr txBox="1"/>
          <p:nvPr/>
        </p:nvSpPr>
        <p:spPr>
          <a:xfrm>
            <a:off x="1048871" y="957714"/>
            <a:ext cx="10751192" cy="4942571"/>
          </a:xfrm>
          <a:prstGeom prst="rect">
            <a:avLst/>
          </a:prstGeom>
          <a:noFill/>
        </p:spPr>
        <p:txBody>
          <a:bodyPr wrap="square">
            <a:spAutoFit/>
          </a:bodyPr>
          <a:lstStyle/>
          <a:p>
            <a:pPr>
              <a:lnSpc>
                <a:spcPct val="115000"/>
              </a:lnSpc>
              <a:spcAft>
                <a:spcPts val="1000"/>
              </a:spcAft>
            </a:pPr>
            <a:r>
              <a:rPr lang="en-IN" sz="20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Scrum Master :</a:t>
            </a:r>
            <a:endParaRPr lang="en-IN" sz="20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Facilitating and driving the agile process..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1.Responsible to setup all meetings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2.Help dev/test team to resolve any blockages and successfully execute sprints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3.Focus on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continously</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improving the internal process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Dev Team :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Deveop</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applicaiton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QA Team.: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applicaiton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Terminology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User story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 small feature.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Product Backlog</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120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Epic</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--&gt; Group of user stories related to one specific feature.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Duration : Period of time to complete the user stories .. normally the duration will be 1- 4 weeks of time.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 weeks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0070206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34D84D3-FD70-D973-3ACD-0BA5D6D522E1}"/>
              </a:ext>
            </a:extLst>
          </p:cNvPr>
          <p:cNvSpPr>
            <a:spLocks noGrp="1"/>
          </p:cNvSpPr>
          <p:nvPr>
            <p:ph type="sldNum" sz="quarter" idx="12"/>
          </p:nvPr>
        </p:nvSpPr>
        <p:spPr/>
        <p:txBody>
          <a:bodyPr/>
          <a:lstStyle/>
          <a:p>
            <a:fld id="{294A09A9-5501-47C1-A89A-A340965A2BE2}" type="slidenum">
              <a:rPr lang="en-US" smtClean="0"/>
              <a:pPr/>
              <a:t>58</a:t>
            </a:fld>
            <a:endParaRPr lang="en-US" dirty="0"/>
          </a:p>
        </p:txBody>
      </p:sp>
      <p:sp>
        <p:nvSpPr>
          <p:cNvPr id="5" name="TextBox 4">
            <a:extLst>
              <a:ext uri="{FF2B5EF4-FFF2-40B4-BE49-F238E27FC236}">
                <a16:creationId xmlns:a16="http://schemas.microsoft.com/office/drawing/2014/main" xmlns="" id="{69026E7C-CC5A-5BB6-6779-BCF491420987}"/>
              </a:ext>
            </a:extLst>
          </p:cNvPr>
          <p:cNvSpPr txBox="1"/>
          <p:nvPr/>
        </p:nvSpPr>
        <p:spPr>
          <a:xfrm>
            <a:off x="1039906" y="778474"/>
            <a:ext cx="8095129" cy="4882875"/>
          </a:xfrm>
          <a:prstGeom prst="rect">
            <a:avLst/>
          </a:prstGeom>
          <a:noFill/>
        </p:spPr>
        <p:txBody>
          <a:bodyPr wrap="square">
            <a:spAutoFit/>
          </a:bodyPr>
          <a:lstStyle/>
          <a:p>
            <a:pPr>
              <a:lnSpc>
                <a:spcPct val="115000"/>
              </a:lnSpc>
              <a:spcAft>
                <a:spcPts val="1000"/>
              </a:spcAft>
            </a:pPr>
            <a:r>
              <a:rPr lang="en-IN"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Planning :</a:t>
            </a: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We will decide what user stories need to be picked.</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 user stories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Scrum master is responsible for facilitating this meetings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product owner</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QA team</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 team</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100 </a:t>
            </a:r>
            <a:r>
              <a:rPr lang="en-IN" sz="16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Requiremnts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5 user stories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first user story : develop the registration form --&gt;  5</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 point--&gt; 1 hour</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6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 point --&gt; 6 hours</a:t>
            </a:r>
            <a:endParaRPr lang="en-IN" sz="16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8168776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6339B45-0A01-AA0D-134A-3B0319E545B7}"/>
              </a:ext>
            </a:extLst>
          </p:cNvPr>
          <p:cNvSpPr>
            <a:spLocks noGrp="1"/>
          </p:cNvSpPr>
          <p:nvPr>
            <p:ph type="sldNum" sz="quarter" idx="12"/>
          </p:nvPr>
        </p:nvSpPr>
        <p:spPr/>
        <p:txBody>
          <a:bodyPr/>
          <a:lstStyle/>
          <a:p>
            <a:fld id="{294A09A9-5501-47C1-A89A-A340965A2BE2}" type="slidenum">
              <a:rPr lang="en-US" smtClean="0"/>
              <a:pPr/>
              <a:t>59</a:t>
            </a:fld>
            <a:endParaRPr lang="en-US" dirty="0"/>
          </a:p>
        </p:txBody>
      </p:sp>
      <p:sp>
        <p:nvSpPr>
          <p:cNvPr id="5" name="TextBox 4">
            <a:extLst>
              <a:ext uri="{FF2B5EF4-FFF2-40B4-BE49-F238E27FC236}">
                <a16:creationId xmlns:a16="http://schemas.microsoft.com/office/drawing/2014/main" xmlns="" id="{46220EED-1978-F9FF-726D-208B61CFCE7A}"/>
              </a:ext>
            </a:extLst>
          </p:cNvPr>
          <p:cNvSpPr txBox="1"/>
          <p:nvPr/>
        </p:nvSpPr>
        <p:spPr>
          <a:xfrm>
            <a:off x="1030941" y="822805"/>
            <a:ext cx="10479741" cy="5212389"/>
          </a:xfrm>
          <a:prstGeom prst="rect">
            <a:avLst/>
          </a:prstGeom>
          <a:noFill/>
        </p:spPr>
        <p:txBody>
          <a:bodyPr wrap="square">
            <a:spAutoFit/>
          </a:bodyPr>
          <a:lstStyle/>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Develop the registration form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1 : Working on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devloping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Login name and full name  developer 1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Inprgress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6 3</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2 : Working on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devloping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mobile number and email edit box :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Devloper</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2 : status :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inprgress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6 : 10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2 : Tester 1 : Developing the test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caess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for Edit boxes as per the requirment.12</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1 : 6points : 36 hours : 20 hours completed : 16</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2 : 3 --&gt; 18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workd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for 5 pending :13</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1 : plan 6  worked for 3  dev</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2 : plan 6 : worked for 2 : test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3 : dev : plan 6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Backlog :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Commited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stories for a particular sprint will be listed here.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Status</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TO DO</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Inprogress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Done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Accepted.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68261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15B8DED-3F55-8976-84E7-F92062EA9EF4}"/>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5" name="TextBox 4">
            <a:extLst>
              <a:ext uri="{FF2B5EF4-FFF2-40B4-BE49-F238E27FC236}">
                <a16:creationId xmlns:a16="http://schemas.microsoft.com/office/drawing/2014/main" xmlns="" id="{803515C8-A9C3-9F58-DFC1-4F717C3AF1FE}"/>
              </a:ext>
            </a:extLst>
          </p:cNvPr>
          <p:cNvSpPr txBox="1"/>
          <p:nvPr/>
        </p:nvSpPr>
        <p:spPr>
          <a:xfrm>
            <a:off x="589787" y="722376"/>
            <a:ext cx="11180871" cy="3783665"/>
          </a:xfrm>
          <a:prstGeom prst="rect">
            <a:avLst/>
          </a:prstGeom>
          <a:noFill/>
        </p:spPr>
        <p:txBody>
          <a:bodyPr wrap="square">
            <a:spAutoFit/>
          </a:bodyPr>
          <a:lstStyle/>
          <a:p>
            <a:pPr>
              <a:lnSpc>
                <a:spcPct val="115000"/>
              </a:lnSpc>
              <a:spcAft>
                <a:spcPts val="1000"/>
              </a:spcAft>
            </a:pPr>
            <a:r>
              <a:rPr lang="en-IN" sz="40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Software Development Life Cycle(SDLC)</a:t>
            </a:r>
          </a:p>
          <a:p>
            <a:pPr>
              <a:lnSpc>
                <a:spcPct val="115000"/>
              </a:lnSpc>
              <a:spcAft>
                <a:spcPts val="1000"/>
              </a:spcAft>
            </a:pPr>
            <a:endParaRPr lang="en-IN" sz="11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Requirements 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Analysis 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Design 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Coding 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Testing 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342900" indent="-342900">
              <a:lnSpc>
                <a:spcPct val="115000"/>
              </a:lnSpc>
              <a:spcAft>
                <a:spcPts val="1000"/>
              </a:spcAft>
              <a:buFont typeface="+mj-lt"/>
              <a:buAutoNum type="arabicPeriod"/>
            </a:pPr>
            <a:r>
              <a:rPr lang="en-IN" sz="18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Delivery and Maintenance Phase</a:t>
            </a:r>
            <a:endParaRPr lang="en-IN" sz="2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9688822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664B93F-22A3-B961-9114-5687FC13A979}"/>
              </a:ext>
            </a:extLst>
          </p:cNvPr>
          <p:cNvSpPr>
            <a:spLocks noGrp="1"/>
          </p:cNvSpPr>
          <p:nvPr>
            <p:ph type="sldNum" sz="quarter" idx="12"/>
          </p:nvPr>
        </p:nvSpPr>
        <p:spPr/>
        <p:txBody>
          <a:bodyPr/>
          <a:lstStyle/>
          <a:p>
            <a:fld id="{294A09A9-5501-47C1-A89A-A340965A2BE2}" type="slidenum">
              <a:rPr lang="en-US" smtClean="0"/>
              <a:pPr/>
              <a:t>60</a:t>
            </a:fld>
            <a:endParaRPr lang="en-US" dirty="0"/>
          </a:p>
        </p:txBody>
      </p:sp>
      <p:sp>
        <p:nvSpPr>
          <p:cNvPr id="5" name="TextBox 4">
            <a:extLst>
              <a:ext uri="{FF2B5EF4-FFF2-40B4-BE49-F238E27FC236}">
                <a16:creationId xmlns:a16="http://schemas.microsoft.com/office/drawing/2014/main" xmlns="" id="{094F6C59-B675-06F8-9682-81D9E05B90F7}"/>
              </a:ext>
            </a:extLst>
          </p:cNvPr>
          <p:cNvSpPr txBox="1"/>
          <p:nvPr/>
        </p:nvSpPr>
        <p:spPr>
          <a:xfrm>
            <a:off x="1102659" y="816137"/>
            <a:ext cx="10688440" cy="5225726"/>
          </a:xfrm>
          <a:prstGeom prst="rect">
            <a:avLst/>
          </a:prstGeom>
          <a:noFill/>
        </p:spPr>
        <p:txBody>
          <a:bodyPr wrap="square">
            <a:spAutoFit/>
          </a:bodyPr>
          <a:lstStyle/>
          <a:p>
            <a:pPr>
              <a:lnSpc>
                <a:spcPct val="115000"/>
              </a:lnSpc>
              <a:spcAft>
                <a:spcPts val="1000"/>
              </a:spcAft>
            </a:pPr>
            <a:r>
              <a:rPr lang="en-IN" sz="24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Scrum Meeting/ Status/ </a:t>
            </a:r>
            <a:r>
              <a:rPr lang="en-IN" sz="2400" b="1" u="sng" kern="150" dirty="0" err="1">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standup</a:t>
            </a:r>
            <a:r>
              <a:rPr lang="en-IN" sz="24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 :   </a:t>
            </a:r>
            <a:r>
              <a:rPr lang="en-IN" sz="2400" b="1"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15 </a:t>
            </a:r>
            <a:r>
              <a:rPr lang="en-IN" sz="2400" b="1" kern="150" dirty="0" err="1">
                <a:solidFill>
                  <a:schemeClr val="tx2"/>
                </a:solidFill>
                <a:effectLst/>
                <a:latin typeface="Times New Roman" panose="02020603050405020304" pitchFamily="18" charset="0"/>
                <a:ea typeface="SimSun" panose="02010600030101010101" pitchFamily="2" charset="-122"/>
                <a:cs typeface="Tahoma" panose="020B0604030504040204" pitchFamily="34" charset="0"/>
              </a:rPr>
              <a:t>mns</a:t>
            </a:r>
            <a:endParaRPr lang="en-IN" sz="2400"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Every day this meeting will happen.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you did yesterday?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you are doing today?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Any impediments ?(Blockages while performing task)</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20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Sprint Review :</a:t>
            </a:r>
            <a:endParaRPr lang="en-IN" sz="20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Demo will be provided to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prodcut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owner (Testers) for every user story. And he will accept/</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rejecct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user story.</a:t>
            </a:r>
          </a:p>
          <a:p>
            <a:pPr>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20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Sprint Retrospective meeting :</a:t>
            </a:r>
            <a:endParaRPr lang="en-IN" sz="20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went wrong?</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went correct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are the improvements needed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91079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93439399-49D1-DCA2-702A-745AE885E4EB}"/>
              </a:ext>
            </a:extLst>
          </p:cNvPr>
          <p:cNvSpPr>
            <a:spLocks noGrp="1"/>
          </p:cNvSpPr>
          <p:nvPr>
            <p:ph type="sldNum" sz="quarter" idx="12"/>
          </p:nvPr>
        </p:nvSpPr>
        <p:spPr/>
        <p:txBody>
          <a:bodyPr/>
          <a:lstStyle/>
          <a:p>
            <a:fld id="{294A09A9-5501-47C1-A89A-A340965A2BE2}" type="slidenum">
              <a:rPr lang="en-US" smtClean="0"/>
              <a:pPr/>
              <a:t>61</a:t>
            </a:fld>
            <a:endParaRPr lang="en-US" dirty="0"/>
          </a:p>
        </p:txBody>
      </p:sp>
      <p:sp>
        <p:nvSpPr>
          <p:cNvPr id="5" name="TextBox 4">
            <a:extLst>
              <a:ext uri="{FF2B5EF4-FFF2-40B4-BE49-F238E27FC236}">
                <a16:creationId xmlns:a16="http://schemas.microsoft.com/office/drawing/2014/main" xmlns="" id="{2071C445-A837-39B9-76AC-6D819EBB435F}"/>
              </a:ext>
            </a:extLst>
          </p:cNvPr>
          <p:cNvSpPr txBox="1"/>
          <p:nvPr/>
        </p:nvSpPr>
        <p:spPr>
          <a:xfrm>
            <a:off x="1149992" y="411480"/>
            <a:ext cx="10712824" cy="5964390"/>
          </a:xfrm>
          <a:prstGeom prst="rect">
            <a:avLst/>
          </a:prstGeom>
          <a:noFill/>
        </p:spPr>
        <p:txBody>
          <a:bodyPr wrap="square">
            <a:spAutoFit/>
          </a:bodyPr>
          <a:lstStyle/>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Story point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Rough estimation of user stories given by Dev/QA</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Burndown chart</a:t>
            </a: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Shows how much work Completed/remaining in the sprint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3">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Product owner ----&gt; client -- &gt; Gathering Requirements --&gt;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3">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Product backlog (100 user stories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1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Duration : 2 weeks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day 1 of the sprint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Sprint planning will happen on the day 1 of the sprint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Resources involved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Scrum master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product owner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QA team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 team</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Scrum master will be driving this meeting.</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are the stories we will be working in this sprint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5 user stories --&gt;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Commited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stories for this particular sprint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1 1 2 3 5  8  ....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1241397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66E11FE-8BD0-B4A0-D1C1-41F4D86D266D}"/>
              </a:ext>
            </a:extLst>
          </p:cNvPr>
          <p:cNvSpPr>
            <a:spLocks noGrp="1"/>
          </p:cNvSpPr>
          <p:nvPr>
            <p:ph type="sldNum" sz="quarter" idx="12"/>
          </p:nvPr>
        </p:nvSpPr>
        <p:spPr/>
        <p:txBody>
          <a:bodyPr/>
          <a:lstStyle/>
          <a:p>
            <a:fld id="{294A09A9-5501-47C1-A89A-A340965A2BE2}" type="slidenum">
              <a:rPr lang="en-US" smtClean="0"/>
              <a:pPr/>
              <a:t>62</a:t>
            </a:fld>
            <a:endParaRPr lang="en-US" dirty="0"/>
          </a:p>
        </p:txBody>
      </p:sp>
      <p:sp>
        <p:nvSpPr>
          <p:cNvPr id="5" name="TextBox 4">
            <a:extLst>
              <a:ext uri="{FF2B5EF4-FFF2-40B4-BE49-F238E27FC236}">
                <a16:creationId xmlns:a16="http://schemas.microsoft.com/office/drawing/2014/main" xmlns="" id="{034187BA-9133-E33C-A02C-E5D22FD59D85}"/>
              </a:ext>
            </a:extLst>
          </p:cNvPr>
          <p:cNvSpPr txBox="1"/>
          <p:nvPr/>
        </p:nvSpPr>
        <p:spPr>
          <a:xfrm>
            <a:off x="1111623" y="722376"/>
            <a:ext cx="11214847" cy="5212389"/>
          </a:xfrm>
          <a:prstGeom prst="rect">
            <a:avLst/>
          </a:prstGeom>
          <a:noFill/>
        </p:spPr>
        <p:txBody>
          <a:bodyPr wrap="square">
            <a:spAutoFit/>
          </a:bodyPr>
          <a:lstStyle/>
          <a:p>
            <a:pPr>
              <a:lnSpc>
                <a:spcPct val="115000"/>
              </a:lnSpc>
              <a:spcAft>
                <a:spcPts val="1000"/>
              </a:spcAft>
            </a:pPr>
            <a:r>
              <a:rPr lang="en-IN" sz="1600"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backlog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commited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3">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All user stories will be in To do status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3">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1  :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estimattion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 2 Story points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3">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2 : 5 story points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3">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3 : 3</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Dev/</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Qa</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team will clarify all the queries they have for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commited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Every day morning status call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stadnup</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meeting will happen for 15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mns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scrum master will be driving this meeting</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u did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yeserday</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and what u are going to do today and any impediments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 status :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Inprogress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2</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1 :6 hours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2: 3 hours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task 3 : 3 hours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7562013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A1D1D25-2993-3676-437F-10B9BCB67E7C}"/>
              </a:ext>
            </a:extLst>
          </p:cNvPr>
          <p:cNvSpPr>
            <a:spLocks noGrp="1"/>
          </p:cNvSpPr>
          <p:nvPr>
            <p:ph type="sldNum" sz="quarter" idx="12"/>
          </p:nvPr>
        </p:nvSpPr>
        <p:spPr/>
        <p:txBody>
          <a:bodyPr/>
          <a:lstStyle/>
          <a:p>
            <a:fld id="{294A09A9-5501-47C1-A89A-A340965A2BE2}" type="slidenum">
              <a:rPr lang="en-US" smtClean="0"/>
              <a:pPr/>
              <a:t>63</a:t>
            </a:fld>
            <a:endParaRPr lang="en-US" dirty="0"/>
          </a:p>
        </p:txBody>
      </p:sp>
      <p:sp>
        <p:nvSpPr>
          <p:cNvPr id="5" name="TextBox 4">
            <a:extLst>
              <a:ext uri="{FF2B5EF4-FFF2-40B4-BE49-F238E27FC236}">
                <a16:creationId xmlns:a16="http://schemas.microsoft.com/office/drawing/2014/main" xmlns="" id="{EA67A93B-0E95-D51F-52F9-958E5F37B5FF}"/>
              </a:ext>
            </a:extLst>
          </p:cNvPr>
          <p:cNvSpPr txBox="1"/>
          <p:nvPr/>
        </p:nvSpPr>
        <p:spPr>
          <a:xfrm>
            <a:off x="986117" y="642048"/>
            <a:ext cx="10954871" cy="6030690"/>
          </a:xfrm>
          <a:prstGeom prst="rect">
            <a:avLst/>
          </a:prstGeom>
          <a:noFill/>
        </p:spPr>
        <p:txBody>
          <a:bodyPr wrap="square">
            <a:spAutoFit/>
          </a:bodyPr>
          <a:lstStyle/>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story 1 status moved to done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Once developer completed the user story he will pick from sprint backlog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commited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 user stories are completed --&gt; Status Done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Sprint review --&gt; demo will be given to the product owner on completed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Product owner will move the status to Accepted from done if he accepts the user story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Retrospective meeting will happen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2</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planning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Sprint backlog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 user stories , 4 user stories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Product backlog --&gt; 100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Sprint backlog --&gt; 5</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story – 1</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Tasks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800" kern="150" dirty="0">
                <a:effectLst/>
                <a:latin typeface="Times New Roman" panose="02020603050405020304" pitchFamily="18" charset="0"/>
                <a:ea typeface="SimSun" panose="02010600030101010101" pitchFamily="2" charset="-122"/>
                <a:cs typeface="Tahoma" panose="020B0604030504040204" pitchFamily="34" charset="0"/>
              </a:rPr>
              <a:t> </a:t>
            </a:r>
            <a:endParaRPr lang="en-IN" sz="2400" kern="150" dirty="0">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397860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F56BECA-1687-3ED7-4401-CCFEA1FB619A}"/>
              </a:ext>
            </a:extLst>
          </p:cNvPr>
          <p:cNvSpPr>
            <a:spLocks noGrp="1"/>
          </p:cNvSpPr>
          <p:nvPr>
            <p:ph type="sldNum" sz="quarter" idx="12"/>
          </p:nvPr>
        </p:nvSpPr>
        <p:spPr/>
        <p:txBody>
          <a:bodyPr/>
          <a:lstStyle/>
          <a:p>
            <a:fld id="{294A09A9-5501-47C1-A89A-A340965A2BE2}" type="slidenum">
              <a:rPr lang="en-US" smtClean="0"/>
              <a:pPr/>
              <a:t>64</a:t>
            </a:fld>
            <a:endParaRPr lang="en-US" dirty="0"/>
          </a:p>
        </p:txBody>
      </p:sp>
      <p:sp>
        <p:nvSpPr>
          <p:cNvPr id="5" name="TextBox 4">
            <a:extLst>
              <a:ext uri="{FF2B5EF4-FFF2-40B4-BE49-F238E27FC236}">
                <a16:creationId xmlns:a16="http://schemas.microsoft.com/office/drawing/2014/main" xmlns="" id="{D6AEED6B-C279-22B1-35C7-58AF3FE11573}"/>
              </a:ext>
            </a:extLst>
          </p:cNvPr>
          <p:cNvSpPr txBox="1"/>
          <p:nvPr/>
        </p:nvSpPr>
        <p:spPr>
          <a:xfrm>
            <a:off x="1039906" y="914591"/>
            <a:ext cx="10112188" cy="4620752"/>
          </a:xfrm>
          <a:prstGeom prst="rect">
            <a:avLst/>
          </a:prstGeom>
          <a:noFill/>
        </p:spPr>
        <p:txBody>
          <a:bodyPr wrap="square">
            <a:spAutoFit/>
          </a:bodyPr>
          <a:lstStyle/>
          <a:p>
            <a:pPr>
              <a:lnSpc>
                <a:spcPct val="115000"/>
              </a:lnSpc>
              <a:spcAft>
                <a:spcPts val="1000"/>
              </a:spcAft>
            </a:pPr>
            <a:r>
              <a:rPr lang="en-IN" sz="24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Test Metrics:</a:t>
            </a:r>
            <a:endParaRPr lang="en-IN" sz="24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Types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Process Metrics</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case preparation productivity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Total no of test cases /hours spent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design coverage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requirements covered by test cases/total no of requirements)*100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90%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execution coverage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(No of test cases executed /planned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)*100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Test case blocked rate: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r>
              <a:rPr lang="en-IN" sz="1400" dirty="0">
                <a:solidFill>
                  <a:schemeClr val="bg1"/>
                </a:solidFill>
                <a:effectLst/>
                <a:latin typeface="Times New Roman" panose="02020603050405020304" pitchFamily="18" charset="0"/>
                <a:ea typeface="SimSun" panose="02010600030101010101" pitchFamily="2" charset="-122"/>
              </a:rPr>
              <a:t>(test cases blocked/</a:t>
            </a:r>
            <a:r>
              <a:rPr lang="en-IN" sz="1400" dirty="0" err="1">
                <a:solidFill>
                  <a:schemeClr val="bg1"/>
                </a:solidFill>
                <a:effectLst/>
                <a:latin typeface="Times New Roman" panose="02020603050405020304" pitchFamily="18" charset="0"/>
                <a:ea typeface="SimSun" panose="02010600030101010101" pitchFamily="2" charset="-122"/>
              </a:rPr>
              <a:t>No.of</a:t>
            </a:r>
            <a:r>
              <a:rPr lang="en-IN" sz="1400" dirty="0">
                <a:solidFill>
                  <a:schemeClr val="bg1"/>
                </a:solidFill>
                <a:effectLst/>
                <a:latin typeface="Times New Roman" panose="02020603050405020304" pitchFamily="18" charset="0"/>
                <a:ea typeface="SimSun" panose="02010600030101010101" pitchFamily="2" charset="-122"/>
              </a:rPr>
              <a:t> test cases executed)*100</a:t>
            </a:r>
            <a:endParaRPr lang="en-IN" sz="1400" dirty="0">
              <a:solidFill>
                <a:schemeClr val="bg1"/>
              </a:solidFill>
            </a:endParaRPr>
          </a:p>
        </p:txBody>
      </p:sp>
    </p:spTree>
    <p:extLst>
      <p:ext uri="{BB962C8B-B14F-4D97-AF65-F5344CB8AC3E}">
        <p14:creationId xmlns:p14="http://schemas.microsoft.com/office/powerpoint/2010/main" val="10621742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3EC591C-C975-4187-7BE2-FAF68BC59FBE}"/>
              </a:ext>
            </a:extLst>
          </p:cNvPr>
          <p:cNvSpPr>
            <a:spLocks noGrp="1"/>
          </p:cNvSpPr>
          <p:nvPr>
            <p:ph type="sldNum" sz="quarter" idx="12"/>
          </p:nvPr>
        </p:nvSpPr>
        <p:spPr/>
        <p:txBody>
          <a:bodyPr/>
          <a:lstStyle/>
          <a:p>
            <a:fld id="{294A09A9-5501-47C1-A89A-A340965A2BE2}" type="slidenum">
              <a:rPr lang="en-US" smtClean="0"/>
              <a:pPr/>
              <a:t>65</a:t>
            </a:fld>
            <a:endParaRPr lang="en-US" dirty="0"/>
          </a:p>
        </p:txBody>
      </p:sp>
      <p:sp>
        <p:nvSpPr>
          <p:cNvPr id="5" name="TextBox 4">
            <a:extLst>
              <a:ext uri="{FF2B5EF4-FFF2-40B4-BE49-F238E27FC236}">
                <a16:creationId xmlns:a16="http://schemas.microsoft.com/office/drawing/2014/main" xmlns="" id="{37E6392A-FC1C-B8C3-D089-3CEE1B4E24F6}"/>
              </a:ext>
            </a:extLst>
          </p:cNvPr>
          <p:cNvSpPr txBox="1"/>
          <p:nvPr/>
        </p:nvSpPr>
        <p:spPr>
          <a:xfrm>
            <a:off x="1084729" y="1152113"/>
            <a:ext cx="6096000" cy="4531177"/>
          </a:xfrm>
          <a:prstGeom prst="rect">
            <a:avLst/>
          </a:prstGeom>
          <a:noFill/>
        </p:spPr>
        <p:txBody>
          <a:bodyPr wrap="square">
            <a:spAutoFit/>
          </a:bodyPr>
          <a:lstStyle/>
          <a:p>
            <a:pPr>
              <a:lnSpc>
                <a:spcPct val="115000"/>
              </a:lnSpc>
              <a:spcAft>
                <a:spcPts val="1000"/>
              </a:spcAft>
            </a:pPr>
            <a:r>
              <a:rPr lang="en-IN"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Product Metrics:</a:t>
            </a:r>
            <a:endParaRPr lang="en-IN"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Defect Removal Efficiency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(A/A+B)*100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 = fixed defects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 = Missed defects</a:t>
            </a:r>
          </a:p>
          <a:p>
            <a:pPr>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Defect Leakage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(defects found in UAT/defects found in system testing)*100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Defect Rejection ratio</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(defects rejected/total defects)*100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Defect age: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Fixed date – submitted date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136527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6C7777B-0998-E1ED-2044-BBE29340B0F6}"/>
              </a:ext>
            </a:extLst>
          </p:cNvPr>
          <p:cNvSpPr>
            <a:spLocks noGrp="1"/>
          </p:cNvSpPr>
          <p:nvPr>
            <p:ph type="sldNum" sz="quarter" idx="12"/>
          </p:nvPr>
        </p:nvSpPr>
        <p:spPr/>
        <p:txBody>
          <a:bodyPr/>
          <a:lstStyle/>
          <a:p>
            <a:fld id="{294A09A9-5501-47C1-A89A-A340965A2BE2}" type="slidenum">
              <a:rPr lang="en-US" smtClean="0"/>
              <a:pPr/>
              <a:t>66</a:t>
            </a:fld>
            <a:endParaRPr lang="en-US" dirty="0"/>
          </a:p>
        </p:txBody>
      </p:sp>
      <p:sp>
        <p:nvSpPr>
          <p:cNvPr id="5" name="TextBox 4">
            <a:extLst>
              <a:ext uri="{FF2B5EF4-FFF2-40B4-BE49-F238E27FC236}">
                <a16:creationId xmlns:a16="http://schemas.microsoft.com/office/drawing/2014/main" xmlns="" id="{5BBBF44E-964E-1AAC-3499-5AE0A1A75F70}"/>
              </a:ext>
            </a:extLst>
          </p:cNvPr>
          <p:cNvSpPr txBox="1"/>
          <p:nvPr/>
        </p:nvSpPr>
        <p:spPr>
          <a:xfrm>
            <a:off x="1138518" y="1298256"/>
            <a:ext cx="10641106" cy="3615542"/>
          </a:xfrm>
          <a:prstGeom prst="rect">
            <a:avLst/>
          </a:prstGeom>
          <a:noFill/>
        </p:spPr>
        <p:txBody>
          <a:bodyPr wrap="square">
            <a:spAutoFit/>
          </a:bodyPr>
          <a:lstStyle/>
          <a:p>
            <a:pPr>
              <a:lnSpc>
                <a:spcPct val="115000"/>
              </a:lnSpc>
              <a:spcAft>
                <a:spcPts val="1000"/>
              </a:spcAf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Test Design Techniques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This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deisgn</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techniques will help tester to get different test data that will cover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requiremnt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perfectly.</a:t>
            </a:r>
          </a:p>
          <a:p>
            <a:pPr>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6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Equivalent class </a:t>
            </a:r>
            <a:r>
              <a:rPr lang="en-IN" sz="1600" b="1" u="sng"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partioning</a:t>
            </a:r>
            <a:r>
              <a:rPr lang="en-IN" sz="16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6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Requirement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rPr>
              <a:t>Login Name :</a:t>
            </a: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Login name should be unique 1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Login name edit box should allow only alphabets and numbers  9 test cases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lvl="1" indent="-342900">
              <a:lnSpc>
                <a:spcPct val="115000"/>
              </a:lnSpc>
              <a:spcAft>
                <a:spcPts val="1000"/>
              </a:spcAft>
              <a:buFont typeface="Arial" panose="020B0604020202020204" pitchFamily="34" charset="0"/>
              <a:buChar char="•"/>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Login name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lenght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should be between 6 -20. 2Tcs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637254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A8EF4A7-5D22-92DB-AAB5-84DA0B4AF180}"/>
              </a:ext>
            </a:extLst>
          </p:cNvPr>
          <p:cNvSpPr>
            <a:spLocks noGrp="1"/>
          </p:cNvSpPr>
          <p:nvPr>
            <p:ph type="sldNum" sz="quarter" idx="12"/>
          </p:nvPr>
        </p:nvSpPr>
        <p:spPr/>
        <p:txBody>
          <a:bodyPr/>
          <a:lstStyle/>
          <a:p>
            <a:fld id="{294A09A9-5501-47C1-A89A-A340965A2BE2}" type="slidenum">
              <a:rPr lang="en-US" smtClean="0"/>
              <a:pPr/>
              <a:t>67</a:t>
            </a:fld>
            <a:endParaRPr lang="en-US" dirty="0"/>
          </a:p>
        </p:txBody>
      </p:sp>
      <p:sp>
        <p:nvSpPr>
          <p:cNvPr id="5" name="TextBox 4">
            <a:extLst>
              <a:ext uri="{FF2B5EF4-FFF2-40B4-BE49-F238E27FC236}">
                <a16:creationId xmlns:a16="http://schemas.microsoft.com/office/drawing/2014/main" xmlns="" id="{7A4A0B74-1EB0-F0D7-7A24-5449A29078A5}"/>
              </a:ext>
            </a:extLst>
          </p:cNvPr>
          <p:cNvSpPr txBox="1"/>
          <p:nvPr/>
        </p:nvSpPr>
        <p:spPr>
          <a:xfrm>
            <a:off x="914400" y="903549"/>
            <a:ext cx="10668000" cy="4531177"/>
          </a:xfrm>
          <a:prstGeom prst="rect">
            <a:avLst/>
          </a:prstGeom>
          <a:noFill/>
        </p:spPr>
        <p:txBody>
          <a:bodyPr wrap="square">
            <a:spAutoFit/>
          </a:bodyPr>
          <a:lstStyle/>
          <a:p>
            <a:pPr>
              <a:lnSpc>
                <a:spcPct val="115000"/>
              </a:lnSpc>
              <a:spcAft>
                <a:spcPts val="1000"/>
              </a:spcAf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Test Scenario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What to test : Validate the Login name field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a-z -- &gt; Class1     6</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A-Z ---&gt; Class2    7 length</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0-9 -- &gt; Class3  19 length</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Alphanumeric upper  --&gt; Class 4  --&gt; 20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Alphanumberic</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lower --&gt; class 5</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Negative flow</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Specialcharecters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--&gt; Class 6</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AlphaSpecial</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upper--&gt; Class 7</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Alphaspecial</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lower --&gt; Class8</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NumbersSpecial</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--&gt; Class9</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 Equivalent class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partioning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we will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segregare</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test data into Equivalent classes.</a:t>
            </a:r>
            <a:endParaRPr lang="en-IN" sz="1400" kern="150" dirty="0">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3635891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29B840C-66CD-DA6D-04BB-D64DD7DCA5BC}"/>
              </a:ext>
            </a:extLst>
          </p:cNvPr>
          <p:cNvSpPr>
            <a:spLocks noGrp="1"/>
          </p:cNvSpPr>
          <p:nvPr>
            <p:ph type="sldNum" sz="quarter" idx="12"/>
          </p:nvPr>
        </p:nvSpPr>
        <p:spPr/>
        <p:txBody>
          <a:bodyPr/>
          <a:lstStyle/>
          <a:p>
            <a:fld id="{294A09A9-5501-47C1-A89A-A340965A2BE2}" type="slidenum">
              <a:rPr lang="en-US" smtClean="0"/>
              <a:pPr/>
              <a:t>68</a:t>
            </a:fld>
            <a:endParaRPr lang="en-US" dirty="0"/>
          </a:p>
        </p:txBody>
      </p:sp>
      <p:sp>
        <p:nvSpPr>
          <p:cNvPr id="5" name="TextBox 4">
            <a:extLst>
              <a:ext uri="{FF2B5EF4-FFF2-40B4-BE49-F238E27FC236}">
                <a16:creationId xmlns:a16="http://schemas.microsoft.com/office/drawing/2014/main" xmlns="" id="{E713455C-9441-209D-92BE-4DA657959669}"/>
              </a:ext>
            </a:extLst>
          </p:cNvPr>
          <p:cNvSpPr txBox="1"/>
          <p:nvPr/>
        </p:nvSpPr>
        <p:spPr>
          <a:xfrm>
            <a:off x="1057836" y="411480"/>
            <a:ext cx="11008659" cy="6212150"/>
          </a:xfrm>
          <a:prstGeom prst="rect">
            <a:avLst/>
          </a:prstGeom>
          <a:noFill/>
        </p:spPr>
        <p:txBody>
          <a:bodyPr wrap="square">
            <a:spAutoFit/>
          </a:bodyPr>
          <a:lstStyle/>
          <a:p>
            <a:pPr>
              <a:lnSpc>
                <a:spcPct val="115000"/>
              </a:lnSpc>
              <a:spcAft>
                <a:spcPts val="1000"/>
              </a:spcAft>
            </a:pPr>
            <a:r>
              <a:rPr lang="en-IN" sz="2800" b="1" u="sng" kern="150" dirty="0" err="1">
                <a:solidFill>
                  <a:schemeClr val="tx2"/>
                </a:solidFill>
                <a:effectLst/>
                <a:latin typeface="Times New Roman" panose="02020603050405020304" pitchFamily="18" charset="0"/>
                <a:ea typeface="SimSun" panose="02010600030101010101" pitchFamily="2" charset="-122"/>
                <a:cs typeface="Tahoma" panose="020B0604030504040204" pitchFamily="34" charset="0"/>
              </a:rPr>
              <a:t>Boundry</a:t>
            </a: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 Value Analysis:</a:t>
            </a:r>
            <a:endParaRPr lang="en-IN" sz="2800" b="1" u="sng" kern="150" dirty="0">
              <a:solidFill>
                <a:schemeClr val="tx2"/>
              </a:solidFill>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Login name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lenght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should be between 6 -20.</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Tc1 Lower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boundery</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-1</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6-1 : 5 length ..Login name should be with length 5 --&gt;  Negative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Tc2 : 6 length --&gt; positive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Tc3 : 6+1 : --&gt; Positive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Tc4 : 20-1 : --&gt;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Positve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Tc5 : 20 : --&gt; Positive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Tc6 : 20+1 : ---&gt; Negative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b="1" u="sng" kern="150" dirty="0" err="1">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Descion</a:t>
            </a:r>
            <a:r>
              <a:rPr lang="en-IN" sz="1400" b="1"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 table :</a:t>
            </a:r>
            <a:endParaRPr lang="en-IN" sz="1400"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Transfering</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funds to a beneficiary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Conditions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1.Benificiary should be added.</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2.Benificary added should be greater than 30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mns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3.Otp should be correct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4.Funds should be available.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42020441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5F53B0F-9A4C-03E8-9A01-FA29F36E3282}"/>
              </a:ext>
            </a:extLst>
          </p:cNvPr>
          <p:cNvSpPr>
            <a:spLocks noGrp="1"/>
          </p:cNvSpPr>
          <p:nvPr>
            <p:ph type="sldNum" sz="quarter" idx="12"/>
          </p:nvPr>
        </p:nvSpPr>
        <p:spPr/>
        <p:txBody>
          <a:bodyPr/>
          <a:lstStyle/>
          <a:p>
            <a:fld id="{294A09A9-5501-47C1-A89A-A340965A2BE2}" type="slidenum">
              <a:rPr lang="en-US" smtClean="0"/>
              <a:pPr/>
              <a:t>69</a:t>
            </a:fld>
            <a:endParaRPr lang="en-US" dirty="0"/>
          </a:p>
        </p:txBody>
      </p:sp>
      <p:sp>
        <p:nvSpPr>
          <p:cNvPr id="5" name="TextBox 4">
            <a:extLst>
              <a:ext uri="{FF2B5EF4-FFF2-40B4-BE49-F238E27FC236}">
                <a16:creationId xmlns:a16="http://schemas.microsoft.com/office/drawing/2014/main" xmlns="" id="{E2C2BE7C-6B98-9BA5-E77E-5FA1AF129DBA}"/>
              </a:ext>
            </a:extLst>
          </p:cNvPr>
          <p:cNvSpPr txBox="1"/>
          <p:nvPr/>
        </p:nvSpPr>
        <p:spPr>
          <a:xfrm>
            <a:off x="850392" y="722376"/>
            <a:ext cx="6096000" cy="1523174"/>
          </a:xfrm>
          <a:prstGeom prst="rect">
            <a:avLst/>
          </a:prstGeom>
          <a:noFill/>
        </p:spPr>
        <p:txBody>
          <a:bodyPr wrap="square">
            <a:spAutoFit/>
          </a:bodyPr>
          <a:lstStyle/>
          <a:p>
            <a:pPr>
              <a:lnSpc>
                <a:spcPct val="115000"/>
              </a:lnSpc>
              <a:spcAft>
                <a:spcPts val="1000"/>
              </a:spcAft>
            </a:pPr>
            <a:r>
              <a:rPr lang="en-IN" u="sng"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Actions :</a:t>
            </a:r>
            <a:endParaRPr lang="en-IN" u="sng"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1.You can transfer funds only after 30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mns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2.Invalid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otp,Block</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the transaction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3.Insufficent funds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graphicFrame>
        <p:nvGraphicFramePr>
          <p:cNvPr id="8" name="Table 7">
            <a:extLst>
              <a:ext uri="{FF2B5EF4-FFF2-40B4-BE49-F238E27FC236}">
                <a16:creationId xmlns:a16="http://schemas.microsoft.com/office/drawing/2014/main" xmlns="" id="{CE0A4785-9DC4-67DE-92F7-A3A9007B3485}"/>
              </a:ext>
            </a:extLst>
          </p:cNvPr>
          <p:cNvGraphicFramePr>
            <a:graphicFrameLocks noGrp="1"/>
          </p:cNvGraphicFramePr>
          <p:nvPr>
            <p:extLst>
              <p:ext uri="{D42A27DB-BD31-4B8C-83A1-F6EECF244321}">
                <p14:modId xmlns:p14="http://schemas.microsoft.com/office/powerpoint/2010/main" val="1314119730"/>
              </p:ext>
            </p:extLst>
          </p:nvPr>
        </p:nvGraphicFramePr>
        <p:xfrm>
          <a:off x="1398494" y="2320605"/>
          <a:ext cx="7117976" cy="3815016"/>
        </p:xfrm>
        <a:graphic>
          <a:graphicData uri="http://schemas.openxmlformats.org/drawingml/2006/table">
            <a:tbl>
              <a:tblPr>
                <a:tableStyleId>{5C22544A-7EE6-4342-B048-85BDC9FD1C3A}</a:tableStyleId>
              </a:tblPr>
              <a:tblGrid>
                <a:gridCol w="2702039">
                  <a:extLst>
                    <a:ext uri="{9D8B030D-6E8A-4147-A177-3AD203B41FA5}">
                      <a16:colId xmlns:a16="http://schemas.microsoft.com/office/drawing/2014/main" xmlns="" val="1099700733"/>
                    </a:ext>
                  </a:extLst>
                </a:gridCol>
                <a:gridCol w="874627">
                  <a:extLst>
                    <a:ext uri="{9D8B030D-6E8A-4147-A177-3AD203B41FA5}">
                      <a16:colId xmlns:a16="http://schemas.microsoft.com/office/drawing/2014/main" xmlns="" val="691699310"/>
                    </a:ext>
                  </a:extLst>
                </a:gridCol>
                <a:gridCol w="1358464">
                  <a:extLst>
                    <a:ext uri="{9D8B030D-6E8A-4147-A177-3AD203B41FA5}">
                      <a16:colId xmlns:a16="http://schemas.microsoft.com/office/drawing/2014/main" xmlns="" val="2609857661"/>
                    </a:ext>
                  </a:extLst>
                </a:gridCol>
                <a:gridCol w="811356">
                  <a:extLst>
                    <a:ext uri="{9D8B030D-6E8A-4147-A177-3AD203B41FA5}">
                      <a16:colId xmlns:a16="http://schemas.microsoft.com/office/drawing/2014/main" xmlns="" val="1890344771"/>
                    </a:ext>
                  </a:extLst>
                </a:gridCol>
                <a:gridCol w="1371490">
                  <a:extLst>
                    <a:ext uri="{9D8B030D-6E8A-4147-A177-3AD203B41FA5}">
                      <a16:colId xmlns:a16="http://schemas.microsoft.com/office/drawing/2014/main" xmlns="" val="1690233674"/>
                    </a:ext>
                  </a:extLst>
                </a:gridCol>
              </a:tblGrid>
              <a:tr h="391300">
                <a:tc>
                  <a:txBody>
                    <a:bodyPr/>
                    <a:lstStyle/>
                    <a:p>
                      <a:pPr>
                        <a:lnSpc>
                          <a:spcPct val="115000"/>
                        </a:lnSpc>
                        <a:spcAft>
                          <a:spcPts val="1000"/>
                        </a:spcAft>
                      </a:pPr>
                      <a:r>
                        <a:rPr lang="en-IN" sz="1000" kern="150">
                          <a:effectLst/>
                        </a:rPr>
                        <a:t>Conditions and Actions</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TC1</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TC2</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TC3</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TC4</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2531269844"/>
                  </a:ext>
                </a:extLst>
              </a:tr>
              <a:tr h="391300">
                <a:tc>
                  <a:txBody>
                    <a:bodyPr/>
                    <a:lstStyle/>
                    <a:p>
                      <a:pPr>
                        <a:lnSpc>
                          <a:spcPct val="115000"/>
                        </a:lnSpc>
                        <a:spcAft>
                          <a:spcPts val="1000"/>
                        </a:spcAft>
                      </a:pPr>
                      <a:r>
                        <a:rPr lang="en-IN" sz="1000" kern="150">
                          <a:effectLst/>
                        </a:rPr>
                        <a:t>1Benificiary should be added.</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3121714757"/>
                  </a:ext>
                </a:extLst>
              </a:tr>
              <a:tr h="684616">
                <a:tc>
                  <a:txBody>
                    <a:bodyPr/>
                    <a:lstStyle/>
                    <a:p>
                      <a:pPr>
                        <a:lnSpc>
                          <a:spcPct val="115000"/>
                        </a:lnSpc>
                        <a:spcAft>
                          <a:spcPts val="1000"/>
                        </a:spcAft>
                      </a:pPr>
                      <a:r>
                        <a:rPr lang="en-IN" sz="1000" kern="150">
                          <a:effectLst/>
                        </a:rPr>
                        <a:t>Benificary added should be greater than 30 mns.</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FALSE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1076885138"/>
                  </a:ext>
                </a:extLst>
              </a:tr>
              <a:tr h="391300">
                <a:tc>
                  <a:txBody>
                    <a:bodyPr/>
                    <a:lstStyle/>
                    <a:p>
                      <a:pPr>
                        <a:lnSpc>
                          <a:spcPct val="115000"/>
                        </a:lnSpc>
                        <a:spcAft>
                          <a:spcPts val="1000"/>
                        </a:spcAft>
                      </a:pPr>
                      <a:r>
                        <a:rPr lang="en-IN" sz="1000" kern="150">
                          <a:effectLst/>
                        </a:rPr>
                        <a:t>3.Otp should be correct</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FALSE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FALSE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2507735184"/>
                  </a:ext>
                </a:extLst>
              </a:tr>
              <a:tr h="391300">
                <a:tc>
                  <a:txBody>
                    <a:bodyPr/>
                    <a:lstStyle/>
                    <a:p>
                      <a:pPr>
                        <a:lnSpc>
                          <a:spcPct val="115000"/>
                        </a:lnSpc>
                        <a:spcAft>
                          <a:spcPts val="1000"/>
                        </a:spcAft>
                      </a:pPr>
                      <a:r>
                        <a:rPr lang="en-IN" sz="1000" kern="150">
                          <a:effectLst/>
                        </a:rPr>
                        <a:t>4.Funds should be available.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TRUE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FALSE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FALSE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FALSE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1147323191"/>
                  </a:ext>
                </a:extLst>
              </a:tr>
              <a:tr h="391300">
                <a:tc>
                  <a:txBody>
                    <a:bodyPr/>
                    <a:lstStyle/>
                    <a:p>
                      <a:pPr>
                        <a:lnSpc>
                          <a:spcPct val="115000"/>
                        </a:lnSpc>
                        <a:spcAft>
                          <a:spcPts val="1000"/>
                        </a:spcAft>
                      </a:pPr>
                      <a:r>
                        <a:rPr lang="en-IN" sz="1000" kern="150">
                          <a:effectLst/>
                        </a:rPr>
                        <a:t>.You can transfer funds only after 30 mns</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Exeucte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234011602"/>
                  </a:ext>
                </a:extLst>
              </a:tr>
              <a:tr h="391300">
                <a:tc>
                  <a:txBody>
                    <a:bodyPr/>
                    <a:lstStyle/>
                    <a:p>
                      <a:pPr>
                        <a:lnSpc>
                          <a:spcPct val="115000"/>
                        </a:lnSpc>
                        <a:spcAft>
                          <a:spcPts val="1000"/>
                        </a:spcAft>
                      </a:pPr>
                      <a:r>
                        <a:rPr lang="en-IN" sz="1000" kern="150">
                          <a:effectLst/>
                        </a:rPr>
                        <a:t>Invalid otp,Block the transaction</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Execute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1259331069"/>
                  </a:ext>
                </a:extLst>
              </a:tr>
              <a:tr h="391300">
                <a:tc>
                  <a:txBody>
                    <a:bodyPr/>
                    <a:lstStyle/>
                    <a:p>
                      <a:pPr>
                        <a:lnSpc>
                          <a:spcPct val="115000"/>
                        </a:lnSpc>
                        <a:spcAft>
                          <a:spcPts val="1000"/>
                        </a:spcAft>
                      </a:pPr>
                      <a:r>
                        <a:rPr lang="en-IN" sz="1000" kern="150">
                          <a:effectLst/>
                        </a:rPr>
                        <a:t>Insufficient funds</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Execute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2807144502"/>
                  </a:ext>
                </a:extLst>
              </a:tr>
              <a:tr h="391300">
                <a:tc>
                  <a:txBody>
                    <a:bodyPr/>
                    <a:lstStyle/>
                    <a:p>
                      <a:pPr>
                        <a:lnSpc>
                          <a:spcPct val="115000"/>
                        </a:lnSpc>
                        <a:spcAft>
                          <a:spcPts val="1000"/>
                        </a:spcAft>
                      </a:pPr>
                      <a:r>
                        <a:rPr lang="en-IN" sz="1000" kern="150">
                          <a:effectLst/>
                        </a:rPr>
                        <a:t>Funds transfered successfully</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Execute</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a:effectLst/>
                        </a:rPr>
                        <a:t> </a:t>
                      </a:r>
                      <a:endParaRPr lang="en-IN" sz="1100" kern="15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tc>
                  <a:txBody>
                    <a:bodyPr/>
                    <a:lstStyle/>
                    <a:p>
                      <a:pPr>
                        <a:lnSpc>
                          <a:spcPct val="115000"/>
                        </a:lnSpc>
                        <a:spcAft>
                          <a:spcPts val="1000"/>
                        </a:spcAft>
                      </a:pPr>
                      <a:r>
                        <a:rPr lang="en-IN" sz="1000" kern="150" dirty="0">
                          <a:effectLst/>
                        </a:rPr>
                        <a:t> </a:t>
                      </a:r>
                      <a:endParaRPr lang="en-IN" sz="1100" kern="150" dirty="0">
                        <a:effectLst/>
                        <a:latin typeface="Calibri" panose="020F0502020204030204" pitchFamily="34" charset="0"/>
                        <a:ea typeface="SimSun" panose="02010600030101010101" pitchFamily="2" charset="-122"/>
                        <a:cs typeface="Tahoma" panose="020B0604030504040204" pitchFamily="34" charset="0"/>
                      </a:endParaRPr>
                    </a:p>
                  </a:txBody>
                  <a:tcPr marL="34925" marR="34925" marT="34925" marB="34925"/>
                </a:tc>
                <a:extLst>
                  <a:ext uri="{0D108BD9-81ED-4DB2-BD59-A6C34878D82A}">
                    <a16:rowId xmlns:a16="http://schemas.microsoft.com/office/drawing/2014/main" xmlns="" val="3721657515"/>
                  </a:ext>
                </a:extLst>
              </a:tr>
            </a:tbl>
          </a:graphicData>
        </a:graphic>
      </p:graphicFrame>
    </p:spTree>
    <p:extLst>
      <p:ext uri="{BB962C8B-B14F-4D97-AF65-F5344CB8AC3E}">
        <p14:creationId xmlns:p14="http://schemas.microsoft.com/office/powerpoint/2010/main" val="904560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xmlns="" id="{0B07383B-6310-56A6-B051-F4B962E11786}"/>
              </a:ext>
            </a:extLst>
          </p:cNvPr>
          <p:cNvSpPr>
            <a:spLocks noGrp="1"/>
          </p:cNvSpPr>
          <p:nvPr>
            <p:ph type="title"/>
          </p:nvPr>
        </p:nvSpPr>
        <p:spPr/>
        <p:txBody>
          <a:bodyPr/>
          <a:lstStyle/>
          <a:p>
            <a:r>
              <a:rPr lang="en-IN" sz="3600" b="1" dirty="0">
                <a:effectLst/>
                <a:latin typeface="Times New Roman" panose="02020603050405020304" pitchFamily="18" charset="0"/>
                <a:ea typeface="SimSun" panose="02010600030101010101" pitchFamily="2" charset="-122"/>
              </a:rPr>
              <a:t>Requirements Phase </a:t>
            </a:r>
            <a:endParaRPr lang="en-US" sz="3600" dirty="0"/>
          </a:p>
        </p:txBody>
      </p:sp>
      <p:sp>
        <p:nvSpPr>
          <p:cNvPr id="5" name="Text Placeholder 4">
            <a:extLst>
              <a:ext uri="{FF2B5EF4-FFF2-40B4-BE49-F238E27FC236}">
                <a16:creationId xmlns:a16="http://schemas.microsoft.com/office/drawing/2014/main" xmlns="" id="{8B004B5D-BB88-E446-FDC1-8BE748EFE8B6}"/>
              </a:ext>
            </a:extLst>
          </p:cNvPr>
          <p:cNvSpPr>
            <a:spLocks noGrp="1"/>
          </p:cNvSpPr>
          <p:nvPr>
            <p:ph type="body" sz="quarter" idx="13"/>
          </p:nvPr>
        </p:nvSpPr>
        <p:spPr>
          <a:xfrm>
            <a:off x="731520" y="3236976"/>
            <a:ext cx="2763012" cy="1856232"/>
          </a:xfrm>
        </p:spPr>
        <p:txBody>
          <a:bodyPr/>
          <a:lstStyle/>
          <a:p>
            <a:pPr>
              <a:lnSpc>
                <a:spcPct val="115000"/>
              </a:lnSpc>
              <a:spcAft>
                <a:spcPts val="1000"/>
              </a:spcAft>
            </a:pPr>
            <a:r>
              <a:rPr lang="en-IN" kern="150" dirty="0">
                <a:effectLst/>
                <a:latin typeface="Times New Roman" panose="02020603050405020304" pitchFamily="18" charset="0"/>
                <a:ea typeface="SimSun" panose="02010600030101010101" pitchFamily="2" charset="-122"/>
                <a:cs typeface="Tahoma" panose="020B0604030504040204" pitchFamily="34" charset="0"/>
              </a:rPr>
              <a:t>Business Analyst(BA), Engagement Manager</a:t>
            </a:r>
            <a:endParaRPr lang="en-IN"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kern="150" dirty="0">
                <a:effectLst/>
                <a:latin typeface="Times New Roman" panose="02020603050405020304" pitchFamily="18" charset="0"/>
                <a:ea typeface="SimSun" panose="02010600030101010101" pitchFamily="2" charset="-122"/>
                <a:cs typeface="Tahoma" panose="020B0604030504040204" pitchFamily="34" charset="0"/>
              </a:rPr>
              <a:t>BA will go the client and collect the requirements in a template format.</a:t>
            </a:r>
            <a:endParaRPr lang="en-IN" kern="150" dirty="0">
              <a:effectLst/>
              <a:latin typeface="Calibri" panose="020F0502020204030204" pitchFamily="34" charset="0"/>
              <a:ea typeface="SimSun" panose="02010600030101010101" pitchFamily="2" charset="-122"/>
              <a:cs typeface="Tahoma" panose="020B0604030504040204" pitchFamily="34" charset="0"/>
            </a:endParaRPr>
          </a:p>
          <a:p>
            <a:endParaRPr lang="en-US" dirty="0"/>
          </a:p>
        </p:txBody>
      </p:sp>
      <p:sp>
        <p:nvSpPr>
          <p:cNvPr id="6" name="Text Placeholder 5">
            <a:extLst>
              <a:ext uri="{FF2B5EF4-FFF2-40B4-BE49-F238E27FC236}">
                <a16:creationId xmlns:a16="http://schemas.microsoft.com/office/drawing/2014/main" xmlns="" id="{98AC0C5B-16A7-E317-7222-BF9FA26C0DC6}"/>
              </a:ext>
            </a:extLst>
          </p:cNvPr>
          <p:cNvSpPr>
            <a:spLocks noGrp="1"/>
          </p:cNvSpPr>
          <p:nvPr>
            <p:ph type="body" sz="quarter" idx="14"/>
          </p:nvPr>
        </p:nvSpPr>
        <p:spPr>
          <a:xfrm>
            <a:off x="3494532" y="2478024"/>
            <a:ext cx="2601468" cy="704088"/>
          </a:xfrm>
        </p:spPr>
        <p:txBody>
          <a:bodyPr/>
          <a:lstStyle/>
          <a:p>
            <a:r>
              <a:rPr lang="en-IN" sz="1800" b="1" dirty="0">
                <a:effectLst/>
                <a:latin typeface="Times New Roman" panose="02020603050405020304" pitchFamily="18" charset="0"/>
                <a:ea typeface="SimSun" panose="02010600030101010101" pitchFamily="2" charset="-122"/>
              </a:rPr>
              <a:t>Template</a:t>
            </a:r>
            <a:endParaRPr lang="en-US" dirty="0"/>
          </a:p>
        </p:txBody>
      </p:sp>
      <p:sp>
        <p:nvSpPr>
          <p:cNvPr id="7" name="Text Placeholder 6">
            <a:extLst>
              <a:ext uri="{FF2B5EF4-FFF2-40B4-BE49-F238E27FC236}">
                <a16:creationId xmlns:a16="http://schemas.microsoft.com/office/drawing/2014/main" xmlns="" id="{77D9B67F-AD02-4BA5-209B-C91070303A72}"/>
              </a:ext>
            </a:extLst>
          </p:cNvPr>
          <p:cNvSpPr>
            <a:spLocks noGrp="1"/>
          </p:cNvSpPr>
          <p:nvPr>
            <p:ph type="body" sz="quarter" idx="15"/>
          </p:nvPr>
        </p:nvSpPr>
        <p:spPr>
          <a:xfrm>
            <a:off x="3494531" y="3236976"/>
            <a:ext cx="2601467" cy="1856232"/>
          </a:xfrm>
        </p:spPr>
        <p:txBody>
          <a:bodyPr/>
          <a:lstStyle/>
          <a:p>
            <a:r>
              <a:rPr lang="en-IN" sz="1800" b="1" kern="150" dirty="0">
                <a:effectLst/>
                <a:latin typeface="Times New Roman" panose="02020603050405020304" pitchFamily="18" charset="0"/>
                <a:ea typeface="SimSun" panose="02010600030101010101" pitchFamily="2" charset="-122"/>
                <a:cs typeface="Tahoma" panose="020B0604030504040204" pitchFamily="34" charset="0"/>
              </a:rPr>
              <a:t>Template </a:t>
            </a:r>
            <a:r>
              <a:rPr lang="en-IN" sz="1800" kern="150" dirty="0">
                <a:effectLst/>
                <a:latin typeface="Times New Roman" panose="02020603050405020304" pitchFamily="18" charset="0"/>
                <a:ea typeface="SimSun" panose="02010600030101010101" pitchFamily="2" charset="-122"/>
                <a:cs typeface="Tahoma" panose="020B0604030504040204" pitchFamily="34" charset="0"/>
              </a:rPr>
              <a:t>means pre-defined format.</a:t>
            </a:r>
            <a:endParaRPr lang="en-IN" sz="1800" kern="150" dirty="0">
              <a:effectLst/>
              <a:latin typeface="Calibri" panose="020F0502020204030204" pitchFamily="34" charset="0"/>
              <a:ea typeface="SimSun" panose="02010600030101010101" pitchFamily="2" charset="-122"/>
              <a:cs typeface="Tahoma" panose="020B0604030504040204" pitchFamily="34" charset="0"/>
            </a:endParaRPr>
          </a:p>
          <a:p>
            <a:endParaRPr lang="en-US" dirty="0"/>
          </a:p>
        </p:txBody>
      </p:sp>
      <p:sp>
        <p:nvSpPr>
          <p:cNvPr id="10" name="Text Placeholder 9">
            <a:extLst>
              <a:ext uri="{FF2B5EF4-FFF2-40B4-BE49-F238E27FC236}">
                <a16:creationId xmlns:a16="http://schemas.microsoft.com/office/drawing/2014/main" xmlns="" id="{6A9C835B-EE7B-2801-6842-7044F690144A}"/>
              </a:ext>
            </a:extLst>
          </p:cNvPr>
          <p:cNvSpPr>
            <a:spLocks noGrp="1"/>
          </p:cNvSpPr>
          <p:nvPr>
            <p:ph type="body" sz="quarter" idx="18"/>
          </p:nvPr>
        </p:nvSpPr>
        <p:spPr>
          <a:xfrm>
            <a:off x="6096001" y="2478024"/>
            <a:ext cx="2607564" cy="704088"/>
          </a:xfrm>
          <a:solidFill>
            <a:schemeClr val="accent5"/>
          </a:solidFill>
        </p:spPr>
        <p:txBody>
          <a:bodyPr/>
          <a:lstStyle/>
          <a:p>
            <a:r>
              <a:rPr lang="en-IN" sz="1800" b="1" dirty="0">
                <a:effectLst/>
                <a:latin typeface="Times New Roman" panose="02020603050405020304" pitchFamily="18" charset="0"/>
                <a:ea typeface="SimSun" panose="02010600030101010101" pitchFamily="2" charset="-122"/>
              </a:rPr>
              <a:t>Proto type</a:t>
            </a:r>
            <a:r>
              <a:rPr lang="en-IN" sz="1800" dirty="0">
                <a:effectLst/>
                <a:latin typeface="Times New Roman" panose="02020603050405020304" pitchFamily="18" charset="0"/>
                <a:ea typeface="SimSun" panose="02010600030101010101" pitchFamily="2" charset="-122"/>
              </a:rPr>
              <a:t> </a:t>
            </a:r>
            <a:endParaRPr lang="en-US" dirty="0"/>
          </a:p>
        </p:txBody>
      </p:sp>
      <p:sp>
        <p:nvSpPr>
          <p:cNvPr id="11" name="Text Placeholder 10">
            <a:extLst>
              <a:ext uri="{FF2B5EF4-FFF2-40B4-BE49-F238E27FC236}">
                <a16:creationId xmlns:a16="http://schemas.microsoft.com/office/drawing/2014/main" xmlns="" id="{429544CE-BE3D-F6DD-FADE-D85F729A9BCC}"/>
              </a:ext>
            </a:extLst>
          </p:cNvPr>
          <p:cNvSpPr>
            <a:spLocks noGrp="1"/>
          </p:cNvSpPr>
          <p:nvPr>
            <p:ph type="body" sz="quarter" idx="19"/>
          </p:nvPr>
        </p:nvSpPr>
        <p:spPr>
          <a:xfrm>
            <a:off x="6095998" y="3236976"/>
            <a:ext cx="2598422" cy="1856232"/>
          </a:xfrm>
        </p:spPr>
        <p:txBody>
          <a:bodyPr/>
          <a:lstStyle/>
          <a:p>
            <a:pPr>
              <a:lnSpc>
                <a:spcPct val="115000"/>
              </a:lnSpc>
              <a:spcAft>
                <a:spcPts val="1000"/>
              </a:spcAft>
            </a:pPr>
            <a:r>
              <a:rPr lang="en-IN" kern="150" dirty="0">
                <a:effectLst/>
                <a:latin typeface="Times New Roman" panose="02020603050405020304" pitchFamily="18" charset="0"/>
                <a:ea typeface="SimSun" panose="02010600030101010101" pitchFamily="2" charset="-122"/>
                <a:cs typeface="Tahoma" panose="020B0604030504040204" pitchFamily="34" charset="0"/>
              </a:rPr>
              <a:t>It is a roughly developed model which is used for  demonstrate to the client.</a:t>
            </a:r>
            <a:endParaRPr lang="en-IN"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kern="150" dirty="0">
                <a:effectLst/>
                <a:latin typeface="Times New Roman" panose="02020603050405020304" pitchFamily="18" charset="0"/>
                <a:ea typeface="SimSun" panose="02010600030101010101" pitchFamily="2" charset="-122"/>
                <a:cs typeface="Tahoma" panose="020B0604030504040204" pitchFamily="34" charset="0"/>
              </a:rPr>
              <a:t>He will clarify all the doubts in the requirements.</a:t>
            </a:r>
            <a:endParaRPr lang="en-IN" kern="150" dirty="0">
              <a:effectLst/>
              <a:latin typeface="Calibri" panose="020F0502020204030204" pitchFamily="34" charset="0"/>
              <a:ea typeface="SimSun" panose="02010600030101010101" pitchFamily="2" charset="-122"/>
              <a:cs typeface="Tahoma" panose="020B0604030504040204" pitchFamily="34" charset="0"/>
            </a:endParaRPr>
          </a:p>
          <a:p>
            <a:endParaRPr lang="en-US" dirty="0"/>
          </a:p>
        </p:txBody>
      </p:sp>
      <p:sp>
        <p:nvSpPr>
          <p:cNvPr id="81" name="Text Placeholder 80">
            <a:extLst>
              <a:ext uri="{FF2B5EF4-FFF2-40B4-BE49-F238E27FC236}">
                <a16:creationId xmlns:a16="http://schemas.microsoft.com/office/drawing/2014/main" xmlns="" id="{2AF0BD8F-E098-8282-AE8C-8BFAB5EBBFC2}"/>
              </a:ext>
            </a:extLst>
          </p:cNvPr>
          <p:cNvSpPr>
            <a:spLocks noGrp="1"/>
          </p:cNvSpPr>
          <p:nvPr>
            <p:ph type="body" sz="quarter" idx="20"/>
          </p:nvPr>
        </p:nvSpPr>
        <p:spPr>
          <a:xfrm>
            <a:off x="8703566" y="2478025"/>
            <a:ext cx="2767192" cy="702769"/>
          </a:xfrm>
        </p:spPr>
        <p:txBody>
          <a:bodyPr/>
          <a:lstStyle/>
          <a:p>
            <a:r>
              <a:rPr lang="en-IN" sz="1800" b="1" dirty="0">
                <a:effectLst/>
                <a:latin typeface="Times New Roman" panose="02020603050405020304" pitchFamily="18" charset="0"/>
                <a:ea typeface="SimSun" panose="02010600030101010101" pitchFamily="2" charset="-122"/>
              </a:rPr>
              <a:t>Output</a:t>
            </a:r>
            <a:endParaRPr lang="en-US" dirty="0"/>
          </a:p>
        </p:txBody>
      </p:sp>
      <p:sp>
        <p:nvSpPr>
          <p:cNvPr id="2" name="Text Placeholder 1">
            <a:extLst>
              <a:ext uri="{FF2B5EF4-FFF2-40B4-BE49-F238E27FC236}">
                <a16:creationId xmlns:a16="http://schemas.microsoft.com/office/drawing/2014/main" xmlns="" id="{D733E31E-F298-485B-42BF-303CC635241F}"/>
              </a:ext>
            </a:extLst>
          </p:cNvPr>
          <p:cNvSpPr>
            <a:spLocks noGrp="1"/>
          </p:cNvSpPr>
          <p:nvPr>
            <p:ph type="body" sz="quarter" idx="21"/>
          </p:nvPr>
        </p:nvSpPr>
        <p:spPr>
          <a:xfrm>
            <a:off x="8703565" y="3236976"/>
            <a:ext cx="2763011" cy="1856232"/>
          </a:xfrm>
        </p:spPr>
        <p:txBody>
          <a:bodyPr/>
          <a:lstStyle/>
          <a:p>
            <a:pPr>
              <a:lnSpc>
                <a:spcPct val="115000"/>
              </a:lnSpc>
              <a:spcAft>
                <a:spcPts val="1000"/>
              </a:spcAft>
            </a:pPr>
            <a:r>
              <a:rPr lang="en-IN" sz="1200" kern="150" dirty="0">
                <a:effectLst/>
                <a:latin typeface="Times New Roman" panose="02020603050405020304" pitchFamily="18" charset="0"/>
                <a:ea typeface="SimSun" panose="02010600030101010101" pitchFamily="2" charset="-122"/>
                <a:cs typeface="Tahoma" panose="020B0604030504040204" pitchFamily="34" charset="0"/>
              </a:rPr>
              <a:t>Business Requirement Document.(BRD) (High level)</a:t>
            </a:r>
            <a:endParaRPr lang="en-IN" sz="12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200" kern="150" dirty="0">
                <a:effectLst/>
                <a:latin typeface="Times New Roman" panose="02020603050405020304" pitchFamily="18" charset="0"/>
                <a:ea typeface="SimSun" panose="02010600030101010101" pitchFamily="2" charset="-122"/>
                <a:cs typeface="Tahoma" panose="020B0604030504040204" pitchFamily="34" charset="0"/>
              </a:rPr>
              <a:t>Functional Requirement document.(FRD) (Detailed Document).</a:t>
            </a:r>
            <a:endParaRPr lang="en-IN" sz="1200" kern="150" dirty="0">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200" kern="150" dirty="0">
                <a:effectLst/>
                <a:latin typeface="Times New Roman" panose="02020603050405020304" pitchFamily="18" charset="0"/>
                <a:ea typeface="SimSun" panose="02010600030101010101" pitchFamily="2" charset="-122"/>
                <a:cs typeface="Tahoma" panose="020B0604030504040204" pitchFamily="34" charset="0"/>
              </a:rPr>
              <a:t>User Requirement </a:t>
            </a:r>
            <a:r>
              <a:rPr lang="en-IN" sz="1200" kern="150" dirty="0" err="1">
                <a:effectLst/>
                <a:latin typeface="Times New Roman" panose="02020603050405020304" pitchFamily="18" charset="0"/>
                <a:ea typeface="SimSun" panose="02010600030101010101" pitchFamily="2" charset="-122"/>
                <a:cs typeface="Tahoma" panose="020B0604030504040204" pitchFamily="34" charset="0"/>
              </a:rPr>
              <a:t>documet</a:t>
            </a:r>
            <a:r>
              <a:rPr lang="en-IN" sz="1200" kern="150" dirty="0">
                <a:effectLst/>
                <a:latin typeface="Times New Roman" panose="02020603050405020304" pitchFamily="18" charset="0"/>
                <a:ea typeface="SimSun" panose="02010600030101010101" pitchFamily="2" charset="-122"/>
                <a:cs typeface="Tahoma" panose="020B0604030504040204" pitchFamily="34" charset="0"/>
              </a:rPr>
              <a:t>.</a:t>
            </a:r>
            <a:endParaRPr lang="en-IN" sz="1200" kern="150" dirty="0">
              <a:effectLst/>
              <a:latin typeface="Calibri" panose="020F0502020204030204" pitchFamily="34" charset="0"/>
              <a:ea typeface="SimSun" panose="02010600030101010101" pitchFamily="2" charset="-122"/>
              <a:cs typeface="Tahoma" panose="020B0604030504040204" pitchFamily="34" charset="0"/>
            </a:endParaRPr>
          </a:p>
          <a:p>
            <a:endParaRPr lang="en-US" dirty="0"/>
          </a:p>
        </p:txBody>
      </p:sp>
      <p:sp>
        <p:nvSpPr>
          <p:cNvPr id="15" name="Text Placeholder 3">
            <a:extLst>
              <a:ext uri="{FF2B5EF4-FFF2-40B4-BE49-F238E27FC236}">
                <a16:creationId xmlns:a16="http://schemas.microsoft.com/office/drawing/2014/main" xmlns="" id="{5C8E9A72-FE41-DD1E-E8D2-76AF8206CD3F}"/>
              </a:ext>
            </a:extLst>
          </p:cNvPr>
          <p:cNvSpPr>
            <a:spLocks noGrp="1"/>
          </p:cNvSpPr>
          <p:nvPr>
            <p:ph type="body" sz="quarter" idx="12"/>
          </p:nvPr>
        </p:nvSpPr>
        <p:spPr>
          <a:xfrm>
            <a:off x="727075" y="2478088"/>
            <a:ext cx="2767013" cy="703262"/>
          </a:xfrm>
        </p:spPr>
        <p:txBody>
          <a:bodyPr/>
          <a:lstStyle/>
          <a:p>
            <a:r>
              <a:rPr lang="en-IN" sz="1800" b="1" dirty="0">
                <a:effectLst/>
                <a:latin typeface="Times New Roman" panose="02020603050405020304" pitchFamily="18" charset="0"/>
                <a:ea typeface="SimSun" panose="02010600030101010101" pitchFamily="2" charset="-122"/>
              </a:rPr>
              <a:t>Roles </a:t>
            </a:r>
            <a:endParaRPr lang="en-IN" dirty="0"/>
          </a:p>
        </p:txBody>
      </p:sp>
    </p:spTree>
    <p:extLst>
      <p:ext uri="{BB962C8B-B14F-4D97-AF65-F5344CB8AC3E}">
        <p14:creationId xmlns:p14="http://schemas.microsoft.com/office/powerpoint/2010/main" val="14301381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B775F4E-1651-A441-F081-BCB409A15ACB}"/>
              </a:ext>
            </a:extLst>
          </p:cNvPr>
          <p:cNvSpPr>
            <a:spLocks noGrp="1"/>
          </p:cNvSpPr>
          <p:nvPr>
            <p:ph type="sldNum" sz="quarter" idx="12"/>
          </p:nvPr>
        </p:nvSpPr>
        <p:spPr/>
        <p:txBody>
          <a:bodyPr/>
          <a:lstStyle/>
          <a:p>
            <a:fld id="{294A09A9-5501-47C1-A89A-A340965A2BE2}" type="slidenum">
              <a:rPr lang="en-US" smtClean="0"/>
              <a:pPr/>
              <a:t>70</a:t>
            </a:fld>
            <a:endParaRPr lang="en-US" dirty="0"/>
          </a:p>
        </p:txBody>
      </p:sp>
      <p:sp>
        <p:nvSpPr>
          <p:cNvPr id="5" name="TextBox 4">
            <a:extLst>
              <a:ext uri="{FF2B5EF4-FFF2-40B4-BE49-F238E27FC236}">
                <a16:creationId xmlns:a16="http://schemas.microsoft.com/office/drawing/2014/main" xmlns="" id="{B55F17D3-1A54-50E0-4F4B-52005837527C}"/>
              </a:ext>
            </a:extLst>
          </p:cNvPr>
          <p:cNvSpPr txBox="1"/>
          <p:nvPr/>
        </p:nvSpPr>
        <p:spPr>
          <a:xfrm>
            <a:off x="1138517" y="769714"/>
            <a:ext cx="6096000" cy="5318572"/>
          </a:xfrm>
          <a:prstGeom prst="rect">
            <a:avLst/>
          </a:prstGeom>
          <a:noFill/>
        </p:spPr>
        <p:txBody>
          <a:bodyPr wrap="square">
            <a:spAutoFit/>
          </a:bodyPr>
          <a:lstStyle/>
          <a:p>
            <a:pPr>
              <a:lnSpc>
                <a:spcPct val="115000"/>
              </a:lnSpc>
              <a:spcAft>
                <a:spcPts val="1000"/>
              </a:spcAft>
            </a:pPr>
            <a:r>
              <a:rPr lang="en-IN" sz="2000"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Pre -requisite :</a:t>
            </a:r>
            <a:endParaRPr lang="en-IN" sz="20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Funds should not be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availabe</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in the account.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Steps :</a:t>
            </a:r>
            <a:endParaRPr lang="en-IN" sz="1400" kern="150" dirty="0">
              <a:solidFill>
                <a:srgbClr val="FFFF00"/>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1.launch the browser.</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2.Enter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hdfc</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retail banking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url</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3.Enter the login name and password and click on login button.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4.Navigate to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benificiary</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section</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5.Add a beneficiary by entering valid values into all fields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6.Initiate a fund transfer to the added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beneficary</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after 30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mns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7.Enter the correct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otp</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receieved</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on mobile.</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1">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8.Click on submit button.</a:t>
            </a:r>
          </a:p>
          <a:p>
            <a:pPr lvl="1">
              <a:lnSpc>
                <a:spcPct val="115000"/>
              </a:lnSpc>
              <a:spcAft>
                <a:spcPts val="1000"/>
              </a:spcAft>
            </a:pP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rgbClr val="FFFF00"/>
                </a:solidFill>
                <a:effectLst/>
                <a:latin typeface="Times New Roman" panose="02020603050405020304" pitchFamily="18" charset="0"/>
                <a:ea typeface="SimSun" panose="02010600030101010101" pitchFamily="2" charset="-122"/>
                <a:cs typeface="Tahoma" panose="020B0604030504040204" pitchFamily="34" charset="0"/>
              </a:rPr>
              <a:t>Expected output : </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User should be able to transfer the funds successfully.</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Insufficient funds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58867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1049617F-0478-7F5D-F41C-9384EC3F650D}"/>
              </a:ext>
            </a:extLst>
          </p:cNvPr>
          <p:cNvSpPr>
            <a:spLocks noGrp="1"/>
          </p:cNvSpPr>
          <p:nvPr>
            <p:ph type="sldNum" sz="quarter" idx="12"/>
          </p:nvPr>
        </p:nvSpPr>
        <p:spPr/>
        <p:txBody>
          <a:bodyPr/>
          <a:lstStyle/>
          <a:p>
            <a:fld id="{294A09A9-5501-47C1-A89A-A340965A2BE2}" type="slidenum">
              <a:rPr lang="en-US" smtClean="0"/>
              <a:pPr/>
              <a:t>71</a:t>
            </a:fld>
            <a:endParaRPr lang="en-US" dirty="0"/>
          </a:p>
        </p:txBody>
      </p:sp>
      <p:sp>
        <p:nvSpPr>
          <p:cNvPr id="5" name="TextBox 4">
            <a:extLst>
              <a:ext uri="{FF2B5EF4-FFF2-40B4-BE49-F238E27FC236}">
                <a16:creationId xmlns:a16="http://schemas.microsoft.com/office/drawing/2014/main" xmlns="" id="{E3B4C723-807E-0C93-EF6D-3AF84AF88702}"/>
              </a:ext>
            </a:extLst>
          </p:cNvPr>
          <p:cNvSpPr txBox="1"/>
          <p:nvPr/>
        </p:nvSpPr>
        <p:spPr>
          <a:xfrm>
            <a:off x="1156447" y="1091451"/>
            <a:ext cx="10479742" cy="4332148"/>
          </a:xfrm>
          <a:prstGeom prst="rect">
            <a:avLst/>
          </a:prstGeom>
          <a:noFill/>
        </p:spPr>
        <p:txBody>
          <a:bodyPr wrap="square">
            <a:spAutoFit/>
          </a:bodyPr>
          <a:lstStyle/>
          <a:p>
            <a:pPr>
              <a:lnSpc>
                <a:spcPct val="115000"/>
              </a:lnSpc>
              <a:spcAft>
                <a:spcPts val="1000"/>
              </a:spcAft>
            </a:pPr>
            <a:r>
              <a:rPr lang="en-IN" sz="2800" b="1" u="sng" kern="150" dirty="0">
                <a:solidFill>
                  <a:schemeClr val="tx2"/>
                </a:solidFill>
                <a:effectLst/>
                <a:latin typeface="Times New Roman" panose="02020603050405020304" pitchFamily="18" charset="0"/>
                <a:ea typeface="SimSun" panose="02010600030101010101" pitchFamily="2" charset="-122"/>
                <a:cs typeface="Tahoma" panose="020B0604030504040204" pitchFamily="34" charset="0"/>
              </a:rPr>
              <a:t>Error Guessing :</a:t>
            </a:r>
            <a:endParaRPr lang="en-IN" sz="2800" u="sng" kern="150" dirty="0">
              <a:solidFill>
                <a:schemeClr val="tx2"/>
              </a:solidFill>
              <a:effectLst/>
              <a:latin typeface="Calibri" panose="020F0502020204030204" pitchFamily="34" charset="0"/>
              <a:ea typeface="SimSun" panose="02010600030101010101" pitchFamily="2" charset="-122"/>
              <a:cs typeface="Tahoma" panose="020B0604030504040204" pitchFamily="34" charset="0"/>
            </a:endParaRPr>
          </a:p>
          <a:p>
            <a:pPr marL="285750" indent="-285750">
              <a:lnSpc>
                <a:spcPct val="115000"/>
              </a:lnSpc>
              <a:spcAft>
                <a:spcPts val="1000"/>
              </a:spcAft>
              <a:buFont typeface="Wingdings" panose="05000000000000000000" pitchFamily="2" charset="2"/>
              <a:buChar char="q"/>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T</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his purely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depnds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on the tester logical thinking and based on his previous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experince</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in finding errors in the </a:t>
            </a:r>
            <a:r>
              <a:rPr lang="en-IN" sz="1400"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applicaitons</a:t>
            </a: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a:lnSpc>
                <a:spcPct val="115000"/>
              </a:lnSpc>
              <a:spcAft>
                <a:spcPts val="1000"/>
              </a:spcAft>
            </a:pPr>
            <a:r>
              <a:rPr lang="en-IN" sz="14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Creating a project in Test management tool(Jira)</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Creating users and providing access for project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Creation of user stories  ---&gt; Backlog</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Creating a sprint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err="1">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Commited</a:t>
            </a: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user stories  </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Creating Tasks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Creating defects</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lvl="2">
              <a:lnSpc>
                <a:spcPct val="115000"/>
              </a:lnSpc>
              <a:spcAft>
                <a:spcPts val="1000"/>
              </a:spcAft>
            </a:pPr>
            <a:r>
              <a:rPr lang="en-IN" sz="14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Importing test cases to rally. ----&gt;</a:t>
            </a:r>
            <a:endParaRPr lang="en-IN" sz="14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1998459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xmlns=""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Vijay Kumar</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B869C7C-CF58-F706-EEBE-23487812379C}"/>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5" name="TextBox 4">
            <a:extLst>
              <a:ext uri="{FF2B5EF4-FFF2-40B4-BE49-F238E27FC236}">
                <a16:creationId xmlns:a16="http://schemas.microsoft.com/office/drawing/2014/main" xmlns="" id="{2830BC11-41F3-5DC9-A29E-C55FCFACE818}"/>
              </a:ext>
            </a:extLst>
          </p:cNvPr>
          <p:cNvSpPr txBox="1"/>
          <p:nvPr/>
        </p:nvSpPr>
        <p:spPr>
          <a:xfrm>
            <a:off x="769708" y="1045105"/>
            <a:ext cx="8230855" cy="3047116"/>
          </a:xfrm>
          <a:prstGeom prst="rect">
            <a:avLst/>
          </a:prstGeom>
          <a:noFill/>
        </p:spPr>
        <p:txBody>
          <a:bodyPr wrap="square">
            <a:spAutoFit/>
          </a:bodyPr>
          <a:lstStyle/>
          <a:p>
            <a:pPr>
              <a:lnSpc>
                <a:spcPct val="115000"/>
              </a:lnSpc>
              <a:spcAft>
                <a:spcPts val="1000"/>
              </a:spcAft>
            </a:pPr>
            <a:r>
              <a:rPr lang="en-IN" sz="3200" b="1"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Analysis Phase :</a:t>
            </a:r>
            <a:endParaRPr lang="en-IN" sz="32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800100" indent="-342900">
              <a:lnSpc>
                <a:spcPct val="115000"/>
              </a:lnSpc>
              <a:spcAft>
                <a:spcPts val="1000"/>
              </a:spcAft>
              <a:buFont typeface="Wingdings" panose="05000000000000000000" pitchFamily="2" charset="2"/>
              <a:buChar char="q"/>
            </a:pPr>
            <a:r>
              <a:rPr lang="en-IN" sz="20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Roles : System Analyst (SA),Project Manager(PM),Technical Manager</a:t>
            </a:r>
            <a:endParaRPr lang="en-IN" sz="20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457200">
              <a:lnSpc>
                <a:spcPct val="115000"/>
              </a:lnSpc>
              <a:spcAft>
                <a:spcPts val="1000"/>
              </a:spcAft>
            </a:pPr>
            <a:r>
              <a:rPr lang="en-IN" sz="20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1. </a:t>
            </a:r>
            <a:r>
              <a:rPr lang="en-IN" sz="2000" kern="150" dirty="0" smtClean="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Feasibility </a:t>
            </a:r>
            <a:r>
              <a:rPr lang="en-IN" sz="20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Study</a:t>
            </a:r>
            <a:endParaRPr lang="en-IN" sz="20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457200">
              <a:lnSpc>
                <a:spcPct val="115000"/>
              </a:lnSpc>
              <a:spcAft>
                <a:spcPts val="1000"/>
              </a:spcAft>
            </a:pPr>
            <a:r>
              <a:rPr lang="en-IN" sz="20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2. Tentative Planning.</a:t>
            </a:r>
            <a:endParaRPr lang="en-IN" sz="20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457200">
              <a:lnSpc>
                <a:spcPct val="115000"/>
              </a:lnSpc>
              <a:spcAft>
                <a:spcPts val="1000"/>
              </a:spcAft>
            </a:pPr>
            <a:r>
              <a:rPr lang="en-IN" sz="20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3. Technology Selection &amp; Environment</a:t>
            </a:r>
            <a:endParaRPr lang="en-IN" sz="20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a:p>
            <a:pPr marL="457200">
              <a:lnSpc>
                <a:spcPct val="115000"/>
              </a:lnSpc>
              <a:spcAft>
                <a:spcPts val="1000"/>
              </a:spcAft>
            </a:pPr>
            <a:r>
              <a:rPr lang="en-IN" sz="2000" kern="150" dirty="0">
                <a:solidFill>
                  <a:schemeClr val="bg1"/>
                </a:solidFill>
                <a:effectLst/>
                <a:latin typeface="Times New Roman" panose="02020603050405020304" pitchFamily="18" charset="0"/>
                <a:ea typeface="SimSun" panose="02010600030101010101" pitchFamily="2" charset="-122"/>
                <a:cs typeface="Tahoma" panose="020B0604030504040204" pitchFamily="34" charset="0"/>
              </a:rPr>
              <a:t>	4. Requirement Analysis</a:t>
            </a:r>
            <a:endParaRPr lang="en-IN" sz="2000" kern="150" dirty="0">
              <a:solidFill>
                <a:schemeClr val="bg1"/>
              </a:solidFill>
              <a:effectLst/>
              <a:latin typeface="Calibri" panose="020F0502020204030204" pitchFamily="34" charset="0"/>
              <a:ea typeface="SimSun" panose="02010600030101010101" pitchFamily="2" charset="-122"/>
              <a:cs typeface="Tahoma" panose="020B0604030504040204" pitchFamily="34" charset="0"/>
            </a:endParaRPr>
          </a:p>
        </p:txBody>
      </p:sp>
    </p:spTree>
    <p:extLst>
      <p:ext uri="{BB962C8B-B14F-4D97-AF65-F5344CB8AC3E}">
        <p14:creationId xmlns:p14="http://schemas.microsoft.com/office/powerpoint/2010/main" val="2070122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9C449FC-061A-0E10-2104-90ACC5030AF3}"/>
              </a:ext>
            </a:extLst>
          </p:cNvPr>
          <p:cNvSpPr>
            <a:spLocks noGrp="1"/>
          </p:cNvSpPr>
          <p:nvPr>
            <p:ph type="body" sz="quarter" idx="21"/>
          </p:nvPr>
        </p:nvSpPr>
        <p:spPr>
          <a:xfrm>
            <a:off x="9372600" y="3236976"/>
            <a:ext cx="2093976" cy="2068250"/>
          </a:xfrm>
        </p:spPr>
        <p:txBody>
          <a:bodyPr/>
          <a:lstStyle/>
          <a:p>
            <a:r>
              <a:rPr lang="en-IN" dirty="0">
                <a:effectLst/>
                <a:latin typeface="Times New Roman" panose="02020603050405020304" pitchFamily="18" charset="0"/>
                <a:ea typeface="SimSun" panose="02010600030101010101" pitchFamily="2" charset="-122"/>
              </a:rPr>
              <a:t>The proof document of this phase is </a:t>
            </a:r>
            <a:r>
              <a:rPr lang="en-IN" b="1" dirty="0">
                <a:effectLst/>
                <a:latin typeface="Times New Roman" panose="02020603050405020304" pitchFamily="18" charset="0"/>
                <a:ea typeface="SimSun" panose="02010600030101010101" pitchFamily="2" charset="-122"/>
              </a:rPr>
              <a:t>System Requirement Specification(SRS)</a:t>
            </a:r>
            <a:endParaRPr lang="en-IN" dirty="0"/>
          </a:p>
        </p:txBody>
      </p:sp>
      <p:sp>
        <p:nvSpPr>
          <p:cNvPr id="3" name="Title 2">
            <a:extLst>
              <a:ext uri="{FF2B5EF4-FFF2-40B4-BE49-F238E27FC236}">
                <a16:creationId xmlns:a16="http://schemas.microsoft.com/office/drawing/2014/main" xmlns="" id="{65423D94-4AA3-7DD2-891D-7CA114DCA38C}"/>
              </a:ext>
            </a:extLst>
          </p:cNvPr>
          <p:cNvSpPr>
            <a:spLocks noGrp="1"/>
          </p:cNvSpPr>
          <p:nvPr>
            <p:ph type="title"/>
          </p:nvPr>
        </p:nvSpPr>
        <p:spPr/>
        <p:txBody>
          <a:bodyPr/>
          <a:lstStyle/>
          <a:p>
            <a:r>
              <a:rPr lang="en-IN" sz="3200" b="1" dirty="0">
                <a:effectLst/>
                <a:latin typeface="Times New Roman" panose="02020603050405020304" pitchFamily="18" charset="0"/>
                <a:ea typeface="SimSun" panose="02010600030101010101" pitchFamily="2" charset="-122"/>
              </a:rPr>
              <a:t>Analysis Phase </a:t>
            </a:r>
            <a:endParaRPr lang="en-IN" sz="3200" dirty="0"/>
          </a:p>
        </p:txBody>
      </p:sp>
      <p:sp>
        <p:nvSpPr>
          <p:cNvPr id="4" name="Text Placeholder 3">
            <a:extLst>
              <a:ext uri="{FF2B5EF4-FFF2-40B4-BE49-F238E27FC236}">
                <a16:creationId xmlns:a16="http://schemas.microsoft.com/office/drawing/2014/main" xmlns="" id="{ABBF7E23-9121-D951-35D7-999D8A0792C5}"/>
              </a:ext>
            </a:extLst>
          </p:cNvPr>
          <p:cNvSpPr>
            <a:spLocks noGrp="1"/>
          </p:cNvSpPr>
          <p:nvPr>
            <p:ph type="body" sz="quarter" idx="12"/>
          </p:nvPr>
        </p:nvSpPr>
        <p:spPr/>
        <p:txBody>
          <a:bodyPr/>
          <a:lstStyle/>
          <a:p>
            <a:r>
              <a:rPr lang="en-IN" sz="1800" b="1" dirty="0">
                <a:effectLst/>
                <a:latin typeface="Times New Roman" panose="02020603050405020304" pitchFamily="18" charset="0"/>
                <a:ea typeface="SimSun" panose="02010600030101010101" pitchFamily="2" charset="-122"/>
              </a:rPr>
              <a:t>Feasibility Study </a:t>
            </a:r>
            <a:endParaRPr lang="en-IN" dirty="0"/>
          </a:p>
        </p:txBody>
      </p:sp>
      <p:sp>
        <p:nvSpPr>
          <p:cNvPr id="5" name="Text Placeholder 4">
            <a:extLst>
              <a:ext uri="{FF2B5EF4-FFF2-40B4-BE49-F238E27FC236}">
                <a16:creationId xmlns:a16="http://schemas.microsoft.com/office/drawing/2014/main" xmlns="" id="{667BFEC2-00DC-0229-C594-68894362CD42}"/>
              </a:ext>
            </a:extLst>
          </p:cNvPr>
          <p:cNvSpPr>
            <a:spLocks noGrp="1"/>
          </p:cNvSpPr>
          <p:nvPr>
            <p:ph type="body" sz="quarter" idx="13"/>
          </p:nvPr>
        </p:nvSpPr>
        <p:spPr>
          <a:xfrm>
            <a:off x="731520" y="3236975"/>
            <a:ext cx="2093976" cy="2068253"/>
          </a:xfrm>
        </p:spPr>
        <p:txBody>
          <a:bodyPr/>
          <a:lstStyle/>
          <a:p>
            <a:r>
              <a:rPr lang="en-IN" kern="150" dirty="0">
                <a:effectLst/>
                <a:latin typeface="Times New Roman" panose="02020603050405020304" pitchFamily="18" charset="0"/>
                <a:ea typeface="SimSun" panose="02010600030101010101" pitchFamily="2" charset="-122"/>
                <a:cs typeface="Tahoma" panose="020B0604030504040204" pitchFamily="34" charset="0"/>
              </a:rPr>
              <a:t>It is a </a:t>
            </a:r>
            <a:r>
              <a:rPr lang="en-IN" b="1" kern="150" dirty="0">
                <a:effectLst/>
                <a:latin typeface="Times New Roman" panose="02020603050405020304" pitchFamily="18" charset="0"/>
                <a:ea typeface="SimSun" panose="02010600030101010101" pitchFamily="2" charset="-122"/>
                <a:cs typeface="Tahoma" panose="020B0604030504040204" pitchFamily="34" charset="0"/>
              </a:rPr>
              <a:t>detailed study</a:t>
            </a:r>
            <a:r>
              <a:rPr lang="en-IN" kern="150" dirty="0">
                <a:effectLst/>
                <a:latin typeface="Times New Roman" panose="02020603050405020304" pitchFamily="18" charset="0"/>
                <a:ea typeface="SimSun" panose="02010600030101010101" pitchFamily="2" charset="-122"/>
                <a:cs typeface="Tahoma" panose="020B0604030504040204" pitchFamily="34" charset="0"/>
              </a:rPr>
              <a:t> of the requirements in order to confirm whether all the given requirements are possible with in the given time and budget.</a:t>
            </a:r>
            <a:endParaRPr lang="en-IN" kern="150" dirty="0">
              <a:effectLst/>
              <a:latin typeface="Calibri" panose="020F0502020204030204" pitchFamily="34" charset="0"/>
              <a:ea typeface="SimSun" panose="02010600030101010101" pitchFamily="2" charset="-122"/>
              <a:cs typeface="Tahoma" panose="020B0604030504040204" pitchFamily="34" charset="0"/>
            </a:endParaRPr>
          </a:p>
          <a:p>
            <a:endParaRPr lang="en-IN" dirty="0"/>
          </a:p>
        </p:txBody>
      </p:sp>
      <p:sp>
        <p:nvSpPr>
          <p:cNvPr id="6" name="Text Placeholder 5">
            <a:extLst>
              <a:ext uri="{FF2B5EF4-FFF2-40B4-BE49-F238E27FC236}">
                <a16:creationId xmlns:a16="http://schemas.microsoft.com/office/drawing/2014/main" xmlns="" id="{95243435-AD57-7933-4677-8D7E849FB57E}"/>
              </a:ext>
            </a:extLst>
          </p:cNvPr>
          <p:cNvSpPr>
            <a:spLocks noGrp="1"/>
          </p:cNvSpPr>
          <p:nvPr>
            <p:ph type="body" sz="quarter" idx="14"/>
          </p:nvPr>
        </p:nvSpPr>
        <p:spPr/>
        <p:txBody>
          <a:bodyPr/>
          <a:lstStyle/>
          <a:p>
            <a:r>
              <a:rPr lang="en-IN" sz="1800" b="1" dirty="0">
                <a:effectLst/>
                <a:latin typeface="Times New Roman" panose="02020603050405020304" pitchFamily="18" charset="0"/>
                <a:ea typeface="SimSun" panose="02010600030101010101" pitchFamily="2" charset="-122"/>
              </a:rPr>
              <a:t>Tentative planning</a:t>
            </a:r>
            <a:r>
              <a:rPr lang="en-IN" sz="1800" dirty="0">
                <a:effectLst/>
                <a:latin typeface="Times New Roman" panose="02020603050405020304" pitchFamily="18" charset="0"/>
                <a:ea typeface="SimSun" panose="02010600030101010101" pitchFamily="2" charset="-122"/>
              </a:rPr>
              <a:t> </a:t>
            </a:r>
            <a:endParaRPr lang="en-IN" dirty="0"/>
          </a:p>
        </p:txBody>
      </p:sp>
      <p:sp>
        <p:nvSpPr>
          <p:cNvPr id="7" name="Text Placeholder 6">
            <a:extLst>
              <a:ext uri="{FF2B5EF4-FFF2-40B4-BE49-F238E27FC236}">
                <a16:creationId xmlns:a16="http://schemas.microsoft.com/office/drawing/2014/main" xmlns="" id="{1ED53E15-8568-0C47-5054-E90C382FFFAD}"/>
              </a:ext>
            </a:extLst>
          </p:cNvPr>
          <p:cNvSpPr>
            <a:spLocks noGrp="1"/>
          </p:cNvSpPr>
          <p:nvPr>
            <p:ph type="body" sz="quarter" idx="15"/>
          </p:nvPr>
        </p:nvSpPr>
        <p:spPr>
          <a:xfrm>
            <a:off x="2891790" y="3236976"/>
            <a:ext cx="2093976" cy="2068252"/>
          </a:xfrm>
        </p:spPr>
        <p:txBody>
          <a:bodyPr/>
          <a:lstStyle/>
          <a:p>
            <a:r>
              <a:rPr lang="en-IN" sz="1600" kern="150" dirty="0">
                <a:effectLst/>
                <a:latin typeface="Times New Roman" panose="02020603050405020304" pitchFamily="18" charset="0"/>
                <a:ea typeface="SimSun" panose="02010600030101010101" pitchFamily="2" charset="-122"/>
                <a:cs typeface="Tahoma" panose="020B0604030504040204" pitchFamily="34" charset="0"/>
              </a:rPr>
              <a:t>Both the resources and schedule will be temporarily planned in this section.</a:t>
            </a:r>
            <a:endParaRPr lang="en-IN" sz="1600" kern="150" dirty="0">
              <a:effectLst/>
              <a:latin typeface="Calibri" panose="020F0502020204030204" pitchFamily="34" charset="0"/>
              <a:ea typeface="SimSun" panose="02010600030101010101" pitchFamily="2" charset="-122"/>
              <a:cs typeface="Tahoma" panose="020B0604030504040204" pitchFamily="34" charset="0"/>
            </a:endParaRPr>
          </a:p>
          <a:p>
            <a:endParaRPr lang="en-IN" dirty="0"/>
          </a:p>
        </p:txBody>
      </p:sp>
      <p:sp>
        <p:nvSpPr>
          <p:cNvPr id="8" name="Text Placeholder 7">
            <a:extLst>
              <a:ext uri="{FF2B5EF4-FFF2-40B4-BE49-F238E27FC236}">
                <a16:creationId xmlns:a16="http://schemas.microsoft.com/office/drawing/2014/main" xmlns="" id="{4570037A-B89A-879E-762B-0E6F94620FA3}"/>
              </a:ext>
            </a:extLst>
          </p:cNvPr>
          <p:cNvSpPr>
            <a:spLocks noGrp="1"/>
          </p:cNvSpPr>
          <p:nvPr>
            <p:ph type="body" sz="quarter" idx="16"/>
          </p:nvPr>
        </p:nvSpPr>
        <p:spPr/>
        <p:txBody>
          <a:bodyPr/>
          <a:lstStyle/>
          <a:p>
            <a:r>
              <a:rPr lang="en-IN" sz="1800" b="1" dirty="0">
                <a:effectLst/>
                <a:latin typeface="Times New Roman" panose="02020603050405020304" pitchFamily="18" charset="0"/>
                <a:ea typeface="SimSun" panose="02010600030101010101" pitchFamily="2" charset="-122"/>
              </a:rPr>
              <a:t>Technology Selection and Environment </a:t>
            </a:r>
            <a:endParaRPr lang="en-IN" dirty="0"/>
          </a:p>
        </p:txBody>
      </p:sp>
      <p:sp>
        <p:nvSpPr>
          <p:cNvPr id="9" name="Text Placeholder 8">
            <a:extLst>
              <a:ext uri="{FF2B5EF4-FFF2-40B4-BE49-F238E27FC236}">
                <a16:creationId xmlns:a16="http://schemas.microsoft.com/office/drawing/2014/main" xmlns="" id="{8F72FC0E-0F74-CB81-C20C-1A20D5424BB4}"/>
              </a:ext>
            </a:extLst>
          </p:cNvPr>
          <p:cNvSpPr>
            <a:spLocks noGrp="1"/>
          </p:cNvSpPr>
          <p:nvPr>
            <p:ph type="body" sz="quarter" idx="17"/>
          </p:nvPr>
        </p:nvSpPr>
        <p:spPr>
          <a:xfrm>
            <a:off x="5052060" y="3236976"/>
            <a:ext cx="2093976" cy="2068252"/>
          </a:xfrm>
        </p:spPr>
        <p:txBody>
          <a:bodyPr/>
          <a:lstStyle/>
          <a:p>
            <a:r>
              <a:rPr lang="en-IN" dirty="0">
                <a:latin typeface="Times New Roman" panose="02020603050405020304" pitchFamily="18" charset="0"/>
                <a:cs typeface="Times New Roman" panose="02020603050405020304" pitchFamily="18" charset="0"/>
              </a:rPr>
              <a:t>Technology :</a:t>
            </a:r>
          </a:p>
          <a:p>
            <a:r>
              <a:rPr lang="en-IN" dirty="0">
                <a:latin typeface="Times New Roman" panose="02020603050405020304" pitchFamily="18" charset="0"/>
                <a:cs typeface="Times New Roman" panose="02020603050405020304" pitchFamily="18" charset="0"/>
              </a:rPr>
              <a:t>          java,.</a:t>
            </a:r>
            <a:r>
              <a:rPr lang="en-IN" dirty="0" err="1">
                <a:latin typeface="Times New Roman" panose="02020603050405020304" pitchFamily="18" charset="0"/>
                <a:cs typeface="Times New Roman" panose="02020603050405020304" pitchFamily="18" charset="0"/>
              </a:rPr>
              <a:t>Net,SAP</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Environment :      </a:t>
            </a:r>
          </a:p>
          <a:p>
            <a:r>
              <a:rPr lang="en-IN" dirty="0">
                <a:latin typeface="Times New Roman" panose="02020603050405020304" pitchFamily="18" charset="0"/>
                <a:cs typeface="Times New Roman" panose="02020603050405020304" pitchFamily="18" charset="0"/>
              </a:rPr>
              <a:t>           Windows</a:t>
            </a:r>
          </a:p>
        </p:txBody>
      </p:sp>
      <p:sp>
        <p:nvSpPr>
          <p:cNvPr id="10" name="Text Placeholder 9">
            <a:extLst>
              <a:ext uri="{FF2B5EF4-FFF2-40B4-BE49-F238E27FC236}">
                <a16:creationId xmlns:a16="http://schemas.microsoft.com/office/drawing/2014/main" xmlns="" id="{9C18E094-D88A-04BC-DD8B-A3A63E95047F}"/>
              </a:ext>
            </a:extLst>
          </p:cNvPr>
          <p:cNvSpPr>
            <a:spLocks noGrp="1"/>
          </p:cNvSpPr>
          <p:nvPr>
            <p:ph type="body" sz="quarter" idx="18"/>
          </p:nvPr>
        </p:nvSpPr>
        <p:spPr/>
        <p:txBody>
          <a:bodyPr/>
          <a:lstStyle/>
          <a:p>
            <a:r>
              <a:rPr lang="en-IN" sz="1800" b="1" dirty="0">
                <a:effectLst/>
                <a:latin typeface="Times New Roman" panose="02020603050405020304" pitchFamily="18" charset="0"/>
                <a:ea typeface="SimSun" panose="02010600030101010101" pitchFamily="2" charset="-122"/>
              </a:rPr>
              <a:t>Requirement Analysis </a:t>
            </a:r>
            <a:endParaRPr lang="en-IN" dirty="0"/>
          </a:p>
        </p:txBody>
      </p:sp>
      <p:sp>
        <p:nvSpPr>
          <p:cNvPr id="11" name="Text Placeholder 10">
            <a:extLst>
              <a:ext uri="{FF2B5EF4-FFF2-40B4-BE49-F238E27FC236}">
                <a16:creationId xmlns:a16="http://schemas.microsoft.com/office/drawing/2014/main" xmlns="" id="{2F049996-9CF9-D44E-1216-5B61D5F298FB}"/>
              </a:ext>
            </a:extLst>
          </p:cNvPr>
          <p:cNvSpPr>
            <a:spLocks noGrp="1"/>
          </p:cNvSpPr>
          <p:nvPr>
            <p:ph type="body" sz="quarter" idx="19"/>
          </p:nvPr>
        </p:nvSpPr>
        <p:spPr>
          <a:xfrm>
            <a:off x="7212330" y="3236975"/>
            <a:ext cx="2093976" cy="2068251"/>
          </a:xfrm>
        </p:spPr>
        <p:txBody>
          <a:bodyPr/>
          <a:lstStyle/>
          <a:p>
            <a:r>
              <a:rPr lang="en-IN" sz="1600" kern="150" dirty="0">
                <a:effectLst/>
                <a:latin typeface="Times New Roman" panose="02020603050405020304" pitchFamily="18" charset="0"/>
                <a:ea typeface="SimSun" panose="02010600030101010101" pitchFamily="2" charset="-122"/>
                <a:cs typeface="Tahoma" panose="020B0604030504040204" pitchFamily="34" charset="0"/>
              </a:rPr>
              <a:t>The list of all the requirements like human, software&amp; hardware will be decided in this phase.</a:t>
            </a:r>
            <a:endParaRPr lang="en-IN" sz="1600" kern="150" dirty="0">
              <a:effectLst/>
              <a:latin typeface="Calibri" panose="020F0502020204030204" pitchFamily="34" charset="0"/>
              <a:ea typeface="SimSun" panose="02010600030101010101" pitchFamily="2" charset="-122"/>
              <a:cs typeface="Tahoma" panose="020B0604030504040204" pitchFamily="34" charset="0"/>
            </a:endParaRPr>
          </a:p>
          <a:p>
            <a:endParaRPr lang="en-IN" dirty="0"/>
          </a:p>
        </p:txBody>
      </p:sp>
      <p:sp>
        <p:nvSpPr>
          <p:cNvPr id="12" name="Text Placeholder 11">
            <a:extLst>
              <a:ext uri="{FF2B5EF4-FFF2-40B4-BE49-F238E27FC236}">
                <a16:creationId xmlns:a16="http://schemas.microsoft.com/office/drawing/2014/main" xmlns="" id="{3FD76C43-E184-8A42-345F-9B2BDCE493E6}"/>
              </a:ext>
            </a:extLst>
          </p:cNvPr>
          <p:cNvSpPr>
            <a:spLocks noGrp="1"/>
          </p:cNvSpPr>
          <p:nvPr>
            <p:ph type="body" sz="quarter" idx="20"/>
          </p:nvPr>
        </p:nvSpPr>
        <p:spPr/>
        <p:txBody>
          <a:bodyPr/>
          <a:lstStyle/>
          <a:p>
            <a:r>
              <a:rPr lang="en-IN" sz="1800" b="1" dirty="0">
                <a:effectLst/>
                <a:latin typeface="Times New Roman" panose="02020603050405020304" pitchFamily="18" charset="0"/>
                <a:ea typeface="SimSun" panose="02010600030101010101" pitchFamily="2" charset="-122"/>
              </a:rPr>
              <a:t>Output</a:t>
            </a:r>
            <a:endParaRPr lang="en-IN" dirty="0"/>
          </a:p>
        </p:txBody>
      </p:sp>
    </p:spTree>
    <p:extLst>
      <p:ext uri="{BB962C8B-B14F-4D97-AF65-F5344CB8AC3E}">
        <p14:creationId xmlns:p14="http://schemas.microsoft.com/office/powerpoint/2010/main" val="59055334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978</TotalTime>
  <Words>5977</Words>
  <Application>Microsoft Office PowerPoint</Application>
  <PresentationFormat>Custom</PresentationFormat>
  <Paragraphs>857</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SofTwaRe Testing </vt:lpstr>
      <vt:lpstr>CONTENTS</vt:lpstr>
      <vt:lpstr>TESTING</vt:lpstr>
      <vt:lpstr>TESTING</vt:lpstr>
      <vt:lpstr>             SOW (Statement of work)</vt:lpstr>
      <vt:lpstr>PowerPoint Presentation</vt:lpstr>
      <vt:lpstr>Requirements Phase </vt:lpstr>
      <vt:lpstr>PowerPoint Presentation</vt:lpstr>
      <vt:lpstr>Analysis Phase </vt:lpstr>
      <vt:lpstr>PowerPoint Presentation</vt:lpstr>
      <vt:lpstr>PowerPoint Presentation</vt:lpstr>
      <vt:lpstr>PowerPoint Presentation</vt:lpstr>
      <vt:lpstr>PowerPoint Presentation</vt:lpstr>
      <vt:lpstr>PowerPoint Presentation</vt:lpstr>
      <vt:lpstr>  Delivery and Maintenance Phase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sivasainadhreddy12@gmail.com</dc:creator>
  <cp:lastModifiedBy>Hp</cp:lastModifiedBy>
  <cp:revision>16</cp:revision>
  <dcterms:created xsi:type="dcterms:W3CDTF">2023-03-21T05:47:27Z</dcterms:created>
  <dcterms:modified xsi:type="dcterms:W3CDTF">2023-05-05T06:54:57Z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