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930900" cy="3670300"/>
  <p:notesSz cx="5930900" cy="367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166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817" y="1137793"/>
            <a:ext cx="5041265" cy="770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9635" y="2055368"/>
            <a:ext cx="4151630" cy="91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6545" y="844169"/>
            <a:ext cx="2579941" cy="2422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54413" y="844169"/>
            <a:ext cx="2579941" cy="2422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7222" y="222408"/>
            <a:ext cx="1802130" cy="46355"/>
          </a:xfrm>
          <a:custGeom>
            <a:avLst/>
            <a:gdLst/>
            <a:ahLst/>
            <a:cxnLst/>
            <a:rect l="l" t="t" r="r" b="b"/>
            <a:pathLst>
              <a:path w="1802130" h="46354">
                <a:moveTo>
                  <a:pt x="1801513" y="0"/>
                </a:moveTo>
                <a:lnTo>
                  <a:pt x="0" y="0"/>
                </a:lnTo>
                <a:lnTo>
                  <a:pt x="0" y="46217"/>
                </a:lnTo>
                <a:lnTo>
                  <a:pt x="1801513" y="46217"/>
                </a:lnTo>
                <a:lnTo>
                  <a:pt x="1801513" y="0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4134" y="219328"/>
            <a:ext cx="3175" cy="52705"/>
          </a:xfrm>
          <a:custGeom>
            <a:avLst/>
            <a:gdLst/>
            <a:ahLst/>
            <a:cxnLst/>
            <a:rect l="l" t="t" r="r" b="b"/>
            <a:pathLst>
              <a:path w="3175" h="52704">
                <a:moveTo>
                  <a:pt x="3086" y="46215"/>
                </a:moveTo>
                <a:lnTo>
                  <a:pt x="889" y="47117"/>
                </a:lnTo>
                <a:lnTo>
                  <a:pt x="0" y="49301"/>
                </a:lnTo>
                <a:lnTo>
                  <a:pt x="889" y="51485"/>
                </a:lnTo>
                <a:lnTo>
                  <a:pt x="3086" y="52387"/>
                </a:lnTo>
                <a:lnTo>
                  <a:pt x="3086" y="46215"/>
                </a:lnTo>
                <a:close/>
              </a:path>
              <a:path w="3175" h="52704">
                <a:moveTo>
                  <a:pt x="3086" y="0"/>
                </a:moveTo>
                <a:lnTo>
                  <a:pt x="889" y="901"/>
                </a:lnTo>
                <a:lnTo>
                  <a:pt x="0" y="3086"/>
                </a:lnTo>
                <a:lnTo>
                  <a:pt x="889" y="5283"/>
                </a:lnTo>
                <a:lnTo>
                  <a:pt x="3086" y="6172"/>
                </a:lnTo>
                <a:lnTo>
                  <a:pt x="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12169" y="220678"/>
            <a:ext cx="1802130" cy="48260"/>
          </a:xfrm>
          <a:custGeom>
            <a:avLst/>
            <a:gdLst/>
            <a:ahLst/>
            <a:cxnLst/>
            <a:rect l="l" t="t" r="r" b="b"/>
            <a:pathLst>
              <a:path w="1802129" h="48260">
                <a:moveTo>
                  <a:pt x="1801510" y="0"/>
                </a:moveTo>
                <a:lnTo>
                  <a:pt x="0" y="0"/>
                </a:lnTo>
                <a:lnTo>
                  <a:pt x="0" y="47935"/>
                </a:lnTo>
                <a:lnTo>
                  <a:pt x="1801510" y="47935"/>
                </a:lnTo>
                <a:lnTo>
                  <a:pt x="1801510" y="0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09073" y="217601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10">
                <a:moveTo>
                  <a:pt x="3086" y="47929"/>
                </a:moveTo>
                <a:lnTo>
                  <a:pt x="901" y="48844"/>
                </a:lnTo>
                <a:lnTo>
                  <a:pt x="0" y="51015"/>
                </a:lnTo>
                <a:lnTo>
                  <a:pt x="901" y="53213"/>
                </a:lnTo>
                <a:lnTo>
                  <a:pt x="3086" y="54102"/>
                </a:lnTo>
                <a:lnTo>
                  <a:pt x="3086" y="47929"/>
                </a:lnTo>
                <a:close/>
              </a:path>
              <a:path w="3175" h="54610">
                <a:moveTo>
                  <a:pt x="3086" y="0"/>
                </a:moveTo>
                <a:lnTo>
                  <a:pt x="901" y="901"/>
                </a:lnTo>
                <a:lnTo>
                  <a:pt x="0" y="3086"/>
                </a:lnTo>
                <a:lnTo>
                  <a:pt x="901" y="5270"/>
                </a:lnTo>
                <a:lnTo>
                  <a:pt x="3086" y="6172"/>
                </a:lnTo>
                <a:lnTo>
                  <a:pt x="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63471" y="222408"/>
            <a:ext cx="1802130" cy="45085"/>
          </a:xfrm>
          <a:custGeom>
            <a:avLst/>
            <a:gdLst/>
            <a:ahLst/>
            <a:cxnLst/>
            <a:rect l="l" t="t" r="r" b="b"/>
            <a:pathLst>
              <a:path w="1802129" h="45085">
                <a:moveTo>
                  <a:pt x="1801510" y="0"/>
                </a:moveTo>
                <a:lnTo>
                  <a:pt x="0" y="0"/>
                </a:lnTo>
                <a:lnTo>
                  <a:pt x="0" y="44481"/>
                </a:lnTo>
                <a:lnTo>
                  <a:pt x="1801510" y="44481"/>
                </a:lnTo>
                <a:lnTo>
                  <a:pt x="180151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60371" y="219328"/>
            <a:ext cx="3175" cy="50800"/>
          </a:xfrm>
          <a:custGeom>
            <a:avLst/>
            <a:gdLst/>
            <a:ahLst/>
            <a:cxnLst/>
            <a:rect l="l" t="t" r="r" b="b"/>
            <a:pathLst>
              <a:path w="3175" h="50800">
                <a:moveTo>
                  <a:pt x="3098" y="44488"/>
                </a:moveTo>
                <a:lnTo>
                  <a:pt x="901" y="45389"/>
                </a:lnTo>
                <a:lnTo>
                  <a:pt x="0" y="47561"/>
                </a:lnTo>
                <a:lnTo>
                  <a:pt x="901" y="49758"/>
                </a:lnTo>
                <a:lnTo>
                  <a:pt x="3098" y="50660"/>
                </a:lnTo>
                <a:lnTo>
                  <a:pt x="3098" y="44488"/>
                </a:lnTo>
                <a:close/>
              </a:path>
              <a:path w="3175" h="50800">
                <a:moveTo>
                  <a:pt x="3098" y="0"/>
                </a:moveTo>
                <a:lnTo>
                  <a:pt x="901" y="901"/>
                </a:lnTo>
                <a:lnTo>
                  <a:pt x="0" y="3086"/>
                </a:lnTo>
                <a:lnTo>
                  <a:pt x="901" y="5283"/>
                </a:lnTo>
                <a:lnTo>
                  <a:pt x="3098" y="6172"/>
                </a:lnTo>
                <a:lnTo>
                  <a:pt x="3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512" y="315630"/>
            <a:ext cx="2060575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512" y="1245332"/>
            <a:ext cx="5301874" cy="1449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16506" y="3413379"/>
            <a:ext cx="1897888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6545" y="3413379"/>
            <a:ext cx="1364107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0248" y="3413379"/>
            <a:ext cx="1364107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vaniPotabattula/Steganography0033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30900" cy="3336290"/>
          </a:xfrm>
          <a:custGeom>
            <a:avLst/>
            <a:gdLst/>
            <a:ahLst/>
            <a:cxnLst/>
            <a:rect l="l" t="t" r="r" b="b"/>
            <a:pathLst>
              <a:path w="5930900" h="3336290">
                <a:moveTo>
                  <a:pt x="5930899" y="0"/>
                </a:moveTo>
                <a:lnTo>
                  <a:pt x="0" y="0"/>
                </a:lnTo>
                <a:lnTo>
                  <a:pt x="0" y="3336131"/>
                </a:lnTo>
                <a:lnTo>
                  <a:pt x="5930899" y="3336131"/>
                </a:lnTo>
                <a:lnTo>
                  <a:pt x="5930899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STUDENT</a:t>
            </a:r>
            <a:r>
              <a:rPr spc="-80" dirty="0"/>
              <a:t> </a:t>
            </a:r>
            <a:r>
              <a:rPr spc="-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962" y="525016"/>
            <a:ext cx="3867150" cy="124200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50" u="sng" spc="3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NAME:</a:t>
            </a:r>
            <a:r>
              <a:rPr sz="1050" spc="35" dirty="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sz="1050" spc="235" dirty="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lang="en-US" sz="1050" spc="20" dirty="0">
                <a:solidFill>
                  <a:srgbClr val="FF0000"/>
                </a:solidFill>
                <a:latin typeface="Arial MT"/>
                <a:cs typeface="Arial MT"/>
              </a:rPr>
              <a:t>POTABATTULA SRAVANI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1050" u="sng" spc="5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R</a:t>
            </a:r>
            <a:r>
              <a:rPr sz="1050" u="sng" spc="5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OLL</a:t>
            </a:r>
            <a:r>
              <a:rPr sz="105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 </a:t>
            </a:r>
            <a:r>
              <a:rPr sz="1050" u="sng" spc="3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NO:</a:t>
            </a:r>
            <a:r>
              <a:rPr sz="1050" spc="270" dirty="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lang="en-US" sz="1050" spc="20" dirty="0">
                <a:solidFill>
                  <a:srgbClr val="FF0000"/>
                </a:solidFill>
                <a:latin typeface="Arial MT"/>
                <a:cs typeface="Arial MT"/>
              </a:rPr>
              <a:t>3H41F0033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u="sng" spc="3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EMAIL</a:t>
            </a:r>
            <a:r>
              <a:rPr lang="en-US" sz="1050" u="sng" spc="30" dirty="0">
                <a:solidFill>
                  <a:srgbClr val="6EAC1C"/>
                </a:solidFill>
                <a:highlight>
                  <a:srgbClr val="FFFF00"/>
                </a:highlight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:</a:t>
            </a:r>
            <a:r>
              <a:rPr lang="en-US" sz="1050" u="sng" spc="15" dirty="0">
                <a:solidFill>
                  <a:srgbClr val="FF0000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23h41f0033@bvcits.edu.in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u="sng" spc="3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BRANCH:</a:t>
            </a:r>
            <a:r>
              <a:rPr sz="1050" spc="250" dirty="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lang="en-US" sz="1050" spc="15" dirty="0">
                <a:solidFill>
                  <a:srgbClr val="FF0000"/>
                </a:solidFill>
                <a:latin typeface="Arial MT"/>
                <a:cs typeface="Arial MT"/>
              </a:rPr>
              <a:t>MCA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ts val="1175"/>
              </a:lnSpc>
              <a:spcBef>
                <a:spcPts val="455"/>
              </a:spcBef>
            </a:pPr>
            <a:r>
              <a:rPr sz="1050" u="sng" spc="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COLLEGE</a:t>
            </a:r>
            <a:r>
              <a:rPr sz="1050" u="sng" spc="10" dirty="0">
                <a:solidFill>
                  <a:srgbClr val="FF0000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:</a:t>
            </a:r>
            <a:r>
              <a:rPr lang="en-US" sz="1050" u="sng" spc="10" dirty="0">
                <a:solidFill>
                  <a:srgbClr val="FF0000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  BVC INSTITUTE OF TECHNOLOGY&amp;SCIENCE</a:t>
            </a:r>
            <a:endParaRPr sz="105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R="1137285" algn="r">
              <a:lnSpc>
                <a:spcPts val="935"/>
              </a:lnSpc>
            </a:pP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85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4135" y="217589"/>
            <a:ext cx="5499735" cy="54610"/>
            <a:chOff x="214135" y="217589"/>
            <a:chExt cx="5499735" cy="54610"/>
          </a:xfrm>
        </p:grpSpPr>
        <p:sp>
          <p:nvSpPr>
            <p:cNvPr id="6" name="object 6"/>
            <p:cNvSpPr/>
            <p:nvPr/>
          </p:nvSpPr>
          <p:spPr>
            <a:xfrm>
              <a:off x="217222" y="222408"/>
              <a:ext cx="1802130" cy="46355"/>
            </a:xfrm>
            <a:custGeom>
              <a:avLst/>
              <a:gdLst/>
              <a:ahLst/>
              <a:cxnLst/>
              <a:rect l="l" t="t" r="r" b="b"/>
              <a:pathLst>
                <a:path w="1802130" h="46354">
                  <a:moveTo>
                    <a:pt x="1801513" y="0"/>
                  </a:moveTo>
                  <a:lnTo>
                    <a:pt x="0" y="0"/>
                  </a:lnTo>
                  <a:lnTo>
                    <a:pt x="0" y="46217"/>
                  </a:lnTo>
                  <a:lnTo>
                    <a:pt x="1801513" y="46217"/>
                  </a:lnTo>
                  <a:lnTo>
                    <a:pt x="1801513" y="0"/>
                  </a:lnTo>
                  <a:close/>
                </a:path>
              </a:pathLst>
            </a:custGeom>
            <a:solidFill>
              <a:srgbClr val="465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134" y="219328"/>
              <a:ext cx="3175" cy="52705"/>
            </a:xfrm>
            <a:custGeom>
              <a:avLst/>
              <a:gdLst/>
              <a:ahLst/>
              <a:cxnLst/>
              <a:rect l="l" t="t" r="r" b="b"/>
              <a:pathLst>
                <a:path w="3175" h="52704">
                  <a:moveTo>
                    <a:pt x="3086" y="46215"/>
                  </a:moveTo>
                  <a:lnTo>
                    <a:pt x="889" y="47117"/>
                  </a:lnTo>
                  <a:lnTo>
                    <a:pt x="0" y="49301"/>
                  </a:lnTo>
                  <a:lnTo>
                    <a:pt x="889" y="51485"/>
                  </a:lnTo>
                  <a:lnTo>
                    <a:pt x="3086" y="52387"/>
                  </a:lnTo>
                  <a:lnTo>
                    <a:pt x="3086" y="46215"/>
                  </a:lnTo>
                  <a:close/>
                </a:path>
                <a:path w="3175" h="52704">
                  <a:moveTo>
                    <a:pt x="3086" y="0"/>
                  </a:moveTo>
                  <a:lnTo>
                    <a:pt x="889" y="901"/>
                  </a:lnTo>
                  <a:lnTo>
                    <a:pt x="0" y="3086"/>
                  </a:lnTo>
                  <a:lnTo>
                    <a:pt x="889" y="5283"/>
                  </a:lnTo>
                  <a:lnTo>
                    <a:pt x="3086" y="6172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3471" y="222408"/>
              <a:ext cx="1802130" cy="45085"/>
            </a:xfrm>
            <a:custGeom>
              <a:avLst/>
              <a:gdLst/>
              <a:ahLst/>
              <a:cxnLst/>
              <a:rect l="l" t="t" r="r" b="b"/>
              <a:pathLst>
                <a:path w="1802129" h="45085">
                  <a:moveTo>
                    <a:pt x="1801510" y="0"/>
                  </a:moveTo>
                  <a:lnTo>
                    <a:pt x="0" y="0"/>
                  </a:lnTo>
                  <a:lnTo>
                    <a:pt x="0" y="44481"/>
                  </a:lnTo>
                  <a:lnTo>
                    <a:pt x="1801510" y="44481"/>
                  </a:lnTo>
                  <a:lnTo>
                    <a:pt x="1801510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0371" y="219328"/>
              <a:ext cx="3175" cy="50800"/>
            </a:xfrm>
            <a:custGeom>
              <a:avLst/>
              <a:gdLst/>
              <a:ahLst/>
              <a:cxnLst/>
              <a:rect l="l" t="t" r="r" b="b"/>
              <a:pathLst>
                <a:path w="3175" h="50800">
                  <a:moveTo>
                    <a:pt x="3098" y="44488"/>
                  </a:moveTo>
                  <a:lnTo>
                    <a:pt x="901" y="45389"/>
                  </a:lnTo>
                  <a:lnTo>
                    <a:pt x="0" y="47561"/>
                  </a:lnTo>
                  <a:lnTo>
                    <a:pt x="901" y="49758"/>
                  </a:lnTo>
                  <a:lnTo>
                    <a:pt x="3098" y="50660"/>
                  </a:lnTo>
                  <a:lnTo>
                    <a:pt x="3098" y="44488"/>
                  </a:lnTo>
                  <a:close/>
                </a:path>
                <a:path w="3175" h="50800">
                  <a:moveTo>
                    <a:pt x="3098" y="0"/>
                  </a:moveTo>
                  <a:lnTo>
                    <a:pt x="901" y="901"/>
                  </a:lnTo>
                  <a:lnTo>
                    <a:pt x="0" y="3086"/>
                  </a:lnTo>
                  <a:lnTo>
                    <a:pt x="901" y="5283"/>
                  </a:lnTo>
                  <a:lnTo>
                    <a:pt x="3098" y="6172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2169" y="220678"/>
              <a:ext cx="1802130" cy="48260"/>
            </a:xfrm>
            <a:custGeom>
              <a:avLst/>
              <a:gdLst/>
              <a:ahLst/>
              <a:cxnLst/>
              <a:rect l="l" t="t" r="r" b="b"/>
              <a:pathLst>
                <a:path w="1802129" h="48260">
                  <a:moveTo>
                    <a:pt x="1801510" y="0"/>
                  </a:moveTo>
                  <a:lnTo>
                    <a:pt x="0" y="0"/>
                  </a:lnTo>
                  <a:lnTo>
                    <a:pt x="0" y="47935"/>
                  </a:lnTo>
                  <a:lnTo>
                    <a:pt x="1801510" y="47935"/>
                  </a:lnTo>
                  <a:lnTo>
                    <a:pt x="1801510" y="0"/>
                  </a:lnTo>
                  <a:close/>
                </a:path>
              </a:pathLst>
            </a:custGeom>
            <a:solidFill>
              <a:srgbClr val="959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9072" y="217601"/>
              <a:ext cx="3175" cy="54610"/>
            </a:xfrm>
            <a:custGeom>
              <a:avLst/>
              <a:gdLst/>
              <a:ahLst/>
              <a:cxnLst/>
              <a:rect l="l" t="t" r="r" b="b"/>
              <a:pathLst>
                <a:path w="3175" h="54610">
                  <a:moveTo>
                    <a:pt x="3086" y="47929"/>
                  </a:moveTo>
                  <a:lnTo>
                    <a:pt x="901" y="48844"/>
                  </a:lnTo>
                  <a:lnTo>
                    <a:pt x="0" y="51015"/>
                  </a:lnTo>
                  <a:lnTo>
                    <a:pt x="901" y="53213"/>
                  </a:lnTo>
                  <a:lnTo>
                    <a:pt x="3086" y="54102"/>
                  </a:lnTo>
                  <a:lnTo>
                    <a:pt x="3086" y="47929"/>
                  </a:lnTo>
                  <a:close/>
                </a:path>
                <a:path w="3175" h="54610">
                  <a:moveTo>
                    <a:pt x="3086" y="0"/>
                  </a:moveTo>
                  <a:lnTo>
                    <a:pt x="901" y="901"/>
                  </a:lnTo>
                  <a:lnTo>
                    <a:pt x="0" y="3086"/>
                  </a:lnTo>
                  <a:lnTo>
                    <a:pt x="901" y="5270"/>
                  </a:lnTo>
                  <a:lnTo>
                    <a:pt x="3086" y="6172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88" y="1668066"/>
            <a:ext cx="5477803" cy="1441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677670"/>
            <a:ext cx="159956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/>
              <a:t>STEGANOGRAPHY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561910"/>
            <a:ext cx="5218430" cy="91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practice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concealing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another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message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physical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object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hiding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methods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avoid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used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virtually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type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digital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content,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including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text, image,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video,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audio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content.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 hidden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data 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then extracted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at its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destination.</a:t>
            </a:r>
            <a:endParaRPr sz="800">
              <a:latin typeface="Arial MT"/>
              <a:cs typeface="Arial MT"/>
            </a:endParaRPr>
          </a:p>
          <a:p>
            <a:pPr marL="161290" marR="120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involves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inside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includes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changing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format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existing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changing words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using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context-free grammars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generate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readable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texts,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generating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random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character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sequences.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23749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/>
              <a:t>STEGANOGRAPHY</a:t>
            </a:r>
            <a:r>
              <a:rPr sz="1350" spc="-30" dirty="0"/>
              <a:t> </a:t>
            </a:r>
            <a:r>
              <a:rPr sz="1350" dirty="0"/>
              <a:t>AGENDA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254010"/>
            <a:ext cx="529463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marR="67945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Whereas cryptography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practice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protecting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contents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message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alone,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steganography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is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concerned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concealing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both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fact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secret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message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being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sent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contents.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 </a:t>
            </a:r>
            <a:r>
              <a:rPr sz="800" spc="-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includes the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concealment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of information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computer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endParaRPr sz="800">
              <a:latin typeface="Arial MT"/>
              <a:cs typeface="Arial MT"/>
            </a:endParaRPr>
          </a:p>
          <a:p>
            <a:pPr marL="161290" marR="889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includes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concealment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computer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digital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steganography,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electronic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communications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may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steganographic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coding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inside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transport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layer,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such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document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file,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file,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program, or protocol.</a:t>
            </a:r>
            <a:endParaRPr sz="800">
              <a:latin typeface="Arial MT"/>
              <a:cs typeface="Arial MT"/>
            </a:endParaRPr>
          </a:p>
          <a:p>
            <a:pPr marL="161290" marR="508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files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ideal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steganographic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transmission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because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large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size.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For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example,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sender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might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start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innocuous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adjust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color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every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hundredth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pixels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correspond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letter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alphabet.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The change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so subtle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someone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who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specifically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looking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unlikely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notice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chang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185737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/>
              <a:t>PROJECT</a:t>
            </a:r>
            <a:r>
              <a:rPr sz="1350" spc="330" dirty="0"/>
              <a:t> </a:t>
            </a:r>
            <a:r>
              <a:rPr sz="1350" dirty="0"/>
              <a:t>OVERVIEW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492717"/>
            <a:ext cx="5281930" cy="105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technique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involves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ordinary,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non-secret</a:t>
            </a:r>
            <a:r>
              <a:rPr sz="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message,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so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will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detected.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will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then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extracted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ordinary</a:t>
            </a:r>
            <a:r>
              <a:rPr sz="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message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destination,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thus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avoiding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additional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step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be used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conjunction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with encryption in order to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conceal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protect data.</a:t>
            </a:r>
            <a:endParaRPr sz="800" dirty="0">
              <a:latin typeface="Arial MT"/>
              <a:cs typeface="Arial MT"/>
            </a:endParaRPr>
          </a:p>
          <a:p>
            <a:pPr marL="161290" marR="501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a means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concealing secret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(or even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on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top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of)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otherwise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mundane, 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non-secret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document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other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media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avoid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comes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Greek words</a:t>
            </a:r>
            <a:r>
              <a:rPr sz="8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steganos,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which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means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“covered”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“hidden,”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graph,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which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means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“to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write.”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Hence,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“hidden writing".</a:t>
            </a:r>
            <a:endParaRPr sz="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397700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/>
              <a:t>WHO</a:t>
            </a:r>
            <a:r>
              <a:rPr sz="1350" spc="-10" dirty="0"/>
              <a:t> </a:t>
            </a:r>
            <a:r>
              <a:rPr sz="1350" dirty="0"/>
              <a:t>ARE</a:t>
            </a:r>
            <a:r>
              <a:rPr sz="1350" spc="-5" dirty="0"/>
              <a:t> </a:t>
            </a:r>
            <a:r>
              <a:rPr sz="1350" dirty="0"/>
              <a:t>THE</a:t>
            </a:r>
            <a:r>
              <a:rPr sz="1350" spc="-5" dirty="0"/>
              <a:t> </a:t>
            </a:r>
            <a:r>
              <a:rPr sz="1350" spc="5" dirty="0"/>
              <a:t>END</a:t>
            </a:r>
            <a:r>
              <a:rPr sz="1350" spc="-5" dirty="0"/>
              <a:t> </a:t>
            </a:r>
            <a:r>
              <a:rPr sz="1350" dirty="0"/>
              <a:t>USERS </a:t>
            </a:r>
            <a:r>
              <a:rPr sz="1350" spc="5" dirty="0"/>
              <a:t>OF</a:t>
            </a:r>
            <a:r>
              <a:rPr sz="1350" spc="-5" dirty="0"/>
              <a:t> </a:t>
            </a:r>
            <a:r>
              <a:rPr sz="1350" dirty="0"/>
              <a:t>THIS</a:t>
            </a:r>
            <a:r>
              <a:rPr sz="1350" spc="-5" dirty="0"/>
              <a:t> </a:t>
            </a:r>
            <a:r>
              <a:rPr sz="1350" dirty="0"/>
              <a:t>PROJECT?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084522"/>
            <a:ext cx="5250180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Intelligence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Agencies: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Government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agencies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involved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national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security,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intelligence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gathering,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 law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enforcement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often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utilize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covertly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transmit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receive sensitive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critical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remains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protected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interception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detection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by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unauthorized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parties.</a:t>
            </a:r>
            <a:endParaRPr sz="800">
              <a:latin typeface="Arial MT"/>
              <a:cs typeface="Arial MT"/>
            </a:endParaRPr>
          </a:p>
          <a:p>
            <a:pPr marL="161290" marR="13271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Corporate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Entities: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Businesses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organizations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may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employ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secure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proprietary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trade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secrets,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financial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data,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confidential communications.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helps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maintaining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competitive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advantage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protecting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corporate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assets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industrial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espionage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unauthorized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access.</a:t>
            </a:r>
            <a:endParaRPr sz="800">
              <a:latin typeface="Arial MT"/>
              <a:cs typeface="Arial MT"/>
            </a:endParaRPr>
          </a:p>
          <a:p>
            <a:pPr marL="161290" marR="120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Military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Organizations: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Military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units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defense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contractors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use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secure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communication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sz="800" spc="-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tactical operations,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ensuring operational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security and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confidentiality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mission-critical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800">
              <a:latin typeface="Arial MT"/>
              <a:cs typeface="Arial MT"/>
            </a:endParaRPr>
          </a:p>
          <a:p>
            <a:pPr marL="161290" marR="24765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91135" algn="l"/>
              </a:tabLst>
            </a:pPr>
            <a:r>
              <a:rPr dirty="0"/>
              <a:t>	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Journalists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Activists: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Individuals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working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journalism,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activism,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human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rights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advocacy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may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use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securely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communicate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protect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anonymity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sources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information,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especially in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regions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restricted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freedom of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speech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surveillance concerns.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6646"/>
            <a:ext cx="40430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/>
              <a:t>YOUR</a:t>
            </a:r>
            <a:r>
              <a:rPr sz="1350" spc="-10" dirty="0"/>
              <a:t> </a:t>
            </a:r>
            <a:r>
              <a:rPr sz="1350" dirty="0"/>
              <a:t>SOLUTION</a:t>
            </a:r>
            <a:r>
              <a:rPr sz="1350" spc="-10" dirty="0"/>
              <a:t> </a:t>
            </a:r>
            <a:r>
              <a:rPr sz="1350" spc="5" dirty="0"/>
              <a:t>AND</a:t>
            </a:r>
            <a:r>
              <a:rPr sz="1350" spc="-5" dirty="0"/>
              <a:t> </a:t>
            </a:r>
            <a:r>
              <a:rPr sz="1350" dirty="0"/>
              <a:t>ITS</a:t>
            </a:r>
            <a:r>
              <a:rPr sz="1350" spc="-5" dirty="0"/>
              <a:t> </a:t>
            </a:r>
            <a:r>
              <a:rPr sz="1350" dirty="0"/>
              <a:t>VALUE</a:t>
            </a:r>
            <a:r>
              <a:rPr sz="1350" spc="-5" dirty="0"/>
              <a:t> </a:t>
            </a:r>
            <a:r>
              <a:rPr sz="1350" dirty="0"/>
              <a:t>PROPOSITION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332100"/>
            <a:ext cx="5289550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marR="226695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Stealth: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My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solution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high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levels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security by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least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significant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bits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cover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media,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making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extremely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difficult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unauthorized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detect</a:t>
            </a:r>
            <a:r>
              <a:rPr sz="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hidden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data without the proper decryption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key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or algorithm.</a:t>
            </a:r>
            <a:endParaRPr sz="800">
              <a:latin typeface="Arial MT"/>
              <a:cs typeface="Arial MT"/>
            </a:endParaRPr>
          </a:p>
          <a:p>
            <a:pPr marL="161290" marR="13779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Versatility: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supports embedding various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types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formats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(text,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binary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files,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etc.)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into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different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types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media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files, ensuring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flexibility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applicability across different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use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cases.</a:t>
            </a:r>
            <a:endParaRPr sz="800">
              <a:latin typeface="Arial MT"/>
              <a:cs typeface="Arial MT"/>
            </a:endParaRPr>
          </a:p>
          <a:p>
            <a:pPr marL="161290" marR="508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Efficiency: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The embedding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efficient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does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significantly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alter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original</a:t>
            </a:r>
            <a:r>
              <a:rPr sz="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sz="800" dirty="0">
                <a:solidFill>
                  <a:srgbClr val="3F3F3F"/>
                </a:solidFill>
                <a:latin typeface="Arial MT"/>
                <a:cs typeface="Arial MT"/>
              </a:rPr>
              <a:t>file's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quality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 characteristics,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preserving its integrity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and minimizing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the </a:t>
            </a:r>
            <a:r>
              <a:rPr sz="800" spc="10" dirty="0">
                <a:solidFill>
                  <a:srgbClr val="3F3F3F"/>
                </a:solidFill>
                <a:latin typeface="Arial MT"/>
                <a:cs typeface="Arial MT"/>
              </a:rPr>
              <a:t>chances</a:t>
            </a:r>
            <a:r>
              <a:rPr sz="800" spc="5" dirty="0">
                <a:solidFill>
                  <a:srgbClr val="3F3F3F"/>
                </a:solidFill>
                <a:latin typeface="Arial MT"/>
                <a:cs typeface="Arial MT"/>
              </a:rPr>
              <a:t> of detection.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309429"/>
            <a:ext cx="522605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350" spc="5" dirty="0"/>
              <a:t>HOW </a:t>
            </a:r>
            <a:r>
              <a:rPr sz="1350" dirty="0"/>
              <a:t>DID </a:t>
            </a:r>
            <a:r>
              <a:rPr sz="1350" spc="5" dirty="0"/>
              <a:t>YOU </a:t>
            </a:r>
            <a:r>
              <a:rPr sz="1350" dirty="0"/>
              <a:t>CUSTOMIZE THE PROJECT </a:t>
            </a:r>
            <a:r>
              <a:rPr sz="1350" spc="5" dirty="0"/>
              <a:t>AND MAKE </a:t>
            </a:r>
            <a:r>
              <a:rPr sz="1350" dirty="0"/>
              <a:t>IT YOUR </a:t>
            </a:r>
            <a:r>
              <a:rPr sz="1350" spc="-365" dirty="0"/>
              <a:t> </a:t>
            </a:r>
            <a:r>
              <a:rPr sz="1350" dirty="0"/>
              <a:t>OWN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971505"/>
            <a:ext cx="5251450" cy="1837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61290" marR="10795" indent="-149225">
              <a:lnSpc>
                <a:spcPts val="610"/>
              </a:lnSpc>
              <a:spcBef>
                <a:spcPts val="19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Algorithm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Selection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Enhancement: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would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carefully select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possibly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enhance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steganographic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algorithms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ensure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meet modern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security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standards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while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them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efficiency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robustness.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might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involve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implementing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newer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algorithms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improving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existing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ones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handle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larger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data</a:t>
            </a:r>
            <a:r>
              <a:rPr sz="5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payloads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to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more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resistant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to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statistical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analysis.</a:t>
            </a:r>
            <a:endParaRPr sz="550">
              <a:latin typeface="Arial MT"/>
              <a:cs typeface="Arial MT"/>
            </a:endParaRPr>
          </a:p>
          <a:p>
            <a:pPr marL="161290" marR="3302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Experience: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Designing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intuitive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user-friendly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crucial.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would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customize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make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extraction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processes straightforward,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possibly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integrating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drag-anddrop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functionality,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progress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indicators,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clear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instructions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enhance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usability.</a:t>
            </a:r>
            <a:endParaRPr sz="550">
              <a:latin typeface="Arial MT"/>
              <a:cs typeface="Arial MT"/>
            </a:endParaRPr>
          </a:p>
          <a:p>
            <a:pPr marL="161290" marR="508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Integration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Measures: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Apart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from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data,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the security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embedded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paramount.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would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integrate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strong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techniques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(like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AES)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encrypting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before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dirty="0">
                <a:solidFill>
                  <a:srgbClr val="3F3F3F"/>
                </a:solidFill>
                <a:latin typeface="Arial MT"/>
                <a:cs typeface="Arial MT"/>
              </a:rPr>
              <a:t>it,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even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dirty="0">
                <a:solidFill>
                  <a:srgbClr val="3F3F3F"/>
                </a:solidFill>
                <a:latin typeface="Arial MT"/>
                <a:cs typeface="Arial MT"/>
              </a:rPr>
              <a:t>if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carrier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compromised,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embedded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information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remains</a:t>
            </a:r>
            <a:r>
              <a:rPr sz="5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secure.</a:t>
            </a:r>
            <a:endParaRPr sz="550">
              <a:latin typeface="Arial MT"/>
              <a:cs typeface="Arial MT"/>
            </a:endParaRPr>
          </a:p>
          <a:p>
            <a:pPr marL="161290" marR="88265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Optimization: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operations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essential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real-world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usability.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could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involve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minimizing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computational overhead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during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 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extraction,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memory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usage,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process runs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efficiently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various hardware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configurations.</a:t>
            </a:r>
            <a:endParaRPr sz="550">
              <a:latin typeface="Arial MT"/>
              <a:cs typeface="Arial MT"/>
            </a:endParaRPr>
          </a:p>
          <a:p>
            <a:pPr marL="161290" marR="32384" indent="-149225">
              <a:lnSpc>
                <a:spcPts val="610"/>
              </a:lnSpc>
              <a:spcBef>
                <a:spcPts val="434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Customization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Extensibility: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Providing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options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customization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allows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tailor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specific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needs.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might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adjustable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parameters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density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(how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much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relative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cover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media),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support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different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formats,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ability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choose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different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algorithms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depending on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desired level of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security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versus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invisibility.</a:t>
            </a:r>
            <a:endParaRPr sz="550">
              <a:latin typeface="Arial MT"/>
              <a:cs typeface="Arial MT"/>
            </a:endParaRPr>
          </a:p>
          <a:p>
            <a:pPr marL="161290" marR="196215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Documentation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Support: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Clear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documentation and responsive support channels are crucial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users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understand and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effectively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use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tool.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Customizing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documentation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detailed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examples,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FAQs,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troubleshooting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tips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would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enhance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confidence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satisfaction.</a:t>
            </a:r>
            <a:endParaRPr sz="550">
              <a:latin typeface="Arial MT"/>
              <a:cs typeface="Arial MT"/>
            </a:endParaRPr>
          </a:p>
          <a:p>
            <a:pPr marL="161290" marR="13081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Validation: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Rigorous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validation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essential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ensure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reliability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solution.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Customizing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process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15" dirty="0">
                <a:solidFill>
                  <a:srgbClr val="3F3F3F"/>
                </a:solidFill>
                <a:latin typeface="Arial MT"/>
                <a:cs typeface="Arial MT"/>
              </a:rPr>
              <a:t>comprehensive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test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cases, security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audits,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and performance benchmarks would validate the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effectiveness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550" spc="10" dirty="0">
                <a:solidFill>
                  <a:srgbClr val="3F3F3F"/>
                </a:solidFill>
                <a:latin typeface="Arial MT"/>
                <a:cs typeface="Arial MT"/>
              </a:rPr>
              <a:t> the solution.</a:t>
            </a:r>
            <a:endParaRPr sz="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413034"/>
            <a:ext cx="823594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/>
              <a:t>RESULTS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245332"/>
            <a:ext cx="5282565" cy="144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1290" marR="189230" indent="-149225">
              <a:lnSpc>
                <a:spcPts val="810"/>
              </a:lnSpc>
              <a:spcBef>
                <a:spcPts val="21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Efficient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Secure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Embedding: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By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meticulously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designing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model,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project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that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hidden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be seamlessly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integrated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into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cover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while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maintaining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media's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integrity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quality.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efficiency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reduces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 likelihood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detection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preserves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secrecy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 embedded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750">
              <a:latin typeface="Arial MT"/>
              <a:cs typeface="Arial MT"/>
            </a:endParaRPr>
          </a:p>
          <a:p>
            <a:pPr marL="161290" marR="5080" indent="-149225">
              <a:lnSpc>
                <a:spcPts val="810"/>
              </a:lnSpc>
              <a:spcBef>
                <a:spcPts val="46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88595" algn="l"/>
              </a:tabLst>
            </a:pPr>
            <a:r>
              <a:rPr dirty="0"/>
              <a:t>	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Accurate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Extraction: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Through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well-defined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extraction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model,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project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enables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precise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retrieval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hidden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carrier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media.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accuracy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authorized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can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access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concealed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without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errors</a:t>
            </a:r>
            <a:r>
              <a:rPr sz="7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or loss of data integrity.</a:t>
            </a:r>
            <a:endParaRPr sz="750">
              <a:latin typeface="Arial MT"/>
              <a:cs typeface="Arial MT"/>
            </a:endParaRPr>
          </a:p>
          <a:p>
            <a:pPr marL="161290" marR="86995" indent="-149225">
              <a:lnSpc>
                <a:spcPts val="810"/>
              </a:lnSpc>
              <a:spcBef>
                <a:spcPts val="46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Robust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Measures: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comprehensive</a:t>
            </a:r>
            <a:r>
              <a:rPr sz="7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strengthens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project's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defenses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against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unauthorized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access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Techniques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such as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hidden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before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embedding,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selection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advanced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steganographic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algorithms,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and validation mechanisms contribute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safeguarding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confidentiality and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integrity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sensitive</a:t>
            </a:r>
            <a:r>
              <a:rPr sz="7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750">
              <a:latin typeface="Arial MT"/>
              <a:cs typeface="Arial MT"/>
            </a:endParaRPr>
          </a:p>
          <a:p>
            <a:pPr marL="161290" marR="270510" indent="-149225">
              <a:lnSpc>
                <a:spcPts val="810"/>
              </a:lnSpc>
              <a:spcBef>
                <a:spcPts val="459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Optimized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Performance: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focuses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computational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resources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7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operational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efficiency. This</a:t>
            </a:r>
            <a:r>
              <a:rPr sz="75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optimization </a:t>
            </a:r>
            <a:r>
              <a:rPr sz="750" spc="5" dirty="0">
                <a:solidFill>
                  <a:srgbClr val="3F3F3F"/>
                </a:solidFill>
                <a:latin typeface="Arial MT"/>
                <a:cs typeface="Arial MT"/>
              </a:rPr>
              <a:t>minimizes</a:t>
            </a:r>
            <a:r>
              <a:rPr sz="750" dirty="0">
                <a:solidFill>
                  <a:srgbClr val="3F3F3F"/>
                </a:solidFill>
                <a:latin typeface="Arial MT"/>
                <a:cs typeface="Arial MT"/>
              </a:rPr>
              <a:t> processing.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512" y="413034"/>
            <a:ext cx="5257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solidFill>
                  <a:srgbClr val="3F3F3F"/>
                </a:solidFill>
                <a:latin typeface="Arial MT"/>
                <a:cs typeface="Arial MT"/>
              </a:rPr>
              <a:t>LINKS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EF2A1-6387-5815-13F5-5DF5BC909D0C}"/>
              </a:ext>
            </a:extLst>
          </p:cNvPr>
          <p:cNvSpPr txBox="1"/>
          <p:nvPr/>
        </p:nvSpPr>
        <p:spPr>
          <a:xfrm>
            <a:off x="1482892" y="1377950"/>
            <a:ext cx="2965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 err="1">
                <a:hlinkClick r:id="rId2"/>
              </a:rPr>
              <a:t>SravaniPotabattula</a:t>
            </a:r>
            <a:r>
              <a:rPr lang="en-IN" sz="1000" dirty="0">
                <a:hlinkClick r:id="rId2"/>
              </a:rPr>
              <a:t>/Steganography0033 (github.com)</a:t>
            </a:r>
            <a:endParaRPr lang="en-IN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1210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Microsoft Sans Serif</vt:lpstr>
      <vt:lpstr>Office Theme</vt:lpstr>
      <vt:lpstr>STUDENT DETAILS</vt:lpstr>
      <vt:lpstr>STEGANOGRAPHY</vt:lpstr>
      <vt:lpstr>STEGANOGRAPHY AGENDA</vt:lpstr>
      <vt:lpstr>PROJECT OVERVIEW</vt:lpstr>
      <vt:lpstr>WHO ARE THE END USERS OF THIS PROJECT?</vt:lpstr>
      <vt:lpstr>YOUR SOLUTION AND ITS VALUE PROPOSITION</vt:lpstr>
      <vt:lpstr>HOW DID YOU CUSTOMIZE THE PROJECT AND MAKE IT YOUR  OWN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Dear me</dc:creator>
  <cp:lastModifiedBy>21p31a0561 Satya</cp:lastModifiedBy>
  <cp:revision>2</cp:revision>
  <dcterms:created xsi:type="dcterms:W3CDTF">2024-07-14T01:19:32Z</dcterms:created>
  <dcterms:modified xsi:type="dcterms:W3CDTF">2024-07-14T04:30:18Z</dcterms:modified>
</cp:coreProperties>
</file>