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82" r:id="rId8"/>
    <p:sldId id="263" r:id="rId9"/>
    <p:sldId id="264" r:id="rId10"/>
    <p:sldId id="265" r:id="rId11"/>
    <p:sldId id="266" r:id="rId12"/>
    <p:sldId id="267" r:id="rId13"/>
    <p:sldId id="268" r:id="rId14"/>
    <p:sldId id="269" r:id="rId15"/>
    <p:sldId id="280" r:id="rId16"/>
    <p:sldId id="271" r:id="rId17"/>
    <p:sldId id="272" r:id="rId18"/>
    <p:sldId id="273" r:id="rId19"/>
    <p:sldId id="274" r:id="rId20"/>
    <p:sldId id="275" r:id="rId21"/>
    <p:sldId id="284" r:id="rId22"/>
    <p:sldId id="285" r:id="rId23"/>
    <p:sldId id="276" r:id="rId24"/>
    <p:sldId id="277" r:id="rId25"/>
    <p:sldId id="278" r:id="rId26"/>
    <p:sldId id="279" r:id="rId27"/>
    <p:sldId id="281" r:id="rId28"/>
  </p:sldIdLst>
  <p:sldSz cx="9144000" cy="5143500" type="screen16x9"/>
  <p:notesSz cx="6858000" cy="9144000"/>
  <p:embeddedFontLst>
    <p:embeddedFont>
      <p:font typeface="Maven Pro" panose="020B0604020202020204" charset="0"/>
      <p:regular r:id="rId30"/>
      <p:bold r:id="rId31"/>
    </p:embeddedFont>
    <p:embeddedFont>
      <p:font typeface="Nunito"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491D3-2E00-468B-AAF1-047035090B9E}" v="1" dt="2025-03-02T04:02:38.599"/>
  </p1510:revLst>
</p1510:revInfo>
</file>

<file path=ppt/tableStyles.xml><?xml version="1.0" encoding="utf-8"?>
<a:tblStyleLst xmlns:a="http://schemas.openxmlformats.org/drawingml/2006/main" def="{3321A501-141C-4FA7-ADE4-3E5A2F62B1CE}">
  <a:tblStyle styleId="{3321A501-141C-4FA7-ADE4-3E5A2F62B1C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99" autoAdjust="0"/>
  </p:normalViewPr>
  <p:slideViewPr>
    <p:cSldViewPr snapToGrid="0">
      <p:cViewPr varScale="1">
        <p:scale>
          <a:sx n="117" d="100"/>
          <a:sy n="117" d="100"/>
        </p:scale>
        <p:origin x="36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pendyala" userId="86f470103269abd7" providerId="LiveId" clId="{4843684C-1267-4AF3-8369-C712FF1C5D55}"/>
    <pc:docChg chg="undo redo custSel addSld delSld modSld">
      <pc:chgData name="sravani pendyala" userId="86f470103269abd7" providerId="LiveId" clId="{4843684C-1267-4AF3-8369-C712FF1C5D55}" dt="2024-05-07T04:06:38.746" v="1149" actId="20577"/>
      <pc:docMkLst>
        <pc:docMk/>
      </pc:docMkLst>
      <pc:sldChg chg="modSp mod modAnim">
        <pc:chgData name="sravani pendyala" userId="86f470103269abd7" providerId="LiveId" clId="{4843684C-1267-4AF3-8369-C712FF1C5D55}" dt="2024-05-06T17:05:16.313" v="25"/>
        <pc:sldMkLst>
          <pc:docMk/>
          <pc:sldMk cId="0" sldId="256"/>
        </pc:sldMkLst>
      </pc:sldChg>
      <pc:sldChg chg="addSp delSp del mod">
        <pc:chgData name="sravani pendyala" userId="86f470103269abd7" providerId="LiveId" clId="{4843684C-1267-4AF3-8369-C712FF1C5D55}" dt="2024-05-06T19:24:27.174" v="98" actId="47"/>
        <pc:sldMkLst>
          <pc:docMk/>
          <pc:sldMk cId="0" sldId="262"/>
        </pc:sldMkLst>
      </pc:sldChg>
      <pc:sldChg chg="addSp delSp modSp mod">
        <pc:chgData name="sravani pendyala" userId="86f470103269abd7" providerId="LiveId" clId="{4843684C-1267-4AF3-8369-C712FF1C5D55}" dt="2024-05-06T22:31:30.568" v="651" actId="20577"/>
        <pc:sldMkLst>
          <pc:docMk/>
          <pc:sldMk cId="0" sldId="264"/>
        </pc:sldMkLst>
      </pc:sldChg>
      <pc:sldChg chg="addSp delSp modSp mod">
        <pc:chgData name="sravani pendyala" userId="86f470103269abd7" providerId="LiveId" clId="{4843684C-1267-4AF3-8369-C712FF1C5D55}" dt="2024-05-06T19:28:17.833" v="140" actId="1076"/>
        <pc:sldMkLst>
          <pc:docMk/>
          <pc:sldMk cId="0" sldId="265"/>
        </pc:sldMkLst>
      </pc:sldChg>
      <pc:sldChg chg="addSp delSp modSp mod">
        <pc:chgData name="sravani pendyala" userId="86f470103269abd7" providerId="LiveId" clId="{4843684C-1267-4AF3-8369-C712FF1C5D55}" dt="2024-05-06T19:45:36.418" v="257" actId="108"/>
        <pc:sldMkLst>
          <pc:docMk/>
          <pc:sldMk cId="0" sldId="266"/>
        </pc:sldMkLst>
      </pc:sldChg>
      <pc:sldChg chg="modSp mod">
        <pc:chgData name="sravani pendyala" userId="86f470103269abd7" providerId="LiveId" clId="{4843684C-1267-4AF3-8369-C712FF1C5D55}" dt="2024-05-06T21:48:36.574" v="308" actId="27636"/>
        <pc:sldMkLst>
          <pc:docMk/>
          <pc:sldMk cId="0" sldId="267"/>
        </pc:sldMkLst>
      </pc:sldChg>
      <pc:sldChg chg="addSp modSp mod">
        <pc:chgData name="sravani pendyala" userId="86f470103269abd7" providerId="LiveId" clId="{4843684C-1267-4AF3-8369-C712FF1C5D55}" dt="2024-05-06T22:39:28.664" v="681" actId="14100"/>
        <pc:sldMkLst>
          <pc:docMk/>
          <pc:sldMk cId="0" sldId="268"/>
        </pc:sldMkLst>
      </pc:sldChg>
      <pc:sldChg chg="addSp delSp modSp mod">
        <pc:chgData name="sravani pendyala" userId="86f470103269abd7" providerId="LiveId" clId="{4843684C-1267-4AF3-8369-C712FF1C5D55}" dt="2024-05-06T22:27:01.611" v="595" actId="20577"/>
        <pc:sldMkLst>
          <pc:docMk/>
          <pc:sldMk cId="0" sldId="271"/>
        </pc:sldMkLst>
      </pc:sldChg>
      <pc:sldChg chg="addSp delSp modSp mod">
        <pc:chgData name="sravani pendyala" userId="86f470103269abd7" providerId="LiveId" clId="{4843684C-1267-4AF3-8369-C712FF1C5D55}" dt="2024-05-06T22:00:37.324" v="392" actId="113"/>
        <pc:sldMkLst>
          <pc:docMk/>
          <pc:sldMk cId="0" sldId="274"/>
        </pc:sldMkLst>
      </pc:sldChg>
      <pc:sldChg chg="delSp modSp mod">
        <pc:chgData name="sravani pendyala" userId="86f470103269abd7" providerId="LiveId" clId="{4843684C-1267-4AF3-8369-C712FF1C5D55}" dt="2024-05-07T04:02:24.138" v="905" actId="20577"/>
        <pc:sldMkLst>
          <pc:docMk/>
          <pc:sldMk cId="0" sldId="275"/>
        </pc:sldMkLst>
      </pc:sldChg>
      <pc:sldChg chg="addSp modSp mod">
        <pc:chgData name="sravani pendyala" userId="86f470103269abd7" providerId="LiveId" clId="{4843684C-1267-4AF3-8369-C712FF1C5D55}" dt="2024-05-07T04:06:38.746" v="1149" actId="20577"/>
        <pc:sldMkLst>
          <pc:docMk/>
          <pc:sldMk cId="0" sldId="276"/>
        </pc:sldMkLst>
      </pc:sldChg>
      <pc:sldChg chg="addSp delSp modSp mod">
        <pc:chgData name="sravani pendyala" userId="86f470103269abd7" providerId="LiveId" clId="{4843684C-1267-4AF3-8369-C712FF1C5D55}" dt="2024-05-06T21:41:22.520" v="305" actId="20577"/>
        <pc:sldMkLst>
          <pc:docMk/>
          <pc:sldMk cId="1320458721" sldId="280"/>
        </pc:sldMkLst>
      </pc:sldChg>
      <pc:sldChg chg="addSp delSp modSp new mod">
        <pc:chgData name="sravani pendyala" userId="86f470103269abd7" providerId="LiveId" clId="{4843684C-1267-4AF3-8369-C712FF1C5D55}" dt="2024-05-06T19:24:47.241" v="101" actId="20577"/>
        <pc:sldMkLst>
          <pc:docMk/>
          <pc:sldMk cId="3968306953" sldId="282"/>
        </pc:sldMkLst>
      </pc:sldChg>
      <pc:sldChg chg="addSp delSp modSp new del mod">
        <pc:chgData name="sravani pendyala" userId="86f470103269abd7" providerId="LiveId" clId="{4843684C-1267-4AF3-8369-C712FF1C5D55}" dt="2024-05-06T22:55:26.415" v="846" actId="47"/>
        <pc:sldMkLst>
          <pc:docMk/>
          <pc:sldMk cId="304368306" sldId="283"/>
        </pc:sldMkLst>
      </pc:sldChg>
      <pc:sldChg chg="addSp modSp new del mod">
        <pc:chgData name="sravani pendyala" userId="86f470103269abd7" providerId="LiveId" clId="{4843684C-1267-4AF3-8369-C712FF1C5D55}" dt="2024-05-06T22:42:48.822" v="687" actId="47"/>
        <pc:sldMkLst>
          <pc:docMk/>
          <pc:sldMk cId="477810307" sldId="283"/>
        </pc:sldMkLst>
      </pc:sldChg>
      <pc:sldChg chg="addSp delSp modSp new del mod">
        <pc:chgData name="sravani pendyala" userId="86f470103269abd7" providerId="LiveId" clId="{4843684C-1267-4AF3-8369-C712FF1C5D55}" dt="2024-05-06T22:39:54.859" v="682" actId="47"/>
        <pc:sldMkLst>
          <pc:docMk/>
          <pc:sldMk cId="1408882558" sldId="283"/>
        </pc:sldMkLst>
      </pc:sldChg>
      <pc:sldChg chg="addSp modSp new del mod">
        <pc:chgData name="sravani pendyala" userId="86f470103269abd7" providerId="LiveId" clId="{4843684C-1267-4AF3-8369-C712FF1C5D55}" dt="2024-05-06T19:45:06.811" v="255" actId="47"/>
        <pc:sldMkLst>
          <pc:docMk/>
          <pc:sldMk cId="4167835674" sldId="283"/>
        </pc:sldMkLst>
      </pc:sldChg>
      <pc:sldChg chg="addSp delSp modSp new del mod">
        <pc:chgData name="sravani pendyala" userId="86f470103269abd7" providerId="LiveId" clId="{4843684C-1267-4AF3-8369-C712FF1C5D55}" dt="2024-05-06T22:31:43.048" v="653" actId="47"/>
        <pc:sldMkLst>
          <pc:docMk/>
          <pc:sldMk cId="525293291" sldId="284"/>
        </pc:sldMkLst>
      </pc:sldChg>
      <pc:sldChg chg="addSp delSp modSp new mod">
        <pc:chgData name="sravani pendyala" userId="86f470103269abd7" providerId="LiveId" clId="{4843684C-1267-4AF3-8369-C712FF1C5D55}" dt="2024-05-06T22:58:49.903" v="893" actId="27636"/>
        <pc:sldMkLst>
          <pc:docMk/>
          <pc:sldMk cId="997835450" sldId="284"/>
        </pc:sldMkLst>
      </pc:sldChg>
      <pc:sldChg chg="modSp new mod">
        <pc:chgData name="sravani pendyala" userId="86f470103269abd7" providerId="LiveId" clId="{4843684C-1267-4AF3-8369-C712FF1C5D55}" dt="2024-05-07T04:02:44.068" v="908" actId="20577"/>
        <pc:sldMkLst>
          <pc:docMk/>
          <pc:sldMk cId="2065538899" sldId="285"/>
        </pc:sldMkLst>
      </pc:sldChg>
      <pc:sldChg chg="modSp new del mod">
        <pc:chgData name="sravani pendyala" userId="86f470103269abd7" providerId="LiveId" clId="{4843684C-1267-4AF3-8369-C712FF1C5D55}" dt="2024-05-06T22:31:40.446" v="652" actId="47"/>
        <pc:sldMkLst>
          <pc:docMk/>
          <pc:sldMk cId="2954937257" sldId="285"/>
        </pc:sldMkLst>
      </pc:sldChg>
    </pc:docChg>
  </pc:docChgLst>
  <pc:docChgLst>
    <pc:chgData name="sravani pendyala" userId="86f470103269abd7" providerId="LiveId" clId="{C8F491D3-2E00-468B-AAF1-047035090B9E}"/>
    <pc:docChg chg="modSld">
      <pc:chgData name="sravani pendyala" userId="86f470103269abd7" providerId="LiveId" clId="{C8F491D3-2E00-468B-AAF1-047035090B9E}" dt="2025-03-02T04:02:38.569" v="18" actId="20577"/>
      <pc:docMkLst>
        <pc:docMk/>
      </pc:docMkLst>
      <pc:sldChg chg="modSp mod">
        <pc:chgData name="sravani pendyala" userId="86f470103269abd7" providerId="LiveId" clId="{C8F491D3-2E00-468B-AAF1-047035090B9E}" dt="2025-03-02T04:02:38.569" v="18" actId="20577"/>
        <pc:sldMkLst>
          <pc:docMk/>
          <pc:sldMk cId="0" sldId="257"/>
        </pc:sldMkLst>
        <pc:spChg chg="mod">
          <ac:chgData name="sravani pendyala" userId="86f470103269abd7" providerId="LiveId" clId="{C8F491D3-2E00-468B-AAF1-047035090B9E}" dt="2025-03-02T04:02:38.569" v="18" actId="20577"/>
          <ac:spMkLst>
            <pc:docMk/>
            <pc:sldMk cId="0" sldId="257"/>
            <ac:spMk id="2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704f3afd99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704f3afd99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70460045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70460045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70460045d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70460045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Sai</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0460045d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70460045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70460045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70460045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70460045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70460045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704f3afd99_2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704f3afd99_2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6fc569c4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6fc569c4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Sravani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d2748669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d2748669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d27486692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d27486692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fc569c4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fc569c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6fc569c4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6fc569c4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Preethi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704f3afd99_2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704f3afd99_2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704f3afd99_2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704f3afd99_2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6fc569c4d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6fc569c4d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fc569c4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fc569c4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fc569c4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fc569c4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6fc569c4d1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6fc569c4d1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d1e0d6e40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d1e0d6e40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Preethi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d23874f50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d23874f50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Nuthan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d251f391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d251f391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fc569c4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6fc569c4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ata.mendeley.com/datasets/sv95c7ydpy/9/files/1a9b4a65-7145-4aa4-ae5e-5e6fcf04476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16/j.focus.2023.10014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i.org/10.1038/s41597-022-01563-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69076" y="1258456"/>
            <a:ext cx="5270400" cy="18729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US" sz="3600" b="1" dirty="0">
                <a:latin typeface="Times New Roman"/>
                <a:ea typeface="Times New Roman"/>
                <a:cs typeface="Times New Roman"/>
                <a:sym typeface="Times New Roman"/>
              </a:rPr>
              <a:t>How Demographics Affect COVID-19-Related Anxiety </a:t>
            </a:r>
            <a:endParaRPr lang="en-US" sz="3600" dirty="0"/>
          </a:p>
        </p:txBody>
      </p:sp>
      <p:sp>
        <p:nvSpPr>
          <p:cNvPr id="278" name="Google Shape;278;p13"/>
          <p:cNvSpPr txBox="1">
            <a:spLocks noGrp="1"/>
          </p:cNvSpPr>
          <p:nvPr>
            <p:ph type="subTitle" idx="1"/>
          </p:nvPr>
        </p:nvSpPr>
        <p:spPr>
          <a:xfrm>
            <a:off x="2093076" y="3269014"/>
            <a:ext cx="4863900" cy="7926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600" dirty="0">
                <a:latin typeface="Times New Roman"/>
                <a:ea typeface="Times New Roman"/>
                <a:cs typeface="Times New Roman"/>
                <a:sym typeface="Times New Roman"/>
              </a:rPr>
              <a:t>By Group 10,</a:t>
            </a:r>
          </a:p>
          <a:p>
            <a:pPr marL="0" lvl="0" indent="0" algn="l" rtl="0">
              <a:lnSpc>
                <a:spcPct val="200000"/>
              </a:lnSpc>
              <a:spcBef>
                <a:spcPts val="0"/>
              </a:spcBef>
              <a:spcAft>
                <a:spcPts val="0"/>
              </a:spcAft>
              <a:buClr>
                <a:schemeClr val="dk1"/>
              </a:buClr>
              <a:buSzPts val="1100"/>
              <a:buFont typeface="Arial"/>
              <a:buNone/>
            </a:pPr>
            <a:r>
              <a:rPr lang="en-US" sz="1600" dirty="0">
                <a:latin typeface="Times New Roman"/>
                <a:ea typeface="Times New Roman"/>
                <a:cs typeface="Times New Roman"/>
                <a:sym typeface="Times New Roman"/>
              </a:rPr>
              <a:t>Samantha </a:t>
            </a:r>
            <a:r>
              <a:rPr lang="en-US" sz="1600" dirty="0" err="1">
                <a:latin typeface="Times New Roman"/>
                <a:ea typeface="Times New Roman"/>
                <a:cs typeface="Times New Roman"/>
                <a:sym typeface="Times New Roman"/>
              </a:rPr>
              <a:t>Zocher</a:t>
            </a:r>
            <a:r>
              <a:rPr lang="en-US" sz="1600" dirty="0">
                <a:latin typeface="Times New Roman"/>
                <a:ea typeface="Times New Roman"/>
                <a:cs typeface="Times New Roman"/>
                <a:sym typeface="Times New Roman"/>
              </a:rPr>
              <a:t>, Sravani Pendyala, Preethi Nigam </a:t>
            </a:r>
            <a:r>
              <a:rPr lang="en-US" sz="1600" dirty="0" err="1">
                <a:latin typeface="Times New Roman"/>
                <a:ea typeface="Times New Roman"/>
                <a:cs typeface="Times New Roman"/>
                <a:sym typeface="Times New Roman"/>
              </a:rPr>
              <a:t>Errala</a:t>
            </a:r>
            <a:r>
              <a:rPr lang="en-US" sz="1600" dirty="0">
                <a:latin typeface="Times New Roman"/>
                <a:ea typeface="Times New Roman"/>
                <a:cs typeface="Times New Roman"/>
                <a:sym typeface="Times New Roman"/>
              </a:rPr>
              <a:t>, Sai Ganesh </a:t>
            </a:r>
            <a:r>
              <a:rPr lang="en-US" sz="1600" dirty="0" err="1">
                <a:latin typeface="Times New Roman"/>
                <a:ea typeface="Times New Roman"/>
                <a:cs typeface="Times New Roman"/>
                <a:sym typeface="Times New Roman"/>
              </a:rPr>
              <a:t>Vugge</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Nuthan</a:t>
            </a:r>
            <a:r>
              <a:rPr lang="en-US" sz="1600" dirty="0">
                <a:latin typeface="Times New Roman"/>
                <a:ea typeface="Times New Roman"/>
                <a:cs typeface="Times New Roman"/>
                <a:sym typeface="Times New Roman"/>
              </a:rPr>
              <a:t> Vikas Reddy Matta</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Anxiety and Income: ANOVA</a:t>
            </a:r>
            <a:endParaRPr sz="3000" dirty="0">
              <a:latin typeface="Times New Roman" panose="02020603050405020304" pitchFamily="18" charset="0"/>
              <a:cs typeface="Times New Roman" panose="02020603050405020304" pitchFamily="18" charset="0"/>
            </a:endParaRPr>
          </a:p>
        </p:txBody>
      </p:sp>
      <p:sp>
        <p:nvSpPr>
          <p:cNvPr id="346" name="Google Shape;346;p22"/>
          <p:cNvSpPr txBox="1">
            <a:spLocks noGrp="1"/>
          </p:cNvSpPr>
          <p:nvPr>
            <p:ph type="body" idx="1"/>
          </p:nvPr>
        </p:nvSpPr>
        <p:spPr>
          <a:xfrm>
            <a:off x="809700" y="1597875"/>
            <a:ext cx="3510199" cy="312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HO: There is no difference in the anxiety score after COVID 19 across income.</a:t>
            </a: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HA: There is a difference in the anxiety score across income.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One-way analysis of means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anxiety and income F = 4.0476, num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denom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2791,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p-value = 0.001158</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lvl="0" indent="0" algn="l" rtl="0">
              <a:spcBef>
                <a:spcPts val="1200"/>
              </a:spcBef>
              <a:spcAft>
                <a:spcPts val="0"/>
              </a:spcAft>
              <a:buNone/>
            </a:pP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200" dirty="0">
              <a:latin typeface="Times New Roman" panose="02020603050405020304" pitchFamily="18" charset="0"/>
              <a:cs typeface="Times New Roman" panose="02020603050405020304" pitchFamily="18" charset="0"/>
            </a:endParaRPr>
          </a:p>
        </p:txBody>
      </p:sp>
      <p:sp>
        <p:nvSpPr>
          <p:cNvPr id="4" name="Google Shape;314;p18">
            <a:extLst>
              <a:ext uri="{FF2B5EF4-FFF2-40B4-BE49-F238E27FC236}">
                <a16:creationId xmlns:a16="http://schemas.microsoft.com/office/drawing/2014/main" id="{2170C581-60E0-2A4D-4E1D-F1010CCA87AD}"/>
              </a:ext>
            </a:extLst>
          </p:cNvPr>
          <p:cNvSpPr txBox="1"/>
          <p:nvPr/>
        </p:nvSpPr>
        <p:spPr>
          <a:xfrm>
            <a:off x="4719421" y="1886026"/>
            <a:ext cx="3465844" cy="2248170"/>
          </a:xfrm>
          <a:prstGeom prst="rect">
            <a:avLst/>
          </a:prstGeom>
          <a:noFill/>
          <a:ln>
            <a:noFill/>
          </a:ln>
        </p:spPr>
        <p:txBody>
          <a:bodyPr spcFirstLastPara="1" wrap="square" lIns="91425" tIns="91425" rIns="91425" bIns="91425" anchor="t" anchorCtr="0">
            <a:noAutofit/>
          </a:bodyPr>
          <a:lstStyle/>
          <a:p>
            <a:pPr marL="171450" lvl="0" indent="-171450" algn="l" rtl="0">
              <a:spcBef>
                <a:spcPts val="1200"/>
              </a:spcBef>
              <a:spcAft>
                <a:spcPts val="0"/>
              </a:spcAft>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The probability of an F-statistic this large or larger if the null were true, the p-value reported in the output is 0.001158.</a:t>
            </a:r>
          </a:p>
          <a:p>
            <a:pPr marL="171450" lvl="0" indent="-171450" algn="l" rtl="0">
              <a:spcBef>
                <a:spcPts val="1200"/>
              </a:spcBef>
              <a:spcAft>
                <a:spcPts val="0"/>
              </a:spcAft>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As the p-value is less than 0.05, the F-statistics would be considered statistically significant.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Performing Post-hoc test</a:t>
            </a:r>
            <a:endParaRPr sz="3000" dirty="0">
              <a:latin typeface="Times New Roman" panose="02020603050405020304" pitchFamily="18" charset="0"/>
              <a:cs typeface="Times New Roman" panose="02020603050405020304" pitchFamily="18" charset="0"/>
            </a:endParaRPr>
          </a:p>
        </p:txBody>
      </p:sp>
      <p:sp>
        <p:nvSpPr>
          <p:cNvPr id="353" name="Google Shape;353;p23"/>
          <p:cNvSpPr txBox="1">
            <a:spLocks noGrp="1"/>
          </p:cNvSpPr>
          <p:nvPr>
            <p:ph type="body" idx="1"/>
          </p:nvPr>
        </p:nvSpPr>
        <p:spPr>
          <a:xfrm>
            <a:off x="578733" y="1469985"/>
            <a:ext cx="7755691" cy="306159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Using Bonferroni test as a type of post-hoc test, it is pairwise test </a:t>
            </a:r>
            <a:r>
              <a:rPr lang="en-US" sz="1200" dirty="0">
                <a:latin typeface="Times New Roman" panose="02020603050405020304" pitchFamily="18" charset="0"/>
                <a:cs typeface="Times New Roman" panose="02020603050405020304" pitchFamily="18" charset="0"/>
              </a:rPr>
              <a:t>for each pair of means but adjusts the threshold for statistical significance to ensure that there is a small enough risk of Type I error.</a:t>
            </a:r>
          </a:p>
          <a:p>
            <a:pPr marL="457200" lvl="0" indent="-311150" algn="l" rtl="0">
              <a:spcBef>
                <a:spcPts val="0"/>
              </a:spcBef>
              <a:spcAft>
                <a:spcPts val="0"/>
              </a:spcAft>
              <a:buSzPts val="1300"/>
              <a:buChar char="●"/>
            </a:pPr>
            <a:endParaRPr lang="en-US" sz="12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ClrTx/>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Pairwise comparisons using t tests with pooled SD data: </a:t>
            </a:r>
          </a:p>
          <a:p>
            <a:pPr lvl="1" eaLnBrk="0" fontAlgn="base" hangingPunct="0">
              <a:spcBef>
                <a:spcPct val="0"/>
              </a:spcBef>
              <a:spcAft>
                <a:spcPct val="0"/>
              </a:spcAft>
              <a:buClrTx/>
            </a:pPr>
            <a:endParaRPr lang="en-US" altLang="en-US" sz="1200" dirty="0">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endParaRPr lang="en-US" sz="1200" dirty="0">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endParaRPr lang="en-US" sz="1200" dirty="0">
              <a:latin typeface="Times New Roman" panose="02020603050405020304" pitchFamily="18" charset="0"/>
              <a:cs typeface="Times New Roman" panose="02020603050405020304" pitchFamily="18" charset="0"/>
            </a:endParaRPr>
          </a:p>
          <a:p>
            <a:pPr marL="146050" indent="0">
              <a:buNone/>
            </a:pPr>
            <a:endParaRPr lang="en-US" sz="1200" dirty="0">
              <a:solidFill>
                <a:schemeClr val="dk2"/>
              </a:solidFill>
              <a:latin typeface="Times New Roman"/>
              <a:ea typeface="Times New Roman"/>
              <a:cs typeface="Times New Roman"/>
              <a:sym typeface="Times New Roman"/>
            </a:endParaRPr>
          </a:p>
          <a:p>
            <a:pPr marL="146050" indent="0">
              <a:buNone/>
            </a:pPr>
            <a:endParaRPr lang="en-US" sz="1200" dirty="0">
              <a:latin typeface="Times New Roman"/>
              <a:ea typeface="Times New Roman"/>
              <a:cs typeface="Times New Roman"/>
              <a:sym typeface="Times New Roman"/>
            </a:endParaRPr>
          </a:p>
          <a:p>
            <a:pPr marL="146050" indent="0">
              <a:buNone/>
            </a:pPr>
            <a:endParaRPr lang="en-US" sz="1200" dirty="0">
              <a:solidFill>
                <a:schemeClr val="dk2"/>
              </a:solidFill>
              <a:latin typeface="Times New Roman"/>
              <a:ea typeface="Times New Roman"/>
              <a:cs typeface="Times New Roman"/>
              <a:sym typeface="Times New Roman"/>
            </a:endParaRPr>
          </a:p>
          <a:p>
            <a:pPr marL="146050" indent="0">
              <a:buNone/>
            </a:pPr>
            <a:endParaRPr lang="en-US" sz="1200" dirty="0">
              <a:latin typeface="Times New Roman"/>
              <a:ea typeface="Times New Roman"/>
              <a:cs typeface="Times New Roman"/>
              <a:sym typeface="Times New Roman"/>
            </a:endParaRPr>
          </a:p>
          <a:p>
            <a:pPr marL="146050" indent="0">
              <a:buNone/>
            </a:pPr>
            <a:endParaRPr lang="en-US" sz="1200" dirty="0">
              <a:solidFill>
                <a:schemeClr val="dk2"/>
              </a:solidFill>
              <a:latin typeface="Times New Roman"/>
              <a:ea typeface="Times New Roman"/>
              <a:cs typeface="Times New Roman"/>
              <a:sym typeface="Times New Roman"/>
            </a:endParaRPr>
          </a:p>
          <a:p>
            <a:pPr marL="146050" lvl="0" indent="0" algn="l" rtl="0">
              <a:spcBef>
                <a:spcPts val="0"/>
              </a:spcBef>
              <a:spcAft>
                <a:spcPts val="0"/>
              </a:spcAft>
              <a:buSzPts val="1300"/>
              <a:buNone/>
            </a:pPr>
            <a:endParaRPr lang="en-US" sz="1200" dirty="0">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endParaRPr sz="12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1BBEC90-55EB-4541-9A0E-EB3C79073671}"/>
              </a:ext>
            </a:extLst>
          </p:cNvPr>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314;p18">
            <a:extLst>
              <a:ext uri="{FF2B5EF4-FFF2-40B4-BE49-F238E27FC236}">
                <a16:creationId xmlns:a16="http://schemas.microsoft.com/office/drawing/2014/main" id="{218D20B7-02D2-FF40-6C94-ADE80BA54568}"/>
              </a:ext>
            </a:extLst>
          </p:cNvPr>
          <p:cNvSpPr txBox="1"/>
          <p:nvPr/>
        </p:nvSpPr>
        <p:spPr>
          <a:xfrm>
            <a:off x="6467302" y="2283115"/>
            <a:ext cx="2183477" cy="1701338"/>
          </a:xfrm>
          <a:prstGeom prst="rect">
            <a:avLst/>
          </a:prstGeom>
          <a:noFill/>
          <a:ln>
            <a:noFill/>
          </a:ln>
        </p:spPr>
        <p:txBody>
          <a:bodyPr spcFirstLastPara="1" wrap="square" lIns="91425" tIns="91425" rIns="91425" bIns="91425" anchor="t" anchorCtr="0">
            <a:noAutofit/>
          </a:bodyPr>
          <a:lstStyle/>
          <a:p>
            <a:pPr marL="171450" lvl="0" indent="-171450" algn="l" rtl="0">
              <a:spcBef>
                <a:spcPts val="1200"/>
              </a:spcBef>
              <a:spcAft>
                <a:spcPts val="0"/>
              </a:spcAft>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Significant difference was found only in one income group ranged '6000-12000' (p &lt; 0.05). This group tend to have lower anxiety levels compared to other groups.</a:t>
            </a:r>
          </a:p>
        </p:txBody>
      </p:sp>
      <p:graphicFrame>
        <p:nvGraphicFramePr>
          <p:cNvPr id="8" name="Table 7">
            <a:extLst>
              <a:ext uri="{FF2B5EF4-FFF2-40B4-BE49-F238E27FC236}">
                <a16:creationId xmlns:a16="http://schemas.microsoft.com/office/drawing/2014/main" id="{FD5E5AEB-85E3-BE36-E8F4-4B56E06E188E}"/>
              </a:ext>
            </a:extLst>
          </p:cNvPr>
          <p:cNvGraphicFramePr>
            <a:graphicFrameLocks noGrp="1"/>
          </p:cNvGraphicFramePr>
          <p:nvPr>
            <p:extLst>
              <p:ext uri="{D42A27DB-BD31-4B8C-83A1-F6EECF244321}">
                <p14:modId xmlns:p14="http://schemas.microsoft.com/office/powerpoint/2010/main" val="3184840218"/>
              </p:ext>
            </p:extLst>
          </p:nvPr>
        </p:nvGraphicFramePr>
        <p:xfrm>
          <a:off x="1091738" y="2475173"/>
          <a:ext cx="5142338" cy="2447972"/>
        </p:xfrm>
        <a:graphic>
          <a:graphicData uri="http://schemas.openxmlformats.org/drawingml/2006/table">
            <a:tbl>
              <a:tblPr firstRow="1" firstCol="1" bandRow="1">
                <a:tableStyleId>{3321A501-141C-4FA7-ADE4-3E5A2F62B1CE}</a:tableStyleId>
              </a:tblPr>
              <a:tblGrid>
                <a:gridCol w="856873">
                  <a:extLst>
                    <a:ext uri="{9D8B030D-6E8A-4147-A177-3AD203B41FA5}">
                      <a16:colId xmlns:a16="http://schemas.microsoft.com/office/drawing/2014/main" val="3184933299"/>
                    </a:ext>
                  </a:extLst>
                </a:gridCol>
                <a:gridCol w="856873">
                  <a:extLst>
                    <a:ext uri="{9D8B030D-6E8A-4147-A177-3AD203B41FA5}">
                      <a16:colId xmlns:a16="http://schemas.microsoft.com/office/drawing/2014/main" val="3179623263"/>
                    </a:ext>
                  </a:extLst>
                </a:gridCol>
                <a:gridCol w="856873">
                  <a:extLst>
                    <a:ext uri="{9D8B030D-6E8A-4147-A177-3AD203B41FA5}">
                      <a16:colId xmlns:a16="http://schemas.microsoft.com/office/drawing/2014/main" val="1161805114"/>
                    </a:ext>
                  </a:extLst>
                </a:gridCol>
                <a:gridCol w="856873">
                  <a:extLst>
                    <a:ext uri="{9D8B030D-6E8A-4147-A177-3AD203B41FA5}">
                      <a16:colId xmlns:a16="http://schemas.microsoft.com/office/drawing/2014/main" val="1394047622"/>
                    </a:ext>
                  </a:extLst>
                </a:gridCol>
                <a:gridCol w="857423">
                  <a:extLst>
                    <a:ext uri="{9D8B030D-6E8A-4147-A177-3AD203B41FA5}">
                      <a16:colId xmlns:a16="http://schemas.microsoft.com/office/drawing/2014/main" val="556539943"/>
                    </a:ext>
                  </a:extLst>
                </a:gridCol>
                <a:gridCol w="857423">
                  <a:extLst>
                    <a:ext uri="{9D8B030D-6E8A-4147-A177-3AD203B41FA5}">
                      <a16:colId xmlns:a16="http://schemas.microsoft.com/office/drawing/2014/main" val="2944637483"/>
                    </a:ext>
                  </a:extLst>
                </a:gridCol>
              </a:tblGrid>
              <a:tr h="422890">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0-1500</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1500-3000</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3000-6000</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6000-12000</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12000-24000</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093255"/>
                  </a:ext>
                </a:extLst>
              </a:tr>
              <a:tr h="206818">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1500 - 3000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1.0000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4385458"/>
                  </a:ext>
                </a:extLst>
              </a:tr>
              <a:tr h="206818">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3000 - 6000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1.0000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1.0000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890884"/>
                  </a:ext>
                </a:extLst>
              </a:tr>
              <a:tr h="422890">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6000 - 12000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0.0016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0.0016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0.0437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4183919"/>
                  </a:ext>
                </a:extLst>
              </a:tr>
              <a:tr h="422890">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12000 - 24000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0.2004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0.9462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1.0000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1.0000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152394"/>
                  </a:ext>
                </a:extLst>
              </a:tr>
              <a:tr h="422890">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24000 and above</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1.0000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1.0000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1.0000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a:effectLst/>
                          <a:latin typeface="Times New Roman" panose="02020603050405020304" pitchFamily="18" charset="0"/>
                          <a:cs typeface="Times New Roman" panose="02020603050405020304" pitchFamily="18" charset="0"/>
                        </a:rPr>
                        <a:t>1.0000   </a:t>
                      </a:r>
                      <a:endParaRPr lang="en-US" sz="1200" b="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0" kern="100" dirty="0">
                          <a:effectLst/>
                          <a:latin typeface="Times New Roman" panose="02020603050405020304" pitchFamily="18" charset="0"/>
                          <a:cs typeface="Times New Roman" panose="02020603050405020304" pitchFamily="18" charset="0"/>
                        </a:rPr>
                        <a:t>1.0000   </a:t>
                      </a:r>
                      <a:endParaRPr lang="en-US" sz="12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88641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0" y="598575"/>
            <a:ext cx="6051911"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ANOVA Assumptions</a:t>
            </a:r>
            <a:br>
              <a:rPr lang="en" sz="3000" dirty="0">
                <a:latin typeface="Times New Roman" panose="02020603050405020304" pitchFamily="18" charset="0"/>
                <a:cs typeface="Times New Roman" panose="02020603050405020304" pitchFamily="18" charset="0"/>
              </a:rPr>
            </a:br>
            <a:r>
              <a:rPr lang="en" sz="3000" dirty="0">
                <a:latin typeface="Times New Roman" panose="02020603050405020304" pitchFamily="18" charset="0"/>
                <a:cs typeface="Times New Roman" panose="02020603050405020304" pitchFamily="18" charset="0"/>
              </a:rPr>
              <a:t>                                   </a:t>
            </a:r>
            <a:endParaRPr sz="3000" b="0" dirty="0">
              <a:latin typeface="Times New Roman" panose="02020603050405020304" pitchFamily="18" charset="0"/>
              <a:cs typeface="Times New Roman" panose="02020603050405020304" pitchFamily="18" charset="0"/>
            </a:endParaRPr>
          </a:p>
        </p:txBody>
      </p:sp>
      <p:sp>
        <p:nvSpPr>
          <p:cNvPr id="360" name="Google Shape;360;p24"/>
          <p:cNvSpPr txBox="1">
            <a:spLocks noGrp="1"/>
          </p:cNvSpPr>
          <p:nvPr>
            <p:ph type="body" idx="1"/>
          </p:nvPr>
        </p:nvSpPr>
        <p:spPr>
          <a:xfrm>
            <a:off x="767900" y="1402140"/>
            <a:ext cx="6830879" cy="2614275"/>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lang="en" sz="8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5600" b="1" dirty="0">
                <a:latin typeface="Times New Roman" panose="02020603050405020304" pitchFamily="18" charset="0"/>
                <a:cs typeface="Times New Roman" panose="02020603050405020304" pitchFamily="18" charset="0"/>
              </a:rPr>
              <a:t>Assumptions:</a:t>
            </a:r>
            <a:endParaRPr sz="5600" b="1" dirty="0">
              <a:latin typeface="Times New Roman" panose="02020603050405020304" pitchFamily="18" charset="0"/>
              <a:cs typeface="Times New Roman" panose="02020603050405020304" pitchFamily="18" charset="0"/>
            </a:endParaRPr>
          </a:p>
          <a:p>
            <a:pPr marL="796132" lvl="0" indent="-685800" rtl="0">
              <a:spcBef>
                <a:spcPts val="1200"/>
              </a:spcBef>
              <a:spcAft>
                <a:spcPts val="0"/>
              </a:spcAft>
              <a:buSzPct val="100000"/>
              <a:buFont typeface="Wingdings" panose="05000000000000000000" pitchFamily="2" charset="2"/>
              <a:buChar char="v"/>
            </a:pPr>
            <a:r>
              <a:rPr lang="en" sz="4800" dirty="0">
                <a:latin typeface="Times New Roman" panose="02020603050405020304" pitchFamily="18" charset="0"/>
                <a:cs typeface="Times New Roman" panose="02020603050405020304" pitchFamily="18" charset="0"/>
              </a:rPr>
              <a:t>Continuous variables and independent groups</a:t>
            </a:r>
            <a:endParaRPr sz="4800" dirty="0">
              <a:latin typeface="Times New Roman" panose="02020603050405020304" pitchFamily="18" charset="0"/>
              <a:cs typeface="Times New Roman" panose="02020603050405020304" pitchFamily="18" charset="0"/>
            </a:endParaRPr>
          </a:p>
          <a:p>
            <a:pPr marL="796132" lvl="0" indent="-685800" rtl="0">
              <a:spcBef>
                <a:spcPts val="0"/>
              </a:spcBef>
              <a:spcAft>
                <a:spcPts val="0"/>
              </a:spcAft>
              <a:buSzPct val="100000"/>
              <a:buFont typeface="Wingdings" panose="05000000000000000000" pitchFamily="2" charset="2"/>
              <a:buChar char="v"/>
            </a:pPr>
            <a:r>
              <a:rPr lang="en" sz="4800" dirty="0">
                <a:latin typeface="Times New Roman" panose="02020603050405020304" pitchFamily="18" charset="0"/>
                <a:cs typeface="Times New Roman" panose="02020603050405020304" pitchFamily="18" charset="0"/>
              </a:rPr>
              <a:t>Independent observations</a:t>
            </a:r>
            <a:endParaRPr sz="4800" dirty="0">
              <a:latin typeface="Times New Roman" panose="02020603050405020304" pitchFamily="18" charset="0"/>
              <a:cs typeface="Times New Roman" panose="02020603050405020304" pitchFamily="18" charset="0"/>
            </a:endParaRPr>
          </a:p>
          <a:p>
            <a:pPr marL="796132" lvl="0" indent="-685800" rtl="0">
              <a:spcBef>
                <a:spcPts val="0"/>
              </a:spcBef>
              <a:spcAft>
                <a:spcPts val="0"/>
              </a:spcAft>
              <a:buSzPct val="100000"/>
              <a:buFont typeface="Wingdings" panose="05000000000000000000" pitchFamily="2" charset="2"/>
              <a:buChar char="v"/>
            </a:pPr>
            <a:r>
              <a:rPr lang="en" sz="4800" dirty="0">
                <a:latin typeface="Times New Roman" panose="02020603050405020304" pitchFamily="18" charset="0"/>
                <a:cs typeface="Times New Roman" panose="02020603050405020304" pitchFamily="18" charset="0"/>
              </a:rPr>
              <a:t>Normality</a:t>
            </a:r>
            <a:endParaRPr sz="4800" dirty="0">
              <a:latin typeface="Times New Roman" panose="02020603050405020304" pitchFamily="18" charset="0"/>
              <a:cs typeface="Times New Roman" panose="02020603050405020304" pitchFamily="18" charset="0"/>
            </a:endParaRPr>
          </a:p>
          <a:p>
            <a:pPr marL="796132" lvl="0" indent="-685800" rtl="0">
              <a:spcBef>
                <a:spcPts val="0"/>
              </a:spcBef>
              <a:spcAft>
                <a:spcPts val="0"/>
              </a:spcAft>
              <a:buSzPct val="100000"/>
              <a:buFont typeface="Wingdings" panose="05000000000000000000" pitchFamily="2" charset="2"/>
              <a:buChar char="v"/>
            </a:pPr>
            <a:r>
              <a:rPr lang="en" sz="4800" dirty="0">
                <a:latin typeface="Times New Roman" panose="02020603050405020304" pitchFamily="18" charset="0"/>
                <a:cs typeface="Times New Roman" panose="02020603050405020304" pitchFamily="18" charset="0"/>
              </a:rPr>
              <a:t>Homogeneity of variance </a:t>
            </a:r>
            <a:endParaRPr sz="5850" dirty="0"/>
          </a:p>
          <a:p>
            <a:pPr marL="1314450" lvl="0" indent="-857250" algn="l" rtl="0">
              <a:spcBef>
                <a:spcPts val="1200"/>
              </a:spcBef>
              <a:spcAft>
                <a:spcPts val="0"/>
              </a:spcAft>
              <a:buFont typeface="Wingdings" panose="05000000000000000000" pitchFamily="2" charset="2"/>
              <a:buChar char="v"/>
            </a:pPr>
            <a:endParaRPr lang="en-US" sz="5850" dirty="0"/>
          </a:p>
          <a:p>
            <a:pPr marL="457200" lvl="0" indent="0" algn="l" rtl="0">
              <a:spcBef>
                <a:spcPts val="1200"/>
              </a:spcBef>
              <a:spcAft>
                <a:spcPts val="0"/>
              </a:spcAft>
              <a:buNone/>
            </a:pPr>
            <a:endParaRPr sz="5850" dirty="0"/>
          </a:p>
          <a:p>
            <a:pPr marL="0" lvl="0" indent="0" algn="l" rtl="0">
              <a:spcBef>
                <a:spcPts val="1200"/>
              </a:spcBef>
              <a:spcAft>
                <a:spcPts val="0"/>
              </a:spcAft>
              <a:buNone/>
            </a:pPr>
            <a:endParaRPr sz="5850" dirty="0"/>
          </a:p>
          <a:p>
            <a:pPr marL="0" lvl="0" indent="0" algn="l" rtl="0">
              <a:spcBef>
                <a:spcPts val="1200"/>
              </a:spcBef>
              <a:spcAft>
                <a:spcPts val="0"/>
              </a:spcAft>
              <a:buNone/>
            </a:pPr>
            <a:r>
              <a:rPr lang="en" sz="4500" dirty="0"/>
              <a:t>        </a:t>
            </a:r>
            <a:endParaRPr sz="3400" dirty="0">
              <a:solidFill>
                <a:srgbClr val="000000"/>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ANOVA Assumptions</a:t>
            </a:r>
            <a:endParaRPr sz="3000" dirty="0">
              <a:latin typeface="Times New Roman" panose="02020603050405020304" pitchFamily="18" charset="0"/>
              <a:cs typeface="Times New Roman" panose="02020603050405020304" pitchFamily="18" charset="0"/>
            </a:endParaRPr>
          </a:p>
        </p:txBody>
      </p:sp>
      <p:sp>
        <p:nvSpPr>
          <p:cNvPr id="366" name="Google Shape;366;p25"/>
          <p:cNvSpPr txBox="1">
            <a:spLocks noGrp="1"/>
          </p:cNvSpPr>
          <p:nvPr>
            <p:ph type="body" idx="1"/>
          </p:nvPr>
        </p:nvSpPr>
        <p:spPr>
          <a:xfrm>
            <a:off x="496762" y="1597875"/>
            <a:ext cx="8044500" cy="3354718"/>
          </a:xfrm>
          <a:prstGeom prst="rect">
            <a:avLst/>
          </a:prstGeom>
          <a:solidFill>
            <a:schemeClr val="lt1"/>
          </a:solidFill>
        </p:spPr>
        <p:txBody>
          <a:bodyPr spcFirstLastPara="1" wrap="square" lIns="91425" tIns="91425" rIns="91425" bIns="91425" anchor="t" anchorCtr="0">
            <a:normAutofit/>
          </a:bodyPr>
          <a:lstStyle/>
          <a:p>
            <a:pPr marL="457200" lvl="0" indent="-312737" algn="l" rtl="0">
              <a:spcBef>
                <a:spcPts val="0"/>
              </a:spcBef>
              <a:spcAft>
                <a:spcPts val="0"/>
              </a:spcAft>
              <a:buSzPct val="92982"/>
              <a:buChar char="❏"/>
            </a:pPr>
            <a:r>
              <a:rPr lang="en" sz="1200" b="1" dirty="0">
                <a:latin typeface="Times New Roman" panose="02020603050405020304" pitchFamily="18" charset="0"/>
                <a:cs typeface="Times New Roman" panose="02020603050405020304" pitchFamily="18" charset="0"/>
              </a:rPr>
              <a:t>Normality test</a:t>
            </a:r>
            <a:r>
              <a:rPr lang="en" sz="1200" dirty="0">
                <a:latin typeface="Times New Roman" panose="02020603050405020304" pitchFamily="18" charset="0"/>
                <a:cs typeface="Times New Roman" panose="02020603050405020304" pitchFamily="18" charset="0"/>
              </a:rPr>
              <a:t>: Using histogram and shapiro test to test normality assumptions</a:t>
            </a:r>
          </a:p>
          <a:p>
            <a:pPr marL="144463" lvl="0" indent="0" algn="l" rtl="0">
              <a:spcBef>
                <a:spcPts val="0"/>
              </a:spcBef>
              <a:spcAft>
                <a:spcPts val="0"/>
              </a:spcAft>
              <a:buSzPct val="92982"/>
              <a:buNone/>
            </a:pPr>
            <a:endParaRPr lang="en" sz="1200" dirty="0">
              <a:latin typeface="Times New Roman" panose="02020603050405020304" pitchFamily="18" charset="0"/>
              <a:cs typeface="Times New Roman" panose="02020603050405020304" pitchFamily="18" charset="0"/>
            </a:endParaRPr>
          </a:p>
          <a:p>
            <a:pPr marL="144463" lvl="0" indent="0" algn="l" rtl="0">
              <a:spcBef>
                <a:spcPts val="0"/>
              </a:spcBef>
              <a:spcAft>
                <a:spcPts val="0"/>
              </a:spcAft>
              <a:buSzPct val="92982"/>
              <a:buNone/>
            </a:pPr>
            <a:endParaRPr sz="1200" dirty="0">
              <a:latin typeface="Times New Roman" panose="02020603050405020304" pitchFamily="18" charset="0"/>
              <a:cs typeface="Times New Roman" panose="02020603050405020304" pitchFamily="18" charset="0"/>
            </a:endParaRPr>
          </a:p>
        </p:txBody>
      </p:sp>
      <p:sp>
        <p:nvSpPr>
          <p:cNvPr id="367" name="Google Shape;367;p25"/>
          <p:cNvSpPr txBox="1"/>
          <p:nvPr/>
        </p:nvSpPr>
        <p:spPr>
          <a:xfrm>
            <a:off x="4572000" y="2406193"/>
            <a:ext cx="2920538" cy="1262491"/>
          </a:xfrm>
          <a:prstGeom prst="rect">
            <a:avLst/>
          </a:prstGeom>
          <a:noFill/>
          <a:ln>
            <a:noFill/>
          </a:ln>
        </p:spPr>
        <p:txBody>
          <a:bodyPr spcFirstLastPara="1" wrap="square" lIns="91425" tIns="91425" rIns="91425" bIns="91425" anchor="t" anchorCtr="0">
            <a:noAutofit/>
          </a:bodyPr>
          <a:lstStyle/>
          <a:p>
            <a:pPr marL="457200" lvl="1" indent="-342900">
              <a:buClr>
                <a:schemeClr val="dk2"/>
              </a:buClr>
              <a:buSzPts val="1800"/>
              <a:buFont typeface="Nunito"/>
              <a:buChar char="●"/>
            </a:pPr>
            <a:r>
              <a:rPr lang="en" sz="1200" dirty="0">
                <a:solidFill>
                  <a:schemeClr val="dk2"/>
                </a:solidFill>
                <a:latin typeface="Times New Roman" panose="02020603050405020304" pitchFamily="18" charset="0"/>
                <a:ea typeface="Nunito"/>
                <a:cs typeface="Times New Roman" panose="02020603050405020304" pitchFamily="18" charset="0"/>
                <a:sym typeface="Nunito"/>
              </a:rPr>
              <a:t>Not all groups are normally distributed. </a:t>
            </a:r>
            <a:endParaRPr sz="1200" dirty="0">
              <a:solidFill>
                <a:schemeClr val="dk2"/>
              </a:solidFill>
              <a:latin typeface="Times New Roman" panose="02020603050405020304" pitchFamily="18" charset="0"/>
              <a:ea typeface="Nunito"/>
              <a:cs typeface="Times New Roman" panose="02020603050405020304" pitchFamily="18" charset="0"/>
              <a:sym typeface="Nunito"/>
            </a:endParaRPr>
          </a:p>
          <a:p>
            <a:pPr marL="457200" lvl="1" indent="-342900">
              <a:buClr>
                <a:schemeClr val="dk2"/>
              </a:buClr>
              <a:buSzPts val="1800"/>
              <a:buFont typeface="Nunito"/>
              <a:buChar char="●"/>
            </a:pPr>
            <a:r>
              <a:rPr lang="en" sz="1200" dirty="0">
                <a:solidFill>
                  <a:schemeClr val="dk2"/>
                </a:solidFill>
                <a:latin typeface="Times New Roman" panose="02020603050405020304" pitchFamily="18" charset="0"/>
                <a:ea typeface="Nunito"/>
                <a:cs typeface="Times New Roman" panose="02020603050405020304" pitchFamily="18" charset="0"/>
                <a:sym typeface="Nunito"/>
              </a:rPr>
              <a:t>Hence, the normality assumption is not met. </a:t>
            </a:r>
            <a:endParaRPr sz="1200" dirty="0">
              <a:solidFill>
                <a:schemeClr val="dk2"/>
              </a:solidFill>
              <a:latin typeface="Times New Roman" panose="02020603050405020304" pitchFamily="18" charset="0"/>
              <a:ea typeface="Nunito"/>
              <a:cs typeface="Times New Roman" panose="02020603050405020304" pitchFamily="18" charset="0"/>
              <a:sym typeface="Nunito"/>
            </a:endParaRPr>
          </a:p>
        </p:txBody>
      </p:sp>
      <p:graphicFrame>
        <p:nvGraphicFramePr>
          <p:cNvPr id="2" name="Table 1">
            <a:extLst>
              <a:ext uri="{FF2B5EF4-FFF2-40B4-BE49-F238E27FC236}">
                <a16:creationId xmlns:a16="http://schemas.microsoft.com/office/drawing/2014/main" id="{5180ECB6-2867-6FF4-74E8-4960AA2DD039}"/>
              </a:ext>
            </a:extLst>
          </p:cNvPr>
          <p:cNvGraphicFramePr>
            <a:graphicFrameLocks noGrp="1"/>
          </p:cNvGraphicFramePr>
          <p:nvPr>
            <p:extLst>
              <p:ext uri="{D42A27DB-BD31-4B8C-83A1-F6EECF244321}">
                <p14:modId xmlns:p14="http://schemas.microsoft.com/office/powerpoint/2010/main" val="4258723326"/>
              </p:ext>
            </p:extLst>
          </p:nvPr>
        </p:nvGraphicFramePr>
        <p:xfrm>
          <a:off x="977150" y="2192149"/>
          <a:ext cx="2865120" cy="1974161"/>
        </p:xfrm>
        <a:graphic>
          <a:graphicData uri="http://schemas.openxmlformats.org/drawingml/2006/table">
            <a:tbl>
              <a:tblPr firstRow="1" firstCol="1" bandRow="1">
                <a:tableStyleId>{3321A501-141C-4FA7-ADE4-3E5A2F62B1CE}</a:tableStyleId>
              </a:tblPr>
              <a:tblGrid>
                <a:gridCol w="1432560">
                  <a:extLst>
                    <a:ext uri="{9D8B030D-6E8A-4147-A177-3AD203B41FA5}">
                      <a16:colId xmlns:a16="http://schemas.microsoft.com/office/drawing/2014/main" val="1350345528"/>
                    </a:ext>
                  </a:extLst>
                </a:gridCol>
                <a:gridCol w="1432560">
                  <a:extLst>
                    <a:ext uri="{9D8B030D-6E8A-4147-A177-3AD203B41FA5}">
                      <a16:colId xmlns:a16="http://schemas.microsoft.com/office/drawing/2014/main" val="1295294500"/>
                    </a:ext>
                  </a:extLst>
                </a:gridCol>
              </a:tblGrid>
              <a:tr h="282023">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Income</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kern="100" dirty="0" err="1">
                          <a:effectLst/>
                          <a:latin typeface="Times New Roman" panose="02020603050405020304" pitchFamily="18" charset="0"/>
                          <a:cs typeface="Times New Roman" panose="02020603050405020304" pitchFamily="18" charset="0"/>
                        </a:rPr>
                        <a:t>Shapiro.pval</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01929"/>
                  </a:ext>
                </a:extLst>
              </a:tr>
              <a:tr h="282023">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0 - 1500</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2.725067e-02</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6925367"/>
                  </a:ext>
                </a:extLst>
              </a:tr>
              <a:tr h="282023">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1500 - 3000</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1.719012e-04</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6036513"/>
                  </a:ext>
                </a:extLst>
              </a:tr>
              <a:tr h="282023">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3000 - 6000</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1.122371e-06</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8191703"/>
                  </a:ext>
                </a:extLst>
              </a:tr>
              <a:tr h="282023">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6000 - 12000</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2.585694e-06</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3494"/>
                  </a:ext>
                </a:extLst>
              </a:tr>
              <a:tr h="282023">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12000 - 24000</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1.859341e-02</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3456935"/>
                  </a:ext>
                </a:extLst>
              </a:tr>
              <a:tr h="282023">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24000 and above</a:t>
                      </a:r>
                      <a:endParaRPr lang="en-US"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1.028745e-01</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725596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ANOVA Assumptions </a:t>
            </a:r>
            <a:endParaRPr sz="3000" dirty="0">
              <a:latin typeface="Times New Roman" panose="02020603050405020304" pitchFamily="18" charset="0"/>
              <a:cs typeface="Times New Roman" panose="02020603050405020304" pitchFamily="18" charset="0"/>
            </a:endParaRPr>
          </a:p>
        </p:txBody>
      </p:sp>
      <p:sp>
        <p:nvSpPr>
          <p:cNvPr id="373" name="Google Shape;373;p26"/>
          <p:cNvSpPr txBox="1">
            <a:spLocks noGrp="1"/>
          </p:cNvSpPr>
          <p:nvPr>
            <p:ph type="body" idx="1"/>
          </p:nvPr>
        </p:nvSpPr>
        <p:spPr>
          <a:xfrm>
            <a:off x="937300" y="1481400"/>
            <a:ext cx="7279500" cy="2633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200" dirty="0">
                <a:latin typeface="Times New Roman" panose="02020603050405020304" pitchFamily="18" charset="0"/>
                <a:cs typeface="Times New Roman" panose="02020603050405020304" pitchFamily="18" charset="0"/>
              </a:rPr>
              <a:t>Homogeneity of variance:</a:t>
            </a:r>
            <a:endParaRPr sz="1200"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 Using levene’s test to test the equal variance</a:t>
            </a:r>
            <a:endParaRPr sz="1200"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 The p-value &lt; .001, therefore the null hypothesis that there were equal variances was rejected.</a:t>
            </a:r>
            <a:endParaRPr sz="1200" dirty="0">
              <a:latin typeface="Times New Roman" panose="02020603050405020304" pitchFamily="18" charset="0"/>
              <a:cs typeface="Times New Roman" panose="02020603050405020304" pitchFamily="18" charset="0"/>
            </a:endParaRPr>
          </a:p>
          <a:p>
            <a:pPr marL="457200" lvl="0" indent="-350895" algn="l" rtl="0">
              <a:spcBef>
                <a:spcPts val="1200"/>
              </a:spcBef>
              <a:spcAft>
                <a:spcPts val="0"/>
              </a:spcAft>
              <a:buSzPts val="1926"/>
              <a:buChar char="●"/>
            </a:pPr>
            <a:r>
              <a:rPr lang="en" sz="1200" dirty="0">
                <a:latin typeface="Times New Roman" panose="02020603050405020304" pitchFamily="18" charset="0"/>
                <a:cs typeface="Times New Roman" panose="02020603050405020304" pitchFamily="18" charset="0"/>
              </a:rPr>
              <a:t>Hence, this assumption is failed.</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1228565" y="548223"/>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2"/>
                </a:solidFill>
                <a:latin typeface="Times New Roman" panose="02020603050405020304" pitchFamily="18" charset="0"/>
                <a:ea typeface="Maven Pro"/>
                <a:cs typeface="Times New Roman" panose="02020603050405020304" pitchFamily="18" charset="0"/>
                <a:sym typeface="Maven Pro"/>
              </a:rPr>
              <a:t>Alternative tests when assumptions are failed:</a:t>
            </a:r>
            <a:endParaRPr lang="en-US" sz="2800" dirty="0">
              <a:solidFill>
                <a:schemeClr val="dk2"/>
              </a:solidFill>
              <a:latin typeface="Times New Roman" panose="02020603050405020304" pitchFamily="18" charset="0"/>
              <a:ea typeface="Nunito"/>
              <a:cs typeface="Times New Roman" panose="02020603050405020304" pitchFamily="18" charset="0"/>
              <a:sym typeface="Nunito"/>
            </a:endParaRPr>
          </a:p>
        </p:txBody>
      </p:sp>
      <p:sp>
        <p:nvSpPr>
          <p:cNvPr id="386" name="Google Shape;386;p28"/>
          <p:cNvSpPr txBox="1">
            <a:spLocks noGrp="1"/>
          </p:cNvSpPr>
          <p:nvPr>
            <p:ph type="body" idx="1"/>
          </p:nvPr>
        </p:nvSpPr>
        <p:spPr>
          <a:xfrm>
            <a:off x="254643" y="1388962"/>
            <a:ext cx="8206451" cy="3527749"/>
          </a:xfrm>
          <a:prstGeom prst="rect">
            <a:avLst/>
          </a:prstGeom>
        </p:spPr>
        <p:txBody>
          <a:bodyPr spcFirstLastPara="1" wrap="square" lIns="91425" tIns="91425" rIns="91425" bIns="91425" anchor="t" anchorCtr="0">
            <a:normAutofit/>
          </a:bodyPr>
          <a:lstStyle/>
          <a:p>
            <a:pPr marL="146050" lvl="0" indent="0" algn="l" rtl="0">
              <a:lnSpc>
                <a:spcPct val="115000"/>
              </a:lnSpc>
              <a:spcBef>
                <a:spcPts val="1200"/>
              </a:spcBef>
              <a:spcAft>
                <a:spcPts val="0"/>
              </a:spcAft>
              <a:buClr>
                <a:schemeClr val="dk2"/>
              </a:buClr>
              <a:buSzPts val="1300"/>
              <a:buNone/>
            </a:pPr>
            <a:r>
              <a:rPr lang="en-US" sz="1200" u="sng" dirty="0">
                <a:solidFill>
                  <a:schemeClr val="dk2"/>
                </a:solidFill>
                <a:latin typeface="Times New Roman" panose="02020603050405020304" pitchFamily="18" charset="0"/>
                <a:ea typeface="Nunito"/>
                <a:cs typeface="Times New Roman" panose="02020603050405020304" pitchFamily="18" charset="0"/>
                <a:sym typeface="Nunito"/>
              </a:rPr>
              <a:t>KRUSKAL-WALLIS TEST: </a:t>
            </a:r>
          </a:p>
          <a:p>
            <a:pPr marL="0" lvl="0" indent="0" algn="l" rtl="0">
              <a:lnSpc>
                <a:spcPct val="115000"/>
              </a:lnSpc>
              <a:spcBef>
                <a:spcPts val="1200"/>
              </a:spcBef>
              <a:spcAft>
                <a:spcPts val="0"/>
              </a:spcAft>
              <a:buNone/>
            </a:pPr>
            <a:r>
              <a:rPr lang="en-US" sz="1200" dirty="0">
                <a:solidFill>
                  <a:schemeClr val="dk2"/>
                </a:solidFill>
                <a:latin typeface="Times New Roman" panose="02020603050405020304" pitchFamily="18" charset="0"/>
                <a:ea typeface="Nunito"/>
                <a:cs typeface="Times New Roman" panose="02020603050405020304" pitchFamily="18" charset="0"/>
                <a:sym typeface="Nunito"/>
              </a:rPr>
              <a:t>             - Using when normality assumption is failed.</a:t>
            </a:r>
          </a:p>
          <a:p>
            <a:pPr marL="0" lvl="0" indent="0" algn="l" rtl="0">
              <a:lnSpc>
                <a:spcPct val="115000"/>
              </a:lnSpc>
              <a:spcBef>
                <a:spcPts val="1200"/>
              </a:spcBef>
              <a:spcAft>
                <a:spcPts val="0"/>
              </a:spcAft>
              <a:buNone/>
            </a:pPr>
            <a:r>
              <a:rPr lang="en-US" sz="1200" dirty="0">
                <a:solidFill>
                  <a:schemeClr val="dk2"/>
                </a:solidFill>
                <a:latin typeface="Times New Roman" panose="02020603050405020304" pitchFamily="18" charset="0"/>
                <a:ea typeface="Nunito"/>
                <a:cs typeface="Times New Roman" panose="02020603050405020304" pitchFamily="18" charset="0"/>
                <a:sym typeface="Nunito"/>
              </a:rPr>
              <a:t>HO: There is no difference in the anxiety score after COVID 19 across income.</a:t>
            </a:r>
          </a:p>
          <a:p>
            <a:pPr marL="0" lvl="0" indent="0" algn="l" rtl="0">
              <a:lnSpc>
                <a:spcPct val="115000"/>
              </a:lnSpc>
              <a:spcBef>
                <a:spcPts val="1200"/>
              </a:spcBef>
              <a:spcAft>
                <a:spcPts val="1200"/>
              </a:spcAft>
              <a:buNone/>
            </a:pPr>
            <a:r>
              <a:rPr lang="en-US" sz="1200" dirty="0">
                <a:solidFill>
                  <a:schemeClr val="dk2"/>
                </a:solidFill>
                <a:latin typeface="Times New Roman" panose="02020603050405020304" pitchFamily="18" charset="0"/>
                <a:ea typeface="Nunito"/>
                <a:cs typeface="Times New Roman" panose="02020603050405020304" pitchFamily="18" charset="0"/>
                <a:sym typeface="Nunito"/>
              </a:rPr>
              <a:t>HA: There is a difference in the anxiety score across income.</a:t>
            </a:r>
          </a:p>
          <a:p>
            <a:pPr marL="0" lvl="0" indent="0" algn="l" rtl="0">
              <a:lnSpc>
                <a:spcPct val="115000"/>
              </a:lnSpc>
              <a:spcBef>
                <a:spcPts val="1200"/>
              </a:spcBef>
              <a:spcAft>
                <a:spcPts val="1200"/>
              </a:spcAft>
              <a:buNone/>
            </a:pPr>
            <a:endParaRPr lang="en-US" sz="1200" dirty="0">
              <a:solidFill>
                <a:schemeClr val="dk2"/>
              </a:solidFill>
              <a:latin typeface="Times New Roman" panose="02020603050405020304" pitchFamily="18" charset="0"/>
              <a:ea typeface="Nunito"/>
              <a:cs typeface="Times New Roman" panose="02020603050405020304" pitchFamily="18" charset="0"/>
              <a:sym typeface="Nunito"/>
            </a:endParaRPr>
          </a:p>
          <a:p>
            <a:pPr marL="0" lvl="0" indent="0" algn="l" rtl="0">
              <a:lnSpc>
                <a:spcPct val="100000"/>
              </a:lnSpc>
              <a:spcBef>
                <a:spcPts val="0"/>
              </a:spcBef>
              <a:spcAft>
                <a:spcPts val="0"/>
              </a:spcAft>
              <a:buNone/>
            </a:pPr>
            <a:endParaRPr sz="1200" u="sng" dirty="0">
              <a:latin typeface="Times New Roman" panose="02020603050405020304" pitchFamily="18" charset="0"/>
              <a:ea typeface="Maven Pro"/>
              <a:cs typeface="Times New Roman" panose="02020603050405020304" pitchFamily="18" charset="0"/>
              <a:sym typeface="Maven Pro"/>
            </a:endParaRPr>
          </a:p>
          <a:p>
            <a:pPr marL="0" lvl="0" indent="0" algn="l" rtl="0">
              <a:lnSpc>
                <a:spcPct val="100000"/>
              </a:lnSpc>
              <a:spcBef>
                <a:spcPts val="0"/>
              </a:spcBef>
              <a:spcAft>
                <a:spcPts val="0"/>
              </a:spcAft>
              <a:buNone/>
            </a:pPr>
            <a:endParaRPr lang="en-US" sz="1200" dirty="0">
              <a:latin typeface="Times New Roman" panose="02020603050405020304" pitchFamily="18" charset="0"/>
              <a:ea typeface="Maven Pro"/>
              <a:cs typeface="Times New Roman" panose="02020603050405020304" pitchFamily="18" charset="0"/>
              <a:sym typeface="Maven Pro"/>
            </a:endParaRPr>
          </a:p>
          <a:p>
            <a:pPr marL="0" lvl="0" indent="0" algn="l" rtl="0">
              <a:lnSpc>
                <a:spcPct val="100000"/>
              </a:lnSpc>
              <a:spcBef>
                <a:spcPts val="0"/>
              </a:spcBef>
              <a:spcAft>
                <a:spcPts val="0"/>
              </a:spcAft>
              <a:buNone/>
            </a:pPr>
            <a:endParaRPr sz="1200" dirty="0">
              <a:latin typeface="Times New Roman" panose="02020603050405020304" pitchFamily="18" charset="0"/>
              <a:ea typeface="Maven Pro"/>
              <a:cs typeface="Times New Roman" panose="02020603050405020304" pitchFamily="18" charset="0"/>
              <a:sym typeface="Maven Pro"/>
            </a:endParaRPr>
          </a:p>
        </p:txBody>
      </p:sp>
      <p:sp>
        <p:nvSpPr>
          <p:cNvPr id="2" name="Google Shape;367;p25">
            <a:extLst>
              <a:ext uri="{FF2B5EF4-FFF2-40B4-BE49-F238E27FC236}">
                <a16:creationId xmlns:a16="http://schemas.microsoft.com/office/drawing/2014/main" id="{3D1EDB81-D2E3-D6D3-2220-5276A43711E2}"/>
              </a:ext>
            </a:extLst>
          </p:cNvPr>
          <p:cNvSpPr txBox="1"/>
          <p:nvPr/>
        </p:nvSpPr>
        <p:spPr>
          <a:xfrm>
            <a:off x="513060" y="3056082"/>
            <a:ext cx="3433907" cy="1701114"/>
          </a:xfrm>
          <a:prstGeom prst="rect">
            <a:avLst/>
          </a:prstGeom>
          <a:noFill/>
          <a:ln>
            <a:noFill/>
          </a:ln>
        </p:spPr>
        <p:txBody>
          <a:bodyPr spcFirstLastPara="1" wrap="square" lIns="91425" tIns="91425" rIns="91425" bIns="91425" anchor="t" anchorCtr="0">
            <a:noAutofit/>
          </a:bodyPr>
          <a:lstStyle/>
          <a:p>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Kruskal-Wallis rank sum test data: </a:t>
            </a:r>
          </a:p>
          <a:p>
            <a:endParaRPr lang="en-US" altLang="en-US" sz="1200" dirty="0">
              <a:latin typeface="Times New Roman" panose="02020603050405020304" pitchFamily="18" charset="0"/>
              <a:cs typeface="Times New Roman" panose="02020603050405020304" pitchFamily="18" charset="0"/>
            </a:endParaRPr>
          </a:p>
          <a:p>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anxiety by income </a:t>
            </a:r>
          </a:p>
          <a:p>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Kruskal-Wallis chi-squared = 20.55,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5, </a:t>
            </a:r>
          </a:p>
          <a:p>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p-value = 0.0009849</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endParaRPr lang="en-US" sz="1200" dirty="0">
              <a:latin typeface="Times New Roman" panose="02020603050405020304" pitchFamily="18" charset="0"/>
              <a:ea typeface="Maven Pro"/>
              <a:cs typeface="Times New Roman" panose="02020603050405020304" pitchFamily="18" charset="0"/>
              <a:sym typeface="Maven Pro"/>
            </a:endParaRPr>
          </a:p>
        </p:txBody>
      </p:sp>
      <p:sp>
        <p:nvSpPr>
          <p:cNvPr id="5" name="Google Shape;367;p25">
            <a:extLst>
              <a:ext uri="{FF2B5EF4-FFF2-40B4-BE49-F238E27FC236}">
                <a16:creationId xmlns:a16="http://schemas.microsoft.com/office/drawing/2014/main" id="{AF47D982-2A26-A7BA-032B-58FC8C854B90}"/>
              </a:ext>
            </a:extLst>
          </p:cNvPr>
          <p:cNvSpPr txBox="1"/>
          <p:nvPr/>
        </p:nvSpPr>
        <p:spPr>
          <a:xfrm>
            <a:off x="4683278" y="2822119"/>
            <a:ext cx="3433907" cy="17011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a:latin typeface="Times New Roman" panose="02020603050405020304" pitchFamily="18" charset="0"/>
                <a:ea typeface="Maven Pro"/>
                <a:cs typeface="Times New Roman" panose="02020603050405020304" pitchFamily="18" charset="0"/>
                <a:sym typeface="Maven Pro"/>
              </a:rPr>
              <a:t>Interpretation:</a:t>
            </a:r>
            <a:r>
              <a:rPr lang="en-US" sz="1200" dirty="0">
                <a:latin typeface="Times New Roman" panose="02020603050405020304" pitchFamily="18" charset="0"/>
                <a:ea typeface="Maven Pro"/>
                <a:cs typeface="Times New Roman" panose="02020603050405020304" pitchFamily="18" charset="0"/>
                <a:sym typeface="Maven Pro"/>
              </a:rPr>
              <a:t> </a:t>
            </a:r>
          </a:p>
          <a:p>
            <a:pPr marL="0" lvl="0" indent="0" algn="l" rtl="0">
              <a:lnSpc>
                <a:spcPct val="100000"/>
              </a:lnSpc>
              <a:spcBef>
                <a:spcPts val="0"/>
              </a:spcBef>
              <a:spcAft>
                <a:spcPts val="0"/>
              </a:spcAft>
              <a:buNone/>
            </a:pPr>
            <a:r>
              <a:rPr lang="en-US" sz="1200" dirty="0">
                <a:latin typeface="Times New Roman" panose="02020603050405020304" pitchFamily="18" charset="0"/>
                <a:ea typeface="Maven Pro"/>
                <a:cs typeface="Times New Roman" panose="02020603050405020304" pitchFamily="18" charset="0"/>
                <a:sym typeface="Maven Pro"/>
              </a:rPr>
              <a:t>Based on the results, we found that there is difference in anxiety levels across income status [H(5) = 20.55; p &lt; .05]. Like the ANOVA results, the K-W test identifies whether there is a difference somewhere among the means, but it does not identify which groups are different from one another.</a:t>
            </a:r>
          </a:p>
        </p:txBody>
      </p:sp>
    </p:spTree>
    <p:extLst>
      <p:ext uri="{BB962C8B-B14F-4D97-AF65-F5344CB8AC3E}">
        <p14:creationId xmlns:p14="http://schemas.microsoft.com/office/powerpoint/2010/main" val="132045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1245927" y="547242"/>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Alternative tests when assumptions are failed:</a:t>
            </a:r>
            <a:endParaRPr dirty="0">
              <a:latin typeface="Times New Roman" panose="02020603050405020304" pitchFamily="18" charset="0"/>
              <a:cs typeface="Times New Roman" panose="02020603050405020304" pitchFamily="18" charset="0"/>
            </a:endParaRPr>
          </a:p>
        </p:txBody>
      </p:sp>
      <p:sp>
        <p:nvSpPr>
          <p:cNvPr id="386" name="Google Shape;386;p28"/>
          <p:cNvSpPr txBox="1">
            <a:spLocks noGrp="1"/>
          </p:cNvSpPr>
          <p:nvPr>
            <p:ph type="body" idx="1"/>
          </p:nvPr>
        </p:nvSpPr>
        <p:spPr>
          <a:xfrm>
            <a:off x="437825" y="1640825"/>
            <a:ext cx="7896300" cy="3330186"/>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u="sng" dirty="0">
                <a:latin typeface="Times New Roman" panose="02020603050405020304" pitchFamily="18" charset="0"/>
                <a:ea typeface="Maven Pro"/>
                <a:cs typeface="Times New Roman" panose="02020603050405020304" pitchFamily="18" charset="0"/>
                <a:sym typeface="Maven Pro"/>
              </a:rPr>
              <a:t>Dunn’s Post-hoc test:</a:t>
            </a:r>
          </a:p>
          <a:p>
            <a:pPr marL="0" lvl="0" indent="0" algn="l" rtl="0">
              <a:lnSpc>
                <a:spcPct val="100000"/>
              </a:lnSpc>
              <a:spcBef>
                <a:spcPts val="0"/>
              </a:spcBef>
              <a:spcAft>
                <a:spcPts val="0"/>
              </a:spcAft>
              <a:buNone/>
            </a:pPr>
            <a:endParaRPr sz="1200" u="sng" dirty="0">
              <a:latin typeface="Times New Roman" panose="02020603050405020304" pitchFamily="18" charset="0"/>
              <a:ea typeface="Maven Pro"/>
              <a:cs typeface="Times New Roman" panose="02020603050405020304" pitchFamily="18" charset="0"/>
              <a:sym typeface="Maven Pro"/>
            </a:endParaRPr>
          </a:p>
          <a:p>
            <a:pPr marL="0" indent="0">
              <a:lnSpc>
                <a:spcPct val="100000"/>
              </a:lnSpc>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Kruskal-Wallis rank sum test data: x and group </a:t>
            </a:r>
          </a:p>
          <a:p>
            <a:pPr marL="0" indent="0">
              <a:lnSpc>
                <a:spcPct val="100000"/>
              </a:lnSpc>
              <a:buNone/>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Kruskal-Wallis chi-squared = 20.5501,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5, p-value = 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None/>
            </a:pPr>
            <a:endParaRPr lang="en-US" sz="1200" dirty="0">
              <a:latin typeface="Times New Roman" panose="02020603050405020304" pitchFamily="18" charset="0"/>
              <a:ea typeface="Maven Pro"/>
              <a:cs typeface="Times New Roman" panose="02020603050405020304" pitchFamily="18" charset="0"/>
              <a:sym typeface="Maven Pro"/>
            </a:endParaRPr>
          </a:p>
          <a:p>
            <a:pPr marL="0" lvl="0" indent="0" algn="l" rtl="0">
              <a:lnSpc>
                <a:spcPct val="100000"/>
              </a:lnSpc>
              <a:spcBef>
                <a:spcPts val="0"/>
              </a:spcBef>
              <a:spcAft>
                <a:spcPts val="0"/>
              </a:spcAft>
              <a:buNone/>
            </a:pPr>
            <a:endParaRPr sz="1200" dirty="0">
              <a:latin typeface="Times New Roman" panose="02020603050405020304" pitchFamily="18" charset="0"/>
              <a:ea typeface="Maven Pro"/>
              <a:cs typeface="Times New Roman" panose="02020603050405020304" pitchFamily="18" charset="0"/>
              <a:sym typeface="Maven Pro"/>
            </a:endParaRPr>
          </a:p>
        </p:txBody>
      </p:sp>
      <p:sp>
        <p:nvSpPr>
          <p:cNvPr id="2" name="Google Shape;367;p25">
            <a:extLst>
              <a:ext uri="{FF2B5EF4-FFF2-40B4-BE49-F238E27FC236}">
                <a16:creationId xmlns:a16="http://schemas.microsoft.com/office/drawing/2014/main" id="{3D1EDB81-D2E3-D6D3-2220-5276A43711E2}"/>
              </a:ext>
            </a:extLst>
          </p:cNvPr>
          <p:cNvSpPr txBox="1"/>
          <p:nvPr/>
        </p:nvSpPr>
        <p:spPr>
          <a:xfrm>
            <a:off x="437825" y="2743683"/>
            <a:ext cx="3310359" cy="209501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dirty="0">
                <a:latin typeface="Times New Roman" panose="02020603050405020304" pitchFamily="18" charset="0"/>
                <a:ea typeface="Maven Pro"/>
                <a:cs typeface="Times New Roman" panose="02020603050405020304" pitchFamily="18" charset="0"/>
                <a:sym typeface="Maven Pro"/>
              </a:rPr>
              <a:t>Interpretation:</a:t>
            </a:r>
            <a:r>
              <a:rPr lang="en-US" sz="1200" dirty="0">
                <a:latin typeface="Times New Roman" panose="02020603050405020304" pitchFamily="18" charset="0"/>
                <a:ea typeface="Maven Pro"/>
                <a:cs typeface="Times New Roman" panose="02020603050405020304" pitchFamily="18" charset="0"/>
                <a:sym typeface="Maven Pro"/>
              </a:rPr>
              <a:t> </a:t>
            </a:r>
          </a:p>
          <a:p>
            <a:pPr marL="0" lvl="0" indent="0" algn="l" rtl="0">
              <a:lnSpc>
                <a:spcPct val="100000"/>
              </a:lnSpc>
              <a:spcBef>
                <a:spcPts val="0"/>
              </a:spcBef>
              <a:spcAft>
                <a:spcPts val="0"/>
              </a:spcAft>
              <a:buNone/>
            </a:pPr>
            <a:r>
              <a:rPr lang="en-US" sz="1200" dirty="0">
                <a:latin typeface="Times New Roman" panose="02020603050405020304" pitchFamily="18" charset="0"/>
                <a:ea typeface="Maven Pro"/>
                <a:cs typeface="Times New Roman" panose="02020603050405020304" pitchFamily="18" charset="0"/>
                <a:sym typeface="Maven Pro"/>
              </a:rPr>
              <a:t>It is evident from the results that, individuals earning between 0 - 1500 and 6000 - 12000 show significantly different levels of anxiety (p &lt; 0.05). However, no significant differences were found between individuals earning 3000 - 6000 and 12000 - 24000, or between any other income groups (p &gt; 0.05).</a:t>
            </a:r>
          </a:p>
        </p:txBody>
      </p:sp>
      <p:sp>
        <p:nvSpPr>
          <p:cNvPr id="8" name="Google Shape;367;p25">
            <a:extLst>
              <a:ext uri="{FF2B5EF4-FFF2-40B4-BE49-F238E27FC236}">
                <a16:creationId xmlns:a16="http://schemas.microsoft.com/office/drawing/2014/main" id="{B6171C6B-5AE2-66A7-C68A-B0FEA89191D9}"/>
              </a:ext>
            </a:extLst>
          </p:cNvPr>
          <p:cNvSpPr txBox="1"/>
          <p:nvPr/>
        </p:nvSpPr>
        <p:spPr>
          <a:xfrm>
            <a:off x="4139739" y="1312522"/>
            <a:ext cx="4311514" cy="3532718"/>
          </a:xfrm>
          <a:prstGeom prst="rect">
            <a:avLst/>
          </a:prstGeom>
          <a:noFill/>
          <a:ln>
            <a:noFill/>
          </a:ln>
        </p:spPr>
        <p:txBody>
          <a:bodyPr spcFirstLastPara="1" wrap="square" lIns="91425" tIns="91425" rIns="91425" bIns="91425" anchor="t" anchorCtr="0">
            <a:noAutofit/>
          </a:bodyPr>
          <a:lstStyle/>
          <a:p>
            <a:pPr marL="146050" indent="0">
              <a:buNone/>
            </a:pPr>
            <a:r>
              <a:rPr lang="en-US" sz="1100" dirty="0">
                <a:latin typeface="Times New Roman" panose="02020603050405020304" pitchFamily="18" charset="0"/>
                <a:cs typeface="Times New Roman" panose="02020603050405020304" pitchFamily="18" charset="0"/>
              </a:rPr>
              <a:t>Comparison of x by group                            </a:t>
            </a:r>
          </a:p>
          <a:p>
            <a:pPr marL="146050" indent="0">
              <a:buNone/>
            </a:pPr>
            <a:r>
              <a:rPr lang="en-US" sz="1100" dirty="0">
                <a:latin typeface="Times New Roman" panose="02020603050405020304" pitchFamily="18" charset="0"/>
                <a:cs typeface="Times New Roman" panose="02020603050405020304" pitchFamily="18" charset="0"/>
              </a:rPr>
              <a:t>                                 (Bonferroni)                                  </a:t>
            </a:r>
          </a:p>
          <a:p>
            <a:pPr marL="146050" indent="0">
              <a:buNone/>
            </a:pPr>
            <a:r>
              <a:rPr lang="en-US" sz="1100" dirty="0">
                <a:latin typeface="Times New Roman" panose="02020603050405020304" pitchFamily="18" charset="0"/>
                <a:cs typeface="Times New Roman" panose="02020603050405020304" pitchFamily="18" charset="0"/>
              </a:rPr>
              <a:t>Col Mean-|</a:t>
            </a:r>
          </a:p>
          <a:p>
            <a:pPr marL="146050" indent="0">
              <a:buNone/>
            </a:pPr>
            <a:r>
              <a:rPr lang="en-US" sz="1100" dirty="0">
                <a:latin typeface="Times New Roman" panose="02020603050405020304" pitchFamily="18" charset="0"/>
                <a:cs typeface="Times New Roman" panose="02020603050405020304" pitchFamily="18" charset="0"/>
              </a:rPr>
              <a:t>Row Mean |   0 - 1500     12000 -      1500 - 3       24000 an    3000 - 6</a:t>
            </a:r>
          </a:p>
          <a:p>
            <a:pPr marL="146050" indent="0">
              <a:buNone/>
            </a:pPr>
            <a:r>
              <a:rPr lang="en-US" sz="1100" dirty="0">
                <a:latin typeface="Times New Roman" panose="02020603050405020304" pitchFamily="18" charset="0"/>
                <a:cs typeface="Times New Roman" panose="02020603050405020304" pitchFamily="18" charset="0"/>
              </a:rPr>
              <a:t>---------+-------------------------------------------------------</a:t>
            </a:r>
          </a:p>
          <a:p>
            <a:pPr marL="146050" indent="0">
              <a:buNone/>
            </a:pPr>
            <a:r>
              <a:rPr lang="en-US" sz="1100" dirty="0">
                <a:latin typeface="Times New Roman" panose="02020603050405020304" pitchFamily="18" charset="0"/>
                <a:cs typeface="Times New Roman" panose="02020603050405020304" pitchFamily="18" charset="0"/>
              </a:rPr>
              <a:t>12000 -  |  	 2.537559</a:t>
            </a:r>
          </a:p>
          <a:p>
            <a:pPr marL="146050" indent="0">
              <a:buNone/>
            </a:pPr>
            <a:r>
              <a:rPr lang="en-US" sz="1100" dirty="0">
                <a:latin typeface="Times New Roman" panose="02020603050405020304" pitchFamily="18" charset="0"/>
                <a:cs typeface="Times New Roman" panose="02020603050405020304" pitchFamily="18" charset="0"/>
              </a:rPr>
              <a:t>              	    0.0837</a:t>
            </a:r>
          </a:p>
          <a:p>
            <a:pPr marL="146050" indent="0">
              <a:buNone/>
            </a:pPr>
            <a:r>
              <a:rPr lang="en-US" sz="1100" dirty="0">
                <a:latin typeface="Times New Roman" panose="02020603050405020304" pitchFamily="18" charset="0"/>
                <a:cs typeface="Times New Roman" panose="02020603050405020304" pitchFamily="18" charset="0"/>
              </a:rPr>
              <a:t>         </a:t>
            </a:r>
          </a:p>
          <a:p>
            <a:pPr marL="146050" indent="0">
              <a:buNone/>
            </a:pPr>
            <a:r>
              <a:rPr lang="en-US" sz="1100" dirty="0">
                <a:latin typeface="Times New Roman" panose="02020603050405020304" pitchFamily="18" charset="0"/>
                <a:cs typeface="Times New Roman" panose="02020603050405020304" pitchFamily="18" charset="0"/>
              </a:rPr>
              <a:t>1500 - 3 |   	1.417687  -1.760257</a:t>
            </a:r>
          </a:p>
          <a:p>
            <a:pPr marL="146050" indent="0">
              <a:buNone/>
            </a:pPr>
            <a:r>
              <a:rPr lang="en-US" sz="1100" dirty="0">
                <a:latin typeface="Times New Roman" panose="02020603050405020304" pitchFamily="18" charset="0"/>
                <a:cs typeface="Times New Roman" panose="02020603050405020304" pitchFamily="18" charset="0"/>
              </a:rPr>
              <a:t>             	   1.0000        0.5877</a:t>
            </a:r>
          </a:p>
          <a:p>
            <a:pPr marL="146050" indent="0">
              <a:buNone/>
            </a:pPr>
            <a:r>
              <a:rPr lang="en-US" sz="1100" dirty="0">
                <a:latin typeface="Times New Roman" panose="02020603050405020304" pitchFamily="18" charset="0"/>
                <a:cs typeface="Times New Roman" panose="02020603050405020304" pitchFamily="18" charset="0"/>
              </a:rPr>
              <a:t>         </a:t>
            </a:r>
          </a:p>
          <a:p>
            <a:pPr marL="146050" indent="0">
              <a:buNone/>
            </a:pPr>
            <a:r>
              <a:rPr lang="en-US" sz="1100" dirty="0">
                <a:latin typeface="Times New Roman" panose="02020603050405020304" pitchFamily="18" charset="0"/>
                <a:cs typeface="Times New Roman" panose="02020603050405020304" pitchFamily="18" charset="0"/>
              </a:rPr>
              <a:t>24000 an | 	 0.898872  -0.572054   0.384840</a:t>
            </a:r>
          </a:p>
          <a:p>
            <a:pPr marL="146050" indent="0">
              <a:buNone/>
            </a:pPr>
            <a:r>
              <a:rPr lang="en-US" sz="1100" dirty="0">
                <a:latin typeface="Times New Roman" panose="02020603050405020304" pitchFamily="18" charset="0"/>
                <a:cs typeface="Times New Roman" panose="02020603050405020304" pitchFamily="18" charset="0"/>
              </a:rPr>
              <a:t>            	     1.0000      1.0000       1.0000</a:t>
            </a:r>
          </a:p>
          <a:p>
            <a:pPr marL="146050" indent="0">
              <a:buNone/>
            </a:pPr>
            <a:r>
              <a:rPr lang="en-US" sz="1100" dirty="0">
                <a:latin typeface="Times New Roman" panose="02020603050405020304" pitchFamily="18" charset="0"/>
                <a:cs typeface="Times New Roman" panose="02020603050405020304" pitchFamily="18" charset="0"/>
              </a:rPr>
              <a:t>         </a:t>
            </a:r>
          </a:p>
          <a:p>
            <a:pPr marL="146050" indent="0">
              <a:buNone/>
            </a:pPr>
            <a:r>
              <a:rPr lang="en-US" sz="1100" dirty="0">
                <a:latin typeface="Times New Roman" panose="02020603050405020304" pitchFamily="18" charset="0"/>
                <a:cs typeface="Times New Roman" panose="02020603050405020304" pitchFamily="18" charset="0"/>
              </a:rPr>
              <a:t>3000 - 6 |   	 1.675712  -1.659248   0.241284   -0.313153</a:t>
            </a:r>
          </a:p>
          <a:p>
            <a:pPr marL="146050" indent="0">
              <a:buNone/>
            </a:pPr>
            <a:r>
              <a:rPr lang="en-US" sz="1100" dirty="0">
                <a:latin typeface="Times New Roman" panose="02020603050405020304" pitchFamily="18" charset="0"/>
                <a:cs typeface="Times New Roman" panose="02020603050405020304" pitchFamily="18" charset="0"/>
              </a:rPr>
              <a:t>            	     0.7035      0.7280        1.0000       1.0000</a:t>
            </a:r>
          </a:p>
          <a:p>
            <a:pPr marL="146050" indent="0">
              <a:buNone/>
            </a:pPr>
            <a:r>
              <a:rPr lang="en-US" sz="1100" dirty="0">
                <a:latin typeface="Times New Roman" panose="02020603050405020304" pitchFamily="18" charset="0"/>
                <a:cs typeface="Times New Roman" panose="02020603050405020304" pitchFamily="18" charset="0"/>
              </a:rPr>
              <a:t>         </a:t>
            </a:r>
          </a:p>
          <a:p>
            <a:pPr marL="146050" indent="0">
              <a:buNone/>
            </a:pPr>
            <a:r>
              <a:rPr lang="en-US" sz="1100" dirty="0">
                <a:latin typeface="Times New Roman" panose="02020603050405020304" pitchFamily="18" charset="0"/>
                <a:cs typeface="Times New Roman" panose="02020603050405020304" pitchFamily="18" charset="0"/>
              </a:rPr>
              <a:t>6000 - 1 |  	 4.009191   0.019420   3.052981     0.643014   2.972315</a:t>
            </a:r>
          </a:p>
          <a:p>
            <a:pPr marL="146050" indent="0">
              <a:buNone/>
            </a:pPr>
            <a:r>
              <a:rPr lang="en-US" sz="1100" dirty="0">
                <a:latin typeface="Times New Roman" panose="02020603050405020304" pitchFamily="18" charset="0"/>
                <a:cs typeface="Times New Roman" panose="02020603050405020304" pitchFamily="18" charset="0"/>
              </a:rPr>
              <a:t>          	     0.0005*     1.0000      0.0170*      1.0000      0.0222*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Clr>
                <a:srgbClr val="000000"/>
              </a:buClr>
              <a:buSzPts val="440"/>
              <a:buFont typeface="Arial"/>
              <a:buNone/>
            </a:pPr>
            <a:r>
              <a:rPr lang="en" sz="3000" dirty="0">
                <a:latin typeface="Times New Roman"/>
                <a:ea typeface="Times New Roman"/>
                <a:cs typeface="Times New Roman"/>
                <a:sym typeface="Times New Roman"/>
              </a:rPr>
              <a:t>Effect size for Kruskal-Wallis </a:t>
            </a:r>
            <a:endParaRPr sz="3000" dirty="0">
              <a:latin typeface="Times New Roman"/>
              <a:ea typeface="Times New Roman"/>
              <a:cs typeface="Times New Roman"/>
              <a:sym typeface="Times New Roman"/>
            </a:endParaRPr>
          </a:p>
        </p:txBody>
      </p:sp>
      <p:sp>
        <p:nvSpPr>
          <p:cNvPr id="393" name="Google Shape;393;p29"/>
          <p:cNvSpPr txBox="1">
            <a:spLocks noGrp="1"/>
          </p:cNvSpPr>
          <p:nvPr>
            <p:ph type="body" idx="1"/>
          </p:nvPr>
        </p:nvSpPr>
        <p:spPr>
          <a:xfrm>
            <a:off x="1024000" y="1542725"/>
            <a:ext cx="7239600" cy="3247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00" b="1" dirty="0">
                <a:latin typeface="Times New Roman"/>
                <a:ea typeface="Times New Roman"/>
                <a:cs typeface="Times New Roman"/>
                <a:sym typeface="Times New Roman"/>
              </a:rPr>
              <a:t>Eta-squared works for Kruskal-Wallis (Cohen, 2008)</a:t>
            </a:r>
            <a:endParaRPr sz="1200" b="1"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 sz="1200" dirty="0">
                <a:latin typeface="Times New Roman"/>
                <a:ea typeface="Times New Roman"/>
                <a:cs typeface="Times New Roman"/>
                <a:sym typeface="Times New Roman"/>
              </a:rPr>
              <a:t>The cutoff values are the same as for the omega-squared: η2 = .01 to η2 &lt; .06 is a small effect η2 = .06 to η2 &lt; .14 is a medium effect η2 ≥ .14 is a large effect.</a:t>
            </a:r>
            <a:endParaRPr sz="1200"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endParaRPr sz="1200"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 sz="1200" dirty="0">
                <a:latin typeface="Times New Roman"/>
                <a:ea typeface="Times New Roman"/>
                <a:cs typeface="Times New Roman"/>
                <a:sym typeface="Times New Roman"/>
              </a:rPr>
              <a:t>ηH2=(20.5501−6+1)/(2797−6)= 0.00557 </a:t>
            </a:r>
            <a:endParaRPr sz="1200"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 sz="1200" dirty="0">
                <a:latin typeface="Times New Roman"/>
                <a:ea typeface="Times New Roman"/>
                <a:cs typeface="Times New Roman"/>
                <a:sym typeface="Times New Roman"/>
              </a:rPr>
              <a:t>              where 20.5501 - H test statistic </a:t>
            </a:r>
            <a:endParaRPr sz="1200"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 sz="1200" dirty="0">
                <a:latin typeface="Times New Roman"/>
                <a:ea typeface="Times New Roman"/>
                <a:cs typeface="Times New Roman"/>
                <a:sym typeface="Times New Roman"/>
              </a:rPr>
              <a:t>              6 - Income groups</a:t>
            </a:r>
            <a:endParaRPr sz="1200" dirty="0">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 sz="1200" dirty="0">
                <a:latin typeface="Times New Roman"/>
                <a:ea typeface="Times New Roman"/>
                <a:cs typeface="Times New Roman"/>
                <a:sym typeface="Times New Roman"/>
              </a:rPr>
              <a:t>                    2797 observations</a:t>
            </a:r>
            <a:endParaRPr sz="1200"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440"/>
              <a:buNone/>
            </a:pPr>
            <a:r>
              <a:rPr lang="en" sz="1200" dirty="0">
                <a:latin typeface="Times New Roman"/>
                <a:ea typeface="Times New Roman"/>
                <a:cs typeface="Times New Roman"/>
                <a:sym typeface="Times New Roman"/>
              </a:rPr>
              <a:t>Interpretation: There was a small effect size for the relationship between income groups and anxiety rate (η2 = 0.0056).</a:t>
            </a:r>
            <a:endParaRPr sz="12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1303800" y="522492"/>
            <a:ext cx="6931587" cy="92928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Linear Regression Model:</a:t>
            </a:r>
            <a:br>
              <a:rPr lang="en" sz="3000" dirty="0">
                <a:latin typeface="Times New Roman" panose="02020603050405020304" pitchFamily="18" charset="0"/>
                <a:cs typeface="Times New Roman" panose="02020603050405020304" pitchFamily="18" charset="0"/>
              </a:rPr>
            </a:br>
            <a:r>
              <a:rPr lang="en" sz="3000" dirty="0">
                <a:latin typeface="Times New Roman" panose="02020603050405020304" pitchFamily="18" charset="0"/>
                <a:cs typeface="Times New Roman" panose="02020603050405020304" pitchFamily="18" charset="0"/>
              </a:rPr>
              <a:t>Anxiety and Age</a:t>
            </a:r>
            <a:endParaRPr sz="3000" dirty="0">
              <a:latin typeface="Times New Roman" panose="02020603050405020304" pitchFamily="18" charset="0"/>
              <a:cs typeface="Times New Roman" panose="02020603050405020304" pitchFamily="18" charset="0"/>
            </a:endParaRPr>
          </a:p>
        </p:txBody>
      </p:sp>
      <p:sp>
        <p:nvSpPr>
          <p:cNvPr id="399" name="Google Shape;399;p30"/>
          <p:cNvSpPr txBox="1">
            <a:spLocks noGrp="1"/>
          </p:cNvSpPr>
          <p:nvPr>
            <p:ph type="body" idx="1"/>
          </p:nvPr>
        </p:nvSpPr>
        <p:spPr>
          <a:xfrm>
            <a:off x="882525" y="1734700"/>
            <a:ext cx="2283600" cy="2849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latin typeface="Times New Roman" panose="02020603050405020304" pitchFamily="18" charset="0"/>
                <a:cs typeface="Times New Roman" panose="02020603050405020304" pitchFamily="18" charset="0"/>
              </a:rPr>
              <a:t>From the graph, it is evident that the curve is relatively flat, indicating that anxiety levels do not significantly increase or decrease with age. </a:t>
            </a:r>
          </a:p>
          <a:p>
            <a:pPr marL="171450" lvl="0" indent="-171450" algn="l" rtl="0">
              <a:spcBef>
                <a:spcPts val="0"/>
              </a:spcBef>
              <a:spcAft>
                <a:spcPts val="1200"/>
              </a:spcAft>
              <a:buFont typeface="Wingdings" panose="05000000000000000000" pitchFamily="2" charset="2"/>
              <a:buChar char="§"/>
            </a:pPr>
            <a:r>
              <a:rPr lang="en" sz="1200" dirty="0">
                <a:latin typeface="Times New Roman" panose="02020603050405020304" pitchFamily="18" charset="0"/>
                <a:cs typeface="Times New Roman" panose="02020603050405020304" pitchFamily="18" charset="0"/>
              </a:rPr>
              <a:t>The LOESS curve is almost parallel to a linear fit line, suggesting that anxiety levels change little across the age range.</a:t>
            </a:r>
            <a:endParaRPr sz="1200" dirty="0">
              <a:latin typeface="Times New Roman" panose="02020603050405020304" pitchFamily="18" charset="0"/>
              <a:cs typeface="Times New Roman" panose="02020603050405020304" pitchFamily="18" charset="0"/>
            </a:endParaRPr>
          </a:p>
        </p:txBody>
      </p:sp>
      <p:pic>
        <p:nvPicPr>
          <p:cNvPr id="400" name="Google Shape;400;p30"/>
          <p:cNvPicPr preferRelativeResize="0"/>
          <p:nvPr/>
        </p:nvPicPr>
        <p:blipFill>
          <a:blip r:embed="rId3">
            <a:alphaModFix/>
          </a:blip>
          <a:stretch>
            <a:fillRect/>
          </a:stretch>
        </p:blipFill>
        <p:spPr>
          <a:xfrm>
            <a:off x="3425550" y="1451775"/>
            <a:ext cx="5429899" cy="3274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Anxiety and Age: Linear Regression</a:t>
            </a:r>
            <a:endParaRPr sz="3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000" dirty="0">
              <a:latin typeface="Times New Roman" panose="02020603050405020304" pitchFamily="18" charset="0"/>
              <a:cs typeface="Times New Roman" panose="02020603050405020304" pitchFamily="18" charset="0"/>
            </a:endParaRPr>
          </a:p>
        </p:txBody>
      </p:sp>
      <p:sp>
        <p:nvSpPr>
          <p:cNvPr id="406" name="Google Shape;406;p31"/>
          <p:cNvSpPr txBox="1">
            <a:spLocks noGrp="1"/>
          </p:cNvSpPr>
          <p:nvPr>
            <p:ph type="body" idx="1"/>
          </p:nvPr>
        </p:nvSpPr>
        <p:spPr>
          <a:xfrm>
            <a:off x="659476" y="1313727"/>
            <a:ext cx="8178099" cy="35645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H0: There is no significant relationship between age and anxiety.</a:t>
            </a: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HA: There is a relationship between age and anxiety.</a:t>
            </a:r>
          </a:p>
          <a:p>
            <a:pPr marL="0" lvl="0" indent="0" algn="l" rtl="0">
              <a:spcBef>
                <a:spcPts val="1200"/>
              </a:spcBef>
              <a:spcAft>
                <a:spcPts val="0"/>
              </a:spcAft>
              <a:buNone/>
            </a:pPr>
            <a:r>
              <a:rPr lang="en" sz="1200" b="1" dirty="0">
                <a:latin typeface="Times New Roman" panose="02020603050405020304" pitchFamily="18" charset="0"/>
                <a:cs typeface="Times New Roman" panose="02020603050405020304" pitchFamily="18" charset="0"/>
              </a:rPr>
              <a:t>Linear Regression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(formula = anxiety ~ age, data = COVID_19_data_clean)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Residual standard error: 11.34 on 2795 degrees of freedom Multiple R-squared: 0.01598, Adjusted R-squared: 0.01563,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F-statistic: 45.4 on 1 and 2795 DF, p-value: 1.946e-11</a:t>
            </a:r>
            <a:endParaRPr lang="en-US"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The model would predict the rate of anxiety according to the age. It appears that the anxiety levels decrease by an estimated -0.153 units as the age increases by year. The p-value from the results shows that is it less than the threshold value (&lt;0.05), hence indicating that there is a statistically significant (negative) relationship between these two variables meaning that the model is  statistically significant. However, the model's coefficient of determination (R-squared) is low (0.01598), implying that age accounts for only a small portion of the variance in anxiety levels. These results suggest that the people aged from 18 to 50 tend to have more anxiety symptoms than people who are aged above 50 to 64 years.</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Background</a:t>
            </a:r>
            <a:endParaRPr sz="3000" dirty="0">
              <a:latin typeface="Times New Roman" panose="02020603050405020304" pitchFamily="18" charset="0"/>
              <a:cs typeface="Times New Roman" panose="02020603050405020304" pitchFamily="18" charset="0"/>
            </a:endParaRPr>
          </a:p>
        </p:txBody>
      </p:sp>
      <p:sp>
        <p:nvSpPr>
          <p:cNvPr id="284" name="Google Shape;284;p14"/>
          <p:cNvSpPr txBox="1">
            <a:spLocks noGrp="1"/>
          </p:cNvSpPr>
          <p:nvPr>
            <p:ph type="body" idx="1"/>
          </p:nvPr>
        </p:nvSpPr>
        <p:spPr>
          <a:xfrm>
            <a:off x="1386075" y="1482550"/>
            <a:ext cx="7030500" cy="3093900"/>
          </a:xfrm>
          <a:prstGeom prst="rect">
            <a:avLst/>
          </a:prstGeom>
        </p:spPr>
        <p:txBody>
          <a:bodyPr spcFirstLastPara="1" wrap="square" lIns="91425" tIns="91425" rIns="91425" bIns="91425" anchor="t" anchorCtr="0">
            <a:normAutofit/>
          </a:bodyPr>
          <a:lstStyle/>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COVID-19 has caused an uptick in stress and mental health issues</a:t>
            </a:r>
            <a:r>
              <a:rPr lang="en" sz="1250" baseline="30000" dirty="0">
                <a:latin typeface="Times New Roman"/>
                <a:ea typeface="Times New Roman"/>
                <a:cs typeface="Times New Roman"/>
                <a:sym typeface="Times New Roman"/>
              </a:rPr>
              <a:t>1</a:t>
            </a:r>
            <a:endParaRPr sz="1250" baseline="30000" dirty="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Some studies have been conducted on social determinants of health and how that may affect COVID stress, but it is still a new area of research</a:t>
            </a:r>
            <a:endParaRPr sz="1250" dirty="0">
              <a:latin typeface="Times New Roman"/>
              <a:ea typeface="Times New Roman"/>
              <a:cs typeface="Times New Roman"/>
              <a:sym typeface="Times New Roman"/>
            </a:endParaRPr>
          </a:p>
          <a:p>
            <a:pPr marL="914400" lvl="1"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This is because the pandemic was so recent</a:t>
            </a:r>
            <a:endParaRPr sz="1250" dirty="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Income is a variable that has not been examine in relation to other variables, so our study will be unique</a:t>
            </a:r>
            <a:endParaRPr sz="1250" dirty="0">
              <a:latin typeface="Times New Roman"/>
              <a:ea typeface="Times New Roman"/>
              <a:cs typeface="Times New Roman"/>
              <a:sym typeface="Times New Roman"/>
            </a:endParaRPr>
          </a:p>
          <a:p>
            <a:pPr marL="457200" lvl="0" indent="-307975" algn="l" rtl="0">
              <a:spcBef>
                <a:spcPts val="0"/>
              </a:spcBef>
              <a:spcAft>
                <a:spcPts val="0"/>
              </a:spcAft>
              <a:buSzPts val="1250"/>
              <a:buChar char="●"/>
            </a:pPr>
            <a:r>
              <a:rPr lang="en" sz="1250" b="1" dirty="0">
                <a:latin typeface="Times New Roman"/>
                <a:ea typeface="Times New Roman"/>
                <a:cs typeface="Times New Roman"/>
                <a:sym typeface="Times New Roman"/>
              </a:rPr>
              <a:t>Research Question: </a:t>
            </a:r>
            <a:r>
              <a:rPr lang="en" sz="1250" dirty="0">
                <a:latin typeface="Times New Roman"/>
                <a:ea typeface="Times New Roman"/>
                <a:cs typeface="Times New Roman"/>
                <a:sym typeface="Times New Roman"/>
              </a:rPr>
              <a:t>How do demographic and socioeconomic factors like age, income, and sex affect COVID-19 related anxiety? </a:t>
            </a:r>
            <a:endParaRPr sz="1250" dirty="0">
              <a:latin typeface="Times New Roman"/>
              <a:ea typeface="Times New Roman"/>
              <a:cs typeface="Times New Roman"/>
              <a:sym typeface="Times New Roman"/>
            </a:endParaRPr>
          </a:p>
          <a:p>
            <a:pPr marL="457200" lvl="0" indent="-307975" algn="l" rtl="0">
              <a:spcBef>
                <a:spcPts val="0"/>
              </a:spcBef>
              <a:spcAft>
                <a:spcPts val="0"/>
              </a:spcAft>
              <a:buSzPts val="1250"/>
              <a:buChar char="●"/>
            </a:pPr>
            <a:r>
              <a:rPr lang="en" sz="1250" b="1" dirty="0">
                <a:latin typeface="Times New Roman"/>
                <a:ea typeface="Times New Roman"/>
                <a:cs typeface="Times New Roman"/>
                <a:sym typeface="Times New Roman"/>
              </a:rPr>
              <a:t>Data source</a:t>
            </a:r>
            <a:r>
              <a:rPr lang="en" sz="1250" dirty="0">
                <a:latin typeface="Times New Roman"/>
                <a:ea typeface="Times New Roman"/>
                <a:cs typeface="Times New Roman"/>
                <a:sym typeface="Times New Roman"/>
              </a:rPr>
              <a:t>: Social and psychological effects of the COVID-19 pandemic in Turkey (N = 2,817).</a:t>
            </a:r>
            <a:endParaRPr sz="1250" dirty="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Independent variables: sex, income, age</a:t>
            </a:r>
            <a:endParaRPr sz="1250" dirty="0">
              <a:latin typeface="Times New Roman"/>
              <a:ea typeface="Times New Roman"/>
              <a:cs typeface="Times New Roman"/>
              <a:sym typeface="Times New Roman"/>
            </a:endParaRPr>
          </a:p>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Dependent variable: anxiety</a:t>
            </a:r>
          </a:p>
          <a:p>
            <a:pPr marL="457200" lvl="0" indent="-307975" algn="l" rtl="0">
              <a:spcBef>
                <a:spcPts val="0"/>
              </a:spcBef>
              <a:spcAft>
                <a:spcPts val="0"/>
              </a:spcAft>
              <a:buSzPts val="1250"/>
              <a:buFont typeface="Times New Roman"/>
              <a:buChar char="●"/>
            </a:pPr>
            <a:r>
              <a:rPr lang="en" sz="1250" dirty="0">
                <a:latin typeface="Times New Roman"/>
                <a:ea typeface="Times New Roman"/>
                <a:cs typeface="Times New Roman"/>
                <a:sym typeface="Times New Roman"/>
              </a:rPr>
              <a:t>Dataset link: </a:t>
            </a:r>
            <a:r>
              <a:rPr lang="en-US" sz="1250" dirty="0">
                <a:latin typeface="Times New Roman"/>
                <a:ea typeface="Times New Roman"/>
                <a:cs typeface="Times New Roman"/>
                <a:sym typeface="Times New Roman"/>
                <a:hlinkClick r:id="rId3"/>
              </a:rPr>
              <a:t>https://data.mendeley.com/datasets/sv95c7ydpy/9/files/1a9b4a65-7145-4aa4-ae5e-5e6fcf044762</a:t>
            </a:r>
            <a:r>
              <a:rPr lang="en" sz="1250">
                <a:latin typeface="Times New Roman"/>
                <a:ea typeface="Times New Roman"/>
                <a:cs typeface="Times New Roman"/>
                <a:sym typeface="Times New Roman"/>
              </a:rPr>
              <a:t> </a:t>
            </a:r>
            <a:endParaRPr sz="1250" dirty="0">
              <a:latin typeface="Times New Roman"/>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Linear Regression Assumptions</a:t>
            </a:r>
            <a:endParaRPr sz="3000" dirty="0">
              <a:latin typeface="Times New Roman" panose="02020603050405020304" pitchFamily="18" charset="0"/>
              <a:cs typeface="Times New Roman" panose="02020603050405020304" pitchFamily="18" charset="0"/>
            </a:endParaRPr>
          </a:p>
        </p:txBody>
      </p:sp>
      <p:sp>
        <p:nvSpPr>
          <p:cNvPr id="413" name="Google Shape;413;p32"/>
          <p:cNvSpPr txBox="1">
            <a:spLocks noGrp="1"/>
          </p:cNvSpPr>
          <p:nvPr>
            <p:ph type="body" idx="1"/>
          </p:nvPr>
        </p:nvSpPr>
        <p:spPr>
          <a:xfrm>
            <a:off x="296738" y="1597875"/>
            <a:ext cx="7030500" cy="3027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Independent assumptions: met</a:t>
            </a:r>
            <a:endParaRPr sz="12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Continuous outcome: met</a:t>
            </a:r>
            <a:endParaRPr sz="12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Linear relationship: not met </a:t>
            </a:r>
            <a:endParaRPr sz="12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Homoscedasticity: not met</a:t>
            </a:r>
            <a:endParaRPr sz="1200" dirty="0">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latin typeface="Times New Roman" panose="02020603050405020304" pitchFamily="18" charset="0"/>
                <a:cs typeface="Times New Roman" panose="02020603050405020304" pitchFamily="18" charset="0"/>
              </a:rPr>
              <a:t>Breusch-Pagan test</a:t>
            </a:r>
            <a:endParaRPr sz="1200" dirty="0">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latin typeface="Times New Roman" panose="02020603050405020304" pitchFamily="18" charset="0"/>
                <a:cs typeface="Times New Roman" panose="02020603050405020304" pitchFamily="18" charset="0"/>
              </a:rPr>
              <a:t>Very small p-value</a:t>
            </a:r>
            <a:endParaRPr sz="12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Independence of residuals: met</a:t>
            </a:r>
            <a:endParaRPr sz="1200" dirty="0">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latin typeface="Times New Roman" panose="02020603050405020304" pitchFamily="18" charset="0"/>
                <a:cs typeface="Times New Roman" panose="02020603050405020304" pitchFamily="18" charset="0"/>
              </a:rPr>
              <a:t>Durbin-Watson test</a:t>
            </a:r>
            <a:endParaRPr sz="1200" dirty="0">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latin typeface="Times New Roman" panose="02020603050405020304" pitchFamily="18" charset="0"/>
                <a:cs typeface="Times New Roman" panose="02020603050405020304" pitchFamily="18" charset="0"/>
              </a:rPr>
              <a:t>P = 0.9006</a:t>
            </a:r>
            <a:endParaRPr sz="12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latin typeface="Times New Roman" panose="02020603050405020304" pitchFamily="18" charset="0"/>
                <a:cs typeface="Times New Roman" panose="02020603050405020304" pitchFamily="18" charset="0"/>
              </a:rPr>
              <a:t>Normality of residuals: not met</a:t>
            </a:r>
            <a:endParaRPr sz="1200" dirty="0">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latin typeface="Times New Roman" panose="02020603050405020304" pitchFamily="18" charset="0"/>
                <a:cs typeface="Times New Roman" panose="02020603050405020304" pitchFamily="18" charset="0"/>
              </a:rPr>
              <a:t>Right skewed as shown on histogram</a:t>
            </a:r>
            <a:endParaRPr sz="1200" dirty="0">
              <a:latin typeface="Times New Roman" panose="02020603050405020304" pitchFamily="18" charset="0"/>
              <a:cs typeface="Times New Roman" panose="02020603050405020304" pitchFamily="18" charset="0"/>
            </a:endParaRPr>
          </a:p>
        </p:txBody>
      </p:sp>
      <p:pic>
        <p:nvPicPr>
          <p:cNvPr id="414" name="Google Shape;414;p32"/>
          <p:cNvPicPr preferRelativeResize="0"/>
          <p:nvPr/>
        </p:nvPicPr>
        <p:blipFill>
          <a:blip r:embed="rId3">
            <a:alphaModFix/>
          </a:blip>
          <a:stretch>
            <a:fillRect/>
          </a:stretch>
        </p:blipFill>
        <p:spPr>
          <a:xfrm>
            <a:off x="4572000" y="1774922"/>
            <a:ext cx="3516086" cy="21874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91A-F643-D870-87CC-E124D474915A}"/>
              </a:ext>
            </a:extLst>
          </p:cNvPr>
          <p:cNvSpPr>
            <a:spLocks noGrp="1"/>
          </p:cNvSpPr>
          <p:nvPr>
            <p:ph type="title"/>
          </p:nvPr>
        </p:nvSpPr>
        <p:spPr/>
        <p:txBody>
          <a:bodyPr/>
          <a:lstStyle/>
          <a:p>
            <a:r>
              <a:rPr lang="en" sz="2800" dirty="0">
                <a:latin typeface="Times New Roman" panose="02020603050405020304" pitchFamily="18" charset="0"/>
                <a:cs typeface="Times New Roman" panose="02020603050405020304" pitchFamily="18" charset="0"/>
              </a:rPr>
              <a:t>Linear Regression Model</a:t>
            </a:r>
            <a:endParaRPr lang="en-US" dirty="0"/>
          </a:p>
        </p:txBody>
      </p:sp>
      <p:sp>
        <p:nvSpPr>
          <p:cNvPr id="3" name="Text Placeholder 2">
            <a:extLst>
              <a:ext uri="{FF2B5EF4-FFF2-40B4-BE49-F238E27FC236}">
                <a16:creationId xmlns:a16="http://schemas.microsoft.com/office/drawing/2014/main" id="{2D2799C3-1644-B30D-C044-514A45F78FD2}"/>
              </a:ext>
            </a:extLst>
          </p:cNvPr>
          <p:cNvSpPr>
            <a:spLocks noGrp="1"/>
          </p:cNvSpPr>
          <p:nvPr>
            <p:ph type="body" idx="1"/>
          </p:nvPr>
        </p:nvSpPr>
        <p:spPr>
          <a:xfrm>
            <a:off x="707571" y="1295401"/>
            <a:ext cx="7821386" cy="3565070"/>
          </a:xfrm>
        </p:spPr>
        <p:txBody>
          <a:bodyPr>
            <a:normAutofit fontScale="85000" lnSpcReduction="20000"/>
          </a:bodyPr>
          <a:lstStyle/>
          <a:p>
            <a:pPr marL="146050" indent="0">
              <a:buNone/>
            </a:pPr>
            <a:r>
              <a:rPr lang="en-US" sz="1400" dirty="0">
                <a:latin typeface="Times New Roman" panose="02020603050405020304" pitchFamily="18" charset="0"/>
                <a:cs typeface="Times New Roman" panose="02020603050405020304" pitchFamily="18" charset="0"/>
              </a:rPr>
              <a:t>A larger model was created including multiple predictors to determine to help predict anxiety levels in people.</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err="1">
                <a:latin typeface="Times New Roman" panose="02020603050405020304" pitchFamily="18" charset="0"/>
                <a:cs typeface="Times New Roman" panose="02020603050405020304" pitchFamily="18" charset="0"/>
              </a:rPr>
              <a:t>lm</a:t>
            </a:r>
            <a:r>
              <a:rPr lang="en-US" sz="1400" dirty="0">
                <a:latin typeface="Times New Roman" panose="02020603050405020304" pitchFamily="18" charset="0"/>
                <a:cs typeface="Times New Roman" panose="02020603050405020304" pitchFamily="18" charset="0"/>
              </a:rPr>
              <a:t>(formula = anxiety ~ age + income, data = COVID_19_data_clean)</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Coefficients:</a:t>
            </a:r>
          </a:p>
          <a:p>
            <a:pPr marL="146050" indent="0">
              <a:buNone/>
            </a:pPr>
            <a:r>
              <a:rPr lang="en-US" sz="1400" dirty="0">
                <a:latin typeface="Times New Roman" panose="02020603050405020304" pitchFamily="18" charset="0"/>
                <a:cs typeface="Times New Roman" panose="02020603050405020304" pitchFamily="18" charset="0"/>
              </a:rPr>
              <a:t>          (Intercept)           	         	  age    		  income1500 - 3000  </a:t>
            </a:r>
          </a:p>
          <a:p>
            <a:pPr marL="146050" indent="0">
              <a:buNone/>
            </a:pPr>
            <a:r>
              <a:rPr lang="en-US" sz="1400" dirty="0">
                <a:latin typeface="Times New Roman" panose="02020603050405020304" pitchFamily="18" charset="0"/>
                <a:cs typeface="Times New Roman" panose="02020603050405020304" pitchFamily="18" charset="0"/>
              </a:rPr>
              <a:t>              70.8999               		 -0.1377               		 -0.6820  </a:t>
            </a:r>
          </a:p>
          <a:p>
            <a:pPr marL="146050" indent="0">
              <a:buNone/>
            </a:pPr>
            <a:r>
              <a:rPr lang="en-US" sz="1400" dirty="0">
                <a:latin typeface="Times New Roman" panose="02020603050405020304" pitchFamily="18" charset="0"/>
                <a:cs typeface="Times New Roman" panose="02020603050405020304" pitchFamily="18" charset="0"/>
              </a:rPr>
              <a:t>    income3000 - 6000     		income6000 - 12000   	 income12000 - 24000  </a:t>
            </a:r>
          </a:p>
          <a:p>
            <a:pPr marL="146050" indent="0">
              <a:buNone/>
            </a:pPr>
            <a:r>
              <a:rPr lang="en-US" sz="1400" dirty="0">
                <a:latin typeface="Times New Roman" panose="02020603050405020304" pitchFamily="18" charset="0"/>
                <a:cs typeface="Times New Roman" panose="02020603050405020304" pitchFamily="18" charset="0"/>
              </a:rPr>
              <a:t>              -0.5522               		 -1.7840               		 -1.7280  </a:t>
            </a:r>
          </a:p>
          <a:p>
            <a:pPr marL="146050" indent="0">
              <a:buNone/>
            </a:pPr>
            <a:r>
              <a:rPr lang="en-US" sz="1400" dirty="0">
                <a:latin typeface="Times New Roman" panose="02020603050405020304" pitchFamily="18" charset="0"/>
                <a:cs typeface="Times New Roman" panose="02020603050405020304" pitchFamily="18" charset="0"/>
              </a:rPr>
              <a:t>income24000 and above  </a:t>
            </a:r>
          </a:p>
          <a:p>
            <a:pPr marL="146050" indent="0">
              <a:buNone/>
            </a:pPr>
            <a:r>
              <a:rPr lang="en-US" sz="1400" dirty="0">
                <a:latin typeface="Times New Roman" panose="02020603050405020304" pitchFamily="18" charset="0"/>
                <a:cs typeface="Times New Roman" panose="02020603050405020304" pitchFamily="18" charset="0"/>
              </a:rPr>
              <a:t>               0.2869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b="1" dirty="0">
                <a:latin typeface="Times New Roman" panose="02020603050405020304" pitchFamily="18" charset="0"/>
                <a:cs typeface="Times New Roman" panose="02020603050405020304" pitchFamily="18" charset="0"/>
              </a:rPr>
              <a:t>Interpretation: </a:t>
            </a:r>
            <a:r>
              <a:rPr lang="en-US" sz="1400" dirty="0">
                <a:latin typeface="Times New Roman" panose="02020603050405020304" pitchFamily="18" charset="0"/>
                <a:cs typeface="Times New Roman" panose="02020603050405020304" pitchFamily="18" charset="0"/>
              </a:rPr>
              <a:t>The model was statistically significant, with an F-statistic of F(6, 2790 = 8.867 and a p-value of &lt; 0.01. The Radj2=0.0166 indicated that 1.16% of the variation accounted for by this model that has both anxiety and income in it, which is slightly higher than the Radj2 from the previous model. a linear regression model incorporating age and income status significantly improved in explaining anxiety rates. Age increases led to a decrease in anxiety levels by 0.09 to 0.18 units. Income groups also had different effects on anxiety, with individuals earning between 1500 and 3000 experiencing fluctuations between 2.05 and 1.88 units.</a:t>
            </a:r>
          </a:p>
          <a:p>
            <a:pPr marL="14605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83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426B-2285-9C62-96A7-F7203BC8DB3B}"/>
              </a:ext>
            </a:extLst>
          </p:cNvPr>
          <p:cNvSpPr>
            <a:spLocks noGrp="1"/>
          </p:cNvSpPr>
          <p:nvPr>
            <p:ph type="title"/>
          </p:nvPr>
        </p:nvSpPr>
        <p:spPr/>
        <p:txBody>
          <a:bodyPr/>
          <a:lstStyle/>
          <a:p>
            <a:r>
              <a:rPr lang="en" sz="2800" dirty="0">
                <a:latin typeface="Times New Roman" panose="02020603050405020304" pitchFamily="18" charset="0"/>
                <a:cs typeface="Times New Roman" panose="02020603050405020304" pitchFamily="18" charset="0"/>
              </a:rPr>
              <a:t>Linear Regression Model</a:t>
            </a:r>
            <a:endParaRPr lang="en-US" dirty="0"/>
          </a:p>
        </p:txBody>
      </p:sp>
      <p:sp>
        <p:nvSpPr>
          <p:cNvPr id="3" name="Text Placeholder 2">
            <a:extLst>
              <a:ext uri="{FF2B5EF4-FFF2-40B4-BE49-F238E27FC236}">
                <a16:creationId xmlns:a16="http://schemas.microsoft.com/office/drawing/2014/main" id="{EC788EDB-856C-6545-5B9D-B138A466571B}"/>
              </a:ext>
            </a:extLst>
          </p:cNvPr>
          <p:cNvSpPr>
            <a:spLocks noGrp="1"/>
          </p:cNvSpPr>
          <p:nvPr>
            <p:ph type="body" idx="1"/>
          </p:nvPr>
        </p:nvSpPr>
        <p:spPr/>
        <p:txBody>
          <a:bodyPr/>
          <a:lstStyle/>
          <a:p>
            <a:pPr marL="0" lvl="0" indent="0" algn="l" rtl="0">
              <a:spcBef>
                <a:spcPts val="0"/>
              </a:spcBef>
              <a:spcAft>
                <a:spcPts val="0"/>
              </a:spcAft>
              <a:buNone/>
            </a:pPr>
            <a:r>
              <a:rPr lang="en-US" sz="1400" dirty="0">
                <a:solidFill>
                  <a:schemeClr val="dk2"/>
                </a:solidFill>
                <a:latin typeface="Times New Roman" panose="02020603050405020304" pitchFamily="18" charset="0"/>
                <a:ea typeface="Nunito"/>
                <a:cs typeface="Times New Roman" panose="02020603050405020304" pitchFamily="18" charset="0"/>
                <a:sym typeface="Nunito"/>
              </a:rPr>
              <a:t>Performing diagnostics: </a:t>
            </a:r>
          </a:p>
          <a:p>
            <a:pPr marL="0" lvl="0" indent="0" algn="l" rtl="0">
              <a:spcBef>
                <a:spcPts val="0"/>
              </a:spcBef>
              <a:spcAft>
                <a:spcPts val="0"/>
              </a:spcAft>
              <a:buNone/>
            </a:pPr>
            <a:endParaRPr lang="en-US" sz="1400" dirty="0">
              <a:solidFill>
                <a:schemeClr val="dk2"/>
              </a:solidFill>
              <a:latin typeface="Times New Roman" panose="02020603050405020304" pitchFamily="18" charset="0"/>
              <a:ea typeface="Nunito"/>
              <a:cs typeface="Times New Roman" panose="02020603050405020304" pitchFamily="18" charset="0"/>
              <a:sym typeface="Nunito"/>
            </a:endParaRPr>
          </a:p>
          <a:p>
            <a:pPr marL="457200" lvl="0" indent="-311150" algn="l" rtl="0">
              <a:spcBef>
                <a:spcPts val="0"/>
              </a:spcBef>
              <a:spcAft>
                <a:spcPts val="0"/>
              </a:spcAft>
              <a:buClr>
                <a:schemeClr val="dk2"/>
              </a:buClr>
              <a:buSzPts val="1300"/>
              <a:buFont typeface="Nunito"/>
              <a:buChar char="●"/>
            </a:pPr>
            <a:r>
              <a:rPr lang="en-US" sz="1400" dirty="0">
                <a:solidFill>
                  <a:schemeClr val="dk2"/>
                </a:solidFill>
                <a:latin typeface="Times New Roman" panose="02020603050405020304" pitchFamily="18" charset="0"/>
                <a:ea typeface="Nunito"/>
                <a:cs typeface="Times New Roman" panose="02020603050405020304" pitchFamily="18" charset="0"/>
                <a:sym typeface="Nunito"/>
              </a:rPr>
              <a:t>Added standardized residuals and compared to residuals</a:t>
            </a:r>
          </a:p>
          <a:p>
            <a:pPr marL="457200" lvl="0" indent="-311150" algn="l" rtl="0">
              <a:spcBef>
                <a:spcPts val="0"/>
              </a:spcBef>
              <a:spcAft>
                <a:spcPts val="0"/>
              </a:spcAft>
              <a:buClr>
                <a:schemeClr val="dk2"/>
              </a:buClr>
              <a:buSzPts val="1300"/>
              <a:buFont typeface="Nunito"/>
              <a:buChar char="●"/>
            </a:pPr>
            <a:r>
              <a:rPr lang="en-US" sz="1400" dirty="0">
                <a:solidFill>
                  <a:schemeClr val="dk2"/>
                </a:solidFill>
                <a:latin typeface="Times New Roman" panose="02020603050405020304" pitchFamily="18" charset="0"/>
                <a:ea typeface="Nunito"/>
                <a:cs typeface="Times New Roman" panose="02020603050405020304" pitchFamily="18" charset="0"/>
                <a:sym typeface="Nunito"/>
              </a:rPr>
              <a:t>132 people in the sample had large standardized residuals. These people may be influencing the model.</a:t>
            </a:r>
          </a:p>
        </p:txBody>
      </p:sp>
    </p:spTree>
    <p:extLst>
      <p:ext uri="{BB962C8B-B14F-4D97-AF65-F5344CB8AC3E}">
        <p14:creationId xmlns:p14="http://schemas.microsoft.com/office/powerpoint/2010/main" val="206553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6536400" cy="81353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Results</a:t>
            </a:r>
            <a:endParaRPr sz="3000" dirty="0">
              <a:latin typeface="Times New Roman" panose="02020603050405020304" pitchFamily="18" charset="0"/>
              <a:cs typeface="Times New Roman" panose="02020603050405020304" pitchFamily="18" charset="0"/>
            </a:endParaRPr>
          </a:p>
        </p:txBody>
      </p:sp>
      <p:sp>
        <p:nvSpPr>
          <p:cNvPr id="421" name="Google Shape;421;p33"/>
          <p:cNvSpPr txBox="1">
            <a:spLocks noGrp="1"/>
          </p:cNvSpPr>
          <p:nvPr>
            <p:ph type="body" idx="1"/>
          </p:nvPr>
        </p:nvSpPr>
        <p:spPr>
          <a:xfrm>
            <a:off x="1303800" y="1312175"/>
            <a:ext cx="7078200" cy="3281596"/>
          </a:xfrm>
          <a:prstGeom prst="rect">
            <a:avLst/>
          </a:prstGeom>
        </p:spPr>
        <p:txBody>
          <a:bodyPr spcFirstLastPara="1" wrap="square" lIns="91425" tIns="91425" rIns="91425" bIns="91425" anchor="t" anchorCtr="0">
            <a:noAutofit/>
          </a:bodyPr>
          <a:lstStyle/>
          <a:p>
            <a:pPr marL="457200" lvl="0" indent="-312959" algn="l" rtl="0">
              <a:lnSpc>
                <a:spcPct val="95000"/>
              </a:lnSpc>
              <a:spcBef>
                <a:spcPts val="0"/>
              </a:spcBef>
              <a:spcAft>
                <a:spcPts val="0"/>
              </a:spcAft>
              <a:buSzPts val="1329"/>
              <a:buChar char="●"/>
            </a:pPr>
            <a:endParaRPr lang="en" sz="1200" dirty="0">
              <a:latin typeface="Times New Roman" panose="02020603050405020304" pitchFamily="18" charset="0"/>
              <a:cs typeface="Times New Roman" panose="02020603050405020304" pitchFamily="18" charset="0"/>
            </a:endParaRPr>
          </a:p>
          <a:p>
            <a:pPr marL="457200" lvl="0" indent="-312959" algn="l" rtl="0">
              <a:lnSpc>
                <a:spcPct val="95000"/>
              </a:lnSpc>
              <a:spcBef>
                <a:spcPts val="0"/>
              </a:spcBef>
              <a:spcAft>
                <a:spcPts val="0"/>
              </a:spcAft>
              <a:buSzPts val="1329"/>
              <a:buChar char="●"/>
            </a:pPr>
            <a:r>
              <a:rPr lang="en" sz="1200" dirty="0">
                <a:latin typeface="Times New Roman" panose="02020603050405020304" pitchFamily="18" charset="0"/>
                <a:cs typeface="Times New Roman" panose="02020603050405020304" pitchFamily="18" charset="0"/>
              </a:rPr>
              <a:t>There was a significant 2.88 difference in mean anxiety levels between female and male individuals. The Kolmogorov-Smirnov test showed statistical significance (D = 0.11; p &lt;.05) in the distribution disparity.</a:t>
            </a:r>
            <a:endParaRPr lang="en-US" sz="1200" dirty="0">
              <a:latin typeface="Times New Roman" panose="02020603050405020304" pitchFamily="18" charset="0"/>
              <a:cs typeface="Times New Roman" panose="02020603050405020304" pitchFamily="18" charset="0"/>
            </a:endParaRPr>
          </a:p>
          <a:p>
            <a:pPr marL="457200" lvl="0" indent="-312959" algn="l" rtl="0">
              <a:lnSpc>
                <a:spcPct val="95000"/>
              </a:lnSpc>
              <a:spcBef>
                <a:spcPts val="1200"/>
              </a:spcBef>
              <a:spcAft>
                <a:spcPts val="0"/>
              </a:spcAft>
              <a:buSzPts val="1329"/>
              <a:buChar char="●"/>
            </a:pPr>
            <a:r>
              <a:rPr lang="en" sz="1200" dirty="0">
                <a:latin typeface="Times New Roman" panose="02020603050405020304" pitchFamily="18" charset="0"/>
                <a:cs typeface="Times New Roman" panose="02020603050405020304" pitchFamily="18" charset="0"/>
              </a:rPr>
              <a:t>ANOVA analysis found a significant difference across income groups [F(5, 2791)=4.0476, p&lt;.05]. The Kruskal-Wallis test revealed significant differences in anxiety levels between income categories (χ² = 20.55, df = 5, p = 0.0009849). Individuals earning between 0 - 1500 and 6000 - 12000 reported significantly different anxiety levels (p &lt; 0.05).</a:t>
            </a:r>
            <a:endParaRPr lang="en-US" sz="1200" dirty="0">
              <a:latin typeface="Times New Roman" panose="02020603050405020304" pitchFamily="18" charset="0"/>
              <a:cs typeface="Times New Roman" panose="02020603050405020304" pitchFamily="18" charset="0"/>
            </a:endParaRPr>
          </a:p>
          <a:p>
            <a:pPr marL="457200" lvl="0" indent="-312959" algn="l" rtl="0">
              <a:lnSpc>
                <a:spcPct val="95000"/>
              </a:lnSpc>
              <a:spcBef>
                <a:spcPts val="1200"/>
              </a:spcBef>
              <a:spcAft>
                <a:spcPts val="0"/>
              </a:spcAft>
              <a:buSzPts val="1329"/>
              <a:buChar char="●"/>
            </a:pPr>
            <a:r>
              <a:rPr lang="en" sz="1200" dirty="0">
                <a:latin typeface="Times New Roman" panose="02020603050405020304" pitchFamily="18" charset="0"/>
                <a:cs typeface="Times New Roman" panose="02020603050405020304" pitchFamily="18" charset="0"/>
              </a:rPr>
              <a:t>The correlation coefficient test showed a weak negative relation between age and anxiety variables, but the simple linear regression failed to meet assumptions. </a:t>
            </a:r>
          </a:p>
          <a:p>
            <a:pPr marL="457200" lvl="0" indent="-312959" algn="l" rtl="0">
              <a:lnSpc>
                <a:spcPct val="95000"/>
              </a:lnSpc>
              <a:spcBef>
                <a:spcPts val="1200"/>
              </a:spcBef>
              <a:spcAft>
                <a:spcPts val="0"/>
              </a:spcAft>
              <a:buSzPts val="1329"/>
              <a:buChar char="●"/>
            </a:pPr>
            <a:r>
              <a:rPr lang="en-US" sz="1200" dirty="0">
                <a:latin typeface="Times New Roman" panose="02020603050405020304" pitchFamily="18" charset="0"/>
                <a:cs typeface="Times New Roman" panose="02020603050405020304" pitchFamily="18" charset="0"/>
              </a:rPr>
              <a:t>The final regression model (full model) which included age and income predictors showed a slight accuracy in predicting the anxiety levels than the baseline model (created for age and </a:t>
            </a:r>
            <a:r>
              <a:rPr lang="en-US" sz="1200">
                <a:latin typeface="Times New Roman" panose="02020603050405020304" pitchFamily="18" charset="0"/>
                <a:cs typeface="Times New Roman" panose="02020603050405020304" pitchFamily="18" charset="0"/>
              </a:rPr>
              <a:t>anxiety variables).</a:t>
            </a:r>
            <a:endParaRPr lang="en-US" sz="1200" dirty="0">
              <a:latin typeface="Times New Roman" panose="02020603050405020304" pitchFamily="18" charset="0"/>
              <a:cs typeface="Times New Roman" panose="02020603050405020304" pitchFamily="18" charset="0"/>
            </a:endParaRPr>
          </a:p>
          <a:p>
            <a:pPr marL="457200" lvl="0" indent="-312959" algn="l" rtl="0">
              <a:lnSpc>
                <a:spcPct val="95000"/>
              </a:lnSpc>
              <a:spcBef>
                <a:spcPts val="1200"/>
              </a:spcBef>
              <a:spcAft>
                <a:spcPts val="0"/>
              </a:spcAft>
              <a:buSzPts val="1329"/>
              <a:buChar char="●"/>
            </a:pPr>
            <a:r>
              <a:rPr lang="en" sz="1200" dirty="0">
                <a:latin typeface="Times New Roman" panose="02020603050405020304" pitchFamily="18" charset="0"/>
                <a:cs typeface="Times New Roman" panose="02020603050405020304" pitchFamily="18" charset="0"/>
              </a:rPr>
              <a:t>To generalize these results to a larger population, more data would be needed. </a:t>
            </a:r>
            <a:endParaRPr sz="12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275"/>
              <a:buNone/>
            </a:pPr>
            <a:endParaRPr sz="12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275"/>
              <a:buNone/>
            </a:pPr>
            <a:endParaRPr sz="12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1200"/>
              </a:spcAft>
              <a:buSzPts val="275"/>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Discussion</a:t>
            </a:r>
            <a:endParaRPr sz="3000" dirty="0">
              <a:latin typeface="Times New Roman" panose="02020603050405020304" pitchFamily="18" charset="0"/>
              <a:cs typeface="Times New Roman" panose="02020603050405020304" pitchFamily="18" charset="0"/>
            </a:endParaRPr>
          </a:p>
        </p:txBody>
      </p:sp>
      <p:sp>
        <p:nvSpPr>
          <p:cNvPr id="427" name="Google Shape;427;p34"/>
          <p:cNvSpPr txBox="1">
            <a:spLocks noGrp="1"/>
          </p:cNvSpPr>
          <p:nvPr>
            <p:ph type="body" idx="1"/>
          </p:nvPr>
        </p:nvSpPr>
        <p:spPr>
          <a:xfrm>
            <a:off x="953100" y="1448739"/>
            <a:ext cx="7381200" cy="3375000"/>
          </a:xfrm>
          <a:prstGeom prst="rect">
            <a:avLst/>
          </a:prstGeom>
        </p:spPr>
        <p:txBody>
          <a:bodyPr spcFirstLastPara="1" wrap="square" lIns="91425" tIns="91425" rIns="91425" bIns="91425" anchor="t" anchorCtr="0">
            <a:noAutofit/>
          </a:bodyPr>
          <a:lstStyle/>
          <a:p>
            <a:pPr marL="171450" lvl="0" indent="-171450" algn="l" rtl="0">
              <a:lnSpc>
                <a:spcPct val="107000"/>
              </a:lnSpc>
              <a:spcBef>
                <a:spcPts val="0"/>
              </a:spcBef>
              <a:spcAft>
                <a:spcPts val="0"/>
              </a:spcAft>
              <a:buFont typeface="Wingdings" panose="05000000000000000000" pitchFamily="2" charset="2"/>
              <a:buChar char="Ø"/>
            </a:pPr>
            <a:r>
              <a:rPr lang="en" sz="1200" dirty="0">
                <a:latin typeface="Times New Roman"/>
                <a:ea typeface="Times New Roman"/>
                <a:cs typeface="Times New Roman"/>
                <a:sym typeface="Times New Roman"/>
              </a:rPr>
              <a:t>Gender Differences in Anxiety Levels: The study found a significant difference in anxiety levels between male and female participants. Females had higher anxiety scores than males, indicating that gender influences how people respond to COVID-19-related stressors. This finding is consistent with previous research indicating that females are more susceptible to anxiety disorders.</a:t>
            </a:r>
            <a:endParaRPr sz="1200" dirty="0">
              <a:latin typeface="Times New Roman"/>
              <a:ea typeface="Times New Roman"/>
              <a:cs typeface="Times New Roman"/>
              <a:sym typeface="Times New Roman"/>
            </a:endParaRPr>
          </a:p>
          <a:p>
            <a:pPr marL="171450" lvl="0" indent="-171450" algn="l" rtl="0">
              <a:lnSpc>
                <a:spcPct val="107000"/>
              </a:lnSpc>
              <a:spcBef>
                <a:spcPts val="800"/>
              </a:spcBef>
              <a:spcAft>
                <a:spcPts val="0"/>
              </a:spcAft>
              <a:buFont typeface="Wingdings" panose="05000000000000000000" pitchFamily="2" charset="2"/>
              <a:buChar char="Ø"/>
            </a:pPr>
            <a:r>
              <a:rPr lang="en" sz="1200" dirty="0">
                <a:latin typeface="Times New Roman"/>
                <a:ea typeface="Times New Roman"/>
                <a:cs typeface="Times New Roman"/>
                <a:sym typeface="Times New Roman"/>
              </a:rPr>
              <a:t>Effects of Socioeconomic status: The study also discovered a significant link between income and anxiety. Individuals in the lowest income group reported higher levels of anxiety than those in higher income groups. This demonstrates the impact of socioeconomic status on mental health outcomes during crises such as the COVID-19 pandemic.</a:t>
            </a:r>
            <a:endParaRPr sz="1200" dirty="0">
              <a:latin typeface="Times New Roman"/>
              <a:ea typeface="Times New Roman"/>
              <a:cs typeface="Times New Roman"/>
              <a:sym typeface="Times New Roman"/>
            </a:endParaRPr>
          </a:p>
          <a:p>
            <a:pPr marL="171450" lvl="0" indent="-171450" algn="l" rtl="0">
              <a:lnSpc>
                <a:spcPct val="107000"/>
              </a:lnSpc>
              <a:spcBef>
                <a:spcPts val="0"/>
              </a:spcBef>
              <a:spcAft>
                <a:spcPts val="0"/>
              </a:spcAft>
              <a:buFont typeface="Wingdings" panose="05000000000000000000" pitchFamily="2" charset="2"/>
              <a:buChar char="Ø"/>
            </a:pPr>
            <a:endParaRPr sz="1200" dirty="0">
              <a:latin typeface="Times New Roman"/>
              <a:ea typeface="Times New Roman"/>
              <a:cs typeface="Times New Roman"/>
              <a:sym typeface="Times New Roman"/>
            </a:endParaRPr>
          </a:p>
          <a:p>
            <a:pPr marL="171450" lvl="0" indent="-171450" algn="l" rtl="0">
              <a:lnSpc>
                <a:spcPct val="107000"/>
              </a:lnSpc>
              <a:spcBef>
                <a:spcPts val="0"/>
              </a:spcBef>
              <a:spcAft>
                <a:spcPts val="0"/>
              </a:spcAft>
              <a:buFont typeface="Wingdings" panose="05000000000000000000" pitchFamily="2" charset="2"/>
              <a:buChar char="Ø"/>
            </a:pPr>
            <a:r>
              <a:rPr lang="en" sz="1200" dirty="0">
                <a:latin typeface="Times New Roman"/>
                <a:ea typeface="Times New Roman"/>
                <a:cs typeface="Times New Roman"/>
                <a:sym typeface="Times New Roman"/>
              </a:rPr>
              <a:t>Age Factor: Although the linear regression analysis found a weak negative correlation between age and anxiety levels, implying that older people have lower anxiety scores, the linearity and homoscedasticity assumptions were not met.</a:t>
            </a:r>
            <a:endParaRPr sz="1200" dirty="0">
              <a:latin typeface="Times New Roman"/>
              <a:ea typeface="Times New Roman"/>
              <a:cs typeface="Times New Roman"/>
              <a:sym typeface="Times New Roman"/>
            </a:endParaRPr>
          </a:p>
          <a:p>
            <a:pPr marL="0" lvl="0" indent="0" algn="l" rtl="0">
              <a:lnSpc>
                <a:spcPct val="107000"/>
              </a:lnSpc>
              <a:spcBef>
                <a:spcPts val="0"/>
              </a:spcBef>
              <a:spcAft>
                <a:spcPts val="0"/>
              </a:spcAft>
              <a:buNone/>
            </a:pPr>
            <a:endParaRPr sz="1200" dirty="0">
              <a:latin typeface="Times New Roman"/>
              <a:ea typeface="Times New Roman"/>
              <a:cs typeface="Times New Roman"/>
              <a:sym typeface="Times New Roman"/>
            </a:endParaRPr>
          </a:p>
          <a:p>
            <a:pPr marL="0" lvl="0" indent="0" algn="l" rtl="0">
              <a:lnSpc>
                <a:spcPct val="107000"/>
              </a:lnSpc>
              <a:spcBef>
                <a:spcPts val="0"/>
              </a:spcBef>
              <a:spcAft>
                <a:spcPts val="0"/>
              </a:spcAft>
              <a:buNone/>
            </a:pPr>
            <a:r>
              <a:rPr lang="en" sz="1200" dirty="0">
                <a:latin typeface="Times New Roman"/>
                <a:ea typeface="Times New Roman"/>
                <a:cs typeface="Times New Roman"/>
                <a:sym typeface="Times New Roman"/>
              </a:rPr>
              <a:t>Overall, understanding demographic factors affecting anxiety levels post Covid-19 is crucial for developing targeted interventions and policies, enabling better resource allocation and addressing mental health challenges.</a:t>
            </a:r>
            <a:endParaRPr sz="1200" dirty="0">
              <a:latin typeface="Times New Roman"/>
              <a:ea typeface="Times New Roman"/>
              <a:cs typeface="Times New Roman"/>
              <a:sym typeface="Times New Roman"/>
            </a:endParaRPr>
          </a:p>
          <a:p>
            <a:pPr marL="0" lvl="0" indent="0" algn="l" rtl="0">
              <a:spcBef>
                <a:spcPts val="0"/>
              </a:spcBef>
              <a:spcAft>
                <a:spcPts val="1200"/>
              </a:spcAft>
              <a:buNone/>
            </a:pPr>
            <a:endParaRPr sz="1200" dirty="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Conclusion</a:t>
            </a:r>
            <a:endParaRPr sz="3000" dirty="0">
              <a:latin typeface="Times New Roman" panose="02020603050405020304" pitchFamily="18" charset="0"/>
              <a:cs typeface="Times New Roman" panose="02020603050405020304" pitchFamily="18" charset="0"/>
            </a:endParaRPr>
          </a:p>
        </p:txBody>
      </p:sp>
      <p:sp>
        <p:nvSpPr>
          <p:cNvPr id="433" name="Google Shape;433;p35"/>
          <p:cNvSpPr txBox="1">
            <a:spLocks noGrp="1"/>
          </p:cNvSpPr>
          <p:nvPr>
            <p:ph type="body" idx="1"/>
          </p:nvPr>
        </p:nvSpPr>
        <p:spPr>
          <a:xfrm>
            <a:off x="916048" y="1597874"/>
            <a:ext cx="6983674" cy="2835229"/>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The research question emphasized the impact of income and gender on COVID-19-related anxiety, with findings indicating a need for increased social support, particularly among females and those from lower socioeconomic backgrounds.</a:t>
            </a:r>
            <a:endParaRPr sz="1200" dirty="0">
              <a:latin typeface="Times New Roman" panose="02020603050405020304" pitchFamily="18" charset="0"/>
              <a:ea typeface="Arial"/>
              <a:cs typeface="Times New Roman" panose="02020603050405020304" pitchFamily="18" charset="0"/>
              <a:sym typeface="Arial"/>
            </a:endParaRPr>
          </a:p>
          <a:p>
            <a:pPr marL="12700" lvl="0" indent="0" algn="l" rtl="0">
              <a:lnSpc>
                <a:spcPct val="115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a:p>
            <a:pPr marL="12700" lvl="0" indent="0" algn="l"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While the study was unable to definitively determine the effect of age on anxiety levels, it emphasizes the critical importance of understanding how demographic factors such as gender, income, and age interact to affect mental health post-pandemic.</a:t>
            </a:r>
            <a:endParaRPr sz="1200" dirty="0">
              <a:latin typeface="Times New Roman" panose="02020603050405020304" pitchFamily="18" charset="0"/>
              <a:ea typeface="Arial"/>
              <a:cs typeface="Times New Roman" panose="02020603050405020304" pitchFamily="18" charset="0"/>
              <a:sym typeface="Arial"/>
            </a:endParaRPr>
          </a:p>
          <a:p>
            <a:pPr marL="12700" lvl="0" indent="0" algn="l" rtl="0">
              <a:lnSpc>
                <a:spcPct val="115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a:p>
            <a:pPr marL="12700" lvl="0" indent="0" algn="l"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Hence, targeted interventions that address income and gender disparities are critical for post-pandemic resilience building including gender-sensitive mental health care and socioeconomic interventions are critical for mitigating the pandemic's long-term consequences. However, further qualitative research is required to fully understand demographic influences on mental health outcomes.</a:t>
            </a:r>
            <a:endParaRPr sz="1200" dirty="0">
              <a:latin typeface="Times New Roman" panose="02020603050405020304" pitchFamily="18" charset="0"/>
              <a:ea typeface="Arial"/>
              <a:cs typeface="Times New Roman" panose="02020603050405020304" pitchFamily="18" charset="0"/>
              <a:sym typeface="Arial"/>
            </a:endParaRPr>
          </a:p>
          <a:p>
            <a:pPr marL="12700" lvl="0" indent="0" algn="l" rtl="0">
              <a:lnSpc>
                <a:spcPct val="115000"/>
              </a:lnSpc>
              <a:spcBef>
                <a:spcPts val="0"/>
              </a:spcBef>
              <a:spcAft>
                <a:spcPts val="0"/>
              </a:spcAft>
              <a:buNone/>
            </a:pPr>
            <a:endParaRPr sz="1200"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References</a:t>
            </a:r>
            <a:endParaRPr sz="3000" dirty="0">
              <a:latin typeface="Times New Roman" panose="02020603050405020304" pitchFamily="18" charset="0"/>
              <a:cs typeface="Times New Roman" panose="02020603050405020304" pitchFamily="18" charset="0"/>
            </a:endParaRPr>
          </a:p>
        </p:txBody>
      </p:sp>
      <p:sp>
        <p:nvSpPr>
          <p:cNvPr id="439" name="Google Shape;439;p36"/>
          <p:cNvSpPr txBox="1">
            <a:spLocks noGrp="1"/>
          </p:cNvSpPr>
          <p:nvPr>
            <p:ph type="body" idx="1"/>
          </p:nvPr>
        </p:nvSpPr>
        <p:spPr>
          <a:xfrm>
            <a:off x="717800" y="1194525"/>
            <a:ext cx="8064900" cy="2541600"/>
          </a:xfrm>
          <a:prstGeom prst="rect">
            <a:avLst/>
          </a:prstGeom>
          <a:noFill/>
        </p:spPr>
        <p:txBody>
          <a:bodyPr spcFirstLastPara="1" wrap="square" lIns="91425" tIns="91425" rIns="91425" bIns="91425" anchor="t" anchorCtr="0">
            <a:normAutofit fontScale="25000" lnSpcReduction="20000"/>
          </a:bodyPr>
          <a:lstStyle/>
          <a:p>
            <a:pPr marL="457200" lvl="0" indent="-305593" algn="l" rtl="0">
              <a:lnSpc>
                <a:spcPct val="200000"/>
              </a:lnSpc>
              <a:spcBef>
                <a:spcPts val="0"/>
              </a:spcBef>
              <a:spcAft>
                <a:spcPts val="0"/>
              </a:spcAft>
              <a:buClr>
                <a:srgbClr val="000000"/>
              </a:buClr>
              <a:buSzPct val="100000"/>
              <a:buFont typeface="Times New Roman"/>
              <a:buAutoNum type="arabicPeriod"/>
            </a:pPr>
            <a:r>
              <a:rPr lang="en" sz="4850" dirty="0">
                <a:solidFill>
                  <a:srgbClr val="000000"/>
                </a:solidFill>
                <a:highlight>
                  <a:srgbClr val="FFFFFF"/>
                </a:highlight>
                <a:latin typeface="Times New Roman"/>
                <a:ea typeface="Times New Roman"/>
                <a:cs typeface="Times New Roman"/>
                <a:sym typeface="Times New Roman"/>
              </a:rPr>
              <a:t>Manchia M, Gathier AW, Yapici-Eser H, Schmidt MV, de Quervain D, van Amelsvoort T, Bisson JI, Cryan JF, Howes OD, Pinto L, van der Wee NJ, Domschke K, Branchi I, Vinkers CH. The impact of the prolonged COVID-19 pandemic on stress resilience and mental health: A critical review across waves. Eur Neuropsychopharmacol. 2022 Feb;55:22-83. doi: 10.1016/j.euroneuro.2021.10.864. Epub 2021 Oct 29. PMID: 34818601; PMCID: PMC8554139.   </a:t>
            </a:r>
            <a:endParaRPr sz="4850" dirty="0">
              <a:solidFill>
                <a:srgbClr val="000000"/>
              </a:solidFill>
              <a:highlight>
                <a:srgbClr val="FFFFFF"/>
              </a:highlight>
              <a:latin typeface="Times New Roman"/>
              <a:ea typeface="Times New Roman"/>
              <a:cs typeface="Times New Roman"/>
              <a:sym typeface="Times New Roman"/>
            </a:endParaRPr>
          </a:p>
          <a:p>
            <a:pPr marL="457200" lvl="0" indent="-305593" algn="l" rtl="0">
              <a:lnSpc>
                <a:spcPct val="200000"/>
              </a:lnSpc>
              <a:spcBef>
                <a:spcPts val="0"/>
              </a:spcBef>
              <a:spcAft>
                <a:spcPts val="0"/>
              </a:spcAft>
              <a:buClr>
                <a:srgbClr val="000000"/>
              </a:buClr>
              <a:buSzPct val="100000"/>
              <a:buFont typeface="Times New Roman"/>
              <a:buAutoNum type="arabicPeriod"/>
            </a:pPr>
            <a:r>
              <a:rPr lang="en" sz="4850" dirty="0">
                <a:solidFill>
                  <a:srgbClr val="000000"/>
                </a:solidFill>
                <a:highlight>
                  <a:srgbClr val="FFFFFF"/>
                </a:highlight>
                <a:latin typeface="Times New Roman"/>
                <a:ea typeface="Times New Roman"/>
                <a:cs typeface="Times New Roman"/>
                <a:sym typeface="Times New Roman"/>
              </a:rPr>
              <a:t>Ettman C, Badillo-Goicoechea E, Stuart E. Evolution of Depression and Anxiety During the COVID-19 Pandemic and Across Demographic Groups in a Large Sample of U.S. Adults, AJPM Focus, Volume 2, Issue 4, 2023, 100140, ISSN 2773-0654, </a:t>
            </a:r>
            <a:r>
              <a:rPr lang="en" sz="4850" u="sng" dirty="0">
                <a:solidFill>
                  <a:srgbClr val="000000"/>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https://doi.org/10.1016/j.focus.2023.100140</a:t>
            </a:r>
            <a:r>
              <a:rPr lang="en" sz="4850" dirty="0">
                <a:solidFill>
                  <a:srgbClr val="000000"/>
                </a:solidFill>
                <a:highlight>
                  <a:srgbClr val="FFFFFF"/>
                </a:highlight>
                <a:latin typeface="Times New Roman"/>
                <a:ea typeface="Times New Roman"/>
                <a:cs typeface="Times New Roman"/>
                <a:sym typeface="Times New Roman"/>
              </a:rPr>
              <a:t>. </a:t>
            </a:r>
            <a:endParaRPr sz="4850" dirty="0">
              <a:solidFill>
                <a:srgbClr val="000000"/>
              </a:solidFill>
              <a:highlight>
                <a:srgbClr val="FFFFFF"/>
              </a:highlight>
              <a:latin typeface="Times New Roman"/>
              <a:ea typeface="Times New Roman"/>
              <a:cs typeface="Times New Roman"/>
              <a:sym typeface="Times New Roman"/>
            </a:endParaRPr>
          </a:p>
          <a:p>
            <a:pPr marL="457200" lvl="0" indent="-305593" algn="l" rtl="0">
              <a:lnSpc>
                <a:spcPct val="200000"/>
              </a:lnSpc>
              <a:spcBef>
                <a:spcPts val="0"/>
              </a:spcBef>
              <a:spcAft>
                <a:spcPts val="0"/>
              </a:spcAft>
              <a:buClr>
                <a:srgbClr val="000000"/>
              </a:buClr>
              <a:buSzPct val="100000"/>
              <a:buFont typeface="Times New Roman"/>
              <a:buAutoNum type="arabicPeriod"/>
            </a:pPr>
            <a:r>
              <a:rPr lang="en" sz="4850" dirty="0">
                <a:solidFill>
                  <a:srgbClr val="000000"/>
                </a:solidFill>
                <a:latin typeface="Times New Roman"/>
                <a:ea typeface="Times New Roman"/>
                <a:cs typeface="Times New Roman"/>
                <a:sym typeface="Times New Roman"/>
              </a:rPr>
              <a:t>Sari, E., Kağan, G., Karakuş, B.Ş. et al. Dataset on social and psychological effects of COVID-19 pandemic in Turkey. Sci Data 9, 441 (2022). </a:t>
            </a:r>
            <a:r>
              <a:rPr lang="en" sz="4850" dirty="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https://doi.org/10.1038/s41597-022-01563-4</a:t>
            </a:r>
            <a:r>
              <a:rPr lang="en" sz="4850" dirty="0">
                <a:solidFill>
                  <a:srgbClr val="000000"/>
                </a:solidFill>
                <a:latin typeface="Times New Roman"/>
                <a:ea typeface="Times New Roman"/>
                <a:cs typeface="Times New Roman"/>
                <a:sym typeface="Times New Roman"/>
              </a:rPr>
              <a:t>  </a:t>
            </a:r>
            <a:endParaRPr sz="4850" dirty="0">
              <a:solidFill>
                <a:srgbClr val="000000"/>
              </a:solidFill>
              <a:latin typeface="Times New Roman"/>
              <a:ea typeface="Times New Roman"/>
              <a:cs typeface="Times New Roman"/>
              <a:sym typeface="Times New Roman"/>
            </a:endParaRPr>
          </a:p>
          <a:p>
            <a:pPr marL="457200" lvl="0" indent="-305593" algn="l" rtl="0">
              <a:lnSpc>
                <a:spcPct val="200000"/>
              </a:lnSpc>
              <a:spcBef>
                <a:spcPts val="0"/>
              </a:spcBef>
              <a:spcAft>
                <a:spcPts val="0"/>
              </a:spcAft>
              <a:buClr>
                <a:srgbClr val="000000"/>
              </a:buClr>
              <a:buSzPct val="100000"/>
              <a:buFont typeface="Times New Roman"/>
              <a:buAutoNum type="arabicPeriod"/>
            </a:pPr>
            <a:r>
              <a:rPr lang="en" sz="4850" dirty="0">
                <a:solidFill>
                  <a:srgbClr val="000000"/>
                </a:solidFill>
                <a:latin typeface="Times New Roman"/>
                <a:ea typeface="Times New Roman"/>
                <a:cs typeface="Times New Roman"/>
                <a:sym typeface="Times New Roman"/>
              </a:rPr>
              <a:t>Harris JK. </a:t>
            </a:r>
            <a:r>
              <a:rPr lang="en" sz="4850" i="1" dirty="0">
                <a:solidFill>
                  <a:srgbClr val="000000"/>
                </a:solidFill>
                <a:latin typeface="Times New Roman"/>
                <a:ea typeface="Times New Roman"/>
                <a:cs typeface="Times New Roman"/>
                <a:sym typeface="Times New Roman"/>
              </a:rPr>
              <a:t>Statistics With R: Solving Problems Using Real-World Data</a:t>
            </a:r>
            <a:r>
              <a:rPr lang="en" sz="4850" dirty="0">
                <a:solidFill>
                  <a:srgbClr val="000000"/>
                </a:solidFill>
                <a:latin typeface="Times New Roman"/>
                <a:ea typeface="Times New Roman"/>
                <a:cs typeface="Times New Roman"/>
                <a:sym typeface="Times New Roman"/>
              </a:rPr>
              <a:t>. 1506388159th ed. SAGE Publications Ltd.; 2021. </a:t>
            </a:r>
            <a:endParaRPr sz="485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8DDA-5822-234D-4D8B-2D792C69D242}"/>
              </a:ext>
            </a:extLst>
          </p:cNvPr>
          <p:cNvSpPr>
            <a:spLocks noGrp="1"/>
          </p:cNvSpPr>
          <p:nvPr>
            <p:ph type="title"/>
          </p:nvPr>
        </p:nvSpPr>
        <p:spPr>
          <a:xfrm>
            <a:off x="1791743" y="2178520"/>
            <a:ext cx="6026956" cy="999300"/>
          </a:xfrm>
        </p:spPr>
        <p:txBody>
          <a:bodyPr>
            <a:normAutofit/>
          </a:bodyPr>
          <a:lstStyle/>
          <a:p>
            <a:r>
              <a:rPr lang="en-US" sz="3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835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2292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Methods: Descriptive Statistics</a:t>
            </a:r>
            <a:endParaRPr sz="3000" dirty="0">
              <a:latin typeface="Times New Roman" panose="02020603050405020304" pitchFamily="18" charset="0"/>
              <a:cs typeface="Times New Roman" panose="02020603050405020304" pitchFamily="18" charset="0"/>
            </a:endParaRPr>
          </a:p>
        </p:txBody>
      </p:sp>
      <p:pic>
        <p:nvPicPr>
          <p:cNvPr id="290" name="Google Shape;290;p15"/>
          <p:cNvPicPr preferRelativeResize="0"/>
          <p:nvPr/>
        </p:nvPicPr>
        <p:blipFill>
          <a:blip r:embed="rId3">
            <a:alphaModFix/>
          </a:blip>
          <a:stretch>
            <a:fillRect/>
          </a:stretch>
        </p:blipFill>
        <p:spPr>
          <a:xfrm>
            <a:off x="1238757" y="1347608"/>
            <a:ext cx="5374985" cy="3564497"/>
          </a:xfrm>
          <a:prstGeom prst="rect">
            <a:avLst/>
          </a:prstGeom>
          <a:noFill/>
          <a:ln>
            <a:noFill/>
          </a:ln>
        </p:spPr>
      </p:pic>
      <p:sp>
        <p:nvSpPr>
          <p:cNvPr id="291" name="Google Shape;291;p15"/>
          <p:cNvSpPr txBox="1"/>
          <p:nvPr/>
        </p:nvSpPr>
        <p:spPr>
          <a:xfrm>
            <a:off x="6230378" y="1734855"/>
            <a:ext cx="2167200" cy="256453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dirty="0">
                <a:solidFill>
                  <a:schemeClr val="dk2"/>
                </a:solidFill>
                <a:latin typeface="Times New Roman"/>
                <a:ea typeface="Times New Roman"/>
                <a:cs typeface="Times New Roman"/>
                <a:sym typeface="Times New Roman"/>
              </a:rPr>
              <a:t>Age and anxiety were non-normally distributed across the sample </a:t>
            </a: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r>
              <a:rPr lang="en" sz="1200" dirty="0">
                <a:solidFill>
                  <a:schemeClr val="dk2"/>
                </a:solidFill>
                <a:latin typeface="Times New Roman"/>
                <a:ea typeface="Times New Roman"/>
                <a:cs typeface="Times New Roman"/>
                <a:sym typeface="Times New Roman"/>
              </a:rPr>
              <a:t>More female participants</a:t>
            </a: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r>
              <a:rPr lang="en" sz="1200" dirty="0">
                <a:solidFill>
                  <a:schemeClr val="dk2"/>
                </a:solidFill>
                <a:latin typeface="Times New Roman"/>
                <a:ea typeface="Times New Roman"/>
                <a:cs typeface="Times New Roman"/>
                <a:sym typeface="Times New Roman"/>
              </a:rPr>
              <a:t>Possible range of anxiety scores: 30-120 </a:t>
            </a: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endParaRPr sz="1200" dirty="0">
              <a:solidFill>
                <a:schemeClr val="dk2"/>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r>
              <a:rPr lang="en" sz="1200" dirty="0">
                <a:solidFill>
                  <a:schemeClr val="dk2"/>
                </a:solidFill>
                <a:latin typeface="Times New Roman"/>
                <a:ea typeface="Times New Roman"/>
                <a:cs typeface="Times New Roman"/>
                <a:sym typeface="Times New Roman"/>
              </a:rPr>
              <a:t>Less individuals with a higher income</a:t>
            </a:r>
            <a:endParaRPr sz="12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Methods: Data visualization</a:t>
            </a:r>
            <a:endParaRPr sz="3000" dirty="0">
              <a:latin typeface="Times New Roman" panose="02020603050405020304" pitchFamily="18" charset="0"/>
              <a:cs typeface="Times New Roman" panose="02020603050405020304" pitchFamily="18" charset="0"/>
            </a:endParaRPr>
          </a:p>
        </p:txBody>
      </p:sp>
      <p:sp>
        <p:nvSpPr>
          <p:cNvPr id="299" name="Google Shape;299;p16"/>
          <p:cNvSpPr txBox="1"/>
          <p:nvPr/>
        </p:nvSpPr>
        <p:spPr>
          <a:xfrm>
            <a:off x="6207162" y="2010201"/>
            <a:ext cx="2610600" cy="15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Times New Roman"/>
                <a:ea typeface="Times New Roman"/>
                <a:cs typeface="Times New Roman"/>
                <a:sym typeface="Times New Roman"/>
              </a:rPr>
              <a:t>In this data visualization: </a:t>
            </a:r>
            <a:endParaRPr sz="1200" dirty="0">
              <a:solidFill>
                <a:schemeClr val="dk2"/>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It appears both groups are normally distributed</a:t>
            </a:r>
            <a:endParaRPr sz="1200" dirty="0">
              <a:solidFill>
                <a:schemeClr val="dk2"/>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There were more females in the sample than males </a:t>
            </a:r>
            <a:endParaRPr sz="1200" dirty="0">
              <a:solidFill>
                <a:schemeClr val="dk2"/>
              </a:solidFill>
              <a:latin typeface="Times New Roman"/>
              <a:ea typeface="Times New Roman"/>
              <a:cs typeface="Times New Roman"/>
              <a:sym typeface="Times New Roman"/>
            </a:endParaRPr>
          </a:p>
        </p:txBody>
      </p:sp>
      <p:pic>
        <p:nvPicPr>
          <p:cNvPr id="2" name="Google Shape;297;p16"/>
          <p:cNvPicPr preferRelativeResize="0"/>
          <p:nvPr/>
        </p:nvPicPr>
        <p:blipFill>
          <a:blip r:embed="rId3">
            <a:alphaModFix/>
          </a:blip>
          <a:stretch>
            <a:fillRect/>
          </a:stretch>
        </p:blipFill>
        <p:spPr>
          <a:xfrm>
            <a:off x="1553246" y="1595623"/>
            <a:ext cx="4589150" cy="3219125"/>
          </a:xfrm>
          <a:prstGeom prst="rect">
            <a:avLst/>
          </a:prstGeom>
          <a:noFill/>
          <a:ln>
            <a:noFill/>
          </a:ln>
        </p:spPr>
      </p:pic>
      <p:sp>
        <p:nvSpPr>
          <p:cNvPr id="3" name="Google Shape;298;p16">
            <a:extLst>
              <a:ext uri="{FF2B5EF4-FFF2-40B4-BE49-F238E27FC236}">
                <a16:creationId xmlns:a16="http://schemas.microsoft.com/office/drawing/2014/main" id="{DE48D467-A200-9B58-2D98-938181A85524}"/>
              </a:ext>
            </a:extLst>
          </p:cNvPr>
          <p:cNvSpPr txBox="1"/>
          <p:nvPr/>
        </p:nvSpPr>
        <p:spPr>
          <a:xfrm>
            <a:off x="1303800" y="1204768"/>
            <a:ext cx="1029305" cy="3908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Times New Roman" panose="02020603050405020304" pitchFamily="18" charset="0"/>
                <a:ea typeface="Nunito"/>
                <a:cs typeface="Times New Roman" panose="02020603050405020304" pitchFamily="18" charset="0"/>
                <a:sym typeface="Nunito"/>
              </a:rPr>
              <a:t>Figure 1</a:t>
            </a:r>
            <a:endParaRPr sz="1200" dirty="0">
              <a:solidFill>
                <a:schemeClr val="dk2"/>
              </a:solidFill>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Methods: Data visualization</a:t>
            </a:r>
            <a:endParaRPr sz="3000" dirty="0"/>
          </a:p>
        </p:txBody>
      </p:sp>
      <p:pic>
        <p:nvPicPr>
          <p:cNvPr id="306" name="Google Shape;306;p17"/>
          <p:cNvPicPr preferRelativeResize="0"/>
          <p:nvPr/>
        </p:nvPicPr>
        <p:blipFill>
          <a:blip r:embed="rId3">
            <a:alphaModFix/>
          </a:blip>
          <a:stretch>
            <a:fillRect/>
          </a:stretch>
        </p:blipFill>
        <p:spPr>
          <a:xfrm>
            <a:off x="1072154" y="1530048"/>
            <a:ext cx="5943600" cy="3086100"/>
          </a:xfrm>
          <a:prstGeom prst="rect">
            <a:avLst/>
          </a:prstGeom>
          <a:noFill/>
          <a:ln>
            <a:noFill/>
          </a:ln>
        </p:spPr>
      </p:pic>
      <p:sp>
        <p:nvSpPr>
          <p:cNvPr id="307" name="Google Shape;307;p17"/>
          <p:cNvSpPr txBox="1"/>
          <p:nvPr/>
        </p:nvSpPr>
        <p:spPr>
          <a:xfrm>
            <a:off x="6628177" y="1357365"/>
            <a:ext cx="2211186" cy="160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Times New Roman"/>
                <a:ea typeface="Times New Roman"/>
                <a:cs typeface="Times New Roman"/>
                <a:sym typeface="Times New Roman"/>
              </a:rPr>
              <a:t>Observing trends in anxiety by income</a:t>
            </a:r>
            <a:endParaRPr sz="1200" dirty="0">
              <a:solidFill>
                <a:schemeClr val="dk2"/>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No group is normally distributed</a:t>
            </a:r>
            <a:endParaRPr sz="1200" dirty="0">
              <a:solidFill>
                <a:schemeClr val="dk2"/>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There were fewer participants in the two higher income categories </a:t>
            </a:r>
            <a:endParaRPr sz="1200" dirty="0">
              <a:solidFill>
                <a:schemeClr val="dk2"/>
              </a:solidFill>
              <a:latin typeface="Times New Roman"/>
              <a:ea typeface="Times New Roman"/>
              <a:cs typeface="Times New Roman"/>
              <a:sym typeface="Times New Roman"/>
            </a:endParaRPr>
          </a:p>
        </p:txBody>
      </p:sp>
      <p:sp>
        <p:nvSpPr>
          <p:cNvPr id="2" name="Google Shape;305;p17">
            <a:extLst>
              <a:ext uri="{FF2B5EF4-FFF2-40B4-BE49-F238E27FC236}">
                <a16:creationId xmlns:a16="http://schemas.microsoft.com/office/drawing/2014/main" id="{20909AB1-6743-F1AB-DE23-3233E94E1C75}"/>
              </a:ext>
            </a:extLst>
          </p:cNvPr>
          <p:cNvSpPr txBox="1">
            <a:spLocks/>
          </p:cNvSpPr>
          <p:nvPr/>
        </p:nvSpPr>
        <p:spPr>
          <a:xfrm>
            <a:off x="1303800" y="1139067"/>
            <a:ext cx="1172095" cy="436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spcAft>
                <a:spcPts val="1200"/>
              </a:spcAft>
              <a:buFont typeface="Nunito"/>
              <a:buNone/>
            </a:pPr>
            <a:r>
              <a:rPr lang="en-US" sz="1200" dirty="0">
                <a:latin typeface="Times New Roman" panose="02020603050405020304" pitchFamily="18" charset="0"/>
                <a:cs typeface="Times New Roman" panose="02020603050405020304" pitchFamily="18" charset="0"/>
              </a:rPr>
              <a:t>Figure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Methods: Data visualization</a:t>
            </a:r>
            <a:endParaRPr sz="3000" dirty="0"/>
          </a:p>
        </p:txBody>
      </p:sp>
      <p:pic>
        <p:nvPicPr>
          <p:cNvPr id="313" name="Google Shape;313;p18"/>
          <p:cNvPicPr preferRelativeResize="0"/>
          <p:nvPr/>
        </p:nvPicPr>
        <p:blipFill>
          <a:blip r:embed="rId3">
            <a:alphaModFix/>
          </a:blip>
          <a:stretch>
            <a:fillRect/>
          </a:stretch>
        </p:blipFill>
        <p:spPr>
          <a:xfrm>
            <a:off x="1138294" y="1531027"/>
            <a:ext cx="5907398" cy="3240825"/>
          </a:xfrm>
          <a:prstGeom prst="rect">
            <a:avLst/>
          </a:prstGeom>
          <a:noFill/>
          <a:ln>
            <a:noFill/>
          </a:ln>
        </p:spPr>
      </p:pic>
      <p:sp>
        <p:nvSpPr>
          <p:cNvPr id="314" name="Google Shape;314;p18"/>
          <p:cNvSpPr txBox="1"/>
          <p:nvPr/>
        </p:nvSpPr>
        <p:spPr>
          <a:xfrm>
            <a:off x="6986025" y="1778500"/>
            <a:ext cx="2158200" cy="1659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a:ea typeface="Times New Roman"/>
                <a:cs typeface="Times New Roman"/>
                <a:sym typeface="Times New Roman"/>
              </a:rPr>
              <a:t>There is a wider range in anxiety scores in younger participants</a:t>
            </a:r>
            <a:endParaRPr sz="1200" dirty="0">
              <a:solidFill>
                <a:schemeClr val="dk2"/>
              </a:solidFill>
              <a:latin typeface="Times New Roman"/>
              <a:ea typeface="Times New Roman"/>
              <a:cs typeface="Times New Roman"/>
              <a:sym typeface="Times New Roman"/>
            </a:endParaRPr>
          </a:p>
        </p:txBody>
      </p:sp>
      <p:sp>
        <p:nvSpPr>
          <p:cNvPr id="2" name="Google Shape;305;p17">
            <a:extLst>
              <a:ext uri="{FF2B5EF4-FFF2-40B4-BE49-F238E27FC236}">
                <a16:creationId xmlns:a16="http://schemas.microsoft.com/office/drawing/2014/main" id="{703884A0-805B-C2DA-5FE9-60CCA6A3F59A}"/>
              </a:ext>
            </a:extLst>
          </p:cNvPr>
          <p:cNvSpPr txBox="1">
            <a:spLocks noGrp="1"/>
          </p:cNvSpPr>
          <p:nvPr>
            <p:ph type="body" idx="1"/>
          </p:nvPr>
        </p:nvSpPr>
        <p:spPr>
          <a:xfrm>
            <a:off x="1303800" y="1143445"/>
            <a:ext cx="1075114" cy="45443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dirty="0">
                <a:latin typeface="Times New Roman" panose="02020603050405020304" pitchFamily="18" charset="0"/>
                <a:cs typeface="Times New Roman" panose="02020603050405020304" pitchFamily="18" charset="0"/>
              </a:rPr>
              <a:t>Figure 3</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4028-B037-E3AF-E3B7-58C5D8915B90}"/>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Anxiety and Gender: Independent Samples T-Test</a:t>
            </a:r>
          </a:p>
        </p:txBody>
      </p:sp>
      <p:sp>
        <p:nvSpPr>
          <p:cNvPr id="3" name="Text Placeholder 2">
            <a:extLst>
              <a:ext uri="{FF2B5EF4-FFF2-40B4-BE49-F238E27FC236}">
                <a16:creationId xmlns:a16="http://schemas.microsoft.com/office/drawing/2014/main" id="{E4BB98B6-20DB-8E35-C4B8-D08C56C20114}"/>
              </a:ext>
            </a:extLst>
          </p:cNvPr>
          <p:cNvSpPr>
            <a:spLocks noGrp="1"/>
          </p:cNvSpPr>
          <p:nvPr>
            <p:ph type="body" idx="1"/>
          </p:nvPr>
        </p:nvSpPr>
        <p:spPr>
          <a:xfrm>
            <a:off x="893705" y="1726616"/>
            <a:ext cx="4936288" cy="3089223"/>
          </a:xfrm>
        </p:spPr>
        <p:txBody>
          <a:bodyPr>
            <a:normAutofit fontScale="85000" lnSpcReduction="10000"/>
          </a:bodyPr>
          <a:lstStyle/>
          <a:p>
            <a:pPr marL="146050" indent="0">
              <a:buNone/>
            </a:pPr>
            <a:r>
              <a:rPr lang="en-US" sz="1400" b="1" dirty="0">
                <a:latin typeface="Times New Roman" panose="02020603050405020304" pitchFamily="18" charset="0"/>
                <a:cs typeface="Times New Roman" panose="02020603050405020304" pitchFamily="18" charset="0"/>
              </a:rPr>
              <a:t>Welch Two Sample t-test: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data:  COVID_19_data_clean$anxiety by COVID_19_data_clean$sex</a:t>
            </a:r>
          </a:p>
          <a:p>
            <a:pPr marL="14605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 = -6.5014, </a:t>
            </a:r>
            <a:r>
              <a:rPr lang="en-US" sz="1400" dirty="0" err="1">
                <a:latin typeface="Times New Roman" panose="02020603050405020304" pitchFamily="18" charset="0"/>
                <a:cs typeface="Times New Roman" panose="02020603050405020304" pitchFamily="18" charset="0"/>
              </a:rPr>
              <a:t>df</a:t>
            </a:r>
            <a:r>
              <a:rPr lang="en-US" sz="1400" dirty="0">
                <a:latin typeface="Times New Roman" panose="02020603050405020304" pitchFamily="18" charset="0"/>
                <a:cs typeface="Times New Roman" panose="02020603050405020304" pitchFamily="18" charset="0"/>
              </a:rPr>
              <a:t> = 2026.7, p-value = 9.994e-11</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alternative hypothesis: true difference in means between group </a:t>
            </a:r>
          </a:p>
          <a:p>
            <a:pPr marL="146050" indent="0">
              <a:buNone/>
            </a:pPr>
            <a:r>
              <a:rPr lang="en-US" sz="1400" dirty="0">
                <a:latin typeface="Times New Roman" panose="02020603050405020304" pitchFamily="18" charset="0"/>
                <a:cs typeface="Times New Roman" panose="02020603050405020304" pitchFamily="18" charset="0"/>
              </a:rPr>
              <a:t>Man and group Female is not equal to 0</a:t>
            </a:r>
          </a:p>
          <a:p>
            <a:pPr marL="14605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95 percent confidence interval:</a:t>
            </a:r>
          </a:p>
          <a:p>
            <a:pPr marL="146050" indent="0">
              <a:buNone/>
            </a:pPr>
            <a:r>
              <a:rPr lang="en-US" sz="1400" dirty="0">
                <a:latin typeface="Times New Roman" panose="02020603050405020304" pitchFamily="18" charset="0"/>
                <a:cs typeface="Times New Roman" panose="02020603050405020304" pitchFamily="18" charset="0"/>
              </a:rPr>
              <a:t> -3.746985 -2.010300</a:t>
            </a:r>
          </a:p>
          <a:p>
            <a:pPr marL="14605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sample estimates:</a:t>
            </a:r>
          </a:p>
          <a:p>
            <a:pPr marL="146050" indent="0">
              <a:buNone/>
            </a:pPr>
            <a:r>
              <a:rPr lang="en-US" sz="1400" dirty="0">
                <a:latin typeface="Times New Roman" panose="02020603050405020304" pitchFamily="18" charset="0"/>
                <a:cs typeface="Times New Roman" panose="02020603050405020304" pitchFamily="18" charset="0"/>
              </a:rPr>
              <a:t>mean in group Man mean in group Female </a:t>
            </a:r>
          </a:p>
          <a:p>
            <a:r>
              <a:rPr lang="en-US" sz="1400" dirty="0">
                <a:latin typeface="Times New Roman" panose="02020603050405020304" pitchFamily="18" charset="0"/>
                <a:cs typeface="Times New Roman" panose="02020603050405020304" pitchFamily="18" charset="0"/>
              </a:rPr>
              <a:t>            64.34076             67.21941 </a:t>
            </a:r>
          </a:p>
          <a:p>
            <a:pPr lvl="1"/>
            <a:endParaRPr lang="en-US" sz="1200" dirty="0">
              <a:latin typeface="Times New Roman" panose="02020603050405020304" pitchFamily="18" charset="0"/>
              <a:cs typeface="Times New Roman" panose="02020603050405020304" pitchFamily="18" charset="0"/>
            </a:endParaRPr>
          </a:p>
        </p:txBody>
      </p:sp>
      <p:sp>
        <p:nvSpPr>
          <p:cNvPr id="5" name="Google Shape;322;p19">
            <a:extLst>
              <a:ext uri="{FF2B5EF4-FFF2-40B4-BE49-F238E27FC236}">
                <a16:creationId xmlns:a16="http://schemas.microsoft.com/office/drawing/2014/main" id="{A152F20A-AAF2-3505-CD5A-5FB2733B0A34}"/>
              </a:ext>
            </a:extLst>
          </p:cNvPr>
          <p:cNvSpPr txBox="1"/>
          <p:nvPr/>
        </p:nvSpPr>
        <p:spPr>
          <a:xfrm>
            <a:off x="6244155" y="1925407"/>
            <a:ext cx="2216728" cy="159008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2"/>
                </a:solidFill>
                <a:latin typeface="Times New Roman"/>
                <a:ea typeface="Times New Roman"/>
                <a:cs typeface="Times New Roman"/>
                <a:sym typeface="Times New Roman"/>
              </a:rPr>
              <a:t>H0:</a:t>
            </a:r>
            <a:r>
              <a:rPr lang="en" sz="1200" dirty="0">
                <a:solidFill>
                  <a:schemeClr val="dk2"/>
                </a:solidFill>
                <a:latin typeface="Times New Roman"/>
                <a:ea typeface="Times New Roman"/>
                <a:cs typeface="Times New Roman"/>
                <a:sym typeface="Times New Roman"/>
              </a:rPr>
              <a:t> There is no difference in the anxiety score after COVID-19 between men and women.</a:t>
            </a:r>
          </a:p>
          <a:p>
            <a:pPr marL="0" lvl="0" indent="0" algn="l" rtl="0">
              <a:spcBef>
                <a:spcPts val="0"/>
              </a:spcBef>
              <a:spcAft>
                <a:spcPts val="0"/>
              </a:spcAft>
              <a:buNone/>
            </a:pPr>
            <a:endParaRPr sz="12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200" b="1" dirty="0">
                <a:solidFill>
                  <a:schemeClr val="dk2"/>
                </a:solidFill>
                <a:latin typeface="Times New Roman"/>
                <a:ea typeface="Times New Roman"/>
                <a:cs typeface="Times New Roman"/>
                <a:sym typeface="Times New Roman"/>
              </a:rPr>
              <a:t>H1: </a:t>
            </a:r>
            <a:r>
              <a:rPr lang="en" sz="1200" dirty="0">
                <a:solidFill>
                  <a:schemeClr val="dk2"/>
                </a:solidFill>
                <a:latin typeface="Times New Roman"/>
                <a:ea typeface="Times New Roman"/>
                <a:cs typeface="Times New Roman"/>
                <a:sym typeface="Times New Roman"/>
              </a:rPr>
              <a:t>There is a difference in the anxiety score between men and women.</a:t>
            </a:r>
            <a:endParaRPr sz="12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683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p:nvPr/>
        </p:nvSpPr>
        <p:spPr>
          <a:xfrm>
            <a:off x="353124" y="176124"/>
            <a:ext cx="8497159" cy="489989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2"/>
              </a:buClr>
              <a:buSzPts val="1200"/>
              <a:buFont typeface="Times New Roman"/>
              <a:buChar char="●"/>
            </a:pPr>
            <a:r>
              <a:rPr lang="en" sz="1200" dirty="0">
                <a:solidFill>
                  <a:schemeClr val="dk2"/>
                </a:solidFill>
                <a:latin typeface="Times New Roman" panose="02020603050405020304" pitchFamily="18" charset="0"/>
                <a:ea typeface="Times New Roman"/>
                <a:cs typeface="Times New Roman" panose="02020603050405020304" pitchFamily="18" charset="0"/>
                <a:sym typeface="Times New Roman"/>
              </a:rPr>
              <a:t>There was a statistically significant difference [t(2026.7) = -6.5014, p &lt; .01] in the mean anxiety score between males (m = 64.34) and females in the sample (m  = 67.22). The difference between male and female anxiety score was 2.88 in the sample. In the overall population, male mean anxiety scores are likely to be between 3.75 and 2.01 lower than the female mean anxiety scores (d = 2.88; 95% CI: -3.75--2.01).</a:t>
            </a:r>
            <a:endParaRPr sz="1200" dirty="0">
              <a:solidFill>
                <a:schemeClr val="dk2"/>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200" dirty="0">
              <a:solidFill>
                <a:schemeClr val="dk2"/>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200" dirty="0">
                <a:solidFill>
                  <a:schemeClr val="dk2"/>
                </a:solidFill>
                <a:latin typeface="Times New Roman" panose="02020603050405020304" pitchFamily="18" charset="0"/>
                <a:ea typeface="Nunito"/>
                <a:cs typeface="Times New Roman" panose="02020603050405020304" pitchFamily="18" charset="0"/>
                <a:sym typeface="Nunito"/>
              </a:rPr>
              <a:t>                     </a:t>
            </a:r>
            <a:r>
              <a:rPr lang="en" sz="1200" dirty="0">
                <a:solidFill>
                  <a:schemeClr val="dk2"/>
                </a:solidFill>
                <a:latin typeface="Times New Roman" panose="02020603050405020304" pitchFamily="18" charset="0"/>
                <a:ea typeface="Times New Roman"/>
                <a:cs typeface="Times New Roman" panose="02020603050405020304" pitchFamily="18" charset="0"/>
                <a:sym typeface="Times New Roman"/>
              </a:rPr>
              <a:t>  Difference = Mean</a:t>
            </a:r>
            <a:endParaRPr sz="1200" dirty="0">
              <a:solidFill>
                <a:schemeClr val="dk2"/>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2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200" b="1" dirty="0">
                <a:solidFill>
                  <a:schemeClr val="dk2"/>
                </a:solidFill>
                <a:latin typeface="Times New Roman"/>
                <a:ea typeface="Times New Roman"/>
                <a:cs typeface="Times New Roman"/>
                <a:sym typeface="Times New Roman"/>
              </a:rPr>
              <a:t>Test Results:  </a:t>
            </a:r>
            <a:r>
              <a:rPr lang="en" sz="1200" dirty="0">
                <a:solidFill>
                  <a:schemeClr val="dk2"/>
                </a:solidFill>
                <a:latin typeface="Times New Roman"/>
                <a:ea typeface="Times New Roman"/>
                <a:cs typeface="Times New Roman"/>
                <a:sym typeface="Times New Roman"/>
              </a:rPr>
              <a:t>Female – Male :  67.22 - 64.34 = 2.88</a:t>
            </a:r>
            <a:endParaRPr sz="1200" dirty="0">
              <a:solidFill>
                <a:schemeClr val="dk2"/>
              </a:solidFill>
              <a:latin typeface="Times New Roman"/>
              <a:ea typeface="Times New Roman"/>
              <a:cs typeface="Times New Roman"/>
              <a:sym typeface="Times New Roman"/>
            </a:endParaRPr>
          </a:p>
        </p:txBody>
      </p:sp>
      <p:graphicFrame>
        <p:nvGraphicFramePr>
          <p:cNvPr id="328" name="Google Shape;328;p20"/>
          <p:cNvGraphicFramePr/>
          <p:nvPr>
            <p:extLst>
              <p:ext uri="{D42A27DB-BD31-4B8C-83A1-F6EECF244321}">
                <p14:modId xmlns:p14="http://schemas.microsoft.com/office/powerpoint/2010/main" val="1170571766"/>
              </p:ext>
            </p:extLst>
          </p:nvPr>
        </p:nvGraphicFramePr>
        <p:xfrm>
          <a:off x="2534803" y="1851042"/>
          <a:ext cx="4074393" cy="3213398"/>
        </p:xfrm>
        <a:graphic>
          <a:graphicData uri="http://schemas.openxmlformats.org/drawingml/2006/table">
            <a:tbl>
              <a:tblPr>
                <a:solidFill>
                  <a:srgbClr val="FFFFFF"/>
                </a:solidFill>
                <a:tableStyleId>{3321A501-141C-4FA7-ADE4-3E5A2F62B1CE}</a:tableStyleId>
              </a:tblPr>
              <a:tblGrid>
                <a:gridCol w="2087955">
                  <a:extLst>
                    <a:ext uri="{9D8B030D-6E8A-4147-A177-3AD203B41FA5}">
                      <a16:colId xmlns:a16="http://schemas.microsoft.com/office/drawing/2014/main" val="20000"/>
                    </a:ext>
                  </a:extLst>
                </a:gridCol>
                <a:gridCol w="1986438">
                  <a:extLst>
                    <a:ext uri="{9D8B030D-6E8A-4147-A177-3AD203B41FA5}">
                      <a16:colId xmlns:a16="http://schemas.microsoft.com/office/drawing/2014/main" val="20001"/>
                    </a:ext>
                  </a:extLst>
                </a:gridCol>
              </a:tblGrid>
              <a:tr h="447266">
                <a:tc>
                  <a:txBody>
                    <a:bodyPr/>
                    <a:lstStyle/>
                    <a:p>
                      <a:pPr marL="0" lvl="0" indent="0" algn="ctr" rtl="0">
                        <a:lnSpc>
                          <a:spcPct val="171429"/>
                        </a:lnSpc>
                        <a:spcBef>
                          <a:spcPts val="0"/>
                        </a:spcBef>
                        <a:spcAft>
                          <a:spcPts val="0"/>
                        </a:spcAft>
                        <a:buNone/>
                      </a:pPr>
                      <a:r>
                        <a:rPr lang="en" sz="12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Description</a:t>
                      </a:r>
                      <a:endParaRPr sz="12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b">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Value</a:t>
                      </a:r>
                      <a:endParaRPr sz="12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b">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0"/>
                  </a:ext>
                </a:extLst>
              </a:tr>
              <a:tr h="447266">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t-value</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-6.5014</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1"/>
                  </a:ext>
                </a:extLst>
              </a:tr>
              <a:tr h="447266">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Degrees of Freedom</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2026.7</a:t>
                      </a:r>
                      <a:endParaRPr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2"/>
                  </a:ext>
                </a:extLst>
              </a:tr>
              <a:tr h="447266">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p-value</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&lt; 0.00001</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3"/>
                  </a:ext>
                </a:extLst>
              </a:tr>
              <a:tr h="447266">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Mean Anxiety - Males</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64.34</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4"/>
                  </a:ext>
                </a:extLst>
              </a:tr>
              <a:tr h="447266">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Mean Anxiety - Females</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67.22</a:t>
                      </a:r>
                      <a:endParaRPr sz="12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5"/>
                  </a:ext>
                </a:extLst>
              </a:tr>
              <a:tr h="488385">
                <a:tc>
                  <a:txBody>
                    <a:bodyPr/>
                    <a:lstStyle/>
                    <a:p>
                      <a:pPr marL="0" lvl="0" indent="0" algn="ctr" rtl="0">
                        <a:lnSpc>
                          <a:spcPct val="200000"/>
                        </a:lnSpc>
                        <a:spcBef>
                          <a:spcPts val="0"/>
                        </a:spcBef>
                        <a:spcAft>
                          <a:spcPts val="0"/>
                        </a:spcAft>
                        <a:buNone/>
                      </a:pPr>
                      <a:r>
                        <a:rPr lang="en" sz="1200" dirty="0">
                          <a:latin typeface="Times New Roman"/>
                          <a:ea typeface="Times New Roman"/>
                          <a:cs typeface="Times New Roman"/>
                          <a:sym typeface="Times New Roman"/>
                        </a:rPr>
                        <a:t>Cohen's d (small effect size)</a:t>
                      </a:r>
                      <a:endParaRPr sz="950" dirty="0">
                        <a:solidFill>
                          <a:srgbClr val="0D0D0D"/>
                        </a:solidFill>
                        <a:highlight>
                          <a:srgbClr val="FFFFFF"/>
                        </a:highlight>
                        <a:latin typeface="Roboto"/>
                        <a:ea typeface="Roboto"/>
                        <a:cs typeface="Roboto"/>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200" dirty="0">
                          <a:latin typeface="Times New Roman"/>
                          <a:ea typeface="Times New Roman"/>
                          <a:cs typeface="Times New Roman"/>
                          <a:sym typeface="Times New Roman"/>
                        </a:rPr>
                        <a:t>0.2568</a:t>
                      </a:r>
                      <a:endParaRPr sz="950" dirty="0">
                        <a:solidFill>
                          <a:srgbClr val="0D0D0D"/>
                        </a:solidFill>
                        <a:highlight>
                          <a:srgbClr val="FFFFFF"/>
                        </a:highlight>
                        <a:latin typeface="Roboto"/>
                        <a:ea typeface="Roboto"/>
                        <a:cs typeface="Roboto"/>
                        <a:sym typeface="Roboto"/>
                      </a:endParaRPr>
                    </a:p>
                  </a:txBody>
                  <a:tcPr marL="91425" marR="91425" marT="91425" marB="91425" anchor="ctr">
                    <a:lnL w="7625" cap="flat" cmpd="sng">
                      <a:solidFill>
                        <a:srgbClr val="0D0D0D"/>
                      </a:solidFill>
                      <a:prstDash val="solid"/>
                      <a:round/>
                      <a:headEnd type="none" w="sm" len="sm"/>
                      <a:tailEnd type="none" w="sm" len="sm"/>
                    </a:lnL>
                    <a:lnR w="7625" cap="flat" cmpd="sng">
                      <a:solidFill>
                        <a:srgbClr val="0D0D0D"/>
                      </a:solidFill>
                      <a:prstDash val="solid"/>
                      <a:round/>
                      <a:headEnd type="none" w="sm" len="sm"/>
                      <a:tailEnd type="none" w="sm" len="sm"/>
                    </a:lnR>
                    <a:lnT w="7625" cap="flat" cmpd="sng">
                      <a:solidFill>
                        <a:srgbClr val="0D0D0D"/>
                      </a:solidFill>
                      <a:prstDash val="solid"/>
                      <a:round/>
                      <a:headEnd type="none" w="sm" len="sm"/>
                      <a:tailEnd type="none" w="sm" len="sm"/>
                    </a:lnT>
                    <a:lnB w="7625" cap="flat" cmpd="sng">
                      <a:solidFill>
                        <a:srgbClr val="0D0D0D"/>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latin typeface="Times New Roman" panose="02020603050405020304" pitchFamily="18" charset="0"/>
                <a:cs typeface="Times New Roman" panose="02020603050405020304" pitchFamily="18" charset="0"/>
              </a:rPr>
              <a:t>Alternative Test for T-Test</a:t>
            </a:r>
            <a:endParaRPr sz="3000" dirty="0">
              <a:latin typeface="Times New Roman" panose="02020603050405020304" pitchFamily="18" charset="0"/>
              <a:cs typeface="Times New Roman" panose="02020603050405020304" pitchFamily="18" charset="0"/>
            </a:endParaRPr>
          </a:p>
        </p:txBody>
      </p:sp>
      <p:sp>
        <p:nvSpPr>
          <p:cNvPr id="338" name="Google Shape;338;p21"/>
          <p:cNvSpPr txBox="1">
            <a:spLocks noGrp="1"/>
          </p:cNvSpPr>
          <p:nvPr>
            <p:ph type="body" idx="1"/>
          </p:nvPr>
        </p:nvSpPr>
        <p:spPr>
          <a:xfrm>
            <a:off x="891025" y="1202549"/>
            <a:ext cx="3924043" cy="3762989"/>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3625" b="1" dirty="0">
                <a:latin typeface="Times New Roman" panose="02020603050405020304" pitchFamily="18" charset="0"/>
                <a:cs typeface="Times New Roman" panose="02020603050405020304" pitchFamily="18" charset="0"/>
              </a:rPr>
              <a:t>Assumptions: </a:t>
            </a:r>
            <a:endParaRPr sz="3625" b="1" dirty="0">
              <a:latin typeface="Times New Roman" panose="02020603050405020304" pitchFamily="18" charset="0"/>
              <a:cs typeface="Times New Roman" panose="02020603050405020304" pitchFamily="18" charset="0"/>
            </a:endParaRPr>
          </a:p>
          <a:p>
            <a:pPr marL="457200" lvl="0" indent="-303429" algn="l" rtl="0">
              <a:spcBef>
                <a:spcPts val="1200"/>
              </a:spcBef>
              <a:spcAft>
                <a:spcPts val="0"/>
              </a:spcAft>
              <a:buSzPct val="100000"/>
              <a:buChar char="●"/>
            </a:pPr>
            <a:r>
              <a:rPr lang="en" sz="3625" dirty="0">
                <a:latin typeface="Times New Roman" panose="02020603050405020304" pitchFamily="18" charset="0"/>
                <a:cs typeface="Times New Roman" panose="02020603050405020304" pitchFamily="18" charset="0"/>
              </a:rPr>
              <a:t>Continuous variable </a:t>
            </a:r>
            <a:endParaRPr sz="3625" dirty="0">
              <a:latin typeface="Times New Roman" panose="02020603050405020304" pitchFamily="18" charset="0"/>
              <a:cs typeface="Times New Roman" panose="02020603050405020304" pitchFamily="18" charset="0"/>
            </a:endParaRPr>
          </a:p>
          <a:p>
            <a:pPr marL="457200" lvl="0" indent="-303429" algn="l" rtl="0">
              <a:spcBef>
                <a:spcPts val="0"/>
              </a:spcBef>
              <a:spcAft>
                <a:spcPts val="0"/>
              </a:spcAft>
              <a:buSzPct val="100000"/>
              <a:buChar char="●"/>
            </a:pPr>
            <a:r>
              <a:rPr lang="en" sz="3625" dirty="0">
                <a:latin typeface="Times New Roman" panose="02020603050405020304" pitchFamily="18" charset="0"/>
                <a:cs typeface="Times New Roman" panose="02020603050405020304" pitchFamily="18" charset="0"/>
              </a:rPr>
              <a:t>Two independent groups</a:t>
            </a:r>
            <a:endParaRPr sz="3625" dirty="0">
              <a:latin typeface="Times New Roman" panose="02020603050405020304" pitchFamily="18" charset="0"/>
              <a:cs typeface="Times New Roman" panose="02020603050405020304" pitchFamily="18" charset="0"/>
            </a:endParaRPr>
          </a:p>
          <a:p>
            <a:pPr marL="457200" lvl="0" indent="-303429" algn="l" rtl="0">
              <a:spcBef>
                <a:spcPts val="0"/>
              </a:spcBef>
              <a:spcAft>
                <a:spcPts val="0"/>
              </a:spcAft>
              <a:buSzPct val="100000"/>
              <a:buChar char="●"/>
            </a:pPr>
            <a:r>
              <a:rPr lang="en" sz="3625" dirty="0">
                <a:latin typeface="Times New Roman" panose="02020603050405020304" pitchFamily="18" charset="0"/>
                <a:cs typeface="Times New Roman" panose="02020603050405020304" pitchFamily="18" charset="0"/>
              </a:rPr>
              <a:t>Independent observations  </a:t>
            </a:r>
            <a:endParaRPr sz="3625" dirty="0">
              <a:latin typeface="Times New Roman" panose="02020603050405020304" pitchFamily="18" charset="0"/>
              <a:cs typeface="Times New Roman" panose="02020603050405020304" pitchFamily="18" charset="0"/>
            </a:endParaRPr>
          </a:p>
          <a:p>
            <a:pPr marL="457200" lvl="0" indent="-303429" algn="l" rtl="0">
              <a:spcBef>
                <a:spcPts val="0"/>
              </a:spcBef>
              <a:spcAft>
                <a:spcPts val="0"/>
              </a:spcAft>
              <a:buSzPct val="100000"/>
              <a:buChar char="●"/>
            </a:pPr>
            <a:r>
              <a:rPr lang="en" sz="3625" dirty="0">
                <a:latin typeface="Times New Roman" panose="02020603050405020304" pitchFamily="18" charset="0"/>
                <a:cs typeface="Times New Roman" panose="02020603050405020304" pitchFamily="18" charset="0"/>
              </a:rPr>
              <a:t>Normal distribution in each group</a:t>
            </a:r>
            <a:endParaRPr sz="3625" dirty="0">
              <a:latin typeface="Times New Roman" panose="02020603050405020304" pitchFamily="18" charset="0"/>
              <a:cs typeface="Times New Roman" panose="02020603050405020304" pitchFamily="18" charset="0"/>
            </a:endParaRPr>
          </a:p>
          <a:p>
            <a:pPr marL="457200" lvl="0" indent="-303429" algn="l" rtl="0">
              <a:spcBef>
                <a:spcPts val="0"/>
              </a:spcBef>
              <a:spcAft>
                <a:spcPts val="0"/>
              </a:spcAft>
              <a:buSzPct val="100000"/>
              <a:buChar char="●"/>
            </a:pPr>
            <a:r>
              <a:rPr lang="en" sz="3625" dirty="0">
                <a:latin typeface="Times New Roman" panose="02020603050405020304" pitchFamily="18" charset="0"/>
                <a:cs typeface="Times New Roman" panose="02020603050405020304" pitchFamily="18" charset="0"/>
              </a:rPr>
              <a:t>Equal variances for each group</a:t>
            </a:r>
            <a:endParaRPr sz="3625"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3625" dirty="0">
                <a:latin typeface="Times New Roman" panose="02020603050405020304" pitchFamily="18" charset="0"/>
                <a:cs typeface="Times New Roman" panose="02020603050405020304" pitchFamily="18" charset="0"/>
              </a:rPr>
              <a:t>We must check for normal distribution and equal variances </a:t>
            </a:r>
            <a:endParaRPr sz="3625"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3625" b="1" dirty="0">
                <a:latin typeface="Times New Roman" panose="02020603050405020304" pitchFamily="18" charset="0"/>
                <a:cs typeface="Times New Roman" panose="02020603050405020304" pitchFamily="18" charset="0"/>
              </a:rPr>
              <a:t>Normal distribution: </a:t>
            </a:r>
            <a:r>
              <a:rPr lang="en" sz="3625" dirty="0">
                <a:latin typeface="Times New Roman" panose="02020603050405020304" pitchFamily="18" charset="0"/>
                <a:cs typeface="Times New Roman" panose="02020603050405020304" pitchFamily="18" charset="0"/>
              </a:rPr>
              <a:t>Z-scores were calculated and were between -7 and 7 for both male and female groups. This assumption was met</a:t>
            </a:r>
            <a:endParaRPr sz="3625"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3625" b="1" dirty="0">
                <a:latin typeface="Times New Roman" panose="02020603050405020304" pitchFamily="18" charset="0"/>
                <a:cs typeface="Times New Roman" panose="02020603050405020304" pitchFamily="18" charset="0"/>
              </a:rPr>
              <a:t>Equal variances: </a:t>
            </a:r>
            <a:r>
              <a:rPr lang="en" sz="3625" dirty="0">
                <a:latin typeface="Times New Roman" panose="02020603050405020304" pitchFamily="18" charset="0"/>
                <a:cs typeface="Times New Roman" panose="02020603050405020304" pitchFamily="18" charset="0"/>
              </a:rPr>
              <a:t>Levene’s test was used. </a:t>
            </a:r>
            <a:endParaRPr sz="3625"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3625" dirty="0">
                <a:latin typeface="Times New Roman" panose="02020603050405020304" pitchFamily="18" charset="0"/>
                <a:cs typeface="Times New Roman" panose="02020603050405020304" pitchFamily="18" charset="0"/>
              </a:rPr>
              <a:t>The p-value &lt; .001, therefore the null hypothesis that there were equal variances was rejected. </a:t>
            </a:r>
            <a:endParaRPr sz="3625"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
        <p:nvSpPr>
          <p:cNvPr id="339" name="Google Shape;339;p21"/>
          <p:cNvSpPr txBox="1">
            <a:spLocks noGrp="1"/>
          </p:cNvSpPr>
          <p:nvPr>
            <p:ph type="body" idx="2"/>
          </p:nvPr>
        </p:nvSpPr>
        <p:spPr>
          <a:xfrm>
            <a:off x="4903650" y="1202550"/>
            <a:ext cx="3702794" cy="3940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Alternative test when equal variances failed:</a:t>
            </a: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b="1" dirty="0">
                <a:latin typeface="Times New Roman" panose="02020603050405020304" pitchFamily="18" charset="0"/>
                <a:cs typeface="Times New Roman" panose="02020603050405020304" pitchFamily="18" charset="0"/>
              </a:rPr>
              <a:t>Kolmogorov-Smirnov </a:t>
            </a:r>
            <a:endParaRPr sz="1200" b="1"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H0: The distribution of anxiety scores for males and females is the same. </a:t>
            </a:r>
            <a:br>
              <a:rPr lang="en" sz="1200" dirty="0">
                <a:latin typeface="Times New Roman" panose="02020603050405020304" pitchFamily="18" charset="0"/>
                <a:cs typeface="Times New Roman" panose="02020603050405020304" pitchFamily="18" charset="0"/>
              </a:rPr>
            </a:br>
            <a:r>
              <a:rPr lang="en" sz="1200" dirty="0">
                <a:latin typeface="Times New Roman" panose="02020603050405020304" pitchFamily="18" charset="0"/>
                <a:cs typeface="Times New Roman" panose="02020603050405020304" pitchFamily="18" charset="0"/>
              </a:rPr>
              <a:t>HA: The distribution of anxiety scores for males and females is not the same.</a:t>
            </a:r>
            <a:endParaRPr sz="1200" dirty="0">
              <a:latin typeface="Times New Roman" panose="02020603050405020304" pitchFamily="18" charset="0"/>
              <a:cs typeface="Times New Roman" panose="02020603050405020304" pitchFamily="18" charset="0"/>
            </a:endParaRPr>
          </a:p>
          <a:p>
            <a:pPr marL="0" indent="0">
              <a:spcBef>
                <a:spcPts val="1200"/>
              </a:spcBef>
              <a:buNone/>
            </a:pPr>
            <a:r>
              <a:rPr lang="en-US" sz="1200" dirty="0">
                <a:latin typeface="Times New Roman" panose="02020603050405020304" pitchFamily="18" charset="0"/>
                <a:cs typeface="Times New Roman" panose="02020603050405020304" pitchFamily="18" charset="0"/>
              </a:rPr>
              <a:t>Asymptotic two-sample Kolmogorov-Smirnov test: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 = 0.11222, p-value = 2.936e-07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alternative hypothesis: two-sided </a:t>
            </a:r>
          </a:p>
          <a:p>
            <a:pPr marL="0" indent="0">
              <a:spcBef>
                <a:spcPts val="1200"/>
              </a:spcBef>
              <a:buNone/>
            </a:pPr>
            <a:r>
              <a:rPr lang="en" sz="1200" dirty="0">
                <a:latin typeface="Times New Roman" panose="02020603050405020304" pitchFamily="18" charset="0"/>
                <a:cs typeface="Times New Roman" panose="02020603050405020304" pitchFamily="18" charset="0"/>
              </a:rPr>
              <a:t>A </a:t>
            </a:r>
            <a:r>
              <a:rPr lang="en" sz="1200" b="1" dirty="0">
                <a:latin typeface="Times New Roman" panose="02020603050405020304" pitchFamily="18" charset="0"/>
                <a:cs typeface="Times New Roman" panose="02020603050405020304" pitchFamily="18" charset="0"/>
              </a:rPr>
              <a:t>Kolmogorov-Smirnov test </a:t>
            </a:r>
            <a:r>
              <a:rPr lang="en" sz="1200" dirty="0">
                <a:latin typeface="Times New Roman" panose="02020603050405020304" pitchFamily="18" charset="0"/>
                <a:cs typeface="Times New Roman" panose="02020603050405020304" pitchFamily="18" charset="0"/>
              </a:rPr>
              <a:t>comparing the anxiety scores for males and females found a statistically significant difference between the two gropus (D = 0.11; p &lt; .05). The distribution of anxiety scores was different between males and females. </a:t>
            </a: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20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2796</Words>
  <Application>Microsoft Office PowerPoint</Application>
  <PresentationFormat>On-screen Show (16:9)</PresentationFormat>
  <Paragraphs>321</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Nunito</vt:lpstr>
      <vt:lpstr>Wingdings</vt:lpstr>
      <vt:lpstr>Times New Roman</vt:lpstr>
      <vt:lpstr>Arial</vt:lpstr>
      <vt:lpstr>Maven Pro</vt:lpstr>
      <vt:lpstr>Roboto</vt:lpstr>
      <vt:lpstr>Courier New</vt:lpstr>
      <vt:lpstr>Momentum</vt:lpstr>
      <vt:lpstr>How Demographics Affect COVID-19-Related Anxiety </vt:lpstr>
      <vt:lpstr>Background</vt:lpstr>
      <vt:lpstr>Methods: Descriptive Statistics</vt:lpstr>
      <vt:lpstr>Methods: Data visualization</vt:lpstr>
      <vt:lpstr>Methods: Data visualization</vt:lpstr>
      <vt:lpstr>Methods: Data visualization</vt:lpstr>
      <vt:lpstr>Anxiety and Gender: Independent Samples T-Test</vt:lpstr>
      <vt:lpstr>PowerPoint Presentation</vt:lpstr>
      <vt:lpstr>Alternative Test for T-Test</vt:lpstr>
      <vt:lpstr>Anxiety and Income: ANOVA</vt:lpstr>
      <vt:lpstr>Performing Post-hoc test</vt:lpstr>
      <vt:lpstr>ANOVA Assumptions                                    </vt:lpstr>
      <vt:lpstr>ANOVA Assumptions</vt:lpstr>
      <vt:lpstr>ANOVA Assumptions </vt:lpstr>
      <vt:lpstr>Alternative tests when assumptions are failed:</vt:lpstr>
      <vt:lpstr>Alternative tests when assumptions are failed:</vt:lpstr>
      <vt:lpstr>Effect size for Kruskal-Wallis </vt:lpstr>
      <vt:lpstr>Linear Regression Model: Anxiety and Age</vt:lpstr>
      <vt:lpstr>Anxiety and Age: Linear Regression </vt:lpstr>
      <vt:lpstr>Linear Regression Assumptions</vt:lpstr>
      <vt:lpstr>Linear Regression Model</vt:lpstr>
      <vt:lpstr>Linear Regression Model</vt:lpstr>
      <vt:lpstr>Results</vt:lpstr>
      <vt:lpstr>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Demographics Affect COVID-19-Related Anxiety </dc:title>
  <cp:lastModifiedBy>sravani pendyala</cp:lastModifiedBy>
  <cp:revision>79</cp:revision>
  <dcterms:modified xsi:type="dcterms:W3CDTF">2025-03-02T04:02:39Z</dcterms:modified>
</cp:coreProperties>
</file>