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488" r:id="rId3"/>
    <p:sldId id="489" r:id="rId4"/>
    <p:sldId id="474" r:id="rId5"/>
    <p:sldId id="511" r:id="rId6"/>
    <p:sldId id="478" r:id="rId7"/>
    <p:sldId id="512" r:id="rId8"/>
    <p:sldId id="513" r:id="rId9"/>
    <p:sldId id="514" r:id="rId10"/>
    <p:sldId id="515" r:id="rId11"/>
    <p:sldId id="516" r:id="rId12"/>
    <p:sldId id="507" r:id="rId13"/>
    <p:sldId id="479" r:id="rId14"/>
    <p:sldId id="498" r:id="rId15"/>
    <p:sldId id="492" r:id="rId16"/>
    <p:sldId id="497" r:id="rId17"/>
    <p:sldId id="494" r:id="rId18"/>
    <p:sldId id="495" r:id="rId19"/>
    <p:sldId id="502" r:id="rId20"/>
    <p:sldId id="499" r:id="rId21"/>
    <p:sldId id="263" r:id="rId22"/>
    <p:sldId id="508" r:id="rId23"/>
    <p:sldId id="480" r:id="rId24"/>
    <p:sldId id="270" r:id="rId25"/>
    <p:sldId id="272" r:id="rId26"/>
    <p:sldId id="273" r:id="rId27"/>
    <p:sldId id="509" r:id="rId28"/>
    <p:sldId id="274" r:id="rId29"/>
    <p:sldId id="510" r:id="rId30"/>
    <p:sldId id="501" r:id="rId31"/>
    <p:sldId id="504" r:id="rId32"/>
    <p:sldId id="49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20G4EUwB1KlrkrWjM1sMtDYE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61" d="100"/>
          <a:sy n="161" d="100"/>
        </p:scale>
        <p:origin x="55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Whitespace characters: space </a:t>
            </a:r>
            <a:r>
              <a:rPr lang="en-US" dirty="0"/>
              <a:t>' '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, tab </a:t>
            </a:r>
            <a:r>
              <a:rPr lang="en-US" dirty="0"/>
              <a:t>'\t'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, newline </a:t>
            </a:r>
            <a:r>
              <a:rPr lang="en-US" dirty="0"/>
              <a:t>'\n'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Carriage Return </a:t>
            </a:r>
            <a:r>
              <a:rPr lang="en-US" dirty="0"/>
              <a:t>'\r’,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 ASCII Form Feed </a:t>
            </a:r>
            <a:r>
              <a:rPr lang="en-US" dirty="0"/>
              <a:t>'\f’</a:t>
            </a:r>
          </a:p>
        </p:txBody>
      </p:sp>
    </p:spTree>
    <p:extLst>
      <p:ext uri="{BB962C8B-B14F-4D97-AF65-F5344CB8AC3E}">
        <p14:creationId xmlns:p14="http://schemas.microsoft.com/office/powerpoint/2010/main" val="81385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ntroduction-to-computing/9781118213568/" TargetMode="External"/><Relationship Id="rId7" Type="http://schemas.openxmlformats.org/officeDocument/2006/relationships/hyperlink" Target="https://www.geeksforgeeks.org/regular-expression-python-examples-set-1/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eeksforgeeks.org/write-regular-expressions/" TargetMode="External"/><Relationship Id="rId5" Type="http://schemas.openxmlformats.org/officeDocument/2006/relationships/hyperlink" Target="https://en.wikipedia.org/wiki/Regular_expression" TargetMode="External"/><Relationship Id="rId4" Type="http://schemas.openxmlformats.org/officeDocument/2006/relationships/hyperlink" Target="https://www.regular-expressions.info/exampl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380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4000" dirty="0"/>
            </a:br>
            <a:r>
              <a:rPr lang="en-US" sz="4000" dirty="0"/>
              <a:t>DATA 601: Regular Expressions 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58487"/>
              </p:ext>
            </p:extLst>
          </p:nvPr>
        </p:nvGraphicFramePr>
        <p:xfrm>
          <a:off x="451962" y="630784"/>
          <a:ext cx="8517109" cy="255768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or 1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in the set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characters listed within the square brackets; a range of characters can be specified using the first and last character in the range and putting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between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a set or range of characters, then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[^S]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not in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8EFCDD-5877-0F4C-8868-40D13257D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9532"/>
              </p:ext>
            </p:extLst>
          </p:nvPr>
        </p:nvGraphicFramePr>
        <p:xfrm>
          <a:off x="1469699" y="3820166"/>
          <a:ext cx="59889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0-9]t</a:t>
                      </a:r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best,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be#t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 not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be4t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</a:t>
                      </a: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xyz]t</a:t>
                      </a:r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be5t, ...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 not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bext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beyt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bezt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</a:t>
                      </a: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a-zA-Z]t</a:t>
                      </a:r>
                      <a:endParaRPr lang="en-US" sz="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be!t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be5t, be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 not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beat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5A360-1A2E-FD46-A800-12F1837F3CE9}"/>
              </a:ext>
            </a:extLst>
          </p:cNvPr>
          <p:cNvSpPr txBox="1"/>
          <p:nvPr/>
        </p:nvSpPr>
        <p:spPr bwMode="auto">
          <a:xfrm>
            <a:off x="1469699" y="3497001"/>
            <a:ext cx="103457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4790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29690"/>
              </p:ext>
            </p:extLst>
          </p:nvPr>
        </p:nvGraphicFramePr>
        <p:xfrm>
          <a:off x="451962" y="630784"/>
          <a:ext cx="8517109" cy="2867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or 1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in the set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characters listed within the square brackets; a range of characters can be specified using the first and last character in the range and putting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between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a set or range of characters, then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[^S]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not in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are regular expressions,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A|B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any string that is matched by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or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CF2451-A017-4B49-8580-9869B1AEA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9928"/>
              </p:ext>
            </p:extLst>
          </p:nvPr>
        </p:nvGraphicFramePr>
        <p:xfrm>
          <a:off x="691116" y="3636601"/>
          <a:ext cx="8038800" cy="13035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131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44">
                <a:tc>
                  <a:txBody>
                    <a:bodyPr/>
                    <a:lstStyle/>
                    <a:p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200" b="1" i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Hello.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144">
                <a:tc>
                  <a:txBody>
                    <a:bodyPr/>
                    <a:lstStyle/>
                    <a:p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</a:t>
                      </a:r>
                      <a:r>
                        <a:rPr lang="en-US" sz="1200" b="1" i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bb,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aaa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bbb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aaaa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bbbb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144">
                <a:tc>
                  <a:txBody>
                    <a:bodyPr/>
                    <a:lstStyle/>
                    <a:p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ab+</a:t>
                      </a:r>
                      <a:r>
                        <a:rPr lang="en-US" sz="1200" b="1" i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ab,abb,abbb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,...,</a:t>
                      </a:r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andba,baa,baaa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,...</a:t>
                      </a:r>
                      <a:endParaRPr lang="en-US" sz="12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6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415176" y="580367"/>
            <a:ext cx="6132073" cy="64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chemeClr val="tx1"/>
                </a:solidFill>
                <a:latin typeface="Calibri" pitchFamily="34" charset="0"/>
              </a:rPr>
              <a:t>Examples: Regular Expression 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9445"/>
              </p:ext>
            </p:extLst>
          </p:nvPr>
        </p:nvGraphicFramePr>
        <p:xfrm>
          <a:off x="522124" y="1391421"/>
          <a:ext cx="3805708" cy="2461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8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[Pp]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ython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Match "Python" or "python"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aeiou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one lowercase vowel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[0-9]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digit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lowercase ASCII letter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uppercase ASCII letter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[a-zA-Z0-9]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 of lowercase, uppercase, or digits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aeiou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anything other than a lowercase vowel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[^0-9]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anything other than a digit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9899024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23292"/>
              </p:ext>
            </p:extLst>
          </p:nvPr>
        </p:nvGraphicFramePr>
        <p:xfrm>
          <a:off x="5023148" y="1325108"/>
          <a:ext cx="2530699" cy="94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0687">
                  <a:extLst>
                    <a:ext uri="{9D8B030D-6E8A-4147-A177-3AD203B41FA5}">
                      <a16:colId xmlns:a16="http://schemas.microsoft.com/office/drawing/2014/main" val="337655126"/>
                    </a:ext>
                  </a:extLst>
                </a:gridCol>
                <a:gridCol w="1700012">
                  <a:extLst>
                    <a:ext uri="{9D8B030D-6E8A-4147-A177-3AD203B41FA5}">
                      <a16:colId xmlns:a16="http://schemas.microsoft.com/office/drawing/2014/main" val="187384134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002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\d{3}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exactly 3 digits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29282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\d{3,}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3 or more digits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53591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\d{3,5}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3, 4, or 5 digits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861071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8391"/>
              </p:ext>
            </p:extLst>
          </p:nvPr>
        </p:nvGraphicFramePr>
        <p:xfrm>
          <a:off x="4679757" y="2673373"/>
          <a:ext cx="4151467" cy="1889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6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Match any character except newline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digit: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</a:t>
                      </a:r>
                      <a:r>
                        <a:rPr lang="en-US" sz="11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nondigit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whitespace character: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 \t\r\n\f]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</a:t>
                      </a:r>
                      <a:r>
                        <a:rPr lang="en-US" sz="11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nonwhitespace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 \t\r\n\f]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single word character: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[A-Za-z0-9_]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 a </a:t>
                      </a:r>
                      <a:r>
                        <a:rPr lang="en-US" sz="11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nonword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character: </a:t>
                      </a:r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[^A-Za-z0-9_]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0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185788" y="239411"/>
            <a:ext cx="6102636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chemeClr val="tx1"/>
                </a:solidFill>
                <a:latin typeface="Calibri" pitchFamily="34" charset="0"/>
              </a:rPr>
              <a:t>Regular Expression Escape Sequences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41832"/>
              </p:ext>
            </p:extLst>
          </p:nvPr>
        </p:nvGraphicFramePr>
        <p:xfrm>
          <a:off x="795132" y="2690050"/>
          <a:ext cx="7592959" cy="24534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0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5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decimal digit; equivalent to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</a:t>
                      </a:r>
                      <a:r>
                        <a:rPr lang="en-US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nondigit</a:t>
                      </a:r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character; equivalent to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5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whitespace character including the blank space, the tab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4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the new line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4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and the carriage return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4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</a:t>
                      </a:r>
                      <a:endPara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non-whitespace character</a:t>
                      </a:r>
                      <a:endParaRPr 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5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alphanumeric character; this is equivalent to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[a-zA-Z0-9]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any </a:t>
                      </a:r>
                      <a:r>
                        <a:rPr lang="en-US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nonalphanumeric</a:t>
                      </a:r>
                      <a:r>
                        <a:rPr lang="en-US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character; this is equivalent to 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[^a-zA-Z0-9_]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225009" y="1052520"/>
            <a:ext cx="8733203" cy="111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Regular expression operators have special meaning inside regular expressions and cannot be used to match characters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, or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'['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788" dirty="0">
              <a:solidFill>
                <a:schemeClr val="bg2">
                  <a:lumMod val="75000"/>
                </a:schemeClr>
              </a:solidFill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The escape sequence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must be used instead</a:t>
            </a:r>
          </a:p>
          <a:p>
            <a:pPr marL="554831" lvl="1" indent="-211931" defTabSz="6858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regular expression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'\*\['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 matches string </a:t>
            </a:r>
            <a:r>
              <a:rPr lang="en-US" sz="15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'*['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15883" y="2225501"/>
            <a:ext cx="499079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1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may also signal a regular expression </a:t>
            </a:r>
            <a:r>
              <a:rPr lang="en-US" sz="1500" dirty="0">
                <a:solidFill>
                  <a:srgbClr val="FF0000"/>
                </a:solidFill>
              </a:rPr>
              <a:t>special sequence</a:t>
            </a:r>
            <a:endParaRPr lang="en-US" sz="15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483" y="819536"/>
            <a:ext cx="6002274" cy="427842"/>
          </a:xfrm>
          <a:prstGeom prst="rect">
            <a:avLst/>
          </a:prstGeom>
        </p:spPr>
        <p:txBody>
          <a:bodyPr spcFirstLastPara="1" vert="horz" wrap="square" lIns="0" tIns="52864" rIns="0" bIns="0" rtlCol="0" anchor="ctr" anchorCtr="0">
            <a:spAutoFit/>
          </a:bodyPr>
          <a:lstStyle/>
          <a:p>
            <a:pPr marL="9525">
              <a:spcBef>
                <a:spcPts val="416"/>
              </a:spcBef>
            </a:pPr>
            <a:r>
              <a:rPr sz="2100" b="1" spc="-8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Alternative</a:t>
            </a:r>
            <a:r>
              <a:rPr sz="2100" b="1" dirty="0">
                <a:solidFill>
                  <a:srgbClr val="000000"/>
                </a:solidFill>
                <a:latin typeface="+mn-lt"/>
                <a:cs typeface="Times New Roman"/>
              </a:rPr>
              <a:t>:</a:t>
            </a:r>
            <a:endParaRPr sz="1875" dirty="0">
              <a:solidFill>
                <a:prstClr val="black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836" y="2571750"/>
            <a:ext cx="6002274" cy="37510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525" defTabSz="685800">
              <a:spcBef>
                <a:spcPts val="405"/>
              </a:spcBef>
              <a:defRPr/>
            </a:pPr>
            <a:r>
              <a:rPr sz="2100" b="1" spc="-8" dirty="0">
                <a:solidFill>
                  <a:prstClr val="black"/>
                </a:solidFill>
                <a:latin typeface="+mn-lt"/>
                <a:cs typeface="Times New Roman"/>
              </a:rPr>
              <a:t>Grouping:</a:t>
            </a:r>
            <a:endParaRPr sz="2100" b="1" dirty="0">
              <a:solidFill>
                <a:prstClr val="black"/>
              </a:solidFill>
              <a:latin typeface="+mn-lt"/>
              <a:cs typeface="Times New Roman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489005" y="1339802"/>
            <a:ext cx="6278767" cy="566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52864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0048" marR="3810" indent="-370999">
              <a:lnSpc>
                <a:spcPct val="113199"/>
              </a:lnSpc>
              <a:spcBef>
                <a:spcPts val="15"/>
              </a:spcBef>
              <a:tabLst>
                <a:tab pos="472440" algn="l"/>
              </a:tabLst>
            </a:pP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Eg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		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cat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cat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5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80048" marR="3810" indent="-370999">
              <a:lnSpc>
                <a:spcPct val="113199"/>
              </a:lnSpc>
              <a:spcBef>
                <a:spcPts val="15"/>
              </a:spcBef>
              <a:tabLst>
                <a:tab pos="472440" algn="l"/>
              </a:tabLst>
            </a:pP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jython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jython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5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489005" y="3083768"/>
            <a:ext cx="6278767" cy="629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12933" marR="3810" indent="-603885" defTabSz="685800">
              <a:lnSpc>
                <a:spcPct val="113199"/>
              </a:lnSpc>
              <a:spcBef>
                <a:spcPts val="450"/>
              </a:spcBef>
              <a:tabLst>
                <a:tab pos="612933" algn="l"/>
              </a:tabLst>
              <a:defRPr/>
            </a:pP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500" spc="-4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12933" marR="3810" indent="-603885" defTabSz="685800">
              <a:lnSpc>
                <a:spcPct val="113199"/>
              </a:lnSpc>
              <a:spcBef>
                <a:spcPts val="450"/>
              </a:spcBef>
              <a:tabLst>
                <a:tab pos="612933" algn="l"/>
              </a:tabLst>
              <a:defRPr/>
            </a:pP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</a:t>
            </a:r>
            <a:r>
              <a:rPr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ny|el</a:t>
            </a:r>
            <a:r>
              <a:rPr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ramil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ranny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2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ranel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576" y="654999"/>
            <a:ext cx="2366407" cy="346088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Qu</a:t>
            </a:r>
            <a:r>
              <a:rPr sz="2100" b="1" spc="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a</a:t>
            </a:r>
            <a:r>
              <a:rPr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ntificati</a:t>
            </a:r>
            <a:r>
              <a:rPr sz="2100" b="1" spc="-1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o</a:t>
            </a:r>
            <a:r>
              <a:rPr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n</a:t>
            </a: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/>
              </a:rPr>
              <a:t>:</a:t>
            </a:r>
            <a:endParaRPr sz="2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276" y="1153399"/>
            <a:ext cx="6197537" cy="860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/>
          <a:p>
            <a:pPr marL="9525" defTabSz="685800">
              <a:lnSpc>
                <a:spcPts val="1935"/>
              </a:lnSpc>
              <a:spcBef>
                <a:spcPts val="450"/>
              </a:spcBef>
              <a:defRPr/>
            </a:pP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u="sng"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 or one</a:t>
            </a:r>
            <a:r>
              <a:rPr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spc="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856774" indent="-603885" defTabSz="685800">
              <a:lnSpc>
                <a:spcPts val="1883"/>
              </a:lnSpc>
              <a:spcBef>
                <a:spcPts val="450"/>
              </a:spcBef>
              <a:tabLst>
                <a:tab pos="612933" algn="l"/>
              </a:tabLst>
              <a:defRPr/>
            </a:pP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rani</a:t>
            </a:r>
            <a:r>
              <a:rPr spc="-4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raniel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ranel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pc="-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856774" indent="-603885" defTabSz="685800">
              <a:lnSpc>
                <a:spcPts val="1883"/>
              </a:lnSpc>
              <a:spcBef>
                <a:spcPts val="450"/>
              </a:spcBef>
              <a:tabLst>
                <a:tab pos="612933" algn="l"/>
              </a:tabLst>
              <a:defRPr/>
            </a:pP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</a:t>
            </a:r>
            <a:r>
              <a:rPr spc="-4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955276" y="2105898"/>
            <a:ext cx="6197537" cy="761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/>
          <a:p>
            <a:pPr marL="9525" defTabSz="685800">
              <a:lnSpc>
                <a:spcPts val="1931"/>
              </a:lnSpc>
              <a:defRPr/>
            </a:pP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u="sng"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 </a:t>
            </a:r>
            <a:r>
              <a:rPr u="sng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u="sng" spc="-8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spc="-8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spc="15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3810" indent="-603885" defTabSz="685800">
              <a:lnSpc>
                <a:spcPts val="1883"/>
              </a:lnSpc>
              <a:spcBef>
                <a:spcPts val="94"/>
              </a:spcBef>
              <a:tabLst>
                <a:tab pos="612933" algn="l"/>
              </a:tabLst>
              <a:defRPr/>
            </a:pP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fot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foooooot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12933" marR="3810" indent="-603885" defTabSz="685800">
              <a:lnSpc>
                <a:spcPts val="1883"/>
              </a:lnSpc>
              <a:spcBef>
                <a:spcPts val="94"/>
              </a:spcBef>
              <a:tabLst>
                <a:tab pos="612933" algn="l"/>
              </a:tabLst>
              <a:defRPr/>
            </a:pP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9449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9444449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955276" y="3019926"/>
            <a:ext cx="6197537" cy="748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/>
          <a:p>
            <a:pPr marL="9525" defTabSz="685800">
              <a:lnSpc>
                <a:spcPts val="1931"/>
              </a:lnSpc>
              <a:defRPr/>
            </a:pP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u="sng"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or </a:t>
            </a:r>
            <a:r>
              <a:rPr u="sng" spc="-8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spc="-8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the preceding</a:t>
            </a:r>
            <a:r>
              <a:rPr spc="3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410528" indent="-603885" defTabSz="685800">
              <a:lnSpc>
                <a:spcPts val="1890"/>
              </a:lnSpc>
              <a:spcBef>
                <a:spcPts val="90"/>
              </a:spcBef>
              <a:tabLst>
                <a:tab pos="612933" algn="l"/>
              </a:tabLst>
              <a:defRPr/>
            </a:pP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“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spc="-4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fan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toofan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tooooofan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“36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40”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3640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3666640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955276" y="4002849"/>
            <a:ext cx="6197537" cy="979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/>
          <a:p>
            <a:pPr marL="9525" defTabSz="685800">
              <a:lnSpc>
                <a:spcPts val="1935"/>
              </a:lnSpc>
              <a:defRPr/>
            </a:pP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{m,n} </a:t>
            </a:r>
            <a:r>
              <a:rPr lang="en-US" sz="11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u="sng"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to n times</a:t>
            </a:r>
            <a:r>
              <a:rPr spc="-4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 element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" defTabSz="685800">
              <a:lnSpc>
                <a:spcPts val="1886"/>
              </a:lnSpc>
              <a:tabLst>
                <a:tab pos="612933" algn="l"/>
              </a:tabLst>
              <a:defRPr/>
            </a:pP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{2,3}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gle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-3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gooogle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defTabSz="685800">
              <a:lnSpc>
                <a:spcPts val="1883"/>
              </a:lnSpc>
              <a:defRPr/>
            </a:pP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666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defTabSz="685800">
              <a:lnSpc>
                <a:spcPts val="1931"/>
              </a:lnSpc>
              <a:tabLst>
                <a:tab pos="3422809" algn="l"/>
              </a:tabLst>
              <a:defRPr/>
            </a:pP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{2,}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8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sss</a:t>
            </a:r>
            <a:r>
              <a:rPr lang="en-US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19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pc="1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8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ssss</a:t>
            </a:r>
            <a:r>
              <a:rPr lang="en-US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2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036" y="758187"/>
            <a:ext cx="1287399" cy="345607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b="1" dirty="0">
                <a:solidFill>
                  <a:srgbClr val="000000"/>
                </a:solidFill>
                <a:latin typeface="+mn-lt"/>
                <a:cs typeface="Times New Roman"/>
              </a:rPr>
              <a:t>Anch</a:t>
            </a:r>
            <a:r>
              <a:rPr sz="2100" b="1" spc="8" dirty="0">
                <a:solidFill>
                  <a:srgbClr val="000000"/>
                </a:solidFill>
                <a:latin typeface="+mn-lt"/>
                <a:cs typeface="Times New Roman"/>
              </a:rPr>
              <a:t>o</a:t>
            </a:r>
            <a:r>
              <a:rPr sz="2100" b="1" spc="-4" dirty="0">
                <a:solidFill>
                  <a:srgbClr val="000000"/>
                </a:solidFill>
                <a:latin typeface="+mn-lt"/>
                <a:cs typeface="Times New Roman"/>
              </a:rPr>
              <a:t>rs</a:t>
            </a:r>
            <a:r>
              <a:rPr lang="en-US" sz="2100" b="1" spc="-4" dirty="0">
                <a:solidFill>
                  <a:srgbClr val="000000"/>
                </a:solidFill>
                <a:latin typeface="+mn-lt"/>
                <a:cs typeface="Times New Roman"/>
              </a:rPr>
              <a:t>:</a:t>
            </a:r>
            <a:endParaRPr sz="2100" b="1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6844" y="1285039"/>
            <a:ext cx="6496050" cy="945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525" defTabSz="685800">
              <a:spcBef>
                <a:spcPts val="375"/>
              </a:spcBef>
              <a:defRPr/>
            </a:pP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matches the starting position with in the</a:t>
            </a:r>
            <a:r>
              <a:rPr sz="1500" spc="127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387668" indent="-603885" defTabSz="685800">
              <a:lnSpc>
                <a:spcPts val="2558"/>
              </a:lnSpc>
              <a:spcBef>
                <a:spcPts val="127"/>
              </a:spcBef>
              <a:tabLst>
                <a:tab pos="612933" algn="l"/>
              </a:tabLst>
              <a:defRPr/>
            </a:pP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500" spc="-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– oriented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12933" marR="387668" indent="-603885" defTabSz="685800">
              <a:lnSpc>
                <a:spcPts val="2558"/>
              </a:lnSpc>
              <a:spcBef>
                <a:spcPts val="127"/>
              </a:spcBef>
              <a:tabLst>
                <a:tab pos="612933" algn="l"/>
              </a:tabLst>
              <a:defRPr/>
            </a:pP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4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2014/20/07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416844" y="2584859"/>
            <a:ext cx="6496050" cy="793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525" defTabSz="685800">
              <a:defRPr/>
            </a:pP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ending position with in the</a:t>
            </a:r>
            <a:r>
              <a:rPr sz="1500" spc="153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464820" indent="-603885" defTabSz="685800">
              <a:lnSpc>
                <a:spcPct val="113199"/>
              </a:lnSpc>
              <a:spcBef>
                <a:spcPts val="11"/>
              </a:spcBef>
              <a:tabLst>
                <a:tab pos="612933" algn="l"/>
              </a:tabLst>
              <a:defRPr/>
            </a:pP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gram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kilogram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12933" marR="464820" indent="-603885" defTabSz="685800">
              <a:lnSpc>
                <a:spcPct val="113199"/>
              </a:lnSpc>
              <a:spcBef>
                <a:spcPts val="11"/>
              </a:spcBef>
              <a:tabLst>
                <a:tab pos="612933" algn="l"/>
              </a:tabLst>
              <a:defRPr/>
            </a:pP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20/07/2014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500" spc="-4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500" spc="3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2013-2014</a:t>
            </a:r>
            <a:r>
              <a:rPr lang="en-US" sz="150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7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983" y="937043"/>
            <a:ext cx="3043238" cy="39225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dirty="0">
                <a:solidFill>
                  <a:srgbClr val="FFC000"/>
                </a:solidFill>
                <a:highlight>
                  <a:srgbClr val="000000"/>
                </a:highlight>
                <a:latin typeface="+mn-lt"/>
                <a:cs typeface="Times New Roman"/>
              </a:rPr>
              <a:t>Meta-characters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983" y="1548189"/>
            <a:ext cx="7110031" cy="687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9525" defTabSz="685800">
              <a:lnSpc>
                <a:spcPts val="1774"/>
              </a:lnSpc>
              <a:spcBef>
                <a:spcPts val="79"/>
              </a:spcBef>
              <a:defRPr/>
            </a:pP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(dot)</a:t>
            </a:r>
            <a:r>
              <a:rPr lang="en-US"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single</a:t>
            </a:r>
            <a:r>
              <a:rPr sz="1050" spc="-6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2240280" indent="-603885" defTabSz="685800">
              <a:lnSpc>
                <a:spcPts val="1740"/>
              </a:lnSpc>
              <a:spcBef>
                <a:spcPts val="79"/>
              </a:spcBef>
              <a:tabLst>
                <a:tab pos="612933" algn="l"/>
              </a:tabLst>
              <a:defRPr/>
            </a:pP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bats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bata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2240280" indent="-603885" defTabSz="685800">
              <a:lnSpc>
                <a:spcPts val="1740"/>
              </a:lnSpc>
              <a:spcBef>
                <a:spcPts val="79"/>
              </a:spcBef>
              <a:tabLst>
                <a:tab pos="612933" algn="l"/>
              </a:tabLst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8741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8751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spc="-9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8761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1016984" y="2370889"/>
            <a:ext cx="7850695" cy="675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9525" defTabSz="685800">
              <a:lnSpc>
                <a:spcPts val="1661"/>
              </a:lnSpc>
              <a:defRPr/>
            </a:pP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single character that is contained with in the</a:t>
            </a:r>
            <a:r>
              <a:rPr sz="1050" spc="-15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2946559" indent="-603885" defTabSz="685800">
              <a:lnSpc>
                <a:spcPts val="1740"/>
              </a:lnSpc>
              <a:spcBef>
                <a:spcPts val="83"/>
              </a:spcBef>
              <a:tabLst>
                <a:tab pos="612933" algn="l"/>
              </a:tabLst>
              <a:defRPr/>
            </a:pP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[xyz]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spc="-6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2946559" indent="-603885" defTabSz="685800">
              <a:lnSpc>
                <a:spcPts val="1740"/>
              </a:lnSpc>
              <a:spcBef>
                <a:spcPts val="83"/>
              </a:spcBef>
              <a:tabLst>
                <a:tab pos="612933" algn="l"/>
              </a:tabLst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vowel 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[0123456789]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sz="1050" spc="-6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1016984" y="3155704"/>
            <a:ext cx="7996999" cy="85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201454" marR="3810" indent="-192405" defTabSz="685800">
              <a:lnSpc>
                <a:spcPts val="1440"/>
              </a:lnSpc>
              <a:spcBef>
                <a:spcPts val="240"/>
              </a:spcBef>
              <a:defRPr/>
            </a:pP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 ] </a:t>
            </a:r>
            <a:r>
              <a:rPr lang="en-US" sz="12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single character that is contained within the brackets</a:t>
            </a:r>
            <a:r>
              <a:rPr sz="1050" spc="-98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 the specified</a:t>
            </a:r>
            <a:r>
              <a:rPr sz="1050" spc="-3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range.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" defTabSz="685800">
              <a:lnSpc>
                <a:spcPts val="1718"/>
              </a:lnSpc>
              <a:tabLst>
                <a:tab pos="612933" algn="l"/>
              </a:tabLst>
              <a:defRPr/>
            </a:pP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</a:t>
            </a:r>
            <a:r>
              <a:rPr sz="1050" spc="-8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1317784" defTabSz="685800">
              <a:lnSpc>
                <a:spcPts val="1748"/>
              </a:lnSpc>
              <a:spcBef>
                <a:spcPts val="71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letters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(lower &amp;</a:t>
            </a:r>
            <a:r>
              <a:rPr sz="1050" spc="-9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upper)  </a:t>
            </a:r>
            <a:endParaRPr lang="en-US"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933" marR="1317784" defTabSz="685800">
              <a:lnSpc>
                <a:spcPts val="1748"/>
              </a:lnSpc>
              <a:spcBef>
                <a:spcPts val="71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50" spc="-56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016984" y="4112942"/>
            <a:ext cx="7110031" cy="877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9525" defTabSz="685800">
              <a:lnSpc>
                <a:spcPts val="1654"/>
              </a:lnSpc>
              <a:defRPr/>
            </a:pP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 </a:t>
            </a:r>
            <a:r>
              <a:rPr lang="en-US" sz="120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spc="-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single character that is </a:t>
            </a:r>
            <a:r>
              <a:rPr sz="1050" spc="4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contained within the</a:t>
            </a:r>
            <a:r>
              <a:rPr sz="1050" spc="-161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srgbClr val="006F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brackets.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" defTabSz="685800">
              <a:lnSpc>
                <a:spcPts val="1740"/>
              </a:lnSpc>
              <a:tabLst>
                <a:tab pos="612933" algn="l"/>
              </a:tabLst>
              <a:defRPr/>
            </a:pP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	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any</a:t>
            </a:r>
            <a:r>
              <a:rPr sz="1050" spc="-4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non-vowel</a:t>
            </a:r>
          </a:p>
          <a:p>
            <a:pPr marL="612933" defTabSz="685800">
              <a:lnSpc>
                <a:spcPts val="1744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0-9]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any</a:t>
            </a:r>
            <a:r>
              <a:rPr sz="1050" spc="-6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non-digit</a:t>
            </a:r>
          </a:p>
          <a:p>
            <a:pPr marL="612933" defTabSz="685800">
              <a:lnSpc>
                <a:spcPts val="177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xyz]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any </a:t>
            </a:r>
            <a:r>
              <a:rPr sz="1050" spc="-8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character, </a:t>
            </a:r>
            <a:r>
              <a:rPr sz="1050" spc="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not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spc="-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sz="1050" spc="-10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7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 in Python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Regular Expressions (</a:t>
            </a:r>
            <a:r>
              <a:rPr lang="en-US" dirty="0" err="1"/>
              <a:t>RegEx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92906"/>
            <a:ext cx="8651814" cy="3004190"/>
          </a:xfrm>
        </p:spPr>
        <p:txBody>
          <a:bodyPr>
            <a:normAutofit/>
          </a:bodyPr>
          <a:lstStyle/>
          <a:p>
            <a:pPr marL="139700" indent="0">
              <a:spcBef>
                <a:spcPts val="450"/>
              </a:spcBef>
              <a:buNone/>
            </a:pPr>
            <a:r>
              <a:rPr lang="en-US" dirty="0"/>
              <a:t>A powerful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for matching </a:t>
            </a:r>
            <a:r>
              <a:rPr lang="en-US" b="1" dirty="0"/>
              <a:t>text</a:t>
            </a:r>
            <a:r>
              <a:rPr lang="en-US" dirty="0">
                <a:solidFill>
                  <a:srgbClr val="FF0000"/>
                </a:solidFill>
              </a:rPr>
              <a:t> patterns </a:t>
            </a:r>
            <a:r>
              <a:rPr lang="en-US" dirty="0"/>
              <a:t>and standardized way for </a:t>
            </a:r>
            <a:r>
              <a:rPr lang="en-US" dirty="0">
                <a:solidFill>
                  <a:srgbClr val="FF0000"/>
                </a:solidFill>
              </a:rPr>
              <a:t>searching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replacing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formatting,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parsing</a:t>
            </a:r>
            <a:r>
              <a:rPr lang="en-US" dirty="0"/>
              <a:t> </a:t>
            </a:r>
            <a:r>
              <a:rPr lang="en-US" b="1" dirty="0"/>
              <a:t>text</a:t>
            </a:r>
            <a:r>
              <a:rPr lang="en-US" dirty="0"/>
              <a:t> with </a:t>
            </a:r>
            <a:r>
              <a:rPr lang="en-US" b="1" u="sng" dirty="0"/>
              <a:t>complex</a:t>
            </a:r>
            <a:r>
              <a:rPr lang="en-US" u="sng" dirty="0"/>
              <a:t> </a:t>
            </a:r>
            <a:r>
              <a:rPr lang="en-US" b="1" u="sng" dirty="0"/>
              <a:t>patterns</a:t>
            </a:r>
            <a:r>
              <a:rPr lang="en-US" dirty="0"/>
              <a:t> of characters</a:t>
            </a:r>
          </a:p>
          <a:p>
            <a:pPr lvl="1">
              <a:spcBef>
                <a:spcPts val="450"/>
              </a:spcBef>
            </a:pPr>
            <a:endParaRPr lang="en-US" sz="1800" dirty="0"/>
          </a:p>
          <a:p>
            <a:pPr marL="114300" indent="0">
              <a:spcBef>
                <a:spcPts val="450"/>
              </a:spcBef>
              <a:buNone/>
            </a:pPr>
            <a:r>
              <a:rPr lang="en-US" dirty="0"/>
              <a:t>Most modern languages (Perl, JavaScript, Ruby, </a:t>
            </a:r>
            <a:r>
              <a:rPr lang="en-US" dirty="0" err="1"/>
              <a:t>Tcl</a:t>
            </a:r>
            <a:r>
              <a:rPr lang="en-US" dirty="0"/>
              <a:t>, C++, Java, C#, etc.) have similar library packages for regular expressions </a:t>
            </a:r>
          </a:p>
          <a:p>
            <a:pPr marL="114300" indent="0">
              <a:spcBef>
                <a:spcPts val="450"/>
              </a:spcBef>
              <a:buNone/>
            </a:pPr>
            <a:endParaRPr lang="en-US" dirty="0"/>
          </a:p>
          <a:p>
            <a:pPr marL="114300" indent="0">
              <a:spcBef>
                <a:spcPts val="450"/>
              </a:spcBef>
              <a:buNone/>
            </a:pPr>
            <a:r>
              <a:rPr lang="en-US" dirty="0"/>
              <a:t>Python’s built-in </a:t>
            </a:r>
            <a:r>
              <a:rPr lang="en-US" dirty="0" err="1"/>
              <a:t>RegEx</a:t>
            </a:r>
            <a:r>
              <a:rPr lang="en-US" dirty="0"/>
              <a:t> module is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6DAF7-E813-6848-8BF9-B4D277F48E81}"/>
              </a:ext>
            </a:extLst>
          </p:cNvPr>
          <p:cNvSpPr/>
          <p:nvPr/>
        </p:nvSpPr>
        <p:spPr>
          <a:xfrm>
            <a:off x="2686682" y="4389120"/>
            <a:ext cx="3326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3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537" y="821481"/>
            <a:ext cx="8695703" cy="885624"/>
          </a:xfrm>
        </p:spPr>
        <p:txBody>
          <a:bodyPr>
            <a:normAutofit/>
          </a:bodyPr>
          <a:lstStyle/>
          <a:p>
            <a:pPr indent="0" algn="l"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Regular expressions are compiled into pattern objects,  which have methods for various operations such as searching  for pattern matches or performing string substitutions</a:t>
            </a:r>
          </a:p>
          <a:p>
            <a:pPr indent="0" algn="l">
              <a:lnSpc>
                <a:spcPct val="11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72866"/>
              </p:ext>
            </p:extLst>
          </p:nvPr>
        </p:nvGraphicFramePr>
        <p:xfrm>
          <a:off x="1081650" y="2752299"/>
          <a:ext cx="7057699" cy="1569720"/>
        </p:xfrm>
        <a:graphic>
          <a:graphicData uri="http://schemas.openxmlformats.org/drawingml/2006/table">
            <a:tbl>
              <a:tblPr/>
              <a:tblGrid>
                <a:gridCol w="1415366">
                  <a:extLst>
                    <a:ext uri="{9D8B030D-6E8A-4147-A177-3AD203B41FA5}">
                      <a16:colId xmlns:a16="http://schemas.microsoft.com/office/drawing/2014/main" val="973981372"/>
                    </a:ext>
                  </a:extLst>
                </a:gridCol>
                <a:gridCol w="5642333">
                  <a:extLst>
                    <a:ext uri="{9D8B030D-6E8A-4147-A177-3AD203B41FA5}">
                      <a16:colId xmlns:a16="http://schemas.microsoft.com/office/drawing/2014/main" val="341570553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>
                          <a:effectLst/>
                        </a:rPr>
                        <a:t>Method/Attribute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>
                          <a:effectLst/>
                        </a:rPr>
                        <a:t>Purpose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716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compile()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The RE is compiled into a pattern object, which have various methods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 err="1">
                          <a:solidFill>
                            <a:srgbClr val="0070C0"/>
                          </a:solidFill>
                          <a:effectLst/>
                        </a:rPr>
                        <a:t>findall</a:t>
                      </a: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Finds all substrings where the RE matches and returns them as a list.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8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 err="1">
                          <a:solidFill>
                            <a:srgbClr val="0070C0"/>
                          </a:solidFill>
                          <a:effectLst/>
                        </a:rPr>
                        <a:t>finditer</a:t>
                      </a: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Finds all substrings where the RE matches and returns them as an</a:t>
                      </a:r>
                      <a:r>
                        <a:rPr lang="en-US" sz="1100" baseline="0" dirty="0">
                          <a:effectLst/>
                        </a:rPr>
                        <a:t> iterator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479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split()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Split string by the occurrences of a character or a pattern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604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  <a:effectLst/>
                        </a:rPr>
                        <a:t>search()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returns a True/False depending on whether the string matches  the regular expression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3521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81650" y="1737204"/>
            <a:ext cx="6261223" cy="553998"/>
          </a:xfrm>
          <a:prstGeom prst="rect">
            <a:avLst/>
          </a:prstGeom>
          <a:solidFill>
            <a:srgbClr val="FFCC66">
              <a:alpha val="25000"/>
            </a:srgbClr>
          </a:solidFill>
          <a:ln>
            <a:solidFill>
              <a:schemeClr val="accent1"/>
            </a:solidFill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05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alt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('ab*')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p2 = </a:t>
            </a:r>
            <a:r>
              <a:rPr lang="en-US" alt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('ab*', </a:t>
            </a:r>
            <a:r>
              <a:rPr lang="en-US" alt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re.IGNORECASE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18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1709530"/>
            <a:ext cx="8520600" cy="29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 marL="421481" indent="-208740">
              <a:lnSpc>
                <a:spcPct val="100000"/>
              </a:lnSpc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see if a string matches a regular expression, similar to using the </a:t>
            </a:r>
            <a:r>
              <a:rPr lang="en-US" sz="20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421481" indent="-208740">
              <a:lnSpc>
                <a:spcPct val="100000"/>
              </a:lnSpc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portions of a string that match your regular expression, similar to a combination of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2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slicing:  </a:t>
            </a:r>
            <a:r>
              <a:rPr lang="en-US" sz="20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FD3B6D-3926-B244-96FD-E4E215D422E9}"/>
              </a:ext>
            </a:extLst>
          </p:cNvPr>
          <p:cNvSpPr/>
          <p:nvPr/>
        </p:nvSpPr>
        <p:spPr>
          <a:xfrm>
            <a:off x="751397" y="1077688"/>
            <a:ext cx="78121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sz="2000" dirty="0">
                <a:latin typeface="+mj-lt"/>
              </a:rPr>
              <a:t>returns a True/False depending on whether the string matches  the regular expression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56616" y="852918"/>
            <a:ext cx="8714232" cy="368294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C000"/>
                </a:solidFill>
                <a:highlight>
                  <a:srgbClr val="000000"/>
                </a:highlight>
              </a:rPr>
              <a:t>findall</a:t>
            </a:r>
            <a:r>
              <a:rPr lang="en-US" sz="1800" dirty="0">
                <a:solidFill>
                  <a:srgbClr val="FFC000"/>
                </a:solidFill>
                <a:highlight>
                  <a:srgbClr val="000000"/>
                </a:highlight>
              </a:rPr>
              <a:t>()</a:t>
            </a:r>
            <a:r>
              <a:rPr lang="en-US" sz="1800" dirty="0"/>
              <a:t> attempts to match a RE </a:t>
            </a:r>
            <a:r>
              <a:rPr lang="en-US" sz="1800" i="1" dirty="0">
                <a:solidFill>
                  <a:srgbClr val="0070C0"/>
                </a:solidFill>
              </a:rPr>
              <a:t>pattern</a:t>
            </a:r>
            <a:r>
              <a:rPr lang="en-US" sz="1800" dirty="0"/>
              <a:t> to a subject </a:t>
            </a:r>
            <a:r>
              <a:rPr lang="en-US" sz="1800" i="1" dirty="0">
                <a:solidFill>
                  <a:srgbClr val="0070C0"/>
                </a:solidFill>
              </a:rPr>
              <a:t>string</a:t>
            </a:r>
            <a:r>
              <a:rPr lang="en-US" sz="1800" dirty="0"/>
              <a:t> with optional </a:t>
            </a:r>
            <a:r>
              <a:rPr lang="en-US" sz="1800" i="1" dirty="0">
                <a:solidFill>
                  <a:srgbClr val="0070C0"/>
                </a:solidFill>
              </a:rPr>
              <a:t>flags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Returns</a:t>
            </a:r>
            <a:r>
              <a:rPr lang="en-US" sz="1800" dirty="0"/>
              <a:t> all non-overlapping matches of pattern in string, </a:t>
            </a:r>
            <a:r>
              <a:rPr lang="en-US" sz="1800" u="sng" dirty="0">
                <a:solidFill>
                  <a:srgbClr val="FF0000"/>
                </a:solidFill>
              </a:rPr>
              <a:t>as a list of strings</a:t>
            </a:r>
            <a:r>
              <a:rPr lang="en-US" sz="1800" dirty="0"/>
              <a:t>. </a:t>
            </a:r>
          </a:p>
          <a:p>
            <a:pPr lvl="1"/>
            <a:r>
              <a:rPr lang="en-US" sz="1500" dirty="0"/>
              <a:t>The string is scanned left-to-right, and matches are returned in the order found. </a:t>
            </a:r>
          </a:p>
          <a:p>
            <a:pPr lvl="1"/>
            <a:r>
              <a:rPr lang="en-US" sz="1500" dirty="0"/>
              <a:t>If one or more groups are present in the pattern, returns a list of groups; this will be a list of tuples if the pattern has more than one group. </a:t>
            </a:r>
          </a:p>
          <a:p>
            <a:pPr lvl="1"/>
            <a:r>
              <a:rPr lang="en-US" sz="1500" dirty="0"/>
              <a:t>Empty matches are included in the result. 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1800" dirty="0"/>
              <a:t>Syntax:</a:t>
            </a:r>
          </a:p>
          <a:p>
            <a:pPr marL="457200" lvl="1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(pattern, string, flags = 0)</a:t>
            </a:r>
          </a:p>
          <a:p>
            <a:pPr lvl="1"/>
            <a:r>
              <a:rPr lang="en-US" sz="1500" dirty="0">
                <a:solidFill>
                  <a:srgbClr val="0070C0"/>
                </a:solidFill>
              </a:rPr>
              <a:t>pattern</a:t>
            </a:r>
            <a:r>
              <a:rPr lang="en-US" sz="1500" dirty="0"/>
              <a:t>: </a:t>
            </a:r>
            <a:r>
              <a:rPr lang="en-US" sz="1200" dirty="0"/>
              <a:t>the regular expression to be matched.</a:t>
            </a:r>
          </a:p>
          <a:p>
            <a:pPr lvl="1"/>
            <a:r>
              <a:rPr lang="en-US" sz="1500" dirty="0">
                <a:solidFill>
                  <a:srgbClr val="0070C0"/>
                </a:solidFill>
              </a:rPr>
              <a:t>string: </a:t>
            </a:r>
            <a:r>
              <a:rPr lang="en-US" sz="1200" dirty="0"/>
              <a:t>This is the string, which would be searched to match the pattern at the beginning of string.</a:t>
            </a:r>
          </a:p>
          <a:p>
            <a:pPr lvl="1"/>
            <a:r>
              <a:rPr lang="en-US" sz="1500" dirty="0">
                <a:solidFill>
                  <a:srgbClr val="0070C0"/>
                </a:solidFill>
              </a:rPr>
              <a:t>flags: </a:t>
            </a:r>
            <a:r>
              <a:rPr lang="en-US" sz="1200" dirty="0"/>
              <a:t>You can specify different flags using bitwise OR (|). </a:t>
            </a:r>
          </a:p>
        </p:txBody>
      </p:sp>
    </p:spTree>
    <p:extLst>
      <p:ext uri="{BB962C8B-B14F-4D97-AF65-F5344CB8AC3E}">
        <p14:creationId xmlns:p14="http://schemas.microsoft.com/office/powerpoint/2010/main" val="298110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2827163" y="-265175"/>
            <a:ext cx="58293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 err="1">
                <a:solidFill>
                  <a:srgbClr val="FFC000"/>
                </a:solidFill>
                <a:latin typeface="Calibri" pitchFamily="34" charset="0"/>
              </a:rPr>
              <a:t>findall</a:t>
            </a: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() examples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118218" y="933534"/>
            <a:ext cx="6252650" cy="3082767"/>
          </a:xfrm>
          <a:prstGeom prst="rect">
            <a:avLst/>
          </a:prstGeom>
          <a:solidFill>
            <a:srgbClr val="FFCC66">
              <a:alpha val="25000"/>
            </a:srgbClr>
          </a:solidFill>
          <a:ln>
            <a:solidFill>
              <a:schemeClr val="accent1"/>
            </a:solidFill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from re import </a:t>
            </a:r>
            <a:r>
              <a:rPr lang="en-US" sz="1200" b="0" dirty="0" err="1">
                <a:solidFill>
                  <a:schemeClr val="tx1"/>
                </a:solidFill>
              </a:rPr>
              <a:t>findall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findall('best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['best']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findall('be.t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['beet', 'belt', 'best']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findall('be?t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</a:t>
            </a:r>
            <a:r>
              <a:rPr lang="en-US" sz="1200" b="0" dirty="0" err="1">
                <a:solidFill>
                  <a:srgbClr val="0070C0"/>
                </a:solidFill>
              </a:rPr>
              <a:t>bt</a:t>
            </a:r>
            <a:r>
              <a:rPr lang="en-US" sz="1200" b="0" dirty="0">
                <a:solidFill>
                  <a:srgbClr val="0070C0"/>
                </a:solidFill>
              </a:rPr>
              <a:t>', 'bet']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</a:t>
            </a:r>
            <a:r>
              <a:rPr lang="en-US" sz="1200" b="0" dirty="0">
                <a:solidFill>
                  <a:schemeClr val="tx1"/>
                </a:solidFill>
              </a:rPr>
              <a:t>*</a:t>
            </a:r>
            <a:r>
              <a:rPr lang="en-US" sz="1200" b="0" dirty="0" err="1">
                <a:solidFill>
                  <a:schemeClr val="tx1"/>
                </a:solidFill>
              </a:rPr>
              <a:t>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['beet', '</a:t>
            </a:r>
            <a:r>
              <a:rPr lang="en-US" sz="1200" b="0" dirty="0" err="1">
                <a:solidFill>
                  <a:srgbClr val="0070C0"/>
                </a:solidFill>
              </a:rPr>
              <a:t>bt</a:t>
            </a:r>
            <a:r>
              <a:rPr lang="en-US" sz="1200" b="0" dirty="0">
                <a:solidFill>
                  <a:srgbClr val="0070C0"/>
                </a:solidFill>
              </a:rPr>
              <a:t>', 'bet']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00000"/>
                </a:solidFill>
              </a:rPr>
              <a:t>&gt;&gt;&gt;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findall('be+t</a:t>
            </a:r>
            <a:r>
              <a:rPr lang="en-US" sz="1200" b="0" dirty="0">
                <a:solidFill>
                  <a:schemeClr val="tx1"/>
                </a:solidFill>
              </a:rPr>
              <a:t>', '</a:t>
            </a:r>
            <a:r>
              <a:rPr lang="en-US" sz="1200" b="0" dirty="0" err="1">
                <a:solidFill>
                  <a:schemeClr val="tx1"/>
                </a:solidFill>
              </a:rPr>
              <a:t>beetbtbelt?bet</a:t>
            </a:r>
            <a:r>
              <a:rPr lang="en-US" sz="1200" b="0" dirty="0">
                <a:solidFill>
                  <a:schemeClr val="tx1"/>
                </a:solidFill>
              </a:rPr>
              <a:t>, best')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70C0"/>
                </a:solidFill>
              </a:rPr>
              <a:t>['beet', 'bet']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68398" y="447020"/>
            <a:ext cx="7836750" cy="97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165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t" anchorCtr="0">
            <a:noAutofit/>
          </a:bodyPr>
          <a:lstStyle/>
          <a:p>
            <a:pPr marL="421481" indent="-208740">
              <a:lnSpc>
                <a:spcPct val="100000"/>
              </a:lnSpc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25" dirty="0" err="1">
                <a:solidFill>
                  <a:srgbClr val="C000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2025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returns a True/False depending on whether the string matches  the regular expression</a:t>
            </a:r>
          </a:p>
          <a:p>
            <a:pPr marL="421481" indent="-208740">
              <a:lnSpc>
                <a:spcPct val="100000"/>
              </a:lnSpc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25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2025" dirty="0" err="1">
                <a:solidFill>
                  <a:srgbClr val="C000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2025" dirty="0">
                <a:solidFill>
                  <a:srgbClr val="C000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587977" y="3027390"/>
            <a:ext cx="5811074" cy="13854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'My 2 favorite numbers are 19 and 42'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146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('[0-9]+',x)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463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011734" y="3205758"/>
            <a:ext cx="1559418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375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564356" y="4098727"/>
            <a:ext cx="2336900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025">
                <a:solidFill>
                  <a:schemeClr val="tx1">
                    <a:lumMod val="85000"/>
                    <a:lumOff val="1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1782365" y="3729038"/>
            <a:ext cx="45563" cy="33226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Greedy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311700" y="1350147"/>
            <a:ext cx="7836750" cy="88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t" anchorCtr="0">
            <a:noAutofit/>
          </a:bodyPr>
          <a:lstStyle/>
          <a:p>
            <a:pPr marL="212741" indent="0">
              <a:lnSpc>
                <a:spcPct val="100000"/>
              </a:lnSpc>
              <a:buClr>
                <a:schemeClr val="lt1"/>
              </a:buClr>
              <a:buSzPct val="100000"/>
              <a:buNone/>
            </a:pPr>
            <a:r>
              <a:rPr lang="en-US" sz="2025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repeat characters (* and +) push outward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55426" y="2344933"/>
            <a:ext cx="5643563" cy="1521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'From: Using the :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('^F.+:',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['From: Using the :']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136482" y="2898574"/>
            <a:ext cx="1456312" cy="578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375">
                <a:solidFill>
                  <a:schemeClr val="bg2">
                    <a:lumMod val="75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613327" y="1927024"/>
            <a:ext cx="1821656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7117299" y="2569960"/>
            <a:ext cx="449718" cy="44651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4100513" y="3966564"/>
            <a:ext cx="2343093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6051145" y="3478110"/>
            <a:ext cx="289406" cy="5259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6629400" y="3973708"/>
            <a:ext cx="2343093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2025" b="1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7315242" y="3416538"/>
            <a:ext cx="485663" cy="5572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360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506011" y="1452077"/>
            <a:ext cx="6277837" cy="85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t" anchorCtr="0">
            <a:noAutofit/>
          </a:bodyPr>
          <a:lstStyle/>
          <a:p>
            <a:pPr marL="212741" indent="0">
              <a:lnSpc>
                <a:spcPct val="100000"/>
              </a:lnSpc>
              <a:buClr>
                <a:schemeClr val="lt1"/>
              </a:buClr>
              <a:buSzPct val="100000"/>
              <a:buNone/>
            </a:pPr>
            <a:r>
              <a:rPr lang="en-US" sz="2025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?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55426" y="2586037"/>
            <a:ext cx="5643563" cy="1521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'From: Using the :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('^F.+?:',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['From:']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093619" y="2970902"/>
            <a:ext cx="1668599" cy="578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375">
                <a:solidFill>
                  <a:schemeClr val="bg2">
                    <a:lumMod val="75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7170539" y="1881480"/>
            <a:ext cx="1821656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6927918" y="2515615"/>
            <a:ext cx="308138" cy="45528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4100513" y="4038893"/>
            <a:ext cx="2343093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5987270" y="3550439"/>
            <a:ext cx="289406" cy="5259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6629400" y="4046036"/>
            <a:ext cx="2343093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025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2025" b="1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7584609" y="3497093"/>
            <a:ext cx="216338" cy="54894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96" y="771525"/>
            <a:ext cx="8599932" cy="3600450"/>
          </a:xfrm>
        </p:spPr>
        <p:txBody>
          <a:bodyPr>
            <a:normAutofit fontScale="92500"/>
          </a:bodyPr>
          <a:lstStyle/>
          <a:p>
            <a:pPr marL="11430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 err="1">
                <a:solidFill>
                  <a:srgbClr val="FFC000"/>
                </a:solidFill>
                <a:highlight>
                  <a:srgbClr val="000000"/>
                </a:highlight>
              </a:rPr>
              <a:t>finditer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()</a:t>
            </a:r>
            <a:r>
              <a:rPr lang="en-US" dirty="0"/>
              <a:t> works exactly the same as the </a:t>
            </a:r>
            <a:r>
              <a:rPr lang="en-US" dirty="0" err="1">
                <a:solidFill>
                  <a:srgbClr val="FFC000"/>
                </a:solidFill>
                <a:highlight>
                  <a:srgbClr val="000000"/>
                </a:highlight>
              </a:rPr>
              <a:t>findall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()</a:t>
            </a:r>
            <a:r>
              <a:rPr lang="en-US" dirty="0"/>
              <a:t> method except it returns an iterator yielding match objects matching the regex pattern in a string instead of a list.</a:t>
            </a:r>
          </a:p>
          <a:p>
            <a:pPr marL="11430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500" dirty="0"/>
          </a:p>
          <a:p>
            <a:pPr marL="11430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/>
              <a:t>Why/when do we use </a:t>
            </a:r>
            <a:r>
              <a:rPr lang="en-US" b="1" dirty="0" err="1"/>
              <a:t>finditer</a:t>
            </a:r>
            <a:r>
              <a:rPr lang="en-US" b="1" dirty="0"/>
              <a:t>()?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In some scenarios, the number of matches is high, and you could risk filling up your memory by loading them all using </a:t>
            </a:r>
            <a:r>
              <a:rPr lang="en-US" dirty="0" err="1"/>
              <a:t>findall</a:t>
            </a:r>
            <a:r>
              <a:rPr lang="en-US" dirty="0"/>
              <a:t>(). 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Instead of that using the </a:t>
            </a:r>
            <a:r>
              <a:rPr lang="en-US" dirty="0" err="1"/>
              <a:t>finditer</a:t>
            </a:r>
            <a:r>
              <a:rPr lang="en-US" dirty="0"/>
              <a:t>(), you can get all possible matches in the form of an iterator object, which will improve performance.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 err="1"/>
              <a:t>finditer</a:t>
            </a:r>
            <a:r>
              <a:rPr lang="en-US" dirty="0"/>
              <a:t>() returns a callable object which will load results in memory when called.</a:t>
            </a:r>
          </a:p>
        </p:txBody>
      </p:sp>
    </p:spTree>
    <p:extLst>
      <p:ext uri="{BB962C8B-B14F-4D97-AF65-F5344CB8AC3E}">
        <p14:creationId xmlns:p14="http://schemas.microsoft.com/office/powerpoint/2010/main" val="280675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92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t" anchorCtr="0">
            <a:noAutofit/>
          </a:bodyPr>
          <a:lstStyle/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en-US" u="none" strike="noStrike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b="1" u="none" strike="noStrike" cap="none" dirty="0" err="1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b="1" u="none" strike="noStrike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u="none" strike="noStrike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 and separately determine which portion of the match is to be extracted by using parenthes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26899" y="2498242"/>
            <a:ext cx="8105401" cy="3786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chemeClr val="bg2">
                    <a:lumMod val="75000"/>
                  </a:schemeClr>
                </a:solidFill>
                <a:latin typeface="+mn-lt"/>
                <a:ea typeface="Courier New"/>
                <a:cs typeface="Courier"/>
                <a:sym typeface="Courier New"/>
              </a:rPr>
              <a:t>From </a:t>
            </a:r>
            <a:r>
              <a:rPr lang="en-US" sz="1688" dirty="0" err="1">
                <a:solidFill>
                  <a:schemeClr val="bg2">
                    <a:lumMod val="75000"/>
                  </a:schemeClr>
                </a:solidFill>
                <a:latin typeface="+mn-lt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1688" dirty="0">
                <a:solidFill>
                  <a:schemeClr val="bg2">
                    <a:lumMod val="75000"/>
                  </a:schemeClr>
                </a:solidFill>
                <a:latin typeface="+mn-lt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39874" y="3273619"/>
            <a:ext cx="6247729" cy="1094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('\S+@\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S+',x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465151" y="3216474"/>
            <a:ext cx="1821656" cy="5214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206">
                <a:solidFill>
                  <a:schemeClr val="bg2">
                    <a:lumMod val="75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6456221" y="4207612"/>
            <a:ext cx="1821656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025" dirty="0">
                <a:solidFill>
                  <a:schemeClr val="bg2">
                    <a:lumMod val="75000"/>
                  </a:schemeClr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6908063" y="3780774"/>
            <a:ext cx="100069" cy="38761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7686654" y="3745947"/>
            <a:ext cx="102768" cy="469631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26BCB6-469A-D445-86BD-3DA8C7B81257}"/>
              </a:ext>
            </a:extLst>
          </p:cNvPr>
          <p:cNvSpPr txBox="1"/>
          <p:nvPr/>
        </p:nvSpPr>
        <p:spPr>
          <a:xfrm>
            <a:off x="325953" y="2523356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88" y="694944"/>
            <a:ext cx="6052524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split()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" y="1406128"/>
            <a:ext cx="8846820" cy="37373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Split </a:t>
            </a:r>
            <a:r>
              <a:rPr lang="en-US" i="1" dirty="0">
                <a:solidFill>
                  <a:srgbClr val="0070C0"/>
                </a:solidFill>
              </a:rPr>
              <a:t>string</a:t>
            </a:r>
            <a:r>
              <a:rPr lang="en-US" dirty="0"/>
              <a:t> by the occurrences of a character or a </a:t>
            </a:r>
            <a:r>
              <a:rPr lang="en-US" i="1" dirty="0">
                <a:solidFill>
                  <a:srgbClr val="0070C0"/>
                </a:solidFill>
              </a:rPr>
              <a:t>pattern</a:t>
            </a:r>
            <a:r>
              <a:rPr lang="en-US" dirty="0"/>
              <a:t>, upon finding that </a:t>
            </a:r>
            <a:r>
              <a:rPr lang="en-US" i="1" dirty="0">
                <a:solidFill>
                  <a:srgbClr val="0070C0"/>
                </a:solidFill>
              </a:rPr>
              <a:t>pattern</a:t>
            </a:r>
            <a:r>
              <a:rPr lang="en-US" dirty="0"/>
              <a:t>, the </a:t>
            </a:r>
            <a:r>
              <a:rPr lang="en-US" u="sng" dirty="0">
                <a:solidFill>
                  <a:srgbClr val="FF0000"/>
                </a:solidFill>
              </a:rPr>
              <a:t>remaining</a:t>
            </a:r>
            <a:r>
              <a:rPr lang="en-US" dirty="0"/>
              <a:t> characters from the </a:t>
            </a:r>
            <a:r>
              <a:rPr lang="en-US" i="1" dirty="0">
                <a:solidFill>
                  <a:srgbClr val="0070C0"/>
                </a:solidFill>
              </a:rPr>
              <a:t>string</a:t>
            </a:r>
            <a:r>
              <a:rPr lang="en-US" dirty="0"/>
              <a:t> are </a:t>
            </a:r>
            <a:r>
              <a:rPr lang="en-US" u="sng" dirty="0">
                <a:solidFill>
                  <a:srgbClr val="FF0000"/>
                </a:solidFill>
              </a:rPr>
              <a:t>returned</a:t>
            </a:r>
            <a:r>
              <a:rPr lang="en-US" dirty="0"/>
              <a:t> as part of the resulting list.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Splits a string into </a:t>
            </a:r>
            <a:r>
              <a:rPr lang="en-US" u="sng" dirty="0">
                <a:solidFill>
                  <a:srgbClr val="FF0000"/>
                </a:solidFill>
              </a:rPr>
              <a:t>a list delimited by the passed pattern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This method is invaluable for converting textual data into data structures that can be easily read and modified by Python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marL="11430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Syntax:</a:t>
            </a:r>
          </a:p>
          <a:p>
            <a:pPr marL="5969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(pattern, string,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flags=0)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0070C0"/>
                </a:solidFill>
              </a:rPr>
              <a:t>pattern</a:t>
            </a:r>
            <a:r>
              <a:rPr lang="en-US" sz="1500" dirty="0"/>
              <a:t>: </a:t>
            </a:r>
            <a:r>
              <a:rPr lang="en-US" sz="1200" dirty="0"/>
              <a:t>This is the regular expression to be matched.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0070C0"/>
                </a:solidFill>
              </a:rPr>
              <a:t>string: </a:t>
            </a:r>
            <a:r>
              <a:rPr lang="en-US" sz="1200" dirty="0"/>
              <a:t>This is the string, which would be searched to match the pattern at the beginning of string.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 err="1">
                <a:solidFill>
                  <a:srgbClr val="0070C0"/>
                </a:solidFill>
              </a:rPr>
              <a:t>maxsplit</a:t>
            </a:r>
            <a:r>
              <a:rPr lang="en-US" sz="1500" dirty="0">
                <a:solidFill>
                  <a:srgbClr val="0070C0"/>
                </a:solidFill>
              </a:rPr>
              <a:t>:</a:t>
            </a:r>
            <a:r>
              <a:rPr lang="en-US" sz="1200" dirty="0"/>
              <a:t> If </a:t>
            </a:r>
            <a:r>
              <a:rPr lang="en-US" sz="1200" dirty="0" err="1"/>
              <a:t>maxsplit</a:t>
            </a:r>
            <a:r>
              <a:rPr lang="en-US" sz="1200" dirty="0"/>
              <a:t> is nonzero, at most </a:t>
            </a:r>
            <a:r>
              <a:rPr lang="en-US" sz="1200" dirty="0" err="1"/>
              <a:t>maxsplit</a:t>
            </a:r>
            <a:r>
              <a:rPr lang="en-US" sz="1200" dirty="0"/>
              <a:t> splits occur, and the remainder of the string is returned as the final element of the list.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0070C0"/>
                </a:solidFill>
              </a:rPr>
              <a:t>flags: </a:t>
            </a:r>
            <a:r>
              <a:rPr lang="en-US" sz="1200" dirty="0"/>
              <a:t>You can specify different flags using bitwise OR (|). </a:t>
            </a:r>
          </a:p>
        </p:txBody>
      </p:sp>
    </p:spTree>
    <p:extLst>
      <p:ext uri="{BB962C8B-B14F-4D97-AF65-F5344CB8AC3E}">
        <p14:creationId xmlns:p14="http://schemas.microsoft.com/office/powerpoint/2010/main" val="39685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specialized functions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83" y="1280160"/>
            <a:ext cx="8323417" cy="33307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Search a string (</a:t>
            </a:r>
            <a:r>
              <a:rPr lang="en-US" dirty="0">
                <a:solidFill>
                  <a:srgbClr val="C00000"/>
                </a:solidFill>
              </a:rPr>
              <a:t>search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match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Replace parts of a string (</a:t>
            </a:r>
            <a:r>
              <a:rPr lang="en-US" dirty="0">
                <a:solidFill>
                  <a:srgbClr val="C00000"/>
                </a:solidFill>
              </a:rPr>
              <a:t>sub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Break string into small pieces (</a:t>
            </a:r>
            <a:r>
              <a:rPr lang="en-US" dirty="0">
                <a:solidFill>
                  <a:srgbClr val="C00000"/>
                </a:solidFill>
              </a:rPr>
              <a:t>split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Finding a string (</a:t>
            </a:r>
            <a:r>
              <a:rPr lang="en-US" dirty="0" err="1">
                <a:solidFill>
                  <a:srgbClr val="C00000"/>
                </a:solidFill>
              </a:rPr>
              <a:t>findall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1143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We’ll have a closer look in a few minutes..</a:t>
            </a:r>
          </a:p>
        </p:txBody>
      </p:sp>
    </p:spTree>
    <p:extLst>
      <p:ext uri="{BB962C8B-B14F-4D97-AF65-F5344CB8AC3E}">
        <p14:creationId xmlns:p14="http://schemas.microsoft.com/office/powerpoint/2010/main" val="460449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852" y="676153"/>
            <a:ext cx="4763220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split() Example</a:t>
            </a:r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982852" y="1540714"/>
            <a:ext cx="6519929" cy="2062072"/>
          </a:xfrm>
          <a:prstGeom prst="rect">
            <a:avLst/>
          </a:prstGeom>
          <a:solidFill>
            <a:srgbClr val="FFCC66">
              <a:alpha val="25000"/>
            </a:srgbClr>
          </a:solidFill>
          <a:ln>
            <a:solidFill>
              <a:schemeClr val="accent1"/>
            </a:solidFill>
          </a:ln>
        </p:spPr>
        <p:txBody>
          <a:bodyPr vert="horz" wrap="square" lIns="0" tIns="9049" rIns="0" bIns="0" rtlCol="0">
            <a:spAutoFit/>
          </a:bodyPr>
          <a:lstStyle>
            <a:lvl1pPr marL="0">
              <a:defRPr sz="2500" b="1" i="1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525" defTabSz="685800">
              <a:lnSpc>
                <a:spcPct val="150000"/>
              </a:lnSpc>
            </a:pPr>
            <a:r>
              <a:rPr lang="en-US" sz="1575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500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(r'\W+')</a:t>
            </a:r>
            <a:endParaRPr lang="en-US" sz="1500" b="0" i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454" defTabSz="685800">
              <a:lnSpc>
                <a:spcPct val="150000"/>
              </a:lnSpc>
              <a:defRPr/>
            </a:pPr>
            <a:r>
              <a:rPr lang="en-US" sz="1500" b="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500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p.split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5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500" b="0" i="0" spc="-1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15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500" b="0" i="0" spc="4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500" b="0" i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454" defTabSz="685800">
              <a:lnSpc>
                <a:spcPct val="150000"/>
              </a:lnSpc>
              <a:defRPr/>
            </a:pP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[‘This', </a:t>
            </a:r>
            <a:r>
              <a:rPr lang="en-US" sz="1500" b="0" i="0" spc="-8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'is', </a:t>
            </a:r>
            <a:r>
              <a:rPr lang="en-US" sz="1500" b="0" i="0" spc="-1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'my', </a:t>
            </a: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'first', 'split',</a:t>
            </a:r>
            <a:r>
              <a:rPr lang="en-US" sz="1500" b="0" i="0" spc="12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'example']</a:t>
            </a:r>
            <a:endParaRPr lang="en-US" sz="1500" b="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lnSpc>
                <a:spcPct val="150000"/>
              </a:lnSpc>
              <a:spcBef>
                <a:spcPts val="41"/>
              </a:spcBef>
              <a:defRPr/>
            </a:pPr>
            <a:endParaRPr lang="en-US" sz="1500" b="0" i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454" marR="3810" defTabSz="685800">
              <a:lnSpc>
                <a:spcPct val="150000"/>
              </a:lnSpc>
              <a:defRPr/>
            </a:pPr>
            <a:r>
              <a:rPr lang="en-US" sz="1500" b="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500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p.split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5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500" b="0" i="0" spc="-15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en-US" sz="15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split </a:t>
            </a:r>
            <a:r>
              <a:rPr lang="en-US" sz="1500" b="0" i="0" spc="-4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string</a:t>
            </a:r>
            <a:r>
              <a:rPr lang="en-US" sz="1500" b="0" i="0" spc="-4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500" b="0" i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</a:p>
          <a:p>
            <a:pPr marL="201454" marR="3810" defTabSz="685800">
              <a:lnSpc>
                <a:spcPct val="150000"/>
              </a:lnSpc>
              <a:defRPr/>
            </a:pP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[‘This', </a:t>
            </a:r>
            <a:r>
              <a:rPr lang="en-US" sz="1500" b="0" i="0" spc="-8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'is', </a:t>
            </a:r>
            <a:r>
              <a:rPr lang="en-US" sz="1500" b="0" i="0" spc="-1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'my', </a:t>
            </a: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 </a:t>
            </a:r>
            <a:r>
              <a:rPr lang="en-US" sz="1500" b="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1500" b="0" i="0" spc="10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i="0" spc="-4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example']</a:t>
            </a:r>
            <a:endParaRPr lang="en-US" sz="1500" b="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71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4680" y="0"/>
            <a:ext cx="5677620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 flags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67055"/>
            <a:ext cx="8206740" cy="360938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100" dirty="0"/>
              <a:t>The modifiers are specified as an optional flag.</a:t>
            </a:r>
          </a:p>
          <a:p>
            <a:pPr lvl="1"/>
            <a:r>
              <a:rPr lang="en-US" sz="1800" dirty="0" err="1"/>
              <a:t>re.I</a:t>
            </a:r>
            <a:endParaRPr lang="en-US" sz="1800" dirty="0"/>
          </a:p>
          <a:p>
            <a:pPr lvl="2"/>
            <a:r>
              <a:rPr lang="en-US" sz="1350" dirty="0"/>
              <a:t>Performs case-insensitive matching.</a:t>
            </a:r>
          </a:p>
          <a:p>
            <a:pPr lvl="1"/>
            <a:r>
              <a:rPr lang="en-US" sz="1800" dirty="0" err="1"/>
              <a:t>re.S</a:t>
            </a:r>
            <a:endParaRPr lang="en-US" sz="1800" dirty="0"/>
          </a:p>
          <a:p>
            <a:pPr lvl="2"/>
            <a:r>
              <a:rPr lang="en-US" sz="1350" dirty="0"/>
              <a:t>Makes a period (dot) match any character, including a newline.</a:t>
            </a:r>
          </a:p>
          <a:p>
            <a:pPr lvl="1"/>
            <a:r>
              <a:rPr lang="en-US" sz="1800" dirty="0" err="1"/>
              <a:t>re.U</a:t>
            </a:r>
            <a:endParaRPr lang="en-US" sz="1800" dirty="0"/>
          </a:p>
          <a:p>
            <a:pPr lvl="2"/>
            <a:r>
              <a:rPr lang="en-US" sz="1350" dirty="0"/>
              <a:t>Interprets letters according to the Unicode character set.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2536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080" y="1084963"/>
            <a:ext cx="6635840" cy="33944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Regular expression operations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2"/>
              </a:rPr>
              <a:t>https://docs.python.org/3/library/re.html</a:t>
            </a:r>
            <a:r>
              <a:rPr lang="en-US" sz="15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Book: Introduction to Computing Using Python (ch11)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3"/>
              </a:rPr>
              <a:t>https://www.oreilly.com/library/view/introduction-to-computing/9781118213568/</a:t>
            </a:r>
            <a:r>
              <a:rPr lang="en-US" sz="15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Website: Regular Expressions.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4"/>
              </a:rPr>
              <a:t>https://www.regular-expressions.info/examples.html</a:t>
            </a:r>
            <a:r>
              <a:rPr lang="en-US" sz="15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Regular expression at Wikipedia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5"/>
              </a:rPr>
              <a:t>https://en.wikipedia.org/wiki/Regular_expression</a:t>
            </a:r>
            <a:endParaRPr lang="en-US" sz="15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How to write Regular Expressions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6"/>
              </a:rPr>
              <a:t>https://www.geeksforgeeks.org/write-regular-expressions/</a:t>
            </a:r>
            <a:r>
              <a:rPr lang="en-US" sz="1500" dirty="0"/>
              <a:t>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500" dirty="0">
                <a:hlinkClick r:id="rId7"/>
              </a:rPr>
              <a:t>https://www.geeksforgeeks.org/regular-expression-python-examples-set-1/</a:t>
            </a:r>
            <a:r>
              <a:rPr lang="en-US" sz="1500" dirty="0"/>
              <a:t>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921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542278" y="772375"/>
            <a:ext cx="8396576" cy="58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chemeClr val="tx1"/>
                </a:solidFill>
                <a:latin typeface="Calibri" pitchFamily="34" charset="0"/>
              </a:rPr>
              <a:t>Where can we use </a:t>
            </a:r>
            <a:r>
              <a:rPr lang="en-US" sz="2700" b="1" dirty="0" err="1">
                <a:solidFill>
                  <a:schemeClr val="tx1"/>
                </a:solidFill>
                <a:latin typeface="Calibri" pitchFamily="34" charset="0"/>
              </a:rPr>
              <a:t>RegEx</a:t>
            </a:r>
            <a:r>
              <a:rPr lang="en-US" sz="2700" b="1" dirty="0">
                <a:solidFill>
                  <a:schemeClr val="tx1"/>
                </a:solidFill>
                <a:latin typeface="Calibri" pitchFamily="34" charset="0"/>
              </a:rPr>
              <a:t>: An Example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255" y="1591885"/>
            <a:ext cx="6881039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Suppose we want to find all the</a:t>
            </a:r>
            <a:r>
              <a:rPr lang="en-US" sz="160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email</a:t>
            </a:r>
            <a:r>
              <a:rPr lang="en-US" sz="160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addresses in a</a:t>
            </a:r>
            <a:r>
              <a:rPr lang="en-US" sz="160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web page</a:t>
            </a:r>
          </a:p>
          <a:p>
            <a:pPr marL="554831" lvl="1" indent="-211931" defTabSz="6858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600" dirty="0">
                <a:latin typeface="+mn-lt"/>
                <a:ea typeface="+mj-ea"/>
                <a:cs typeface="+mj-cs"/>
              </a:rPr>
              <a:t>How do we recognize email addresses? </a:t>
            </a:r>
          </a:p>
          <a:p>
            <a:pPr marL="554831" lvl="1" indent="-211931" defTabSz="6858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600" dirty="0">
                <a:latin typeface="+mn-lt"/>
                <a:ea typeface="+mj-ea"/>
                <a:cs typeface="+mj-cs"/>
              </a:rPr>
              <a:t>What 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string pattern </a:t>
            </a:r>
            <a:r>
              <a:rPr lang="en-US" sz="1600" dirty="0">
                <a:latin typeface="+mn-lt"/>
                <a:ea typeface="+mj-ea"/>
                <a:cs typeface="+mj-cs"/>
              </a:rPr>
              <a:t>do </a:t>
            </a:r>
            <a:r>
              <a:rPr lang="en-US" sz="1600" b="1" dirty="0">
                <a:latin typeface="+mn-lt"/>
                <a:ea typeface="+mj-ea"/>
                <a:cs typeface="+mj-cs"/>
              </a:rPr>
              <a:t>emails</a:t>
            </a:r>
            <a:r>
              <a:rPr lang="en-US" sz="1600" dirty="0">
                <a:latin typeface="+mn-lt"/>
                <a:ea typeface="+mj-ea"/>
                <a:cs typeface="+mj-cs"/>
              </a:rPr>
              <a:t> addresses exhibit?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255" y="2638777"/>
            <a:ext cx="8229599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An email address </a:t>
            </a:r>
            <a:r>
              <a:rPr lang="en-US" sz="1600" dirty="0">
                <a:latin typeface="+mn-lt"/>
              </a:rPr>
              <a:t>consists of:</a:t>
            </a:r>
          </a:p>
          <a:p>
            <a:pPr marL="600075" lvl="1" indent="-257175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user ID</a:t>
            </a:r>
            <a:r>
              <a:rPr lang="en-US" sz="1600" dirty="0">
                <a:latin typeface="+mn-lt"/>
              </a:rPr>
              <a:t>—that is, a sequence of "allowed" characters—</a:t>
            </a:r>
          </a:p>
          <a:p>
            <a:pPr marL="600075" lvl="1" indent="-257175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followed by the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sz="1600" dirty="0">
                <a:latin typeface="+mn-lt"/>
              </a:rPr>
              <a:t> symbol </a:t>
            </a:r>
          </a:p>
          <a:p>
            <a:pPr marL="600075" lvl="1" indent="-257175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followed by a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hostname</a:t>
            </a:r>
            <a:r>
              <a:rPr lang="en-US" sz="1600" dirty="0">
                <a:latin typeface="+mn-lt"/>
              </a:rPr>
              <a:t>—that is, a dot-separated sequence of allowed characters</a:t>
            </a:r>
            <a:endParaRPr lang="en-US" sz="160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255" y="4170869"/>
            <a:ext cx="8054672" cy="56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94171"/>
                </a:solidFill>
                <a:latin typeface="+mn-lt"/>
              </a:rPr>
              <a:t>A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regular expression</a:t>
            </a:r>
            <a:r>
              <a:rPr lang="en-US" sz="1600" dirty="0">
                <a:solidFill>
                  <a:srgbClr val="294171"/>
                </a:solidFill>
                <a:latin typeface="+mn-lt"/>
              </a:rPr>
              <a:t> is a formal way to describe this kind of a string pattern that consists of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characters</a:t>
            </a:r>
            <a:r>
              <a:rPr lang="en-US" sz="1600" dirty="0">
                <a:solidFill>
                  <a:srgbClr val="294171"/>
                </a:solidFill>
                <a:latin typeface="+mn-lt"/>
              </a:rPr>
              <a:t> and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regular expression operators</a:t>
            </a:r>
            <a:endParaRPr lang="en-US" sz="1600" dirty="0">
              <a:solidFill>
                <a:srgbClr val="294171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98719"/>
              </p:ext>
            </p:extLst>
          </p:nvPr>
        </p:nvGraphicFramePr>
        <p:xfrm>
          <a:off x="2544514" y="1928290"/>
          <a:ext cx="4054972" cy="198654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Alternative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Grouping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 * + {m, n}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Quantification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$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Anchors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[ ] [ - ] [ ^ 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Meta- characters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 \D \w \W…..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Character classes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A824F4F-CB7C-7D4E-AD66-9098D09F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Special Characters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36D082-53E3-9A49-A930-C5F56834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There are so many special characters and hence operators in </a:t>
            </a:r>
            <a:r>
              <a:rPr lang="en-US" dirty="0" err="1"/>
              <a:t>RegEx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Let’s go through the most important ones..</a:t>
            </a:r>
          </a:p>
        </p:txBody>
      </p:sp>
    </p:spTree>
    <p:extLst>
      <p:ext uri="{BB962C8B-B14F-4D97-AF65-F5344CB8AC3E}">
        <p14:creationId xmlns:p14="http://schemas.microsoft.com/office/powerpoint/2010/main" val="125556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25705"/>
              </p:ext>
            </p:extLst>
          </p:nvPr>
        </p:nvGraphicFramePr>
        <p:xfrm>
          <a:off x="451962" y="630784"/>
          <a:ext cx="8517109" cy="40565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or 1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in the set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characters listed within the square brackets; a range of characters can be specified using the first and last character in the range and putting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between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a set or range of characters, then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[^S]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not in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1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are regular expressions,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A|B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any string that is matched by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or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 of occurrences of a preceding RE to match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79881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Enclose a group of REs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520408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the end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529929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 to drop the special meaning of character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following 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79913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27629A-A15E-FA4E-8B4F-7EBFD7304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61113"/>
              </p:ext>
            </p:extLst>
          </p:nvPr>
        </p:nvGraphicFramePr>
        <p:xfrm>
          <a:off x="451962" y="630784"/>
          <a:ext cx="8517109" cy="61000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BCAA4D-1F1E-9947-B78F-7AF6C2FF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37870"/>
              </p:ext>
            </p:extLst>
          </p:nvPr>
        </p:nvGraphicFramePr>
        <p:xfrm>
          <a:off x="855351" y="2293620"/>
          <a:ext cx="5988900" cy="556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90D350-CA64-6143-BDAD-C2951FCB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62867"/>
              </p:ext>
            </p:extLst>
          </p:nvPr>
        </p:nvGraphicFramePr>
        <p:xfrm>
          <a:off x="855351" y="3351385"/>
          <a:ext cx="5988900" cy="5455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77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best, belt, beet,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bezt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be3t,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be!t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be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...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7A4E2B-757E-2F42-AA6F-B8F348437047}"/>
              </a:ext>
            </a:extLst>
          </p:cNvPr>
          <p:cNvSpPr txBox="1"/>
          <p:nvPr/>
        </p:nvSpPr>
        <p:spPr bwMode="auto">
          <a:xfrm>
            <a:off x="855351" y="2994384"/>
            <a:ext cx="1058623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4D6B-0244-4542-8C2E-71A9DEB929D2}"/>
              </a:ext>
            </a:extLst>
          </p:cNvPr>
          <p:cNvSpPr txBox="1"/>
          <p:nvPr/>
        </p:nvSpPr>
        <p:spPr bwMode="auto">
          <a:xfrm>
            <a:off x="855352" y="1993538"/>
            <a:ext cx="207172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RegEx</a:t>
            </a: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without operators</a:t>
            </a:r>
            <a:endParaRPr lang="en-US" sz="15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0896"/>
              </p:ext>
            </p:extLst>
          </p:nvPr>
        </p:nvGraphicFramePr>
        <p:xfrm>
          <a:off x="451962" y="630784"/>
          <a:ext cx="8517109" cy="152898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032537-D390-234D-A98A-D047D5D9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16426"/>
              </p:ext>
            </p:extLst>
          </p:nvPr>
        </p:nvGraphicFramePr>
        <p:xfrm>
          <a:off x="736479" y="3231314"/>
          <a:ext cx="59889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bet, beet,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bet, beet,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beeeet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...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bee</a:t>
                      </a: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bet, beet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E69CE0-FAB7-704D-BBB4-3E4CD566BB24}"/>
              </a:ext>
            </a:extLst>
          </p:cNvPr>
          <p:cNvSpPr txBox="1"/>
          <p:nvPr/>
        </p:nvSpPr>
        <p:spPr bwMode="auto">
          <a:xfrm>
            <a:off x="736480" y="2908149"/>
            <a:ext cx="15459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Operators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5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05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52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3021946" y="-159025"/>
            <a:ext cx="6122054" cy="8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srgbClr val="FFC000"/>
                </a:solidFill>
                <a:latin typeface="Calibri" pitchFamily="34" charset="0"/>
              </a:rPr>
              <a:t>Regular Expression Operators</a:t>
            </a:r>
            <a:endParaRPr lang="en-US" sz="15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49716"/>
              </p:ext>
            </p:extLst>
          </p:nvPr>
        </p:nvGraphicFramePr>
        <p:xfrm>
          <a:off x="451962" y="630784"/>
          <a:ext cx="8517109" cy="226050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</a:t>
                      </a:r>
                      <a:r>
                        <a:rPr lang="en-US" sz="1200" b="1" u="sng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new line character (\n)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the regular expression immediately preceding it.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So, in regular expression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operator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of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not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 more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or 1 repetitions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the regular expression immediately preceding it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Matches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any character in the set 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characters listed within the square brackets; a range of characters can be specified using the first and last character in the range and putting </a:t>
                      </a:r>
                      <a:r>
                        <a:rPr lang="en-US" sz="12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between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46D571-170D-6A42-B938-03A8D2D3B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43934"/>
              </p:ext>
            </p:extLst>
          </p:nvPr>
        </p:nvGraphicFramePr>
        <p:xfrm>
          <a:off x="1577550" y="3400196"/>
          <a:ext cx="59889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Regular expression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Matching strings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be[ls]t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best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be[l-o]t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belt,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bemt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bent,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beot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be[a-cx-z]t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beat,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bebt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bect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bext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beyt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bezt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ABB64F-EE5A-F647-A6F2-738F0AB4CC8F}"/>
              </a:ext>
            </a:extLst>
          </p:cNvPr>
          <p:cNvSpPr txBox="1"/>
          <p:nvPr/>
        </p:nvSpPr>
        <p:spPr bwMode="auto">
          <a:xfrm>
            <a:off x="1577550" y="3077031"/>
            <a:ext cx="1172437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4069043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3357</Words>
  <Application>Microsoft Macintosh PowerPoint</Application>
  <PresentationFormat>On-screen Show (16:9)</PresentationFormat>
  <Paragraphs>417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Regular</vt:lpstr>
      <vt:lpstr>Cabin</vt:lpstr>
      <vt:lpstr>Calibri</vt:lpstr>
      <vt:lpstr>Courier</vt:lpstr>
      <vt:lpstr>Courier New</vt:lpstr>
      <vt:lpstr>Simple Light</vt:lpstr>
      <vt:lpstr> DATA 601: Regular Expressions </vt:lpstr>
      <vt:lpstr>What is Regular Expressions (RegEx)?</vt:lpstr>
      <vt:lpstr>There are specialized functions to</vt:lpstr>
      <vt:lpstr>PowerPoint Presentation</vt:lpstr>
      <vt:lpstr>Operators: Special Characters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Alternative:</vt:lpstr>
      <vt:lpstr>Quantification:</vt:lpstr>
      <vt:lpstr>Anchors:</vt:lpstr>
      <vt:lpstr>Meta-characters</vt:lpstr>
      <vt:lpstr>RE in Python</vt:lpstr>
      <vt:lpstr>PowerPoint Presentation</vt:lpstr>
      <vt:lpstr>PowerPoint Presentation</vt:lpstr>
      <vt:lpstr>PowerPoint Presentation</vt:lpstr>
      <vt:lpstr>PowerPoint Presentation</vt:lpstr>
      <vt:lpstr>Matching and Extracting Data</vt:lpstr>
      <vt:lpstr>Warning: Greedy Matching</vt:lpstr>
      <vt:lpstr>Non-Greedy Matching</vt:lpstr>
      <vt:lpstr>PowerPoint Presentation</vt:lpstr>
      <vt:lpstr>Fine-Tuning String Extraction</vt:lpstr>
      <vt:lpstr>split()</vt:lpstr>
      <vt:lpstr>split() Example</vt:lpstr>
      <vt:lpstr>RE flags in Python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 in  Python</dc:title>
  <cp:lastModifiedBy>Guner Kesmis</cp:lastModifiedBy>
  <cp:revision>7</cp:revision>
  <dcterms:modified xsi:type="dcterms:W3CDTF">2021-11-29T21:15:33Z</dcterms:modified>
</cp:coreProperties>
</file>