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48"/>
  </p:notesMasterIdLst>
  <p:sldIdLst>
    <p:sldId id="256" r:id="rId2"/>
    <p:sldId id="261" r:id="rId3"/>
    <p:sldId id="263" r:id="rId4"/>
    <p:sldId id="262" r:id="rId5"/>
    <p:sldId id="264" r:id="rId6"/>
    <p:sldId id="267" r:id="rId7"/>
    <p:sldId id="265" r:id="rId8"/>
    <p:sldId id="317" r:id="rId9"/>
    <p:sldId id="268" r:id="rId10"/>
    <p:sldId id="329" r:id="rId11"/>
    <p:sldId id="316" r:id="rId12"/>
    <p:sldId id="322" r:id="rId13"/>
    <p:sldId id="323" r:id="rId14"/>
    <p:sldId id="524" r:id="rId15"/>
    <p:sldId id="325" r:id="rId16"/>
    <p:sldId id="270" r:id="rId17"/>
    <p:sldId id="273" r:id="rId18"/>
    <p:sldId id="274" r:id="rId19"/>
    <p:sldId id="332" r:id="rId20"/>
    <p:sldId id="275" r:id="rId21"/>
    <p:sldId id="313" r:id="rId22"/>
    <p:sldId id="326" r:id="rId23"/>
    <p:sldId id="331" r:id="rId24"/>
    <p:sldId id="328" r:id="rId25"/>
    <p:sldId id="280" r:id="rId26"/>
    <p:sldId id="276" r:id="rId27"/>
    <p:sldId id="347" r:id="rId28"/>
    <p:sldId id="350" r:id="rId29"/>
    <p:sldId id="340" r:id="rId30"/>
    <p:sldId id="279" r:id="rId31"/>
    <p:sldId id="271" r:id="rId32"/>
    <p:sldId id="277" r:id="rId33"/>
    <p:sldId id="272" r:id="rId34"/>
    <p:sldId id="505" r:id="rId35"/>
    <p:sldId id="357" r:id="rId36"/>
    <p:sldId id="314" r:id="rId37"/>
    <p:sldId id="315" r:id="rId38"/>
    <p:sldId id="499" r:id="rId39"/>
    <p:sldId id="284" r:id="rId40"/>
    <p:sldId id="285" r:id="rId41"/>
    <p:sldId id="355" r:id="rId42"/>
    <p:sldId id="502" r:id="rId43"/>
    <p:sldId id="504" r:id="rId44"/>
    <p:sldId id="266" r:id="rId45"/>
    <p:sldId id="333" r:id="rId46"/>
    <p:sldId id="312"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256" autoAdjust="0"/>
  </p:normalViewPr>
  <p:slideViewPr>
    <p:cSldViewPr snapToGrid="0" snapToObjects="1">
      <p:cViewPr varScale="1">
        <p:scale>
          <a:sx n="114" d="100"/>
          <a:sy n="114" d="100"/>
        </p:scale>
        <p:origin x="701" y="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D4EC-04DE-4EA6-BCD9-5E4C229B2CB6}"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B500-5240-4E6F-A2BC-958D310A257C}" type="slidenum">
              <a:rPr lang="en-US" smtClean="0"/>
              <a:t>‹#›</a:t>
            </a:fld>
            <a:endParaRPr lang="en-US"/>
          </a:p>
        </p:txBody>
      </p:sp>
    </p:spTree>
    <p:extLst>
      <p:ext uri="{BB962C8B-B14F-4D97-AF65-F5344CB8AC3E}">
        <p14:creationId xmlns:p14="http://schemas.microsoft.com/office/powerpoint/2010/main" val="16253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will cover several categories of Data Analytic Techniques.</a:t>
            </a:r>
          </a:p>
        </p:txBody>
      </p:sp>
      <p:sp>
        <p:nvSpPr>
          <p:cNvPr id="4" name="Slide Number Placeholder 3"/>
          <p:cNvSpPr>
            <a:spLocks noGrp="1"/>
          </p:cNvSpPr>
          <p:nvPr>
            <p:ph type="sldNum" sz="quarter" idx="5"/>
          </p:nvPr>
        </p:nvSpPr>
        <p:spPr/>
        <p:txBody>
          <a:bodyPr/>
          <a:lstStyle/>
          <a:p>
            <a:fld id="{6FA1B500-5240-4E6F-A2BC-958D310A257C}" type="slidenum">
              <a:rPr lang="en-US" smtClean="0"/>
              <a:t>1</a:t>
            </a:fld>
            <a:endParaRPr lang="en-US"/>
          </a:p>
        </p:txBody>
      </p:sp>
    </p:spTree>
    <p:extLst>
      <p:ext uri="{BB962C8B-B14F-4D97-AF65-F5344CB8AC3E}">
        <p14:creationId xmlns:p14="http://schemas.microsoft.com/office/powerpoint/2010/main" val="611974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10</a:t>
            </a:fld>
            <a:endParaRPr lang="en-US" altLang="en-US"/>
          </a:p>
        </p:txBody>
      </p:sp>
    </p:spTree>
    <p:extLst>
      <p:ext uri="{BB962C8B-B14F-4D97-AF65-F5344CB8AC3E}">
        <p14:creationId xmlns:p14="http://schemas.microsoft.com/office/powerpoint/2010/main" val="225937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11</a:t>
            </a:fld>
            <a:endParaRPr lang="en-US" altLang="en-US"/>
          </a:p>
        </p:txBody>
      </p:sp>
    </p:spTree>
    <p:extLst>
      <p:ext uri="{BB962C8B-B14F-4D97-AF65-F5344CB8AC3E}">
        <p14:creationId xmlns:p14="http://schemas.microsoft.com/office/powerpoint/2010/main" val="4162475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C923C14-6E1D-4C56-831E-3B2AABB1390D}" type="slidenum">
              <a:rPr lang="en-US" altLang="en-US" smtClean="0"/>
              <a:pPr>
                <a:defRPr/>
              </a:pPr>
              <a:t>12</a:t>
            </a:fld>
            <a:endParaRPr lang="en-US" altLang="en-US"/>
          </a:p>
        </p:txBody>
      </p:sp>
    </p:spTree>
    <p:extLst>
      <p:ext uri="{BB962C8B-B14F-4D97-AF65-F5344CB8AC3E}">
        <p14:creationId xmlns:p14="http://schemas.microsoft.com/office/powerpoint/2010/main" val="194536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C923C14-6E1D-4C56-831E-3B2AABB1390D}" type="slidenum">
              <a:rPr lang="en-US" altLang="en-US" smtClean="0"/>
              <a:pPr>
                <a:defRPr/>
              </a:pPr>
              <a:t>13</a:t>
            </a:fld>
            <a:endParaRPr lang="en-US" altLang="en-US"/>
          </a:p>
        </p:txBody>
      </p:sp>
    </p:spTree>
    <p:extLst>
      <p:ext uri="{BB962C8B-B14F-4D97-AF65-F5344CB8AC3E}">
        <p14:creationId xmlns:p14="http://schemas.microsoft.com/office/powerpoint/2010/main" val="429156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sz="1200" b="0" i="0" u="none" strike="noStrike" kern="1200" cap="none" baseline="0" dirty="0">
                <a:solidFill>
                  <a:schemeClr val="tx1"/>
                </a:solidFill>
                <a:latin typeface="Times New Roman" pitchFamily="18" charset="0"/>
                <a:ea typeface="Arial"/>
                <a:cs typeface="Arial" charset="0"/>
                <a:sym typeface="Arial"/>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fall within the same category as file systems. Many companies store their important data in a myriad of spreadsheets, and as their businesses become more complex they run up against the limitations of these storage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Times New Roman" pitchFamily="18" charset="0"/>
              <a:cs typeface="Arial" charset="0"/>
              <a:sym typeface="Arial"/>
            </a:endParaRPr>
          </a:p>
          <a:p>
            <a:r>
              <a:rPr lang="en-US" sz="1200" b="1" i="0" u="none" strike="noStrike" kern="1200" cap="none" baseline="0" dirty="0">
                <a:solidFill>
                  <a:schemeClr val="dk1"/>
                </a:solidFill>
                <a:latin typeface="Arial"/>
                <a:ea typeface="Arial"/>
                <a:cs typeface="Arial"/>
                <a:sym typeface="Arial"/>
              </a:rPr>
              <a:t>Program-data dependence: </a:t>
            </a:r>
            <a:r>
              <a:rPr lang="en-US" sz="1200" b="0" i="0" u="none" strike="noStrike" kern="1200" cap="none" baseline="0" dirty="0">
                <a:solidFill>
                  <a:schemeClr val="dk1"/>
                </a:solidFill>
                <a:latin typeface="Arial"/>
                <a:ea typeface="Arial"/>
                <a:cs typeface="Arial"/>
                <a:sym typeface="Arial"/>
              </a:rPr>
              <a:t>The Customer Master File is used in the Order Filling System and the Invoicing System. Suppose it is decided to change the customer address field length in the records in this file from 30 to 40 characters. The file descriptions in each program that are affected (up to five programs) would have to be modified. It is often difficult to even locate all programs affected by such changes.</a:t>
            </a:r>
            <a:endParaRPr lang="en-US" dirty="0"/>
          </a:p>
          <a:p>
            <a:endParaRPr lang="en-US" dirty="0"/>
          </a:p>
          <a:p>
            <a:r>
              <a:rPr lang="en-US" b="1" dirty="0"/>
              <a:t>Duplication of data:</a:t>
            </a:r>
            <a:r>
              <a:rPr lang="en-US" b="0" dirty="0"/>
              <a:t> Note two different files containing inventory data. One is used for order filling and the other for invoicing. </a:t>
            </a:r>
            <a:r>
              <a:rPr lang="en-US" sz="1200" b="0" i="0" u="none" strike="noStrike" kern="1200" cap="none" baseline="0" dirty="0">
                <a:solidFill>
                  <a:schemeClr val="dk1"/>
                </a:solidFill>
                <a:latin typeface="Arial"/>
                <a:ea typeface="Arial"/>
                <a:cs typeface="Arial"/>
                <a:sym typeface="Arial"/>
              </a:rPr>
              <a:t>This duplication is wasteful because it requires additional storage space and increased effort to keep all files up to date. Data formats may be inconsistent, data values may not agree, or both. Reliable metadata is very difficult to establish in file processing systems.</a:t>
            </a: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eaLnBrk="1" hangingPunct="1">
              <a:spcBef>
                <a:spcPct val="0"/>
              </a:spcBef>
            </a:pPr>
            <a:r>
              <a:rPr lang="en-US" altLang="nl-BE" dirty="0"/>
              <a:t>To recap the File approach caused</a:t>
            </a:r>
          </a:p>
          <a:p>
            <a:pPr marL="703263" lvl="1" indent="-233363" eaLnBrk="1" hangingPunct="1">
              <a:spcBef>
                <a:spcPct val="0"/>
              </a:spcBef>
              <a:buFont typeface="Calibri Light" panose="020F0302020204030204" pitchFamily="34" charset="0"/>
              <a:buAutoNum type="arabicPeriod"/>
            </a:pPr>
            <a:r>
              <a:rPr lang="en-US" altLang="nl-BE" dirty="0"/>
              <a:t>duplicate or redundant information to be stored</a:t>
            </a:r>
          </a:p>
          <a:p>
            <a:pPr marL="703263" lvl="1" indent="-233363" eaLnBrk="1" hangingPunct="1">
              <a:spcBef>
                <a:spcPct val="0"/>
              </a:spcBef>
              <a:buFont typeface="Calibri Light" panose="020F0302020204030204" pitchFamily="34" charset="0"/>
              <a:buAutoNum type="arabicPeriod"/>
            </a:pPr>
            <a:r>
              <a:rPr lang="en-US" altLang="nl-BE" dirty="0"/>
              <a:t>danger of inconsistent data</a:t>
            </a:r>
          </a:p>
          <a:p>
            <a:pPr marL="703263" lvl="1" indent="-233363" eaLnBrk="1" hangingPunct="1">
              <a:spcBef>
                <a:spcPct val="0"/>
              </a:spcBef>
              <a:buFont typeface="Calibri Light" panose="020F0302020204030204" pitchFamily="34" charset="0"/>
              <a:buAutoNum type="arabicPeriod"/>
            </a:pPr>
            <a:r>
              <a:rPr lang="en-US" altLang="nl-BE" dirty="0"/>
              <a:t>strong coupling between applications and data</a:t>
            </a:r>
          </a:p>
          <a:p>
            <a:pPr marL="703263" lvl="1" indent="-233363" eaLnBrk="1" hangingPunct="1">
              <a:spcBef>
                <a:spcPct val="0"/>
              </a:spcBef>
              <a:buFont typeface="Calibri Light" panose="020F0302020204030204" pitchFamily="34" charset="0"/>
              <a:buAutoNum type="arabicPeriod"/>
            </a:pPr>
            <a:r>
              <a:rPr lang="en-US" altLang="nl-BE" dirty="0"/>
              <a:t>hard to manage concurrency control </a:t>
            </a:r>
          </a:p>
          <a:p>
            <a:pPr marL="703263" lvl="1" indent="-233363" eaLnBrk="1" hangingPunct="1">
              <a:spcBef>
                <a:spcPct val="0"/>
              </a:spcBef>
              <a:buFont typeface="Calibri Light" panose="020F0302020204030204" pitchFamily="34" charset="0"/>
              <a:buAutoNum type="arabicPeriod"/>
            </a:pPr>
            <a:r>
              <a:rPr lang="en-US" altLang="nl-BE" dirty="0"/>
              <a:t>hard to integrate applications aimed at providing cross-company services</a:t>
            </a:r>
            <a:endParaRPr lang="nl-BE" altLang="nl-BE"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724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altLang="en-US" dirty="0"/>
              <a:t>Ask the students for examples</a:t>
            </a:r>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15</a:t>
            </a:fld>
            <a:endParaRPr lang="en-US" altLang="en-US"/>
          </a:p>
        </p:txBody>
      </p:sp>
    </p:spTree>
    <p:extLst>
      <p:ext uri="{BB962C8B-B14F-4D97-AF65-F5344CB8AC3E}">
        <p14:creationId xmlns:p14="http://schemas.microsoft.com/office/powerpoint/2010/main" val="69885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dirty="0"/>
              <a:t>Here are some of the motivations that</a:t>
            </a:r>
            <a:r>
              <a:rPr lang="en-US" baseline="0" dirty="0"/>
              <a:t> led to the evolution of database systems.</a:t>
            </a:r>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16</a:t>
            </a:fld>
            <a:endParaRPr lang="en-US" altLang="en-US"/>
          </a:p>
        </p:txBody>
      </p:sp>
    </p:spTree>
    <p:extLst>
      <p:ext uri="{BB962C8B-B14F-4D97-AF65-F5344CB8AC3E}">
        <p14:creationId xmlns:p14="http://schemas.microsoft.com/office/powerpoint/2010/main" val="36405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a:p>
            <a:pPr eaLnBrk="1" hangingPunct="1"/>
            <a:r>
              <a:rPr lang="en-US" altLang="en-US" baseline="0" dirty="0"/>
              <a:t>Neo4j – graph </a:t>
            </a:r>
            <a:r>
              <a:rPr lang="en-US" altLang="en-US" baseline="0" dirty="0" err="1"/>
              <a:t>db</a:t>
            </a:r>
            <a:r>
              <a:rPr lang="en-US" altLang="en-US" baseline="0" dirty="0"/>
              <a:t> initial release 2007</a:t>
            </a:r>
          </a:p>
          <a:p>
            <a:pPr eaLnBrk="1" hangingPunct="1"/>
            <a:r>
              <a:rPr lang="en-US" altLang="en-US" baseline="0" dirty="0"/>
              <a:t>Hadoop 2011</a:t>
            </a:r>
          </a:p>
          <a:p>
            <a:pPr eaLnBrk="1" hangingPunct="1"/>
            <a:r>
              <a:rPr lang="en-US" altLang="en-US" baseline="0" dirty="0" err="1"/>
              <a:t>Sql</a:t>
            </a:r>
            <a:r>
              <a:rPr lang="en-US" altLang="en-US" baseline="0" dirty="0"/>
              <a:t> Server early 1990s</a:t>
            </a:r>
          </a:p>
          <a:p>
            <a:pPr eaLnBrk="1" hangingPunct="1"/>
            <a:r>
              <a:rPr lang="en-US" altLang="en-US" baseline="0" dirty="0"/>
              <a:t>IBM 1979, 80s</a:t>
            </a:r>
          </a:p>
          <a:p>
            <a:pPr eaLnBrk="1" hangingPunct="1"/>
            <a:r>
              <a:rPr lang="en-US" altLang="en-US" baseline="0" dirty="0"/>
              <a:t>Oracle – 1979, 80s</a:t>
            </a:r>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17</a:t>
            </a:fld>
            <a:endParaRPr lang="en-US" altLang="en-US"/>
          </a:p>
        </p:txBody>
      </p:sp>
    </p:spTree>
    <p:extLst>
      <p:ext uri="{BB962C8B-B14F-4D97-AF65-F5344CB8AC3E}">
        <p14:creationId xmlns:p14="http://schemas.microsoft.com/office/powerpoint/2010/main" val="1047130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endParaRPr lang="en-US" b="1" dirty="0">
              <a:effectLst/>
            </a:endParaRPr>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18</a:t>
            </a:fld>
            <a:endParaRPr lang="en-US" altLang="en-US"/>
          </a:p>
        </p:txBody>
      </p:sp>
    </p:spTree>
    <p:extLst>
      <p:ext uri="{BB962C8B-B14F-4D97-AF65-F5344CB8AC3E}">
        <p14:creationId xmlns:p14="http://schemas.microsoft.com/office/powerpoint/2010/main" val="1010976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endParaRPr lang="en-US" b="1" dirty="0">
              <a:effectLst/>
            </a:endParaRPr>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19</a:t>
            </a:fld>
            <a:endParaRPr lang="en-US" altLang="en-US"/>
          </a:p>
        </p:txBody>
      </p:sp>
    </p:spTree>
    <p:extLst>
      <p:ext uri="{BB962C8B-B14F-4D97-AF65-F5344CB8AC3E}">
        <p14:creationId xmlns:p14="http://schemas.microsoft.com/office/powerpoint/2010/main" val="56445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a:t>
            </a:fld>
            <a:endParaRPr lang="en-US" altLang="en-US"/>
          </a:p>
        </p:txBody>
      </p:sp>
    </p:spTree>
    <p:extLst>
      <p:ext uri="{BB962C8B-B14F-4D97-AF65-F5344CB8AC3E}">
        <p14:creationId xmlns:p14="http://schemas.microsoft.com/office/powerpoint/2010/main" val="231752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20</a:t>
            </a:fld>
            <a:endParaRPr lang="en-US" altLang="en-US"/>
          </a:p>
        </p:txBody>
      </p:sp>
    </p:spTree>
    <p:extLst>
      <p:ext uri="{BB962C8B-B14F-4D97-AF65-F5344CB8AC3E}">
        <p14:creationId xmlns:p14="http://schemas.microsoft.com/office/powerpoint/2010/main" val="2618902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Dr. Edgar Frank Codd (1923 – 2003)</a:t>
            </a:r>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21</a:t>
            </a:fld>
            <a:endParaRPr lang="en-US" altLang="en-US"/>
          </a:p>
        </p:txBody>
      </p:sp>
    </p:spTree>
    <p:extLst>
      <p:ext uri="{BB962C8B-B14F-4D97-AF65-F5344CB8AC3E}">
        <p14:creationId xmlns:p14="http://schemas.microsoft.com/office/powerpoint/2010/main" val="816350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22</a:t>
            </a:fld>
            <a:endParaRPr lang="en-US" altLang="en-US"/>
          </a:p>
        </p:txBody>
      </p:sp>
    </p:spTree>
    <p:extLst>
      <p:ext uri="{BB962C8B-B14F-4D97-AF65-F5344CB8AC3E}">
        <p14:creationId xmlns:p14="http://schemas.microsoft.com/office/powerpoint/2010/main" val="4193123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23</a:t>
            </a:fld>
            <a:endParaRPr lang="en-US" altLang="en-US"/>
          </a:p>
        </p:txBody>
      </p:sp>
    </p:spTree>
    <p:extLst>
      <p:ext uri="{BB962C8B-B14F-4D97-AF65-F5344CB8AC3E}">
        <p14:creationId xmlns:p14="http://schemas.microsoft.com/office/powerpoint/2010/main" val="378099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24</a:t>
            </a:fld>
            <a:endParaRPr lang="en-US" altLang="en-US"/>
          </a:p>
        </p:txBody>
      </p:sp>
    </p:spTree>
    <p:extLst>
      <p:ext uri="{BB962C8B-B14F-4D97-AF65-F5344CB8AC3E}">
        <p14:creationId xmlns:p14="http://schemas.microsoft.com/office/powerpoint/2010/main" val="3893570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database</a:t>
            </a:r>
            <a:r>
              <a:rPr lang="en-US" altLang="en-US" baseline="0" dirty="0"/>
              <a:t> management system (DBMS) is </a:t>
            </a:r>
            <a:r>
              <a:rPr lang="en-US" dirty="0">
                <a:latin typeface="Times New Roman" pitchFamily="18" charset="0"/>
                <a:ea typeface="Arial"/>
                <a:cs typeface="Arial" charset="0"/>
                <a:sym typeface="Arial"/>
              </a:rPr>
              <a:t>a software system that is used to create, maintain, and provide controlled access to user databases.</a:t>
            </a:r>
          </a:p>
          <a:p>
            <a:endParaRPr lang="en-US" altLang="en-US" dirty="0">
              <a:latin typeface="Times New Roman" pitchFamily="18" charset="0"/>
              <a:ea typeface="Arial"/>
              <a:cs typeface="Arial" charset="0"/>
              <a:sym typeface="Arial"/>
            </a:endParaRPr>
          </a:p>
          <a:p>
            <a:r>
              <a:rPr lang="en-US" altLang="en-US" dirty="0">
                <a:latin typeface="Times New Roman" pitchFamily="18" charset="0"/>
                <a:ea typeface="Arial"/>
                <a:cs typeface="Arial" charset="0"/>
                <a:sym typeface="Arial"/>
              </a:rPr>
              <a:t>Most current DBMSs are in the form of </a:t>
            </a:r>
            <a:r>
              <a:rPr lang="en-US" altLang="en-US" b="1" dirty="0">
                <a:latin typeface="Times New Roman" pitchFamily="18" charset="0"/>
                <a:ea typeface="Arial"/>
                <a:cs typeface="Arial" charset="0"/>
                <a:sym typeface="Arial"/>
              </a:rPr>
              <a:t>relational databases</a:t>
            </a:r>
            <a:r>
              <a:rPr lang="en-US" altLang="en-US" dirty="0">
                <a:latin typeface="Times New Roman" pitchFamily="18" charset="0"/>
                <a:ea typeface="Arial"/>
                <a:cs typeface="Arial" charset="0"/>
                <a:sym typeface="Arial"/>
              </a:rPr>
              <a:t>, which </a:t>
            </a:r>
            <a:r>
              <a:rPr lang="en-US" dirty="0">
                <a:latin typeface="Times New Roman" pitchFamily="18" charset="0"/>
                <a:ea typeface="Arial"/>
                <a:cs typeface="Arial" charset="0"/>
                <a:sym typeface="Arial"/>
              </a:rPr>
              <a:t>represent data as a collection of tables in which all data relationships are represented by common values in related tables. We will explore relational databases in detail throughout this course.</a:t>
            </a:r>
          </a:p>
          <a:p>
            <a:endParaRPr lang="en-US" altLang="en-US" dirty="0">
              <a:latin typeface="Times New Roman" pitchFamily="18" charset="0"/>
              <a:ea typeface="Arial"/>
              <a:cs typeface="Arial" charset="0"/>
              <a:sym typeface="Arial"/>
            </a:endParaRPr>
          </a:p>
          <a:p>
            <a:r>
              <a:rPr lang="en-US" altLang="en-US" dirty="0">
                <a:latin typeface="Times New Roman" pitchFamily="18" charset="0"/>
                <a:ea typeface="Arial"/>
                <a:cs typeface="Arial" charset="0"/>
                <a:sym typeface="Arial"/>
              </a:rPr>
              <a:t>Note that because all the data is shared in a central database, there is no longer the need for separate systems and programs to maintain their own copy of the data. This reduces duplication and increases integrity.</a:t>
            </a:r>
            <a:endParaRPr lang="en-US" alt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25</a:t>
            </a:fld>
            <a:endParaRPr lang="en-US" altLang="en-US"/>
          </a:p>
        </p:txBody>
      </p:sp>
    </p:spTree>
    <p:extLst>
      <p:ext uri="{BB962C8B-B14F-4D97-AF65-F5344CB8AC3E}">
        <p14:creationId xmlns:p14="http://schemas.microsoft.com/office/powerpoint/2010/main" val="1785965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26</a:t>
            </a:fld>
            <a:endParaRPr lang="en-US" altLang="en-US"/>
          </a:p>
        </p:txBody>
      </p:sp>
    </p:spTree>
    <p:extLst>
      <p:ext uri="{BB962C8B-B14F-4D97-AF65-F5344CB8AC3E}">
        <p14:creationId xmlns:p14="http://schemas.microsoft.com/office/powerpoint/2010/main" val="545997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D966651A-F097-4D2B-A887-A4CA214CB7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7AF23D0C-D684-415E-B9EC-9A88B61434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nl-BE" dirty="0"/>
              <a:t>DMBS can be categorized based on architecture and Usage.</a:t>
            </a:r>
          </a:p>
          <a:p>
            <a:pPr eaLnBrk="1" hangingPunct="1">
              <a:spcBef>
                <a:spcPct val="0"/>
              </a:spcBef>
            </a:pPr>
            <a:endParaRPr lang="en-US" altLang="nl-BE" dirty="0"/>
          </a:p>
          <a:p>
            <a:pPr eaLnBrk="1" hangingPunct="1">
              <a:spcBef>
                <a:spcPct val="0"/>
              </a:spcBef>
            </a:pPr>
            <a:r>
              <a:rPr lang="en-US" altLang="nl-BE" dirty="0"/>
              <a:t>Centralized DBMS architecture</a:t>
            </a:r>
          </a:p>
          <a:p>
            <a:pPr lvl="1" eaLnBrk="1" hangingPunct="1">
              <a:spcBef>
                <a:spcPct val="0"/>
              </a:spcBef>
            </a:pPr>
            <a:r>
              <a:rPr lang="en-US" altLang="nl-BE" dirty="0"/>
              <a:t>data is maintained on a centralized server</a:t>
            </a:r>
          </a:p>
          <a:p>
            <a:pPr eaLnBrk="1" hangingPunct="1">
              <a:spcBef>
                <a:spcPct val="0"/>
              </a:spcBef>
            </a:pPr>
            <a:r>
              <a:rPr lang="en-US" altLang="nl-BE" dirty="0"/>
              <a:t>Client server DBMS architecture</a:t>
            </a:r>
          </a:p>
          <a:p>
            <a:pPr lvl="1" eaLnBrk="1" hangingPunct="1">
              <a:spcBef>
                <a:spcPct val="0"/>
              </a:spcBef>
            </a:pPr>
            <a:r>
              <a:rPr lang="en-US" altLang="nl-BE" dirty="0"/>
              <a:t>active clients request services from passive servers</a:t>
            </a:r>
          </a:p>
          <a:p>
            <a:pPr lvl="1" eaLnBrk="1" hangingPunct="1">
              <a:spcBef>
                <a:spcPct val="0"/>
              </a:spcBef>
            </a:pPr>
            <a:r>
              <a:rPr lang="en-US" altLang="nl-BE" dirty="0"/>
              <a:t>fat server versus fat client variant</a:t>
            </a:r>
          </a:p>
          <a:p>
            <a:pPr eaLnBrk="1" hangingPunct="1">
              <a:spcBef>
                <a:spcPct val="0"/>
              </a:spcBef>
            </a:pPr>
            <a:r>
              <a:rPr lang="en-US" altLang="nl-BE" dirty="0"/>
              <a:t>n-tier DBMS architecture </a:t>
            </a:r>
          </a:p>
          <a:p>
            <a:pPr lvl="1" eaLnBrk="1" hangingPunct="1">
              <a:spcBef>
                <a:spcPct val="0"/>
              </a:spcBef>
            </a:pPr>
            <a:r>
              <a:rPr lang="en-US" altLang="nl-BE" dirty="0"/>
              <a:t>client with GUI functionality, application server with applications, database server with DBMS and database, and web server for web based access</a:t>
            </a:r>
            <a:endParaRPr lang="nl-BE" altLang="nl-BE" dirty="0"/>
          </a:p>
          <a:p>
            <a:pPr eaLnBrk="1" hangingPunct="1">
              <a:spcBef>
                <a:spcPct val="0"/>
              </a:spcBef>
            </a:pPr>
            <a:r>
              <a:rPr lang="en-US" altLang="nl-BE" dirty="0"/>
              <a:t>Cloud DBMS architecture</a:t>
            </a:r>
          </a:p>
          <a:p>
            <a:pPr lvl="1" eaLnBrk="1" hangingPunct="1">
              <a:spcBef>
                <a:spcPct val="0"/>
              </a:spcBef>
            </a:pPr>
            <a:r>
              <a:rPr lang="en-US" altLang="nl-BE" dirty="0"/>
              <a:t>DBMS and database are hosted by a third-party cloud provider</a:t>
            </a:r>
          </a:p>
          <a:p>
            <a:pPr lvl="1" eaLnBrk="1" hangingPunct="1">
              <a:spcBef>
                <a:spcPct val="0"/>
              </a:spcBef>
            </a:pPr>
            <a:r>
              <a:rPr lang="en-US" altLang="nl-BE" dirty="0"/>
              <a:t>E.g., Apache Cassandra project and Google’s </a:t>
            </a:r>
            <a:r>
              <a:rPr lang="en-US" altLang="nl-BE" dirty="0" err="1"/>
              <a:t>BigTable</a:t>
            </a:r>
            <a:endParaRPr lang="en-US" altLang="nl-BE" dirty="0"/>
          </a:p>
          <a:p>
            <a:pPr eaLnBrk="1" hangingPunct="1">
              <a:spcBef>
                <a:spcPct val="0"/>
              </a:spcBef>
            </a:pPr>
            <a:r>
              <a:rPr lang="en-US" altLang="nl-BE" dirty="0"/>
              <a:t>Federated DBMS </a:t>
            </a:r>
          </a:p>
          <a:p>
            <a:pPr lvl="1" eaLnBrk="1" hangingPunct="1">
              <a:spcBef>
                <a:spcPct val="0"/>
              </a:spcBef>
            </a:pPr>
            <a:r>
              <a:rPr lang="en-US" altLang="nl-BE" dirty="0"/>
              <a:t>provides a uniform interface to multiple underlying data sources</a:t>
            </a:r>
          </a:p>
          <a:p>
            <a:pPr lvl="1" eaLnBrk="1" hangingPunct="1">
              <a:spcBef>
                <a:spcPct val="0"/>
              </a:spcBef>
            </a:pPr>
            <a:r>
              <a:rPr lang="en-US" altLang="nl-BE" dirty="0"/>
              <a:t>hides the underlying storage details to facilitate data access</a:t>
            </a:r>
            <a:endParaRPr lang="nl-BE" altLang="nl-BE" dirty="0"/>
          </a:p>
          <a:p>
            <a:pPr eaLnBrk="1" hangingPunct="1">
              <a:spcBef>
                <a:spcPct val="0"/>
              </a:spcBef>
            </a:pPr>
            <a:r>
              <a:rPr lang="en-US" altLang="nl-BE" dirty="0"/>
              <a:t>in-memory DBMS</a:t>
            </a:r>
          </a:p>
          <a:p>
            <a:pPr lvl="1" eaLnBrk="1" hangingPunct="1">
              <a:spcBef>
                <a:spcPct val="0"/>
              </a:spcBef>
            </a:pPr>
            <a:r>
              <a:rPr lang="en-US" altLang="nl-BE" dirty="0"/>
              <a:t>stores all data in internal memory instead of slower external storage (e.g., disk)</a:t>
            </a:r>
          </a:p>
          <a:p>
            <a:pPr lvl="1" eaLnBrk="1" hangingPunct="1">
              <a:spcBef>
                <a:spcPct val="0"/>
              </a:spcBef>
            </a:pPr>
            <a:r>
              <a:rPr lang="en-US" altLang="nl-BE" dirty="0"/>
              <a:t>often used for real-time purposes</a:t>
            </a:r>
          </a:p>
          <a:p>
            <a:pPr lvl="1" eaLnBrk="1" hangingPunct="1">
              <a:spcBef>
                <a:spcPct val="0"/>
              </a:spcBef>
            </a:pPr>
            <a:r>
              <a:rPr lang="en-US" altLang="nl-BE" dirty="0"/>
              <a:t>E.g., HANA (SAP)</a:t>
            </a:r>
            <a:endParaRPr lang="nl-BE" altLang="nl-BE" dirty="0"/>
          </a:p>
          <a:p>
            <a:pPr eaLnBrk="1" hangingPunct="1">
              <a:spcBef>
                <a:spcPct val="0"/>
              </a:spcBef>
            </a:pPr>
            <a:endParaRPr lang="nl-BE" altLang="nl-BE" dirty="0">
              <a:latin typeface="Arial" panose="020B0604020202020204" pitchFamily="34" charset="0"/>
            </a:endParaRPr>
          </a:p>
        </p:txBody>
      </p:sp>
      <p:sp>
        <p:nvSpPr>
          <p:cNvPr id="77828" name="Slide Number Placeholder 3">
            <a:extLst>
              <a:ext uri="{FF2B5EF4-FFF2-40B4-BE49-F238E27FC236}">
                <a16:creationId xmlns:a16="http://schemas.microsoft.com/office/drawing/2014/main" id="{9D6D9D83-6F15-4495-80F9-F6EF846A07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BA08AD3-0B35-40F0-A8F3-E166C46F908D}" type="slidenum">
              <a:rPr lang="en-GB" altLang="nl-BE" smtClean="0">
                <a:latin typeface="Arial" panose="020B0604020202020204" pitchFamily="34" charset="0"/>
              </a:rPr>
              <a:pPr fontAlgn="base">
                <a:spcBef>
                  <a:spcPct val="0"/>
                </a:spcBef>
                <a:spcAft>
                  <a:spcPct val="0"/>
                </a:spcAft>
              </a:pPr>
              <a:t>27</a:t>
            </a:fld>
            <a:endParaRPr lang="en-GB" altLang="nl-BE">
              <a:latin typeface="Arial" panose="020B0604020202020204" pitchFamily="34" charset="0"/>
            </a:endParaRPr>
          </a:p>
        </p:txBody>
      </p:sp>
    </p:spTree>
    <p:extLst>
      <p:ext uri="{BB962C8B-B14F-4D97-AF65-F5344CB8AC3E}">
        <p14:creationId xmlns:p14="http://schemas.microsoft.com/office/powerpoint/2010/main" val="224079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271EE068-1BE8-45C5-8050-49DB6B8A69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B94D82EF-D034-40EA-A382-F9F4BC767B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nl-BE"/>
              <a:t>On-line transaction processing (OLTP)</a:t>
            </a:r>
          </a:p>
          <a:p>
            <a:pPr lvl="1" eaLnBrk="1" hangingPunct="1">
              <a:spcBef>
                <a:spcPct val="0"/>
              </a:spcBef>
            </a:pPr>
            <a:r>
              <a:rPr lang="en-US" altLang="nl-BE"/>
              <a:t>focus on managing operational or transactional data</a:t>
            </a:r>
          </a:p>
          <a:p>
            <a:pPr lvl="1" eaLnBrk="1" hangingPunct="1">
              <a:spcBef>
                <a:spcPct val="0"/>
              </a:spcBef>
            </a:pPr>
            <a:r>
              <a:rPr lang="en-US" altLang="nl-BE"/>
              <a:t>database server must be able to process lots of simple transactions per unit of time</a:t>
            </a:r>
          </a:p>
          <a:p>
            <a:pPr lvl="1" eaLnBrk="1" hangingPunct="1">
              <a:spcBef>
                <a:spcPct val="0"/>
              </a:spcBef>
            </a:pPr>
            <a:r>
              <a:rPr lang="en-US" altLang="nl-BE"/>
              <a:t>DBMS must have good support for processing a high volume of short, simple queries</a:t>
            </a:r>
          </a:p>
          <a:p>
            <a:pPr eaLnBrk="1" hangingPunct="1">
              <a:spcBef>
                <a:spcPct val="0"/>
              </a:spcBef>
            </a:pPr>
            <a:r>
              <a:rPr lang="en-US" altLang="nl-BE"/>
              <a:t>On-line analytical processing (OLAP)</a:t>
            </a:r>
          </a:p>
          <a:p>
            <a:pPr lvl="1" eaLnBrk="1" hangingPunct="1">
              <a:spcBef>
                <a:spcPct val="0"/>
              </a:spcBef>
            </a:pPr>
            <a:r>
              <a:rPr lang="en-US" altLang="nl-BE"/>
              <a:t>focus on using operational data for tactical or strategical decision making</a:t>
            </a:r>
          </a:p>
          <a:p>
            <a:pPr lvl="1" eaLnBrk="1" hangingPunct="1">
              <a:spcBef>
                <a:spcPct val="0"/>
              </a:spcBef>
            </a:pPr>
            <a:r>
              <a:rPr lang="en-US" altLang="nl-BE"/>
              <a:t>limited number of users formulates complex queries </a:t>
            </a:r>
          </a:p>
          <a:p>
            <a:pPr lvl="1" eaLnBrk="1" hangingPunct="1">
              <a:spcBef>
                <a:spcPct val="0"/>
              </a:spcBef>
            </a:pPr>
            <a:r>
              <a:rPr lang="en-US" altLang="nl-BE"/>
              <a:t>DBMS should support efficient processing of complex queries which often come in smaller volumes</a:t>
            </a:r>
            <a:endParaRPr lang="nl-BE" altLang="nl-BE"/>
          </a:p>
          <a:p>
            <a:pPr eaLnBrk="1" hangingPunct="1">
              <a:spcBef>
                <a:spcPct val="0"/>
              </a:spcBef>
            </a:pPr>
            <a:r>
              <a:rPr lang="en-US" altLang="nl-BE"/>
              <a:t>Big Data &amp; Analytics</a:t>
            </a:r>
          </a:p>
          <a:p>
            <a:pPr lvl="1" eaLnBrk="1" hangingPunct="1">
              <a:spcBef>
                <a:spcPct val="0"/>
              </a:spcBef>
            </a:pPr>
            <a:r>
              <a:rPr lang="en-US" altLang="nl-BE"/>
              <a:t>NoSQL databases </a:t>
            </a:r>
          </a:p>
          <a:p>
            <a:pPr lvl="1" eaLnBrk="1" hangingPunct="1">
              <a:spcBef>
                <a:spcPct val="0"/>
              </a:spcBef>
            </a:pPr>
            <a:r>
              <a:rPr lang="en-US" altLang="nl-BE"/>
              <a:t>focus on more flexible, or even schema-less, database structures</a:t>
            </a:r>
          </a:p>
          <a:p>
            <a:pPr lvl="1" eaLnBrk="1" hangingPunct="1">
              <a:spcBef>
                <a:spcPct val="0"/>
              </a:spcBef>
            </a:pPr>
            <a:r>
              <a:rPr lang="en-US" altLang="nl-BE"/>
              <a:t>store unstructured information such as emails, text documents, Twitter tweets, Facebook posts, etc.</a:t>
            </a:r>
          </a:p>
          <a:p>
            <a:pPr eaLnBrk="1" hangingPunct="1">
              <a:spcBef>
                <a:spcPct val="0"/>
              </a:spcBef>
            </a:pPr>
            <a:r>
              <a:rPr lang="en-US" altLang="nl-BE"/>
              <a:t>Multimedia</a:t>
            </a:r>
          </a:p>
          <a:p>
            <a:pPr lvl="1" eaLnBrk="1" hangingPunct="1">
              <a:spcBef>
                <a:spcPct val="0"/>
              </a:spcBef>
            </a:pPr>
            <a:r>
              <a:rPr lang="en-US" altLang="nl-BE"/>
              <a:t>Multimedia DBMSs provide storage of multimedia data such as text, images, audio, video, 3D games, etc.</a:t>
            </a:r>
          </a:p>
          <a:p>
            <a:pPr lvl="1" eaLnBrk="1" hangingPunct="1">
              <a:spcBef>
                <a:spcPct val="0"/>
              </a:spcBef>
            </a:pPr>
            <a:r>
              <a:rPr lang="en-US" altLang="nl-BE"/>
              <a:t>should also provide content-based query facilities </a:t>
            </a:r>
            <a:endParaRPr lang="nl-BE" altLang="nl-BE"/>
          </a:p>
          <a:p>
            <a:pPr eaLnBrk="1" hangingPunct="1">
              <a:spcBef>
                <a:spcPct val="0"/>
              </a:spcBef>
            </a:pPr>
            <a:r>
              <a:rPr lang="en-US" altLang="nl-BE"/>
              <a:t>Spatial applications</a:t>
            </a:r>
          </a:p>
          <a:p>
            <a:pPr lvl="1" eaLnBrk="1" hangingPunct="1">
              <a:spcBef>
                <a:spcPct val="0"/>
              </a:spcBef>
            </a:pPr>
            <a:r>
              <a:rPr lang="en-US" altLang="nl-BE"/>
              <a:t>spatial DBMSs support storage and querying of spatial data (both 2D and 3D)</a:t>
            </a:r>
          </a:p>
          <a:p>
            <a:pPr lvl="1" eaLnBrk="1" hangingPunct="1">
              <a:spcBef>
                <a:spcPct val="0"/>
              </a:spcBef>
            </a:pPr>
            <a:r>
              <a:rPr lang="nl-BE" altLang="nl-BE"/>
              <a:t>Geographical Information Systems (GIS)</a:t>
            </a:r>
          </a:p>
          <a:p>
            <a:pPr eaLnBrk="1" hangingPunct="1">
              <a:spcBef>
                <a:spcPct val="0"/>
              </a:spcBef>
            </a:pPr>
            <a:r>
              <a:rPr lang="en-US" altLang="nl-BE"/>
              <a:t>Sensoring</a:t>
            </a:r>
          </a:p>
          <a:p>
            <a:pPr lvl="1" eaLnBrk="1" hangingPunct="1">
              <a:spcBef>
                <a:spcPct val="0"/>
              </a:spcBef>
            </a:pPr>
            <a:r>
              <a:rPr lang="en-US" altLang="nl-BE"/>
              <a:t>sensor DBMSs manage sensor data such as biometric data from wearables, or telematics data</a:t>
            </a:r>
          </a:p>
          <a:p>
            <a:pPr eaLnBrk="1" hangingPunct="1">
              <a:spcBef>
                <a:spcPct val="0"/>
              </a:spcBef>
            </a:pPr>
            <a:r>
              <a:rPr lang="en-US" altLang="nl-BE"/>
              <a:t>Mobile</a:t>
            </a:r>
          </a:p>
          <a:p>
            <a:pPr lvl="1" eaLnBrk="1" hangingPunct="1">
              <a:spcBef>
                <a:spcPct val="0"/>
              </a:spcBef>
            </a:pPr>
            <a:r>
              <a:rPr lang="en-US" altLang="nl-BE"/>
              <a:t>Mobile DBMSs run on smartphones, tablets or other mobile devices. </a:t>
            </a:r>
          </a:p>
          <a:p>
            <a:pPr lvl="1" eaLnBrk="1" hangingPunct="1">
              <a:spcBef>
                <a:spcPct val="0"/>
              </a:spcBef>
            </a:pPr>
            <a:r>
              <a:rPr lang="en-US" altLang="nl-BE"/>
              <a:t>should always be online, have a small footprint and be able to deal with limited processing power, storage and battery life</a:t>
            </a:r>
          </a:p>
          <a:p>
            <a:pPr eaLnBrk="1" hangingPunct="1">
              <a:spcBef>
                <a:spcPct val="0"/>
              </a:spcBef>
            </a:pPr>
            <a:r>
              <a:rPr lang="en-US" altLang="nl-BE"/>
              <a:t>Open source</a:t>
            </a:r>
          </a:p>
          <a:p>
            <a:pPr lvl="1" eaLnBrk="1" hangingPunct="1">
              <a:spcBef>
                <a:spcPct val="0"/>
              </a:spcBef>
            </a:pPr>
            <a:r>
              <a:rPr lang="en-US" altLang="nl-BE"/>
              <a:t>code of open source DBMSs is publicly available and can be extended by anyone</a:t>
            </a:r>
          </a:p>
          <a:p>
            <a:pPr lvl="1" eaLnBrk="1" hangingPunct="1">
              <a:spcBef>
                <a:spcPct val="0"/>
              </a:spcBef>
            </a:pPr>
            <a:r>
              <a:rPr lang="en-US" altLang="nl-BE"/>
              <a:t>See </a:t>
            </a:r>
            <a:r>
              <a:rPr lang="en-US" altLang="nl-BE">
                <a:hlinkClick r:id="rId3"/>
              </a:rPr>
              <a:t>www.sourceforge.net</a:t>
            </a:r>
            <a:r>
              <a:rPr lang="en-US" altLang="nl-BE"/>
              <a:t>   </a:t>
            </a:r>
          </a:p>
          <a:p>
            <a:pPr lvl="1" eaLnBrk="1" hangingPunct="1">
              <a:spcBef>
                <a:spcPct val="0"/>
              </a:spcBef>
            </a:pPr>
            <a:r>
              <a:rPr lang="en-US" altLang="nl-BE"/>
              <a:t>E.g., MySQL (Oracle)</a:t>
            </a:r>
            <a:endParaRPr lang="nl-BE" altLang="nl-BE"/>
          </a:p>
          <a:p>
            <a:pPr eaLnBrk="1" hangingPunct="1">
              <a:spcBef>
                <a:spcPct val="0"/>
              </a:spcBef>
            </a:pPr>
            <a:endParaRPr lang="nl-BE" altLang="nl-BE">
              <a:latin typeface="Arial" panose="020B0604020202020204" pitchFamily="34" charset="0"/>
            </a:endParaRPr>
          </a:p>
        </p:txBody>
      </p:sp>
      <p:sp>
        <p:nvSpPr>
          <p:cNvPr id="79876" name="Slide Number Placeholder 3">
            <a:extLst>
              <a:ext uri="{FF2B5EF4-FFF2-40B4-BE49-F238E27FC236}">
                <a16:creationId xmlns:a16="http://schemas.microsoft.com/office/drawing/2014/main" id="{F296574D-3E8F-4058-8E82-B9327A805E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3D917E6-99E1-44E3-8444-E8933C0EDB3E}" type="slidenum">
              <a:rPr lang="en-GB" altLang="nl-BE" smtClean="0">
                <a:latin typeface="Arial" panose="020B0604020202020204" pitchFamily="34" charset="0"/>
              </a:rPr>
              <a:pPr fontAlgn="base">
                <a:spcBef>
                  <a:spcPct val="0"/>
                </a:spcBef>
                <a:spcAft>
                  <a:spcPct val="0"/>
                </a:spcAft>
              </a:pPr>
              <a:t>28</a:t>
            </a:fld>
            <a:endParaRPr lang="en-GB" altLang="nl-BE">
              <a:latin typeface="Arial" panose="020B0604020202020204" pitchFamily="34" charset="0"/>
            </a:endParaRPr>
          </a:p>
        </p:txBody>
      </p:sp>
    </p:spTree>
    <p:extLst>
      <p:ext uri="{BB962C8B-B14F-4D97-AF65-F5344CB8AC3E}">
        <p14:creationId xmlns:p14="http://schemas.microsoft.com/office/powerpoint/2010/main" val="56020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4469CDB-FAE5-4FEA-A020-1EC8435BEB2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831135B4-FCB9-408A-B5EE-066DB3CE0AA3}"/>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r>
              <a:rPr lang="en-US" dirty="0"/>
              <a:t>Databases can be categorized based on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Hierarchical DBMSs</a:t>
            </a:r>
          </a:p>
          <a:p>
            <a:pPr marL="821943" lvl="1" indent="-352261" eaLnBrk="1" fontAlgn="auto" hangingPunct="1">
              <a:spcBef>
                <a:spcPts val="0"/>
              </a:spcBef>
              <a:spcAft>
                <a:spcPts val="0"/>
              </a:spcAft>
              <a:buFont typeface="Arial" panose="020B0604020202020204" pitchFamily="34" charset="0"/>
              <a:buChar char="•"/>
              <a:defRPr/>
            </a:pPr>
            <a:r>
              <a:rPr lang="en-US" dirty="0"/>
              <a:t>adopt a tree like data model</a:t>
            </a:r>
          </a:p>
          <a:p>
            <a:pPr marL="821943" lvl="1" indent="-352261" eaLnBrk="1" fontAlgn="auto" hangingPunct="1">
              <a:spcBef>
                <a:spcPts val="0"/>
              </a:spcBef>
              <a:spcAft>
                <a:spcPts val="0"/>
              </a:spcAft>
              <a:buFont typeface="Arial" panose="020B0604020202020204" pitchFamily="34" charset="0"/>
              <a:buChar char="•"/>
              <a:defRPr/>
            </a:pPr>
            <a:r>
              <a:rPr lang="en-US" dirty="0"/>
              <a:t>DML is procedural and record oriented</a:t>
            </a:r>
          </a:p>
          <a:p>
            <a:pPr marL="821943" lvl="1" indent="-352261" eaLnBrk="1" fontAlgn="auto" hangingPunct="1">
              <a:spcBef>
                <a:spcPts val="0"/>
              </a:spcBef>
              <a:spcAft>
                <a:spcPts val="0"/>
              </a:spcAft>
              <a:buFont typeface="Arial" panose="020B0604020202020204" pitchFamily="34" charset="0"/>
              <a:buChar char="•"/>
              <a:defRPr/>
            </a:pPr>
            <a:r>
              <a:rPr lang="en-US" dirty="0"/>
              <a:t>no query processor (logical and internal data model intertwined)</a:t>
            </a:r>
          </a:p>
          <a:p>
            <a:pPr marL="821943" lvl="1" indent="-352261" eaLnBrk="1" fontAlgn="auto" hangingPunct="1">
              <a:spcBef>
                <a:spcPts val="0"/>
              </a:spcBef>
              <a:spcAft>
                <a:spcPts val="0"/>
              </a:spcAft>
              <a:buFont typeface="Arial" panose="020B0604020202020204" pitchFamily="34" charset="0"/>
              <a:buChar char="•"/>
              <a:defRPr/>
            </a:pPr>
            <a:r>
              <a:rPr lang="en-US" dirty="0"/>
              <a:t>E.g., IMS (IBM)</a:t>
            </a:r>
          </a:p>
          <a:p>
            <a:pPr eaLnBrk="1" fontAlgn="auto" hangingPunct="1">
              <a:spcBef>
                <a:spcPts val="0"/>
              </a:spcBef>
              <a:spcAft>
                <a:spcPts val="0"/>
              </a:spcAft>
              <a:defRPr/>
            </a:pPr>
            <a:r>
              <a:rPr lang="en-US" dirty="0"/>
              <a:t>Network DBMSs</a:t>
            </a:r>
          </a:p>
          <a:p>
            <a:pPr marL="821943" lvl="1" indent="-352261" eaLnBrk="1" fontAlgn="auto" hangingPunct="1">
              <a:spcBef>
                <a:spcPts val="0"/>
              </a:spcBef>
              <a:spcAft>
                <a:spcPts val="0"/>
              </a:spcAft>
              <a:buFont typeface="Arial" panose="020B0604020202020204" pitchFamily="34" charset="0"/>
              <a:buChar char="•"/>
              <a:defRPr/>
            </a:pPr>
            <a:r>
              <a:rPr lang="en-US" dirty="0"/>
              <a:t>use a network data model </a:t>
            </a:r>
          </a:p>
          <a:p>
            <a:pPr marL="821943" lvl="1" indent="-352261" eaLnBrk="1" fontAlgn="auto" hangingPunct="1">
              <a:spcBef>
                <a:spcPts val="0"/>
              </a:spcBef>
              <a:spcAft>
                <a:spcPts val="0"/>
              </a:spcAft>
              <a:buFont typeface="Arial" panose="020B0604020202020204" pitchFamily="34" charset="0"/>
              <a:buChar char="•"/>
              <a:defRPr/>
            </a:pPr>
            <a:r>
              <a:rPr lang="en-US" dirty="0"/>
              <a:t>CODASYL DBMSs </a:t>
            </a:r>
          </a:p>
          <a:p>
            <a:pPr marL="821943" lvl="1" indent="-352261" eaLnBrk="1" fontAlgn="auto" hangingPunct="1">
              <a:spcBef>
                <a:spcPts val="0"/>
              </a:spcBef>
              <a:spcAft>
                <a:spcPts val="0"/>
              </a:spcAft>
              <a:buFont typeface="Arial" panose="020B0604020202020204" pitchFamily="34" charset="0"/>
              <a:buChar char="•"/>
              <a:defRPr/>
            </a:pPr>
            <a:r>
              <a:rPr lang="en-US" dirty="0"/>
              <a:t>DML is procedural and record oriented</a:t>
            </a:r>
          </a:p>
          <a:p>
            <a:pPr marL="821943" lvl="1" indent="-352261" eaLnBrk="1" fontAlgn="auto" hangingPunct="1">
              <a:spcBef>
                <a:spcPts val="0"/>
              </a:spcBef>
              <a:spcAft>
                <a:spcPts val="0"/>
              </a:spcAft>
              <a:buFont typeface="Arial" panose="020B0604020202020204" pitchFamily="34" charset="0"/>
              <a:buChar char="•"/>
              <a:defRPr/>
            </a:pPr>
            <a:r>
              <a:rPr lang="en-US" dirty="0"/>
              <a:t>no query processor  (logical and internal data model intertwined)</a:t>
            </a:r>
          </a:p>
          <a:p>
            <a:pPr marL="821943" lvl="1" indent="-352261" eaLnBrk="1" fontAlgn="auto" hangingPunct="1">
              <a:spcBef>
                <a:spcPts val="0"/>
              </a:spcBef>
              <a:spcAft>
                <a:spcPts val="0"/>
              </a:spcAft>
              <a:buFont typeface="Arial" panose="020B0604020202020204" pitchFamily="34" charset="0"/>
              <a:buChar char="•"/>
              <a:defRPr/>
            </a:pPr>
            <a:r>
              <a:rPr lang="en-US" dirty="0"/>
              <a:t>CA-IDMS (Computer Associates)</a:t>
            </a:r>
          </a:p>
          <a:p>
            <a:pPr eaLnBrk="1" fontAlgn="auto" hangingPunct="1">
              <a:spcBef>
                <a:spcPts val="0"/>
              </a:spcBef>
              <a:spcAft>
                <a:spcPts val="0"/>
              </a:spcAft>
              <a:defRPr/>
            </a:pPr>
            <a:r>
              <a:rPr lang="en-US" altLang="nl-BE" dirty="0"/>
              <a:t>Relational DBMSs</a:t>
            </a:r>
          </a:p>
          <a:p>
            <a:pPr marL="645812" lvl="1" indent="-176131" eaLnBrk="1" fontAlgn="auto" hangingPunct="1">
              <a:spcBef>
                <a:spcPts val="0"/>
              </a:spcBef>
              <a:spcAft>
                <a:spcPts val="0"/>
              </a:spcAft>
              <a:buFont typeface="Arial" panose="020B0604020202020204" pitchFamily="34" charset="0"/>
              <a:buChar char="•"/>
              <a:defRPr/>
            </a:pPr>
            <a:r>
              <a:rPr lang="en-US" altLang="nl-BE" dirty="0"/>
              <a:t>use the relational data model </a:t>
            </a:r>
          </a:p>
          <a:p>
            <a:pPr marL="645812" lvl="1" indent="-176131" eaLnBrk="1" fontAlgn="auto" hangingPunct="1">
              <a:spcBef>
                <a:spcPts val="0"/>
              </a:spcBef>
              <a:spcAft>
                <a:spcPts val="0"/>
              </a:spcAft>
              <a:buFont typeface="Arial" panose="020B0604020202020204" pitchFamily="34" charset="0"/>
              <a:buChar char="•"/>
              <a:defRPr/>
            </a:pPr>
            <a:r>
              <a:rPr lang="en-US" altLang="nl-BE" dirty="0"/>
              <a:t>currently the most popular in industry</a:t>
            </a:r>
          </a:p>
          <a:p>
            <a:pPr marL="645812" lvl="1" indent="-176131" eaLnBrk="1" fontAlgn="auto" hangingPunct="1">
              <a:spcBef>
                <a:spcPts val="0"/>
              </a:spcBef>
              <a:spcAft>
                <a:spcPts val="0"/>
              </a:spcAft>
              <a:buFont typeface="Arial" panose="020B0604020202020204" pitchFamily="34" charset="0"/>
              <a:buChar char="•"/>
              <a:defRPr/>
            </a:pPr>
            <a:r>
              <a:rPr lang="en-US" altLang="nl-BE" dirty="0"/>
              <a:t>SQL (declarative and set oriented)</a:t>
            </a:r>
          </a:p>
          <a:p>
            <a:pPr marL="645812" lvl="1" indent="-176131" eaLnBrk="1" fontAlgn="auto" hangingPunct="1">
              <a:spcBef>
                <a:spcPts val="0"/>
              </a:spcBef>
              <a:spcAft>
                <a:spcPts val="0"/>
              </a:spcAft>
              <a:buFont typeface="Arial" panose="020B0604020202020204" pitchFamily="34" charset="0"/>
              <a:buChar char="•"/>
              <a:defRPr/>
            </a:pPr>
            <a:r>
              <a:rPr lang="en-US" altLang="nl-BE" dirty="0"/>
              <a:t>query processor </a:t>
            </a:r>
          </a:p>
          <a:p>
            <a:pPr marL="645812" lvl="1" indent="-176131" eaLnBrk="1" fontAlgn="auto" hangingPunct="1">
              <a:spcBef>
                <a:spcPts val="0"/>
              </a:spcBef>
              <a:spcAft>
                <a:spcPts val="0"/>
              </a:spcAft>
              <a:buFont typeface="Arial" panose="020B0604020202020204" pitchFamily="34" charset="0"/>
              <a:buChar char="•"/>
              <a:defRPr/>
            </a:pPr>
            <a:r>
              <a:rPr lang="en-US" altLang="nl-BE" dirty="0"/>
              <a:t>strict separation between the logical and internal data model</a:t>
            </a:r>
          </a:p>
          <a:p>
            <a:pPr marL="645812" lvl="1" indent="-176131" eaLnBrk="1" fontAlgn="auto" hangingPunct="1">
              <a:spcBef>
                <a:spcPts val="0"/>
              </a:spcBef>
              <a:spcAft>
                <a:spcPts val="0"/>
              </a:spcAft>
              <a:buFont typeface="Arial" panose="020B0604020202020204" pitchFamily="34" charset="0"/>
              <a:buChar char="•"/>
              <a:defRPr/>
            </a:pPr>
            <a:r>
              <a:rPr lang="en-US" altLang="nl-BE" dirty="0"/>
              <a:t>E.g., MySQL (open source, Oracle), Oracle DBMS (Oracle),  DB2 (IBM),  Microsoft SQL (Microsoft)</a:t>
            </a:r>
            <a:endParaRPr lang="nl-BE" altLang="nl-BE" dirty="0"/>
          </a:p>
          <a:p>
            <a:pPr eaLnBrk="1" fontAlgn="auto" hangingPunct="1">
              <a:spcBef>
                <a:spcPts val="0"/>
              </a:spcBef>
              <a:spcAft>
                <a:spcPts val="0"/>
              </a:spcAft>
              <a:defRPr/>
            </a:pPr>
            <a:r>
              <a:rPr lang="en-US" altLang="nl-BE" dirty="0"/>
              <a:t>Object-Oriented DBMSs (OODBMS) </a:t>
            </a:r>
          </a:p>
          <a:p>
            <a:pPr marL="645812" lvl="1" indent="-176131" eaLnBrk="1" fontAlgn="auto" hangingPunct="1">
              <a:spcBef>
                <a:spcPts val="0"/>
              </a:spcBef>
              <a:spcAft>
                <a:spcPts val="0"/>
              </a:spcAft>
              <a:buFont typeface="Arial" panose="020B0604020202020204" pitchFamily="34" charset="0"/>
              <a:buChar char="•"/>
              <a:defRPr/>
            </a:pPr>
            <a:r>
              <a:rPr lang="en-US" altLang="nl-BE" dirty="0"/>
              <a:t>based upon the OO data model</a:t>
            </a:r>
          </a:p>
          <a:p>
            <a:pPr marL="645812" lvl="1" indent="-176131" eaLnBrk="1" fontAlgn="auto" hangingPunct="1">
              <a:spcBef>
                <a:spcPts val="0"/>
              </a:spcBef>
              <a:spcAft>
                <a:spcPts val="0"/>
              </a:spcAft>
              <a:buFont typeface="Arial" panose="020B0604020202020204" pitchFamily="34" charset="0"/>
              <a:buChar char="•"/>
              <a:defRPr/>
            </a:pPr>
            <a:r>
              <a:rPr lang="en-US" altLang="nl-BE" dirty="0"/>
              <a:t>No impedance mismatch in combination with OO host language</a:t>
            </a:r>
          </a:p>
          <a:p>
            <a:pPr marL="645812" lvl="1" indent="-176131" eaLnBrk="1" fontAlgn="auto" hangingPunct="1">
              <a:spcBef>
                <a:spcPts val="0"/>
              </a:spcBef>
              <a:spcAft>
                <a:spcPts val="0"/>
              </a:spcAft>
              <a:buFont typeface="Arial" panose="020B0604020202020204" pitchFamily="34" charset="0"/>
              <a:buChar char="•"/>
              <a:defRPr/>
            </a:pPr>
            <a:r>
              <a:rPr lang="en-US" altLang="nl-BE" dirty="0"/>
              <a:t>E.g., db4o (open source, Versant), </a:t>
            </a:r>
            <a:r>
              <a:rPr lang="en-US" altLang="nl-BE" dirty="0" err="1"/>
              <a:t>Caché</a:t>
            </a:r>
            <a:r>
              <a:rPr lang="en-US" altLang="nl-BE" dirty="0"/>
              <a:t> (</a:t>
            </a:r>
            <a:r>
              <a:rPr lang="en-US" altLang="nl-BE" dirty="0" err="1"/>
              <a:t>Intersystems</a:t>
            </a:r>
            <a:r>
              <a:rPr lang="en-US" altLang="nl-BE" dirty="0"/>
              <a:t>) </a:t>
            </a:r>
            <a:r>
              <a:rPr lang="en-US" altLang="nl-BE" dirty="0" err="1"/>
              <a:t>GemStone</a:t>
            </a:r>
            <a:r>
              <a:rPr lang="en-US" altLang="nl-BE" dirty="0"/>
              <a:t>/S (</a:t>
            </a:r>
            <a:r>
              <a:rPr lang="en-US" altLang="nl-BE" dirty="0" err="1"/>
              <a:t>GemTalk</a:t>
            </a:r>
            <a:r>
              <a:rPr lang="en-US" altLang="nl-BE" dirty="0"/>
              <a:t> Systems)</a:t>
            </a:r>
          </a:p>
          <a:p>
            <a:pPr marL="645812" lvl="1" indent="-176131" eaLnBrk="1" fontAlgn="auto" hangingPunct="1">
              <a:spcBef>
                <a:spcPts val="0"/>
              </a:spcBef>
              <a:spcAft>
                <a:spcPts val="0"/>
              </a:spcAft>
              <a:buFont typeface="Arial" panose="020B0604020202020204" pitchFamily="34" charset="0"/>
              <a:buChar char="•"/>
              <a:defRPr/>
            </a:pPr>
            <a:r>
              <a:rPr lang="en-US" altLang="nl-BE" dirty="0"/>
              <a:t>only successful in niche markets, due to their complexity</a:t>
            </a:r>
          </a:p>
          <a:p>
            <a:pPr lvl="1">
              <a:defRPr/>
            </a:pPr>
            <a:endParaRPr lang="en-US" altLang="nl-BE" dirty="0"/>
          </a:p>
          <a:p>
            <a:pPr marL="645812" lvl="1" indent="-176131">
              <a:buFont typeface="Arial" panose="020B0604020202020204" pitchFamily="34" charset="0"/>
              <a:buChar char="•"/>
              <a:defRPr/>
            </a:pPr>
            <a:r>
              <a:rPr lang="en-US" altLang="nl-BE" dirty="0"/>
              <a:t>A class is a blueprint definition for a set of objects</a:t>
            </a:r>
          </a:p>
          <a:p>
            <a:pPr marL="1115494" lvl="2" indent="-176131">
              <a:buFont typeface="Arial" panose="020B0604020202020204" pitchFamily="34" charset="0"/>
              <a:buChar char="•"/>
              <a:defRPr/>
            </a:pPr>
            <a:r>
              <a:rPr lang="en-US" altLang="nl-BE" dirty="0"/>
              <a:t>Compare to entity type in ER</a:t>
            </a:r>
          </a:p>
          <a:p>
            <a:pPr marL="645812" lvl="1" indent="-176131">
              <a:buFont typeface="Arial" panose="020B0604020202020204" pitchFamily="34" charset="0"/>
              <a:buChar char="•"/>
              <a:defRPr/>
            </a:pPr>
            <a:r>
              <a:rPr lang="en-US" altLang="nl-BE" dirty="0"/>
              <a:t>Conversely, an object is an instance of a class</a:t>
            </a:r>
          </a:p>
          <a:p>
            <a:pPr marL="1115494" lvl="2" indent="-176131">
              <a:buFont typeface="Arial" panose="020B0604020202020204" pitchFamily="34" charset="0"/>
              <a:buChar char="•"/>
              <a:defRPr/>
            </a:pPr>
            <a:r>
              <a:rPr lang="en-US" altLang="nl-BE" dirty="0"/>
              <a:t>Compare to entity in ER</a:t>
            </a:r>
            <a:endParaRPr lang="nl-BE" altLang="nl-BE" dirty="0"/>
          </a:p>
          <a:p>
            <a:pPr marL="645812" lvl="1" indent="-176131">
              <a:buFont typeface="Arial" panose="020B0604020202020204" pitchFamily="34" charset="0"/>
              <a:buChar char="•"/>
              <a:defRPr/>
            </a:pPr>
            <a:r>
              <a:rPr lang="en-US" altLang="nl-BE" dirty="0"/>
              <a:t>Object is characterized by both variables and methods</a:t>
            </a:r>
          </a:p>
          <a:p>
            <a:pPr marL="1115494" lvl="2" indent="-176131">
              <a:buFont typeface="Arial" panose="020B0604020202020204" pitchFamily="34" charset="0"/>
              <a:buChar char="•"/>
              <a:defRPr/>
            </a:pPr>
            <a:r>
              <a:rPr lang="en-US" altLang="nl-BE" dirty="0"/>
              <a:t>Variables correspond to attribute types and variable values to attributes in the ER</a:t>
            </a:r>
          </a:p>
          <a:p>
            <a:pPr marL="1115494" lvl="2" indent="-176131">
              <a:buFont typeface="Arial" panose="020B0604020202020204" pitchFamily="34" charset="0"/>
              <a:buChar char="•"/>
              <a:defRPr/>
            </a:pPr>
            <a:r>
              <a:rPr lang="en-US" altLang="nl-BE" dirty="0"/>
              <a:t>No ER equivalent for methods</a:t>
            </a:r>
          </a:p>
          <a:p>
            <a:pPr marL="1115494" lvl="2" indent="-176131">
              <a:buFont typeface="Arial" panose="020B0604020202020204" pitchFamily="34" charset="0"/>
              <a:buChar char="•"/>
              <a:defRPr/>
            </a:pPr>
            <a:endParaRPr lang="nl-BE" altLang="nl-BE" dirty="0"/>
          </a:p>
          <a:p>
            <a:pPr eaLnBrk="1" fontAlgn="auto" hangingPunct="1">
              <a:spcBef>
                <a:spcPts val="0"/>
              </a:spcBef>
              <a:spcAft>
                <a:spcPts val="0"/>
              </a:spcAft>
              <a:defRPr/>
            </a:pPr>
            <a:r>
              <a:rPr lang="en-US" altLang="nl-BE" dirty="0"/>
              <a:t>Object-Relational DBMSs (ORDBMSs)</a:t>
            </a:r>
          </a:p>
          <a:p>
            <a:pPr marL="645812" lvl="1" indent="-176131" eaLnBrk="1" fontAlgn="auto" hangingPunct="1">
              <a:spcBef>
                <a:spcPts val="0"/>
              </a:spcBef>
              <a:spcAft>
                <a:spcPts val="0"/>
              </a:spcAft>
              <a:buFont typeface="Arial" panose="020B0604020202020204" pitchFamily="34" charset="0"/>
              <a:buChar char="•"/>
              <a:defRPr/>
            </a:pPr>
            <a:r>
              <a:rPr lang="en-US" altLang="nl-BE" dirty="0"/>
              <a:t>also referred to as extended relational DBMSs (ERDBMSs)</a:t>
            </a:r>
          </a:p>
          <a:p>
            <a:pPr marL="645812" lvl="1" indent="-176131" eaLnBrk="1" fontAlgn="auto" hangingPunct="1">
              <a:spcBef>
                <a:spcPts val="0"/>
              </a:spcBef>
              <a:spcAft>
                <a:spcPts val="0"/>
              </a:spcAft>
              <a:buFont typeface="Arial" panose="020B0604020202020204" pitchFamily="34" charset="0"/>
              <a:buChar char="•"/>
              <a:defRPr/>
            </a:pPr>
            <a:r>
              <a:rPr lang="en-US" altLang="nl-BE" dirty="0"/>
              <a:t>use a relational model extended with OO concepts</a:t>
            </a:r>
          </a:p>
          <a:p>
            <a:pPr marL="645812" lvl="1" indent="-176131" eaLnBrk="1" fontAlgn="auto" hangingPunct="1">
              <a:spcBef>
                <a:spcPts val="0"/>
              </a:spcBef>
              <a:spcAft>
                <a:spcPts val="0"/>
              </a:spcAft>
              <a:buFont typeface="Arial" panose="020B0604020202020204" pitchFamily="34" charset="0"/>
              <a:buChar char="•"/>
              <a:defRPr/>
            </a:pPr>
            <a:r>
              <a:rPr lang="en-US" altLang="nl-BE" dirty="0"/>
              <a:t>DML is SQL (declarative and set oriented)</a:t>
            </a:r>
          </a:p>
          <a:p>
            <a:pPr marL="645812" lvl="1" indent="-176131" eaLnBrk="1" fontAlgn="auto" hangingPunct="1">
              <a:spcBef>
                <a:spcPts val="0"/>
              </a:spcBef>
              <a:spcAft>
                <a:spcPts val="0"/>
              </a:spcAft>
              <a:buFont typeface="Arial" panose="020B0604020202020204" pitchFamily="34" charset="0"/>
              <a:buChar char="•"/>
              <a:defRPr/>
            </a:pPr>
            <a:r>
              <a:rPr lang="en-US" altLang="nl-BE" dirty="0"/>
              <a:t>E.g., Oracle DBMS (Oracle),  DB2 (IBM), Microsoft SQL (Microsoft)</a:t>
            </a:r>
            <a:endParaRPr lang="nl-BE" altLang="nl-BE" dirty="0"/>
          </a:p>
          <a:p>
            <a:pPr eaLnBrk="1" fontAlgn="auto" hangingPunct="1">
              <a:spcBef>
                <a:spcPts val="0"/>
              </a:spcBef>
              <a:spcAft>
                <a:spcPts val="0"/>
              </a:spcAft>
              <a:defRPr/>
            </a:pPr>
            <a:r>
              <a:rPr lang="en-US" altLang="nl-BE" dirty="0"/>
              <a:t>XML DBMSs </a:t>
            </a:r>
          </a:p>
          <a:p>
            <a:pPr marL="645812" lvl="1" indent="-176131" eaLnBrk="1" fontAlgn="auto" hangingPunct="1">
              <a:spcBef>
                <a:spcPts val="0"/>
              </a:spcBef>
              <a:spcAft>
                <a:spcPts val="0"/>
              </a:spcAft>
              <a:buFont typeface="Arial" panose="020B0604020202020204" pitchFamily="34" charset="0"/>
              <a:buChar char="•"/>
              <a:defRPr/>
            </a:pPr>
            <a:r>
              <a:rPr lang="en-US" altLang="nl-BE" dirty="0"/>
              <a:t>use the XML data model to store data</a:t>
            </a:r>
          </a:p>
          <a:p>
            <a:pPr marL="645812" lvl="1" indent="-176131" eaLnBrk="1" fontAlgn="auto" hangingPunct="1">
              <a:spcBef>
                <a:spcPts val="0"/>
              </a:spcBef>
              <a:spcAft>
                <a:spcPts val="0"/>
              </a:spcAft>
              <a:buFont typeface="Arial" panose="020B0604020202020204" pitchFamily="34" charset="0"/>
              <a:buChar char="•"/>
              <a:defRPr/>
            </a:pPr>
            <a:r>
              <a:rPr lang="en-US" altLang="nl-BE" dirty="0"/>
              <a:t>Native XML DBMSs (e.g., </a:t>
            </a:r>
            <a:r>
              <a:rPr lang="en-US" altLang="nl-BE" dirty="0" err="1"/>
              <a:t>BaseX</a:t>
            </a:r>
            <a:r>
              <a:rPr lang="en-US" altLang="nl-BE" dirty="0"/>
              <a:t>, </a:t>
            </a:r>
            <a:r>
              <a:rPr lang="en-US" altLang="nl-BE" dirty="0" err="1"/>
              <a:t>eXist</a:t>
            </a:r>
            <a:r>
              <a:rPr lang="en-US" altLang="nl-BE" dirty="0"/>
              <a:t>) map the tree structure of an XML document to a physical storage structure</a:t>
            </a:r>
          </a:p>
          <a:p>
            <a:pPr marL="645812" lvl="1" indent="-176131" eaLnBrk="1" fontAlgn="auto" hangingPunct="1">
              <a:spcBef>
                <a:spcPts val="0"/>
              </a:spcBef>
              <a:spcAft>
                <a:spcPts val="0"/>
              </a:spcAft>
              <a:buFont typeface="Arial" panose="020B0604020202020204" pitchFamily="34" charset="0"/>
              <a:buChar char="•"/>
              <a:defRPr/>
            </a:pPr>
            <a:r>
              <a:rPr lang="en-US" altLang="nl-BE" dirty="0"/>
              <a:t>XML-enabled DBMSs (e.g., Oracle, IBM DB2) are existing DBMSs that are extended with facilities to store XML data</a:t>
            </a:r>
            <a:endParaRPr lang="nl-BE" altLang="nl-BE" dirty="0"/>
          </a:p>
          <a:p>
            <a:pPr eaLnBrk="1" fontAlgn="auto" hangingPunct="1">
              <a:spcBef>
                <a:spcPts val="0"/>
              </a:spcBef>
              <a:spcAft>
                <a:spcPts val="0"/>
              </a:spcAft>
              <a:defRPr/>
            </a:pPr>
            <a:r>
              <a:rPr lang="en-US" altLang="nl-BE" dirty="0"/>
              <a:t>NoSQL DBMSs which are</a:t>
            </a:r>
          </a:p>
          <a:p>
            <a:pPr marL="645812" lvl="1" indent="-176131" eaLnBrk="1" fontAlgn="auto" hangingPunct="1">
              <a:spcBef>
                <a:spcPts val="0"/>
              </a:spcBef>
              <a:spcAft>
                <a:spcPts val="0"/>
              </a:spcAft>
              <a:buFont typeface="Arial" panose="020B0604020202020204" pitchFamily="34" charset="0"/>
              <a:buChar char="•"/>
              <a:defRPr/>
            </a:pPr>
            <a:r>
              <a:rPr lang="en-US" altLang="nl-BE" dirty="0"/>
              <a:t>targeted at storing big and unstructured data</a:t>
            </a:r>
          </a:p>
          <a:p>
            <a:pPr marL="645812" lvl="1" indent="-176131" eaLnBrk="1" fontAlgn="auto" hangingPunct="1">
              <a:spcBef>
                <a:spcPts val="0"/>
              </a:spcBef>
              <a:spcAft>
                <a:spcPts val="0"/>
              </a:spcAft>
              <a:buFont typeface="Arial" panose="020B0604020202020204" pitchFamily="34" charset="0"/>
              <a:buChar char="•"/>
              <a:defRPr/>
            </a:pPr>
            <a:r>
              <a:rPr lang="en-US" altLang="nl-BE" dirty="0"/>
              <a:t>can be classified into key-value stores, column-oriented databases and graph databases</a:t>
            </a:r>
          </a:p>
          <a:p>
            <a:pPr marL="645812" lvl="1" indent="-176131" eaLnBrk="1" fontAlgn="auto" hangingPunct="1">
              <a:spcBef>
                <a:spcPts val="0"/>
              </a:spcBef>
              <a:spcAft>
                <a:spcPts val="0"/>
              </a:spcAft>
              <a:buFont typeface="Arial" panose="020B0604020202020204" pitchFamily="34" charset="0"/>
              <a:buChar char="•"/>
              <a:defRPr/>
            </a:pPr>
            <a:r>
              <a:rPr lang="en-US" altLang="nl-BE" dirty="0"/>
              <a:t>focus on scalability and the ability to cope with irregular or highly volatile data structures</a:t>
            </a:r>
          </a:p>
          <a:p>
            <a:pPr marL="645812" lvl="1" indent="-176131" eaLnBrk="1" fontAlgn="auto" hangingPunct="1">
              <a:spcBef>
                <a:spcPts val="0"/>
              </a:spcBef>
              <a:spcAft>
                <a:spcPts val="0"/>
              </a:spcAft>
              <a:buFont typeface="Arial" panose="020B0604020202020204" pitchFamily="34" charset="0"/>
              <a:buChar char="•"/>
              <a:defRPr/>
            </a:pPr>
            <a:r>
              <a:rPr lang="en-US" altLang="nl-BE" dirty="0"/>
              <a:t>E.g., Apache </a:t>
            </a:r>
            <a:r>
              <a:rPr lang="nl-BE" altLang="nl-BE" dirty="0"/>
              <a:t>Hadoop, MongoDB, Neo4j</a:t>
            </a:r>
          </a:p>
          <a:p>
            <a:pPr eaLnBrk="1" fontAlgn="auto" hangingPunct="1">
              <a:spcBef>
                <a:spcPts val="0"/>
              </a:spcBef>
              <a:spcAft>
                <a:spcPts val="0"/>
              </a:spcAft>
              <a:defRPr/>
            </a:pPr>
            <a:endParaRPr lang="nl-BE" altLang="nl-BE" b="1" dirty="0">
              <a:latin typeface="Arial" panose="020B0604020202020204" pitchFamily="34" charset="0"/>
            </a:endParaRPr>
          </a:p>
        </p:txBody>
      </p:sp>
      <p:sp>
        <p:nvSpPr>
          <p:cNvPr id="61444" name="Slide Number Placeholder 3">
            <a:extLst>
              <a:ext uri="{FF2B5EF4-FFF2-40B4-BE49-F238E27FC236}">
                <a16:creationId xmlns:a16="http://schemas.microsoft.com/office/drawing/2014/main" id="{423ADCA2-B317-4D8A-A15C-64334D0D26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8EA05D3-194B-43CB-973F-0EFF782F9300}" type="slidenum">
              <a:rPr lang="en-GB" altLang="nl-BE" smtClean="0">
                <a:latin typeface="Arial" panose="020B0604020202020204" pitchFamily="34" charset="0"/>
              </a:rPr>
              <a:pPr fontAlgn="base">
                <a:spcBef>
                  <a:spcPct val="0"/>
                </a:spcBef>
                <a:spcAft>
                  <a:spcPct val="0"/>
                </a:spcAft>
              </a:pPr>
              <a:t>29</a:t>
            </a:fld>
            <a:endParaRPr lang="en-GB" altLang="nl-BE">
              <a:latin typeface="Arial" panose="020B0604020202020204" pitchFamily="34" charset="0"/>
            </a:endParaRPr>
          </a:p>
        </p:txBody>
      </p:sp>
    </p:spTree>
    <p:extLst>
      <p:ext uri="{BB962C8B-B14F-4D97-AF65-F5344CB8AC3E}">
        <p14:creationId xmlns:p14="http://schemas.microsoft.com/office/powerpoint/2010/main" val="308958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a:t>
            </a:fld>
            <a:endParaRPr lang="en-US" altLang="en-US"/>
          </a:p>
        </p:txBody>
      </p:sp>
    </p:spTree>
    <p:extLst>
      <p:ext uri="{BB962C8B-B14F-4D97-AF65-F5344CB8AC3E}">
        <p14:creationId xmlns:p14="http://schemas.microsoft.com/office/powerpoint/2010/main" val="1803784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05" eaLnBrk="1" fontAlgn="auto" hangingPunct="1">
              <a:spcBef>
                <a:spcPts val="0"/>
              </a:spcBef>
              <a:spcAft>
                <a:spcPts val="0"/>
              </a:spcAft>
              <a:defRPr/>
            </a:pPr>
            <a:r>
              <a:rPr lang="en-US" altLang="en-US" dirty="0"/>
              <a:t>Multidimensional models are typically based on data warehouses, and are used for decision support purposes. The star schema is a typical data warehouse structure. It’s still a relational database, but here there are two types of tables. Fact tables contain numerical data that can be aggregated (prices, sales revenue, payments, etc.). Dimensions are different “lenses” by which you can slice and dice the numerical data (customers, departments, products, time periods, etc.). The term Online</a:t>
            </a:r>
            <a:r>
              <a:rPr lang="en-US" altLang="en-US" baseline="0" dirty="0"/>
              <a:t> Analytical Processing (OLAP) refers to the types of systems that use multidimensional data.</a:t>
            </a:r>
            <a:endParaRPr lang="en-US" altLang="en-US" dirty="0"/>
          </a:p>
          <a:p>
            <a:pPr eaLnBrk="1" hangingPunct="1"/>
            <a:endParaRPr lang="en-US" altLang="en-US" dirty="0"/>
          </a:p>
          <a:p>
            <a:pPr eaLnBrk="1" hangingPunct="1"/>
            <a:r>
              <a:rPr lang="en-US" altLang="en-US" dirty="0"/>
              <a:t>Big data is an emerging concern and opportunity for business. This refers to the huge amount of often unstructured data (such as tweets, customer reviews, blogs, emails, etc.) that are increasingly important for business decision-making. The Vs (volume, velocity,</a:t>
            </a:r>
            <a:r>
              <a:rPr lang="en-US" altLang="en-US" baseline="0" dirty="0"/>
              <a:t> variety, veracity, and value) are big buzzword in the big data world.</a:t>
            </a:r>
            <a:endParaRPr lang="en-US" alt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30</a:t>
            </a:fld>
            <a:endParaRPr lang="en-US" altLang="en-US"/>
          </a:p>
        </p:txBody>
      </p:sp>
    </p:spTree>
    <p:extLst>
      <p:ext uri="{BB962C8B-B14F-4D97-AF65-F5344CB8AC3E}">
        <p14:creationId xmlns:p14="http://schemas.microsoft.com/office/powerpoint/2010/main" val="1366465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31</a:t>
            </a:fld>
            <a:endParaRPr lang="en-US" altLang="en-US"/>
          </a:p>
        </p:txBody>
      </p:sp>
    </p:spTree>
    <p:extLst>
      <p:ext uri="{BB962C8B-B14F-4D97-AF65-F5344CB8AC3E}">
        <p14:creationId xmlns:p14="http://schemas.microsoft.com/office/powerpoint/2010/main" val="1673999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itchFamily="18" charset="0"/>
                <a:ea typeface="Arial"/>
                <a:cs typeface="Arial" charset="0"/>
                <a:sym typeface="Arial"/>
              </a:rPr>
              <a:t>Data modeling and design tools </a:t>
            </a:r>
            <a:r>
              <a:rPr lang="en-US" dirty="0">
                <a:latin typeface="Times New Roman" pitchFamily="18" charset="0"/>
                <a:ea typeface="Arial"/>
                <a:cs typeface="Arial" charset="0"/>
                <a:sym typeface="Arial"/>
              </a:rPr>
              <a:t>are automated tools used to design databases and application programs. These tools help with creation of data models and in some cases can also help automatically generate the “code” needed to create the database.</a:t>
            </a:r>
          </a:p>
          <a:p>
            <a:endParaRPr lang="en-US" altLang="en-US" dirty="0">
              <a:latin typeface="Times New Roman" pitchFamily="18" charset="0"/>
              <a:ea typeface="Arial"/>
              <a:cs typeface="Arial" charset="0"/>
              <a:sym typeface="Arial"/>
            </a:endParaRPr>
          </a:p>
          <a:p>
            <a:r>
              <a:rPr lang="en-US" dirty="0">
                <a:latin typeface="Times New Roman" pitchFamily="18" charset="0"/>
                <a:ea typeface="Arial"/>
                <a:cs typeface="Arial" charset="0"/>
                <a:sym typeface="Arial"/>
              </a:rPr>
              <a:t>A </a:t>
            </a:r>
            <a:r>
              <a:rPr lang="en-US" b="1" dirty="0">
                <a:latin typeface="Times New Roman" pitchFamily="18" charset="0"/>
                <a:ea typeface="Arial"/>
                <a:cs typeface="Arial" charset="0"/>
                <a:sym typeface="Arial"/>
              </a:rPr>
              <a:t>repository </a:t>
            </a:r>
            <a:r>
              <a:rPr lang="en-US" dirty="0">
                <a:latin typeface="Times New Roman" pitchFamily="18" charset="0"/>
                <a:ea typeface="Arial"/>
                <a:cs typeface="Arial" charset="0"/>
                <a:sym typeface="Arial"/>
              </a:rPr>
              <a:t>is a centralized knowledge base for all data definitions, data relationships, screen and report formats, and other system components. In other words, the metadata resides in the repository.</a:t>
            </a:r>
          </a:p>
          <a:p>
            <a:endParaRPr lang="en-US" altLang="en-US" dirty="0">
              <a:latin typeface="Times New Roman" pitchFamily="18" charset="0"/>
              <a:ea typeface="Arial"/>
              <a:cs typeface="Arial" charset="0"/>
              <a:sym typeface="Arial"/>
            </a:endParaRPr>
          </a:p>
          <a:p>
            <a:r>
              <a:rPr lang="en-US" b="1" dirty="0">
                <a:latin typeface="Times New Roman" pitchFamily="18" charset="0"/>
                <a:ea typeface="Arial"/>
                <a:cs typeface="Arial" charset="0"/>
                <a:sym typeface="Arial"/>
              </a:rPr>
              <a:t>DBMS</a:t>
            </a:r>
            <a:r>
              <a:rPr lang="en-US" dirty="0">
                <a:latin typeface="Times New Roman" pitchFamily="18" charset="0"/>
                <a:ea typeface="Arial"/>
                <a:cs typeface="Arial" charset="0"/>
                <a:sym typeface="Arial"/>
              </a:rPr>
              <a:t> is a software system that is used to create, maintain, and provide controlled access to databases. A </a:t>
            </a:r>
            <a:r>
              <a:rPr lang="en-US" b="1" dirty="0">
                <a:latin typeface="Times New Roman" pitchFamily="18" charset="0"/>
                <a:ea typeface="Arial"/>
                <a:cs typeface="Arial" charset="0"/>
                <a:sym typeface="Arial"/>
              </a:rPr>
              <a:t>database</a:t>
            </a:r>
            <a:r>
              <a:rPr lang="en-US" dirty="0">
                <a:latin typeface="Times New Roman" pitchFamily="18" charset="0"/>
                <a:ea typeface="Arial"/>
                <a:cs typeface="Arial" charset="0"/>
                <a:sym typeface="Arial"/>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dirty="0">
              <a:latin typeface="Times New Roman" pitchFamily="18" charset="0"/>
              <a:ea typeface="Arial"/>
              <a:cs typeface="Arial" charset="0"/>
              <a:sym typeface="Arial"/>
            </a:endParaRPr>
          </a:p>
          <a:p>
            <a:r>
              <a:rPr lang="en-US" altLang="en-US" b="1" dirty="0">
                <a:latin typeface="Times New Roman" pitchFamily="18" charset="0"/>
                <a:ea typeface="Arial"/>
                <a:cs typeface="Arial" charset="0"/>
                <a:sym typeface="Arial"/>
              </a:rPr>
              <a:t>Application programs </a:t>
            </a:r>
            <a:r>
              <a:rPr lang="en-US" altLang="en-US" dirty="0">
                <a:latin typeface="Times New Roman" pitchFamily="18" charset="0"/>
                <a:ea typeface="Arial"/>
                <a:cs typeface="Arial" charset="0"/>
                <a:sym typeface="Arial"/>
              </a:rPr>
              <a:t>interact with the database to provide functionality of use for the company. Relating this to figure 1-2, the application programs fulfill the order processing, invoicing, and payroll functions. </a:t>
            </a:r>
          </a:p>
          <a:p>
            <a:endParaRPr lang="en-US" altLang="en-US" dirty="0">
              <a:latin typeface="Times New Roman" pitchFamily="18" charset="0"/>
              <a:ea typeface="Arial"/>
              <a:cs typeface="Arial" charset="0"/>
              <a:sym typeface="Arial"/>
            </a:endParaRPr>
          </a:p>
          <a:p>
            <a:r>
              <a:rPr lang="en-US" dirty="0">
                <a:latin typeface="Times New Roman" pitchFamily="18" charset="0"/>
                <a:ea typeface="Arial"/>
                <a:cs typeface="Arial" charset="0"/>
                <a:sym typeface="Arial"/>
              </a:rPr>
              <a:t>The </a:t>
            </a:r>
            <a:r>
              <a:rPr lang="en-US" b="1" dirty="0">
                <a:latin typeface="Times New Roman" pitchFamily="18" charset="0"/>
                <a:ea typeface="Arial"/>
                <a:cs typeface="Arial" charset="0"/>
                <a:sym typeface="Arial"/>
              </a:rPr>
              <a:t>user interface </a:t>
            </a:r>
            <a:r>
              <a:rPr lang="en-US" dirty="0">
                <a:latin typeface="Times New Roman" pitchFamily="18" charset="0"/>
                <a:ea typeface="Arial"/>
                <a:cs typeface="Arial" charset="0"/>
                <a:sym typeface="Arial"/>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dirty="0">
              <a:latin typeface="Times New Roman" pitchFamily="18" charset="0"/>
              <a:ea typeface="Arial"/>
              <a:cs typeface="Arial" charset="0"/>
              <a:sym typeface="Arial"/>
            </a:endParaRPr>
          </a:p>
          <a:p>
            <a:r>
              <a:rPr lang="en-US" altLang="en-US" dirty="0">
                <a:latin typeface="Times New Roman" pitchFamily="18" charset="0"/>
                <a:ea typeface="Arial"/>
                <a:cs typeface="Arial" charset="0"/>
                <a:sym typeface="Arial"/>
              </a:rPr>
              <a:t>Different types of users include </a:t>
            </a:r>
            <a:r>
              <a:rPr lang="en-US" altLang="en-US" b="1" dirty="0">
                <a:latin typeface="Times New Roman" pitchFamily="18" charset="0"/>
                <a:ea typeface="Arial"/>
                <a:cs typeface="Arial" charset="0"/>
                <a:sym typeface="Arial"/>
              </a:rPr>
              <a:t>d</a:t>
            </a:r>
            <a:r>
              <a:rPr lang="en-US" b="1" dirty="0">
                <a:latin typeface="Times New Roman" pitchFamily="18" charset="0"/>
                <a:ea typeface="Arial"/>
                <a:cs typeface="Arial" charset="0"/>
                <a:sym typeface="Arial"/>
              </a:rPr>
              <a:t>ata and database administrators</a:t>
            </a:r>
            <a:r>
              <a:rPr lang="en-US" dirty="0">
                <a:latin typeface="Times New Roman" pitchFamily="18" charset="0"/>
                <a:ea typeface="Arial"/>
                <a:cs typeface="Arial" charset="0"/>
                <a:sym typeface="Arial"/>
              </a:rPr>
              <a:t>, </a:t>
            </a:r>
            <a:r>
              <a:rPr lang="en-US" b="1" dirty="0">
                <a:latin typeface="Times New Roman" pitchFamily="18" charset="0"/>
                <a:ea typeface="Arial"/>
                <a:cs typeface="Arial" charset="0"/>
                <a:sym typeface="Arial"/>
              </a:rPr>
              <a:t>system developers</a:t>
            </a:r>
            <a:r>
              <a:rPr lang="en-US" dirty="0">
                <a:latin typeface="Times New Roman" pitchFamily="18" charset="0"/>
                <a:ea typeface="Arial"/>
                <a:cs typeface="Arial" charset="0"/>
                <a:sym typeface="Arial"/>
              </a:rPr>
              <a:t>, and </a:t>
            </a:r>
            <a:r>
              <a:rPr lang="en-US" b="1" dirty="0">
                <a:latin typeface="Times New Roman" pitchFamily="18" charset="0"/>
                <a:ea typeface="Arial"/>
                <a:cs typeface="Arial" charset="0"/>
                <a:sym typeface="Arial"/>
              </a:rPr>
              <a:t>end users</a:t>
            </a:r>
            <a:r>
              <a:rPr lang="en-US" dirty="0">
                <a:latin typeface="Times New Roman" pitchFamily="18" charset="0"/>
                <a:ea typeface="Arial"/>
                <a:cs typeface="Arial" charset="0"/>
                <a:sym typeface="Arial"/>
              </a:rPr>
              <a:t>. The data administrators manage the data and database. The developers create the application programs. The end users are people who use the systems for various business functions. These can include accountants, sales people, managers, etc. Database administrators and system developers are IT people, and their principal clientele are end users.</a:t>
            </a:r>
            <a:endParaRPr lang="en-US" altLang="en-US" b="0"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32</a:t>
            </a:fld>
            <a:endParaRPr lang="en-US" altLang="en-US"/>
          </a:p>
        </p:txBody>
      </p:sp>
    </p:spTree>
    <p:extLst>
      <p:ext uri="{BB962C8B-B14F-4D97-AF65-F5344CB8AC3E}">
        <p14:creationId xmlns:p14="http://schemas.microsoft.com/office/powerpoint/2010/main" val="524482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33</a:t>
            </a:fld>
            <a:endParaRPr lang="en-US" altLang="en-US"/>
          </a:p>
        </p:txBody>
      </p:sp>
    </p:spTree>
    <p:extLst>
      <p:ext uri="{BB962C8B-B14F-4D97-AF65-F5344CB8AC3E}">
        <p14:creationId xmlns:p14="http://schemas.microsoft.com/office/powerpoint/2010/main" val="1696789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1D127B48-1B50-4195-B92E-BB51A72293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52EE1D0C-F301-4B70-A103-954CCA8919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nl-BE" altLang="nl-BE" dirty="0">
                <a:latin typeface="Arial" panose="020B0604020202020204" pitchFamily="34" charset="0"/>
              </a:rPr>
              <a:t>The catalog holds the metadata in the database. It stores the definitions of database objects such as tables, views, indexs, etc.</a:t>
            </a:r>
          </a:p>
          <a:p>
            <a:pPr eaLnBrk="1" hangingPunct="1">
              <a:spcBef>
                <a:spcPct val="0"/>
              </a:spcBef>
            </a:pPr>
            <a:endParaRPr lang="nl-BE" altLang="nl-BE" dirty="0">
              <a:latin typeface="Arial" panose="020B0604020202020204" pitchFamily="34" charset="0"/>
            </a:endParaRPr>
          </a:p>
          <a:p>
            <a:pPr eaLnBrk="1" hangingPunct="1">
              <a:spcBef>
                <a:spcPct val="0"/>
              </a:spcBef>
            </a:pPr>
            <a:r>
              <a:rPr lang="nl-BE" altLang="nl-BE" dirty="0">
                <a:latin typeface="Arial" panose="020B0604020202020204" pitchFamily="34" charset="0"/>
              </a:rPr>
              <a:t>The catalog provides an important source of information for end users, applicaiton developers and the database itrself.</a:t>
            </a:r>
          </a:p>
          <a:p>
            <a:pPr eaLnBrk="1" hangingPunct="1">
              <a:spcBef>
                <a:spcPct val="0"/>
              </a:spcBef>
            </a:pPr>
            <a:endParaRPr lang="nl-BE" altLang="nl-BE" dirty="0">
              <a:latin typeface="Arial" panose="020B0604020202020204" pitchFamily="34" charset="0"/>
            </a:endParaRPr>
          </a:p>
        </p:txBody>
      </p:sp>
      <p:sp>
        <p:nvSpPr>
          <p:cNvPr id="49156" name="Slide Number Placeholder 3">
            <a:extLst>
              <a:ext uri="{FF2B5EF4-FFF2-40B4-BE49-F238E27FC236}">
                <a16:creationId xmlns:a16="http://schemas.microsoft.com/office/drawing/2014/main" id="{BA35124E-D652-4280-83A6-7F5DBE6E6B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8FC66E6-B2FC-48CC-B57D-D393F16D40D1}" type="slidenum">
              <a:rPr lang="en-GB" altLang="nl-BE" smtClean="0">
                <a:latin typeface="Arial" panose="020B0604020202020204" pitchFamily="34" charset="0"/>
              </a:rPr>
              <a:pPr fontAlgn="base">
                <a:spcBef>
                  <a:spcPct val="0"/>
                </a:spcBef>
                <a:spcAft>
                  <a:spcPct val="0"/>
                </a:spcAft>
              </a:pPr>
              <a:t>34</a:t>
            </a:fld>
            <a:endParaRPr lang="en-GB" altLang="nl-BE">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nl-BE" sz="2700" dirty="0"/>
              <a:t>Business user will run these applications to perform specific database operations</a:t>
            </a:r>
            <a:endParaRPr lang="nl-BE" altLang="nl-BE" sz="2700" dirty="0"/>
          </a:p>
          <a:p>
            <a:pPr eaLnBrk="1" hangingPunct="1">
              <a:spcBef>
                <a:spcPct val="0"/>
              </a:spcBef>
            </a:pPr>
            <a:endParaRPr lang="en-US" altLang="nl-BE" sz="2700" dirty="0"/>
          </a:p>
          <a:p>
            <a:pPr eaLnBrk="1" hangingPunct="1">
              <a:spcBef>
                <a:spcPct val="0"/>
              </a:spcBef>
            </a:pPr>
            <a:r>
              <a:rPr lang="en-US" altLang="nl-BE" sz="2700" dirty="0"/>
              <a:t>Information architect in conjunction with business &amp; systems analyst, designs the conceptual data model </a:t>
            </a:r>
            <a:r>
              <a:rPr lang="en-US" altLang="nl-BE" sz="2300" dirty="0"/>
              <a:t>closely interacts with the business user </a:t>
            </a:r>
          </a:p>
          <a:p>
            <a:pPr eaLnBrk="1" hangingPunct="1">
              <a:spcBef>
                <a:spcPct val="0"/>
              </a:spcBef>
            </a:pPr>
            <a:endParaRPr lang="en-US" altLang="nl-BE" sz="2300" dirty="0"/>
          </a:p>
          <a:p>
            <a:pPr eaLnBrk="1" hangingPunct="1">
              <a:spcBef>
                <a:spcPct val="0"/>
              </a:spcBef>
            </a:pPr>
            <a:r>
              <a:rPr lang="en-US" altLang="nl-BE" sz="2700" dirty="0"/>
              <a:t>Database designer </a:t>
            </a:r>
            <a:r>
              <a:rPr lang="en-US" altLang="nl-BE" sz="2700" dirty="0" err="1"/>
              <a:t>i.e</a:t>
            </a:r>
            <a:r>
              <a:rPr lang="en-US" altLang="nl-BE" sz="2700" dirty="0"/>
              <a:t> </a:t>
            </a:r>
            <a:r>
              <a:rPr lang="en-US" sz="2800" dirty="0">
                <a:solidFill>
                  <a:srgbClr val="000000"/>
                </a:solidFill>
              </a:rPr>
              <a:t>Database analysts and data modelers </a:t>
            </a:r>
            <a:r>
              <a:rPr lang="en-US" altLang="nl-BE" sz="2700" dirty="0"/>
              <a:t>translates the conceptual data model into a logical and internal data model</a:t>
            </a:r>
          </a:p>
          <a:p>
            <a:pPr eaLnBrk="1" hangingPunct="1">
              <a:spcBef>
                <a:spcPct val="0"/>
              </a:spcBef>
            </a:pPr>
            <a:r>
              <a:rPr lang="en-US" altLang="nl-BE" sz="2700" dirty="0"/>
              <a:t>Database administrator (DBA) is responsible for the implementation and monitoring of the database </a:t>
            </a:r>
          </a:p>
          <a:p>
            <a:pPr eaLnBrk="1" hangingPunct="1">
              <a:spcBef>
                <a:spcPct val="0"/>
              </a:spcBef>
            </a:pPr>
            <a:endParaRPr lang="en-US" altLang="nl-BE" sz="2700" dirty="0"/>
          </a:p>
          <a:p>
            <a:pPr eaLnBrk="1" hangingPunct="1">
              <a:spcBef>
                <a:spcPct val="0"/>
              </a:spcBef>
            </a:pPr>
            <a:r>
              <a:rPr lang="en-US" altLang="nl-BE" sz="2700" dirty="0"/>
              <a:t>Application developer or programmer develops database applications in a programming language such as Java or Python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8575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C923C14-6E1D-4C56-831E-3B2AABB1390D}" type="slidenum">
              <a:rPr lang="en-US" altLang="en-US" smtClean="0"/>
              <a:pPr>
                <a:defRPr/>
              </a:pPr>
              <a:t>36</a:t>
            </a:fld>
            <a:endParaRPr lang="en-US" altLang="en-US"/>
          </a:p>
        </p:txBody>
      </p:sp>
    </p:spTree>
    <p:extLst>
      <p:ext uri="{BB962C8B-B14F-4D97-AF65-F5344CB8AC3E}">
        <p14:creationId xmlns:p14="http://schemas.microsoft.com/office/powerpoint/2010/main" val="3963269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C923C14-6E1D-4C56-831E-3B2AABB1390D}" type="slidenum">
              <a:rPr lang="en-US" altLang="en-US" smtClean="0"/>
              <a:pPr>
                <a:defRPr/>
              </a:pPr>
              <a:t>37</a:t>
            </a:fld>
            <a:endParaRPr lang="en-US" altLang="en-US"/>
          </a:p>
        </p:txBody>
      </p:sp>
    </p:spTree>
    <p:extLst>
      <p:ext uri="{BB962C8B-B14F-4D97-AF65-F5344CB8AC3E}">
        <p14:creationId xmlns:p14="http://schemas.microsoft.com/office/powerpoint/2010/main" val="3334817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77868CA5-124C-489C-AE47-02F9E565B5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C9B0757-0B76-4E78-9AB9-367F11D6C700}"/>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r>
              <a:rPr lang="en-US" altLang="nl-BE" sz="1100" dirty="0"/>
              <a:t>A conceptual data model provides a high-level description of the data items with their characteristics and relationships</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communication instrument between information architect and business user </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should be implementation independent, user-friendly, and close to how the business user perceives the data</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usually represented using an Enhanced-Entity Relationship (EER) model, or an object-oriented model</a:t>
            </a:r>
          </a:p>
          <a:p>
            <a:pPr eaLnBrk="1" fontAlgn="auto" hangingPunct="1">
              <a:spcBef>
                <a:spcPts val="0"/>
              </a:spcBef>
              <a:spcAft>
                <a:spcPts val="0"/>
              </a:spcAft>
              <a:defRPr/>
            </a:pPr>
            <a:r>
              <a:rPr lang="en-US" altLang="nl-BE" sz="1100" dirty="0"/>
              <a:t>Logical data model is a translation or mapping of the conceptual data model towards a specific implementation environment</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can be a hierarchical, CODASYL, relational, object-oriented, extended relational, XML or NoSQL model</a:t>
            </a:r>
          </a:p>
          <a:p>
            <a:pPr eaLnBrk="1" fontAlgn="auto" hangingPunct="1">
              <a:spcBef>
                <a:spcPts val="0"/>
              </a:spcBef>
              <a:spcAft>
                <a:spcPts val="0"/>
              </a:spcAft>
              <a:defRPr/>
            </a:pPr>
            <a:r>
              <a:rPr lang="en-US" altLang="nl-BE" sz="1100" dirty="0"/>
              <a:t>Logical data model can be mapped to an internal data model that represents the data’s physical storage details </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clearly describes which data is stored where, in what format, which indexes are provided to speed up retrieval, etc.</a:t>
            </a:r>
          </a:p>
          <a:p>
            <a:pPr marL="821943" lvl="1" indent="-352261" eaLnBrk="1" fontAlgn="auto" hangingPunct="1">
              <a:spcBef>
                <a:spcPts val="0"/>
              </a:spcBef>
              <a:spcAft>
                <a:spcPts val="0"/>
              </a:spcAft>
              <a:buFont typeface="Arial" panose="020B0604020202020204" pitchFamily="34" charset="0"/>
              <a:buChar char="•"/>
              <a:defRPr/>
            </a:pPr>
            <a:r>
              <a:rPr lang="en-US" altLang="nl-BE" sz="1100" dirty="0"/>
              <a:t>highly DBMS specific</a:t>
            </a:r>
          </a:p>
          <a:p>
            <a:pPr eaLnBrk="1" fontAlgn="auto" hangingPunct="1">
              <a:spcBef>
                <a:spcPts val="0"/>
              </a:spcBef>
              <a:spcAft>
                <a:spcPts val="0"/>
              </a:spcAft>
              <a:defRPr/>
            </a:pPr>
            <a:r>
              <a:rPr lang="en-US" altLang="nl-BE" sz="1100" dirty="0"/>
              <a:t>External data model contains various subsets of the data items in the logical model, also called views, tailored towards the needs of specific applications or groups of users</a:t>
            </a:r>
          </a:p>
          <a:p>
            <a:pPr eaLnBrk="1" fontAlgn="auto" hangingPunct="1">
              <a:spcBef>
                <a:spcPts val="0"/>
              </a:spcBef>
              <a:spcAft>
                <a:spcPts val="0"/>
              </a:spcAft>
              <a:defRPr/>
            </a:pPr>
            <a:r>
              <a:rPr lang="en-US" altLang="nl-BE" sz="1100" dirty="0"/>
              <a:t>Difference between Physical data model and logical data model</a:t>
            </a:r>
          </a:p>
          <a:p>
            <a:pPr eaLnBrk="1" fontAlgn="auto" hangingPunct="1">
              <a:spcBef>
                <a:spcPts val="0"/>
              </a:spcBef>
              <a:spcAft>
                <a:spcPts val="0"/>
              </a:spcAft>
              <a:defRPr/>
            </a:pPr>
            <a:r>
              <a:rPr lang="en-US" sz="1100" dirty="0"/>
              <a:t>A physical data model defines the physical structure of the database - logical model is high level and does not include structure of database</a:t>
            </a:r>
          </a:p>
          <a:p>
            <a:pPr marL="645812" lvl="1" indent="-176131" eaLnBrk="1" fontAlgn="auto" hangingPunct="1">
              <a:spcBef>
                <a:spcPts val="0"/>
              </a:spcBef>
              <a:spcAft>
                <a:spcPts val="0"/>
              </a:spcAft>
              <a:buFont typeface="Arial" panose="020B0604020202020204" pitchFamily="34" charset="0"/>
              <a:buChar char="•"/>
              <a:defRPr/>
            </a:pPr>
            <a:r>
              <a:rPr lang="en-US" sz="1100" dirty="0"/>
              <a:t>Physical data model depends on the database management system used - logical data model is independent of the database management system used.</a:t>
            </a:r>
          </a:p>
          <a:p>
            <a:pPr marL="645812" lvl="1" indent="-176131" eaLnBrk="1" fontAlgn="auto" hangingPunct="1">
              <a:spcBef>
                <a:spcPts val="0"/>
              </a:spcBef>
              <a:spcAft>
                <a:spcPts val="0"/>
              </a:spcAft>
              <a:buFont typeface="Arial" panose="020B0604020202020204" pitchFamily="34" charset="0"/>
              <a:buChar char="•"/>
              <a:defRPr/>
            </a:pPr>
            <a:r>
              <a:rPr lang="en-US" sz="1100" dirty="0"/>
              <a:t>Physical data model includes tables, columns, data types, primary and foreign key constraints, triggers and stored procedures - logical data model includes entities, attributes, relationships and keys. </a:t>
            </a:r>
          </a:p>
          <a:p>
            <a:pPr marL="645812" lvl="1" indent="-176131" eaLnBrk="1" fontAlgn="auto" hangingPunct="1">
              <a:spcBef>
                <a:spcPts val="0"/>
              </a:spcBef>
              <a:spcAft>
                <a:spcPts val="0"/>
              </a:spcAft>
              <a:buFont typeface="Arial" panose="020B0604020202020204" pitchFamily="34" charset="0"/>
              <a:buChar char="•"/>
              <a:defRPr/>
            </a:pPr>
            <a:r>
              <a:rPr lang="en-US" sz="1100" dirty="0"/>
              <a:t>The logical data model is first derived from the business requirements. The physical data model is derived from the logical data model.</a:t>
            </a:r>
          </a:p>
          <a:p>
            <a:pPr marL="645812" lvl="1" indent="-176131" eaLnBrk="1" fontAlgn="auto" hangingPunct="1">
              <a:spcBef>
                <a:spcPts val="0"/>
              </a:spcBef>
              <a:spcAft>
                <a:spcPts val="0"/>
              </a:spcAft>
              <a:buFont typeface="Arial" panose="020B0604020202020204" pitchFamily="34" charset="0"/>
              <a:buChar char="•"/>
              <a:defRPr/>
            </a:pPr>
            <a:r>
              <a:rPr lang="en-US" sz="1100" dirty="0"/>
              <a:t>The logical data model is normalized (potentially to) to fourth normal form. The physical database model could be deformalized to meet the requirements as necessary.</a:t>
            </a:r>
          </a:p>
          <a:p>
            <a:pPr eaLnBrk="1" fontAlgn="auto" hangingPunct="1">
              <a:spcBef>
                <a:spcPts val="0"/>
              </a:spcBef>
              <a:spcAft>
                <a:spcPts val="0"/>
              </a:spcAft>
              <a:defRPr/>
            </a:pPr>
            <a:endParaRPr lang="nl-BE" altLang="nl-BE" sz="2900" dirty="0"/>
          </a:p>
          <a:p>
            <a:pPr marL="821943" lvl="1" indent="-352261" eaLnBrk="1" fontAlgn="auto" hangingPunct="1">
              <a:spcBef>
                <a:spcPts val="0"/>
              </a:spcBef>
              <a:spcAft>
                <a:spcPts val="0"/>
              </a:spcAft>
              <a:buFont typeface="Arial" panose="020B0604020202020204" pitchFamily="34" charset="0"/>
              <a:buChar char="•"/>
              <a:defRPr/>
            </a:pPr>
            <a:endParaRPr lang="nl-BE" altLang="nl-BE" sz="2100" dirty="0"/>
          </a:p>
          <a:p>
            <a:pPr eaLnBrk="1" fontAlgn="auto" hangingPunct="1">
              <a:spcBef>
                <a:spcPts val="0"/>
              </a:spcBef>
              <a:spcAft>
                <a:spcPts val="0"/>
              </a:spcAft>
              <a:defRPr/>
            </a:pPr>
            <a:endParaRPr lang="nl-BE" altLang="nl-BE" dirty="0">
              <a:latin typeface="Arial" panose="020B0604020202020204" pitchFamily="34" charset="0"/>
            </a:endParaRPr>
          </a:p>
        </p:txBody>
      </p:sp>
      <p:sp>
        <p:nvSpPr>
          <p:cNvPr id="40964" name="Slide Number Placeholder 3">
            <a:extLst>
              <a:ext uri="{FF2B5EF4-FFF2-40B4-BE49-F238E27FC236}">
                <a16:creationId xmlns:a16="http://schemas.microsoft.com/office/drawing/2014/main" id="{D0D6CD20-D264-4BC8-80CF-703E950122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053C6C-6C59-4D37-9DDD-5E2DA06ECC5F}" type="slidenum">
              <a:rPr lang="en-GB" altLang="nl-BE" smtClean="0">
                <a:latin typeface="Arial" panose="020B0604020202020204" pitchFamily="34" charset="0"/>
              </a:rPr>
              <a:pPr fontAlgn="base">
                <a:spcBef>
                  <a:spcPct val="0"/>
                </a:spcBef>
                <a:spcAft>
                  <a:spcPct val="0"/>
                </a:spcAft>
              </a:pPr>
              <a:t>38</a:t>
            </a:fld>
            <a:endParaRPr lang="en-GB" altLang="nl-BE">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cs typeface="Arial" pitchFamily="34" charset="0"/>
              </a:rPr>
              <a:t>In the internal layer or a physical model a data type is a detailed coding scheme recognized by a system software, such as a DBMS, for representing organizational data. The data type specifies the bit pattern of data stored in that coding scheme. There are many ways in which data could be physically represented. For data used</a:t>
            </a:r>
            <a:r>
              <a:rPr lang="en-US" altLang="en-US" baseline="0" dirty="0">
                <a:cs typeface="Arial" pitchFamily="34" charset="0"/>
              </a:rPr>
              <a:t> in mathematical calculations, numeric fields should be used. For text displays, there are a variety of character-based representations, some of which are fixed length and some of variable length. Other data types include dates, binary representations for images or audio, and even specialized types for XML and other representations.</a:t>
            </a:r>
            <a:endParaRPr lang="en-US" altLang="en-US" dirty="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39</a:t>
            </a:fld>
            <a:endParaRPr lang="en-US" altLang="en-US"/>
          </a:p>
        </p:txBody>
      </p:sp>
    </p:spTree>
    <p:extLst>
      <p:ext uri="{BB962C8B-B14F-4D97-AF65-F5344CB8AC3E}">
        <p14:creationId xmlns:p14="http://schemas.microsoft.com/office/powerpoint/2010/main" val="317607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4</a:t>
            </a:fld>
            <a:endParaRPr lang="en-US" altLang="en-US"/>
          </a:p>
        </p:txBody>
      </p:sp>
    </p:spTree>
    <p:extLst>
      <p:ext uri="{BB962C8B-B14F-4D97-AF65-F5344CB8AC3E}">
        <p14:creationId xmlns:p14="http://schemas.microsoft.com/office/powerpoint/2010/main" val="9432052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Selecting a data type involves four objectives that will have different relative levels of importance for different applications:</a:t>
            </a:r>
          </a:p>
          <a:p>
            <a:r>
              <a:rPr lang="en-US" sz="1200" b="1" i="0" u="none" strike="noStrike" kern="1200" cap="none" baseline="0" dirty="0">
                <a:solidFill>
                  <a:schemeClr val="dk1"/>
                </a:solidFill>
                <a:latin typeface="Arial"/>
                <a:ea typeface="Arial"/>
                <a:cs typeface="Arial"/>
                <a:sym typeface="Arial"/>
              </a:rPr>
              <a:t>1. </a:t>
            </a:r>
            <a:r>
              <a:rPr lang="en-US" sz="1200" b="0" i="0" u="none" strike="noStrike" kern="1200" cap="none" baseline="0" dirty="0">
                <a:solidFill>
                  <a:schemeClr val="dk1"/>
                </a:solidFill>
                <a:latin typeface="Arial"/>
                <a:ea typeface="Arial"/>
                <a:cs typeface="Arial"/>
                <a:sym typeface="Arial"/>
              </a:rPr>
              <a:t>Represent all possible values.</a:t>
            </a:r>
          </a:p>
          <a:p>
            <a:r>
              <a:rPr lang="en-US" sz="1200" b="1" i="0" u="none" strike="noStrike" kern="1200" cap="none" baseline="0" dirty="0">
                <a:solidFill>
                  <a:schemeClr val="dk1"/>
                </a:solidFill>
                <a:latin typeface="Arial"/>
                <a:ea typeface="Arial"/>
                <a:cs typeface="Arial"/>
                <a:sym typeface="Arial"/>
              </a:rPr>
              <a:t>2. </a:t>
            </a:r>
            <a:r>
              <a:rPr lang="en-US" sz="1200" b="0" i="0" u="none" strike="noStrike" kern="1200" cap="none" baseline="0" dirty="0">
                <a:solidFill>
                  <a:schemeClr val="dk1"/>
                </a:solidFill>
                <a:latin typeface="Arial"/>
                <a:ea typeface="Arial"/>
                <a:cs typeface="Arial"/>
                <a:sym typeface="Arial"/>
              </a:rPr>
              <a:t>Improve data integrity.</a:t>
            </a:r>
          </a:p>
          <a:p>
            <a:r>
              <a:rPr lang="en-US" sz="1200" b="1" i="0" u="none" strike="noStrike" kern="1200" cap="none" baseline="0" dirty="0">
                <a:solidFill>
                  <a:schemeClr val="dk1"/>
                </a:solidFill>
                <a:latin typeface="Arial"/>
                <a:ea typeface="Arial"/>
                <a:cs typeface="Arial"/>
                <a:sym typeface="Arial"/>
              </a:rPr>
              <a:t>3. </a:t>
            </a:r>
            <a:r>
              <a:rPr lang="en-US" sz="1200" b="0" i="0" u="none" strike="noStrike" kern="1200" cap="none" baseline="0" dirty="0">
                <a:solidFill>
                  <a:schemeClr val="dk1"/>
                </a:solidFill>
                <a:latin typeface="Arial"/>
                <a:ea typeface="Arial"/>
                <a:cs typeface="Arial"/>
                <a:sym typeface="Arial"/>
              </a:rPr>
              <a:t>Support all data manipulations.</a:t>
            </a:r>
          </a:p>
          <a:p>
            <a:r>
              <a:rPr lang="en-US" sz="1200" b="1" i="0" u="none" strike="noStrike" kern="1200" cap="none" baseline="0" dirty="0">
                <a:solidFill>
                  <a:schemeClr val="dk1"/>
                </a:solidFill>
                <a:latin typeface="Arial"/>
                <a:ea typeface="Arial"/>
                <a:cs typeface="Arial"/>
                <a:sym typeface="Arial"/>
              </a:rPr>
              <a:t>4. </a:t>
            </a:r>
            <a:r>
              <a:rPr lang="en-US" sz="1200" b="0" i="0" u="none" strike="noStrike" kern="1200" cap="none" baseline="0" dirty="0">
                <a:solidFill>
                  <a:schemeClr val="dk1"/>
                </a:solidFill>
                <a:latin typeface="Arial"/>
                <a:ea typeface="Arial"/>
                <a:cs typeface="Arial"/>
                <a:sym typeface="Arial"/>
              </a:rPr>
              <a:t>Minimize storage space.</a:t>
            </a:r>
            <a:endParaRPr lang="en-US" altLang="en-US" dirty="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40</a:t>
            </a:fld>
            <a:endParaRPr lang="en-US" altLang="en-US"/>
          </a:p>
        </p:txBody>
      </p:sp>
    </p:spTree>
    <p:extLst>
      <p:ext uri="{BB962C8B-B14F-4D97-AF65-F5344CB8AC3E}">
        <p14:creationId xmlns:p14="http://schemas.microsoft.com/office/powerpoint/2010/main" val="1813297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a view of the entities, attributes, and relationships involved in the world being modeled (the conceptual schema), as well as a view of tables, fields, and primary and foreign keys, together with an understanding of what makes a database well structured and efficient (the internal schema).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If you are a database designer, you</a:t>
            </a:r>
            <a:r>
              <a:rPr lang="en-US" altLang="en-US" baseline="0" dirty="0"/>
              <a:t> will be extensively involved in the logical and physical pieces of the internal conceptual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7558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BC967864-9E26-45ED-BA43-8D000F825F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09DF27A1-A116-46EA-9406-757C366607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nl-BE" altLang="nl-BE" dirty="0">
                <a:latin typeface="Arial" panose="020B0604020202020204" pitchFamily="34" charset="0"/>
              </a:rPr>
              <a:t>Data independence implies that changes in the data definitions have minimal or no impact on the applications using the data. These changes can occur in the conceptual or physical layer</a:t>
            </a:r>
          </a:p>
          <a:p>
            <a:pPr eaLnBrk="1" hangingPunct="1">
              <a:spcBef>
                <a:spcPct val="0"/>
              </a:spcBef>
            </a:pPr>
            <a:endParaRPr lang="nl-BE" altLang="nl-BE" dirty="0">
              <a:latin typeface="Arial" panose="020B0604020202020204" pitchFamily="34" charset="0"/>
            </a:endParaRPr>
          </a:p>
          <a:p>
            <a:pPr eaLnBrk="1" hangingPunct="1">
              <a:spcBef>
                <a:spcPct val="0"/>
              </a:spcBef>
            </a:pPr>
            <a:r>
              <a:rPr lang="nl-BE" altLang="nl-BE" dirty="0">
                <a:latin typeface="Arial" panose="020B0604020202020204" pitchFamily="34" charset="0"/>
              </a:rPr>
              <a:t>Phisical independence implies that the applicaitons , views, or logical data models need not be changed when changes are made to the data storage specifications in the physical model in the internal layer</a:t>
            </a:r>
          </a:p>
          <a:p>
            <a:pPr eaLnBrk="1" hangingPunct="1">
              <a:spcBef>
                <a:spcPct val="0"/>
              </a:spcBef>
            </a:pPr>
            <a:endParaRPr lang="nl-BE" altLang="nl-BE" dirty="0">
              <a:latin typeface="Arial" panose="020B0604020202020204" pitchFamily="34" charset="0"/>
            </a:endParaRPr>
          </a:p>
          <a:p>
            <a:pPr eaLnBrk="1" hangingPunct="1">
              <a:spcBef>
                <a:spcPct val="0"/>
              </a:spcBef>
            </a:pPr>
            <a:r>
              <a:rPr lang="nl-BE" altLang="nl-BE" dirty="0">
                <a:latin typeface="Arial" panose="020B0604020202020204" pitchFamily="34" charset="0"/>
              </a:rPr>
              <a:t>Logical data independence implies that the software applications are minimally affected by changes in the conceptual or logical model or layer</a:t>
            </a:r>
          </a:p>
          <a:p>
            <a:pPr eaLnBrk="1" hangingPunct="1">
              <a:spcBef>
                <a:spcPct val="0"/>
              </a:spcBef>
            </a:pPr>
            <a:endParaRPr lang="nl-BE" altLang="nl-BE" dirty="0">
              <a:latin typeface="Arial" panose="020B0604020202020204" pitchFamily="34" charset="0"/>
            </a:endParaRPr>
          </a:p>
          <a:p>
            <a:pPr eaLnBrk="1" hangingPunct="1">
              <a:spcBef>
                <a:spcPct val="0"/>
              </a:spcBef>
            </a:pPr>
            <a:r>
              <a:rPr lang="nl-BE" altLang="nl-BE" dirty="0">
                <a:latin typeface="Arial" panose="020B0604020202020204" pitchFamily="34" charset="0"/>
              </a:rPr>
              <a:t>A Mapping between external and logical  layer leads to logical data independence</a:t>
            </a:r>
          </a:p>
          <a:p>
            <a:pPr eaLnBrk="1" hangingPunct="1">
              <a:spcBef>
                <a:spcPct val="0"/>
              </a:spcBef>
            </a:pPr>
            <a:r>
              <a:rPr lang="nl-BE" altLang="nl-BE" dirty="0">
                <a:latin typeface="Arial" panose="020B0604020202020204" pitchFamily="34" charset="0"/>
              </a:rPr>
              <a:t>And</a:t>
            </a:r>
          </a:p>
          <a:p>
            <a:pPr eaLnBrk="1" hangingPunct="1">
              <a:spcBef>
                <a:spcPct val="0"/>
              </a:spcBef>
            </a:pPr>
            <a:r>
              <a:rPr lang="nl-BE" altLang="nl-BE" dirty="0">
                <a:latin typeface="Arial" panose="020B0604020202020204" pitchFamily="34" charset="0"/>
              </a:rPr>
              <a:t>A mapping between Logical and internal or physical layer leads to Physical data independence</a:t>
            </a:r>
          </a:p>
        </p:txBody>
      </p:sp>
      <p:sp>
        <p:nvSpPr>
          <p:cNvPr id="45060" name="Slide Number Placeholder 3">
            <a:extLst>
              <a:ext uri="{FF2B5EF4-FFF2-40B4-BE49-F238E27FC236}">
                <a16:creationId xmlns:a16="http://schemas.microsoft.com/office/drawing/2014/main" id="{A7F1622A-DA68-4526-AA95-A42707FFAD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1A73115-CE75-4A3F-81CB-145D49BD42BD}" type="slidenum">
              <a:rPr lang="en-GB" altLang="nl-BE" smtClean="0">
                <a:latin typeface="Arial" panose="020B0604020202020204" pitchFamily="34" charset="0"/>
              </a:rPr>
              <a:pPr fontAlgn="base">
                <a:spcBef>
                  <a:spcPct val="0"/>
                </a:spcBef>
                <a:spcAft>
                  <a:spcPct val="0"/>
                </a:spcAft>
              </a:pPr>
              <a:t>42</a:t>
            </a:fld>
            <a:endParaRPr lang="en-GB" altLang="nl-BE">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B555400-B337-4D2F-8028-6A964BA58D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7D04F0E7-7B62-4F02-A56C-9C5E02298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nl-BE" altLang="nl-BE" dirty="0">
                <a:latin typeface="Arial" panose="020B0604020202020204" pitchFamily="34" charset="0"/>
              </a:rPr>
              <a:t>Here is an example of the 3 layered architecture for a business procurement process</a:t>
            </a:r>
          </a:p>
          <a:p>
            <a:pPr eaLnBrk="1" hangingPunct="1">
              <a:spcBef>
                <a:spcPct val="0"/>
              </a:spcBef>
            </a:pPr>
            <a:endParaRPr lang="nl-BE" altLang="nl-BE" dirty="0">
              <a:latin typeface="Arial" panose="020B0604020202020204" pitchFamily="34" charset="0"/>
            </a:endParaRPr>
          </a:p>
          <a:p>
            <a:pPr eaLnBrk="1" hangingPunct="1">
              <a:spcBef>
                <a:spcPct val="0"/>
              </a:spcBef>
            </a:pPr>
            <a:r>
              <a:rPr lang="nl-BE" altLang="nl-BE" dirty="0">
                <a:latin typeface="Arial" panose="020B0604020202020204" pitchFamily="34" charset="0"/>
              </a:rPr>
              <a:t>The external layer being the views and business requiremetns mapping to the </a:t>
            </a:r>
            <a:r>
              <a:rPr lang="en-US" sz="1200" dirty="0">
                <a:solidFill>
                  <a:schemeClr val="accent2">
                    <a:lumMod val="75000"/>
                  </a:schemeClr>
                </a:solidFill>
              </a:rPr>
              <a:t>Conceptual and logical Layer </a:t>
            </a:r>
            <a:endParaRPr lang="nl-BE" altLang="nl-BE" dirty="0">
              <a:latin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nl-BE" altLang="nl-BE" dirty="0">
                <a:latin typeface="Arial" panose="020B0604020202020204" pitchFamily="34" charset="0"/>
              </a:rPr>
              <a:t>Next The </a:t>
            </a:r>
            <a:r>
              <a:rPr lang="en-US" sz="1200" dirty="0">
                <a:solidFill>
                  <a:schemeClr val="accent2">
                    <a:lumMod val="75000"/>
                  </a:schemeClr>
                </a:solidFill>
              </a:rPr>
              <a:t>Conceptual and logical Layer being the mapping to the physical layer</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a:solidFill>
                  <a:schemeClr val="accent2">
                    <a:lumMod val="75000"/>
                  </a:schemeClr>
                </a:solidFill>
              </a:rPr>
              <a:t>Andfinally  </a:t>
            </a:r>
            <a:r>
              <a:rPr lang="en-US" sz="1200" dirty="0">
                <a:solidFill>
                  <a:schemeClr val="accent2">
                    <a:lumMod val="75000"/>
                  </a:schemeClr>
                </a:solidFill>
              </a:rPr>
              <a:t>the internal layer being the persistent storage of data mapped in the internal layer</a:t>
            </a:r>
          </a:p>
          <a:p>
            <a:pPr eaLnBrk="1" hangingPunct="1">
              <a:spcBef>
                <a:spcPct val="0"/>
              </a:spcBef>
            </a:pPr>
            <a:endParaRPr lang="nl-BE" altLang="nl-BE" dirty="0">
              <a:latin typeface="Arial" panose="020B0604020202020204" pitchFamily="34" charset="0"/>
            </a:endParaRPr>
          </a:p>
        </p:txBody>
      </p:sp>
      <p:sp>
        <p:nvSpPr>
          <p:cNvPr id="47108" name="Slide Number Placeholder 3">
            <a:extLst>
              <a:ext uri="{FF2B5EF4-FFF2-40B4-BE49-F238E27FC236}">
                <a16:creationId xmlns:a16="http://schemas.microsoft.com/office/drawing/2014/main" id="{0A8A83DA-5FF9-4A53-8BBA-2AE819204A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79488">
              <a:defRPr>
                <a:solidFill>
                  <a:schemeClr val="tx1"/>
                </a:solidFill>
                <a:latin typeface="Calibri" panose="020F0502020204030204" pitchFamily="34" charset="0"/>
              </a:defRPr>
            </a:lvl1pPr>
            <a:lvl2pPr marL="762000" indent="-292100" defTabSz="979488">
              <a:defRPr>
                <a:solidFill>
                  <a:schemeClr val="tx1"/>
                </a:solidFill>
                <a:latin typeface="Calibri" panose="020F0502020204030204" pitchFamily="34" charset="0"/>
              </a:defRPr>
            </a:lvl2pPr>
            <a:lvl3pPr marL="1173163" indent="-233363" defTabSz="979488">
              <a:defRPr>
                <a:solidFill>
                  <a:schemeClr val="tx1"/>
                </a:solidFill>
                <a:latin typeface="Calibri" panose="020F0502020204030204" pitchFamily="34" charset="0"/>
              </a:defRPr>
            </a:lvl3pPr>
            <a:lvl4pPr marL="1643063" indent="-233363" defTabSz="979488">
              <a:defRPr>
                <a:solidFill>
                  <a:schemeClr val="tx1"/>
                </a:solidFill>
                <a:latin typeface="Calibri" panose="020F0502020204030204" pitchFamily="34" charset="0"/>
              </a:defRPr>
            </a:lvl4pPr>
            <a:lvl5pPr marL="2112963" indent="-233363" defTabSz="979488">
              <a:defRPr>
                <a:solidFill>
                  <a:schemeClr val="tx1"/>
                </a:solidFill>
                <a:latin typeface="Calibri" panose="020F0502020204030204" pitchFamily="34" charset="0"/>
              </a:defRPr>
            </a:lvl5pPr>
            <a:lvl6pPr marL="2570163" indent="-233363" defTabSz="979488" eaLnBrk="0" fontAlgn="base" hangingPunct="0">
              <a:spcBef>
                <a:spcPct val="0"/>
              </a:spcBef>
              <a:spcAft>
                <a:spcPct val="0"/>
              </a:spcAft>
              <a:defRPr>
                <a:solidFill>
                  <a:schemeClr val="tx1"/>
                </a:solidFill>
                <a:latin typeface="Calibri" panose="020F0502020204030204" pitchFamily="34" charset="0"/>
              </a:defRPr>
            </a:lvl6pPr>
            <a:lvl7pPr marL="3027363" indent="-233363" defTabSz="979488" eaLnBrk="0" fontAlgn="base" hangingPunct="0">
              <a:spcBef>
                <a:spcPct val="0"/>
              </a:spcBef>
              <a:spcAft>
                <a:spcPct val="0"/>
              </a:spcAft>
              <a:defRPr>
                <a:solidFill>
                  <a:schemeClr val="tx1"/>
                </a:solidFill>
                <a:latin typeface="Calibri" panose="020F0502020204030204" pitchFamily="34" charset="0"/>
              </a:defRPr>
            </a:lvl7pPr>
            <a:lvl8pPr marL="3484563" indent="-233363" defTabSz="979488" eaLnBrk="0" fontAlgn="base" hangingPunct="0">
              <a:spcBef>
                <a:spcPct val="0"/>
              </a:spcBef>
              <a:spcAft>
                <a:spcPct val="0"/>
              </a:spcAft>
              <a:defRPr>
                <a:solidFill>
                  <a:schemeClr val="tx1"/>
                </a:solidFill>
                <a:latin typeface="Calibri" panose="020F0502020204030204" pitchFamily="34" charset="0"/>
              </a:defRPr>
            </a:lvl8pPr>
            <a:lvl9pPr marL="3941763" indent="-233363" defTabSz="97948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22DEDCA-F590-4221-A868-EE2F7D5E68B9}" type="slidenum">
              <a:rPr lang="en-GB" altLang="nl-BE" smtClean="0">
                <a:latin typeface="Arial" panose="020B0604020202020204" pitchFamily="34" charset="0"/>
              </a:rPr>
              <a:pPr fontAlgn="base">
                <a:spcBef>
                  <a:spcPct val="0"/>
                </a:spcBef>
                <a:spcAft>
                  <a:spcPct val="0"/>
                </a:spcAft>
              </a:pPr>
              <a:t>43</a:t>
            </a:fld>
            <a:endParaRPr lang="en-GB" altLang="nl-BE">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44</a:t>
            </a:fld>
            <a:endParaRPr lang="en-US" altLang="en-US"/>
          </a:p>
        </p:txBody>
      </p:sp>
    </p:spTree>
    <p:extLst>
      <p:ext uri="{BB962C8B-B14F-4D97-AF65-F5344CB8AC3E}">
        <p14:creationId xmlns:p14="http://schemas.microsoft.com/office/powerpoint/2010/main" val="257628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46</a:t>
            </a:fld>
            <a:endParaRPr lang="en-US" altLang="en-US"/>
          </a:p>
        </p:txBody>
      </p:sp>
    </p:spTree>
    <p:extLst>
      <p:ext uri="{BB962C8B-B14F-4D97-AF65-F5344CB8AC3E}">
        <p14:creationId xmlns:p14="http://schemas.microsoft.com/office/powerpoint/2010/main" val="4208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5</a:t>
            </a:fld>
            <a:endParaRPr lang="en-US" altLang="en-US"/>
          </a:p>
        </p:txBody>
      </p:sp>
    </p:spTree>
    <p:extLst>
      <p:ext uri="{BB962C8B-B14F-4D97-AF65-F5344CB8AC3E}">
        <p14:creationId xmlns:p14="http://schemas.microsoft.com/office/powerpoint/2010/main" val="107306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6</a:t>
            </a:fld>
            <a:endParaRPr lang="en-US" altLang="en-US"/>
          </a:p>
        </p:txBody>
      </p:sp>
    </p:spTree>
    <p:extLst>
      <p:ext uri="{BB962C8B-B14F-4D97-AF65-F5344CB8AC3E}">
        <p14:creationId xmlns:p14="http://schemas.microsoft.com/office/powerpoint/2010/main" val="179215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7</a:t>
            </a:fld>
            <a:endParaRPr lang="en-US" altLang="en-US"/>
          </a:p>
        </p:txBody>
      </p:sp>
    </p:spTree>
    <p:extLst>
      <p:ext uri="{BB962C8B-B14F-4D97-AF65-F5344CB8AC3E}">
        <p14:creationId xmlns:p14="http://schemas.microsoft.com/office/powerpoint/2010/main" val="403203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8</a:t>
            </a:fld>
            <a:endParaRPr lang="en-US" altLang="en-US"/>
          </a:p>
        </p:txBody>
      </p:sp>
    </p:spTree>
    <p:extLst>
      <p:ext uri="{BB962C8B-B14F-4D97-AF65-F5344CB8AC3E}">
        <p14:creationId xmlns:p14="http://schemas.microsoft.com/office/powerpoint/2010/main" val="137907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p>
          <a:p>
            <a:endParaRPr lang="en-US" dirty="0"/>
          </a:p>
        </p:txBody>
      </p:sp>
      <p:sp>
        <p:nvSpPr>
          <p:cNvPr id="4" name="Slide Number Placeholder 3"/>
          <p:cNvSpPr>
            <a:spLocks noGrp="1"/>
          </p:cNvSpPr>
          <p:nvPr>
            <p:ph type="sldNum" sz="quarter" idx="10"/>
          </p:nvPr>
        </p:nvSpPr>
        <p:spPr/>
        <p:txBody>
          <a:bodyPr/>
          <a:lstStyle/>
          <a:p>
            <a:pPr>
              <a:defRPr/>
            </a:pPr>
            <a:fld id="{1C923C14-6E1D-4C56-831E-3B2AABB1390D}" type="slidenum">
              <a:rPr lang="en-US" altLang="en-US" smtClean="0"/>
              <a:pPr>
                <a:defRPr/>
              </a:pPr>
              <a:t>9</a:t>
            </a:fld>
            <a:endParaRPr lang="en-US" altLang="en-US"/>
          </a:p>
        </p:txBody>
      </p:sp>
    </p:spTree>
    <p:extLst>
      <p:ext uri="{BB962C8B-B14F-4D97-AF65-F5344CB8AC3E}">
        <p14:creationId xmlns:p14="http://schemas.microsoft.com/office/powerpoint/2010/main" val="341047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263-5A2D-496C-9170-702FF9C28D8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F4FAF9F-1005-4CC1-A625-D07F8C761D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563C2E0-8D80-4778-A7B7-885BF09B5F83}"/>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6296C33C-3646-44BC-A2D0-3788C4EF632E}"/>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C9785320-5F73-4F52-B336-C18914B8ECF5}"/>
              </a:ext>
            </a:extLst>
          </p:cNvPr>
          <p:cNvSpPr>
            <a:spLocks noGrp="1"/>
          </p:cNvSpPr>
          <p:nvPr>
            <p:ph type="sldNum" sz="quarter" idx="12"/>
          </p:nvPr>
        </p:nvSpPr>
        <p:spPr/>
        <p:txBody>
          <a:bodyPr/>
          <a:lstStyle/>
          <a:p>
            <a:fld id="{4FAB73BC-B049-4115-A692-8D63A059BFB8}" type="slidenum">
              <a:rPr lang="en-US" smtClean="0"/>
              <a:t>‹#›</a:t>
            </a:fld>
            <a:endParaRPr lang="en-US" dirty="0"/>
          </a:p>
        </p:txBody>
      </p:sp>
      <p:sp>
        <p:nvSpPr>
          <p:cNvPr id="7" name="TextBox 6">
            <a:extLst>
              <a:ext uri="{FF2B5EF4-FFF2-40B4-BE49-F238E27FC236}">
                <a16:creationId xmlns:a16="http://schemas.microsoft.com/office/drawing/2014/main" id="{D60D44C6-CC98-4B72-A83D-30728AC7576A}"/>
              </a:ext>
            </a:extLst>
          </p:cNvPr>
          <p:cNvSpPr txBox="1"/>
          <p:nvPr userDrawn="1"/>
        </p:nvSpPr>
        <p:spPr>
          <a:xfrm>
            <a:off x="2862632" y="41055"/>
            <a:ext cx="4000967" cy="461665"/>
          </a:xfrm>
          <a:prstGeom prst="rect">
            <a:avLst/>
          </a:prstGeom>
          <a:noFill/>
        </p:spPr>
        <p:txBody>
          <a:bodyPr wrap="square" rtlCol="0">
            <a:spAutoFit/>
          </a:bodyPr>
          <a:lstStyle/>
          <a:p>
            <a:r>
              <a:rPr lang="en-US" sz="2400" b="1" dirty="0">
                <a:solidFill>
                  <a:srgbClr val="FF0000"/>
                </a:solidFill>
              </a:rPr>
              <a:t>Data 604 Data Management</a:t>
            </a:r>
          </a:p>
        </p:txBody>
      </p:sp>
    </p:spTree>
    <p:extLst>
      <p:ext uri="{BB962C8B-B14F-4D97-AF65-F5344CB8AC3E}">
        <p14:creationId xmlns:p14="http://schemas.microsoft.com/office/powerpoint/2010/main" val="131816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F18B-A904-4603-9CAF-17E8C9F86E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08A43-3260-442D-9BEC-914D2C3D1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B1F40-B61E-4F1F-8C8F-9E55FE316F61}"/>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1885A7A8-3229-45C0-A763-5DF7B980A35B}"/>
              </a:ext>
            </a:extLst>
          </p:cNvPr>
          <p:cNvSpPr>
            <a:spLocks noGrp="1"/>
          </p:cNvSpPr>
          <p:nvPr>
            <p:ph type="ftr" sz="quarter" idx="11"/>
          </p:nvPr>
        </p:nvSpPr>
        <p:spPr/>
        <p:txBody>
          <a:bodyPr/>
          <a:lstStyle/>
          <a:p>
            <a:r>
              <a:rPr lang="en-US"/>
              <a:t>Patty Delafuente, Adjunct Faculty</a:t>
            </a:r>
            <a:endParaRPr lang="en-US" dirty="0"/>
          </a:p>
        </p:txBody>
      </p:sp>
      <p:sp>
        <p:nvSpPr>
          <p:cNvPr id="6" name="Slide Number Placeholder 5">
            <a:extLst>
              <a:ext uri="{FF2B5EF4-FFF2-40B4-BE49-F238E27FC236}">
                <a16:creationId xmlns:a16="http://schemas.microsoft.com/office/drawing/2014/main" id="{8DDFD64E-BA23-4C2B-BC48-B133A918EEF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816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225D9-0785-4527-ACF1-874C471E595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CA0F0-DCA2-4DFF-858E-D2A9DCA56C8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CE6AA-537B-45F6-B35B-88B2DFA93C2C}"/>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49A230BB-F424-4BB7-8644-DB480B065DCA}"/>
              </a:ext>
            </a:extLst>
          </p:cNvPr>
          <p:cNvSpPr>
            <a:spLocks noGrp="1"/>
          </p:cNvSpPr>
          <p:nvPr>
            <p:ph type="ftr" sz="quarter" idx="11"/>
          </p:nvPr>
        </p:nvSpPr>
        <p:spPr/>
        <p:txBody>
          <a:bodyPr/>
          <a:lstStyle/>
          <a:p>
            <a:r>
              <a:rPr lang="en-US"/>
              <a:t>Patty Delafuente, Adjunct Faculty</a:t>
            </a:r>
            <a:endParaRPr lang="en-US" dirty="0"/>
          </a:p>
        </p:txBody>
      </p:sp>
      <p:sp>
        <p:nvSpPr>
          <p:cNvPr id="6" name="Slide Number Placeholder 5">
            <a:extLst>
              <a:ext uri="{FF2B5EF4-FFF2-40B4-BE49-F238E27FC236}">
                <a16:creationId xmlns:a16="http://schemas.microsoft.com/office/drawing/2014/main" id="{741DA4DC-42CD-4E7E-ACF9-774AC8EB890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297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9FA0-EE25-42DE-B069-720CB1AC8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72D1C-6BAB-47E6-ABF4-77D1EE980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6D827-48C0-460A-BD79-6D0997ED4175}"/>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BD2E7B1F-5506-422C-A6BB-375911D250C6}"/>
              </a:ext>
            </a:extLst>
          </p:cNvPr>
          <p:cNvSpPr>
            <a:spLocks noGrp="1"/>
          </p:cNvSpPr>
          <p:nvPr>
            <p:ph type="ftr" sz="quarter" idx="11"/>
          </p:nvPr>
        </p:nvSpPr>
        <p:spPr/>
        <p:txBody>
          <a:bodyPr/>
          <a:lstStyle/>
          <a:p>
            <a:r>
              <a:rPr lang="en-US"/>
              <a:t>URL</a:t>
            </a:r>
            <a:endParaRPr lang="en-US" dirty="0"/>
          </a:p>
        </p:txBody>
      </p:sp>
      <p:sp>
        <p:nvSpPr>
          <p:cNvPr id="6" name="Slide Number Placeholder 5">
            <a:extLst>
              <a:ext uri="{FF2B5EF4-FFF2-40B4-BE49-F238E27FC236}">
                <a16:creationId xmlns:a16="http://schemas.microsoft.com/office/drawing/2014/main" id="{4EA880A7-44D4-4E32-A850-617CB5C8BE27}"/>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71106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ED90-0AD3-4C88-9DA9-01AB47D7F81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A8D9445-DFB5-4D6C-BE26-197D85019D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BE78F-60C0-47AA-9D72-1D866166B3F5}"/>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1064009B-B74A-4711-86D6-03B24A2DDC11}"/>
              </a:ext>
            </a:extLst>
          </p:cNvPr>
          <p:cNvSpPr>
            <a:spLocks noGrp="1"/>
          </p:cNvSpPr>
          <p:nvPr>
            <p:ph type="ftr" sz="quarter" idx="11"/>
          </p:nvPr>
        </p:nvSpPr>
        <p:spPr/>
        <p:txBody>
          <a:bodyPr/>
          <a:lstStyle/>
          <a:p>
            <a:r>
              <a:rPr lang="en-US"/>
              <a:t>Patty Delafuente, Adjunct Faculty</a:t>
            </a:r>
            <a:endParaRPr lang="en-US" dirty="0"/>
          </a:p>
        </p:txBody>
      </p:sp>
      <p:sp>
        <p:nvSpPr>
          <p:cNvPr id="6" name="Slide Number Placeholder 5">
            <a:extLst>
              <a:ext uri="{FF2B5EF4-FFF2-40B4-BE49-F238E27FC236}">
                <a16:creationId xmlns:a16="http://schemas.microsoft.com/office/drawing/2014/main" id="{DF80EC64-64FD-4567-B374-4D86823A0DA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785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00B-EC53-4E4D-AD89-3EDDA1F1E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62648-5D08-4784-B3F3-AA2624F6B6B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80A10-C557-44D9-8EFF-41604E655D2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EEBF75-DE0E-4A9C-863B-F55F8AEEA6A7}"/>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6" name="Footer Placeholder 5">
            <a:extLst>
              <a:ext uri="{FF2B5EF4-FFF2-40B4-BE49-F238E27FC236}">
                <a16:creationId xmlns:a16="http://schemas.microsoft.com/office/drawing/2014/main" id="{3088590B-07F5-4406-BD0C-98B48CDEC4A5}"/>
              </a:ext>
            </a:extLst>
          </p:cNvPr>
          <p:cNvSpPr>
            <a:spLocks noGrp="1"/>
          </p:cNvSpPr>
          <p:nvPr>
            <p:ph type="ftr" sz="quarter" idx="11"/>
          </p:nvPr>
        </p:nvSpPr>
        <p:spPr/>
        <p:txBody>
          <a:bodyPr/>
          <a:lstStyle/>
          <a:p>
            <a:r>
              <a:rPr lang="en-US"/>
              <a:t>URL</a:t>
            </a:r>
            <a:endParaRPr lang="en-US" dirty="0"/>
          </a:p>
        </p:txBody>
      </p:sp>
      <p:sp>
        <p:nvSpPr>
          <p:cNvPr id="7" name="Slide Number Placeholder 6">
            <a:extLst>
              <a:ext uri="{FF2B5EF4-FFF2-40B4-BE49-F238E27FC236}">
                <a16:creationId xmlns:a16="http://schemas.microsoft.com/office/drawing/2014/main" id="{E1956891-43A7-4E59-9F9D-646246675C6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676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9203-9D57-4DB3-B907-644EA5F89C8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B649-3CD3-4593-95F3-49A8329C61D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AABCA-4F86-4AF8-9BE7-223FF51D3BC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238787-9851-468E-B33C-3575FB0314B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46AAA0-5245-4A22-B1C6-7FF0B68692B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5C5B8-AF69-4B48-9939-71B0B2AB5B46}"/>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8" name="Footer Placeholder 7">
            <a:extLst>
              <a:ext uri="{FF2B5EF4-FFF2-40B4-BE49-F238E27FC236}">
                <a16:creationId xmlns:a16="http://schemas.microsoft.com/office/drawing/2014/main" id="{2D19B147-793F-459C-9B81-2A2DCF317C2A}"/>
              </a:ext>
            </a:extLst>
          </p:cNvPr>
          <p:cNvSpPr>
            <a:spLocks noGrp="1"/>
          </p:cNvSpPr>
          <p:nvPr>
            <p:ph type="ftr" sz="quarter" idx="11"/>
          </p:nvPr>
        </p:nvSpPr>
        <p:spPr/>
        <p:txBody>
          <a:bodyPr/>
          <a:lstStyle/>
          <a:p>
            <a:r>
              <a:rPr lang="en-US"/>
              <a:t>URL</a:t>
            </a:r>
            <a:endParaRPr lang="en-US" dirty="0"/>
          </a:p>
        </p:txBody>
      </p:sp>
      <p:sp>
        <p:nvSpPr>
          <p:cNvPr id="9" name="Slide Number Placeholder 8">
            <a:extLst>
              <a:ext uri="{FF2B5EF4-FFF2-40B4-BE49-F238E27FC236}">
                <a16:creationId xmlns:a16="http://schemas.microsoft.com/office/drawing/2014/main" id="{AE2BFD24-1204-4D83-ADE5-8052976D79D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13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379-F44B-45EC-8423-5DEC2E64B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BA3828-3DED-4500-B4F1-6CBA7DF58465}"/>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4" name="Footer Placeholder 3">
            <a:extLst>
              <a:ext uri="{FF2B5EF4-FFF2-40B4-BE49-F238E27FC236}">
                <a16:creationId xmlns:a16="http://schemas.microsoft.com/office/drawing/2014/main" id="{144CCC50-2E6B-4FBE-BB68-D739DAE50A2F}"/>
              </a:ext>
            </a:extLst>
          </p:cNvPr>
          <p:cNvSpPr>
            <a:spLocks noGrp="1"/>
          </p:cNvSpPr>
          <p:nvPr>
            <p:ph type="ftr" sz="quarter" idx="11"/>
          </p:nvPr>
        </p:nvSpPr>
        <p:spPr/>
        <p:txBody>
          <a:bodyPr/>
          <a:lstStyle/>
          <a:p>
            <a:r>
              <a:rPr lang="en-US"/>
              <a:t>URL</a:t>
            </a:r>
            <a:endParaRPr lang="en-US" dirty="0"/>
          </a:p>
        </p:txBody>
      </p:sp>
      <p:sp>
        <p:nvSpPr>
          <p:cNvPr id="5" name="Slide Number Placeholder 4">
            <a:extLst>
              <a:ext uri="{FF2B5EF4-FFF2-40B4-BE49-F238E27FC236}">
                <a16:creationId xmlns:a16="http://schemas.microsoft.com/office/drawing/2014/main" id="{3E9481CF-F87E-4D95-9AED-9D418A95454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39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D9EC3-E1D0-47EF-B17E-71AC56CAC46E}"/>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3" name="Footer Placeholder 2">
            <a:extLst>
              <a:ext uri="{FF2B5EF4-FFF2-40B4-BE49-F238E27FC236}">
                <a16:creationId xmlns:a16="http://schemas.microsoft.com/office/drawing/2014/main" id="{FB40FC56-9FA0-44CA-9F15-6C649BFF6A6B}"/>
              </a:ext>
            </a:extLst>
          </p:cNvPr>
          <p:cNvSpPr>
            <a:spLocks noGrp="1"/>
          </p:cNvSpPr>
          <p:nvPr>
            <p:ph type="ftr" sz="quarter" idx="11"/>
          </p:nvPr>
        </p:nvSpPr>
        <p:spPr/>
        <p:txBody>
          <a:bodyPr/>
          <a:lstStyle/>
          <a:p>
            <a:r>
              <a:rPr lang="en-US"/>
              <a:t>URL</a:t>
            </a:r>
            <a:endParaRPr lang="en-US" dirty="0"/>
          </a:p>
        </p:txBody>
      </p:sp>
      <p:sp>
        <p:nvSpPr>
          <p:cNvPr id="4" name="Slide Number Placeholder 3">
            <a:extLst>
              <a:ext uri="{FF2B5EF4-FFF2-40B4-BE49-F238E27FC236}">
                <a16:creationId xmlns:a16="http://schemas.microsoft.com/office/drawing/2014/main" id="{8E8192FD-EFDD-4F01-887F-D18E7E9775F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641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E7C6-1C22-4A2B-8ABB-C1870574B1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47BBCF5-3783-4C82-B12A-02882114F62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92644-A2E6-4EF9-9B1D-38FD6B0678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0ED75D2-DFCA-42E9-A058-4B1FE45080D3}"/>
              </a:ext>
            </a:extLst>
          </p:cNvPr>
          <p:cNvSpPr>
            <a:spLocks noGrp="1"/>
          </p:cNvSpPr>
          <p:nvPr>
            <p:ph type="dt" sz="half" idx="10"/>
          </p:nvPr>
        </p:nvSpPr>
        <p:spPr/>
        <p:txBody>
          <a:bodyPr/>
          <a:lstStyle/>
          <a:p>
            <a:fld id="{7463C41C-A487-0C45-A261-16903102544D}" type="datetimeFigureOut">
              <a:rPr lang="en-US" smtClean="0"/>
              <a:t>1/30/2022</a:t>
            </a:fld>
            <a:endParaRPr lang="en-US"/>
          </a:p>
        </p:txBody>
      </p:sp>
      <p:sp>
        <p:nvSpPr>
          <p:cNvPr id="6" name="Footer Placeholder 5">
            <a:extLst>
              <a:ext uri="{FF2B5EF4-FFF2-40B4-BE49-F238E27FC236}">
                <a16:creationId xmlns:a16="http://schemas.microsoft.com/office/drawing/2014/main" id="{AB5476BE-7576-4F8F-90DD-D6E4F46C263B}"/>
              </a:ext>
            </a:extLst>
          </p:cNvPr>
          <p:cNvSpPr>
            <a:spLocks noGrp="1"/>
          </p:cNvSpPr>
          <p:nvPr>
            <p:ph type="ftr" sz="quarter" idx="11"/>
          </p:nvPr>
        </p:nvSpPr>
        <p:spPr/>
        <p:txBody>
          <a:bodyPr/>
          <a:lstStyle/>
          <a:p>
            <a:r>
              <a:rPr lang="en-US"/>
              <a:t>URL</a:t>
            </a:r>
            <a:endParaRPr lang="en-US" dirty="0"/>
          </a:p>
        </p:txBody>
      </p:sp>
      <p:sp>
        <p:nvSpPr>
          <p:cNvPr id="7" name="Slide Number Placeholder 6">
            <a:extLst>
              <a:ext uri="{FF2B5EF4-FFF2-40B4-BE49-F238E27FC236}">
                <a16:creationId xmlns:a16="http://schemas.microsoft.com/office/drawing/2014/main" id="{49641A3E-5BF3-4243-A81C-C5E66ABE44A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360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56C3-3573-45DC-A601-8A0B1BF3E1F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09E6EAC-2386-4C81-842F-2AD3AA9378D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7DE73DD-3732-4F11-AB6D-6DA18EFF48E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27D0026-D237-4380-AD32-8AEB989088E5}"/>
              </a:ext>
            </a:extLst>
          </p:cNvPr>
          <p:cNvSpPr>
            <a:spLocks noGrp="1"/>
          </p:cNvSpPr>
          <p:nvPr>
            <p:ph type="dt" sz="half" idx="10"/>
          </p:nvPr>
        </p:nvSpPr>
        <p:spPr/>
        <p:txBody>
          <a:bodyPr/>
          <a:lstStyle/>
          <a:p>
            <a:fld id="{C9CAD897-D46E-4AD2-BD9B-49DD3E640873}" type="datetimeFigureOut">
              <a:rPr lang="en-US" smtClean="0"/>
              <a:t>1/30/2022</a:t>
            </a:fld>
            <a:endParaRPr lang="en-US" dirty="0"/>
          </a:p>
        </p:txBody>
      </p:sp>
      <p:sp>
        <p:nvSpPr>
          <p:cNvPr id="6" name="Footer Placeholder 5">
            <a:extLst>
              <a:ext uri="{FF2B5EF4-FFF2-40B4-BE49-F238E27FC236}">
                <a16:creationId xmlns:a16="http://schemas.microsoft.com/office/drawing/2014/main" id="{4560D308-FAC7-4A1E-A9E4-552AFB945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61A791-E7E1-4E7F-9D43-77824E742E4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6453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B5EF4-E6CE-4A52-8FE1-987F31F9195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4BDC9C-A413-4908-97A6-83F27EC39F6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19065-A7B9-4EE2-9F5B-5CB1BED6214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463C41C-A487-0C45-A261-16903102544D}" type="datetimeFigureOut">
              <a:rPr lang="en-US" smtClean="0"/>
              <a:t>1/30/2022</a:t>
            </a:fld>
            <a:endParaRPr lang="en-US"/>
          </a:p>
        </p:txBody>
      </p:sp>
      <p:sp>
        <p:nvSpPr>
          <p:cNvPr id="5" name="Footer Placeholder 4">
            <a:extLst>
              <a:ext uri="{FF2B5EF4-FFF2-40B4-BE49-F238E27FC236}">
                <a16:creationId xmlns:a16="http://schemas.microsoft.com/office/drawing/2014/main" id="{C7DE7F41-5642-4D12-AFBA-3E9FCFA431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Patty Delafuente, Adjunct Faculty</a:t>
            </a:r>
            <a:endParaRPr lang="en-US" dirty="0"/>
          </a:p>
        </p:txBody>
      </p:sp>
      <p:sp>
        <p:nvSpPr>
          <p:cNvPr id="6" name="Slide Number Placeholder 5">
            <a:extLst>
              <a:ext uri="{FF2B5EF4-FFF2-40B4-BE49-F238E27FC236}">
                <a16:creationId xmlns:a16="http://schemas.microsoft.com/office/drawing/2014/main" id="{556F5520-297B-433E-8275-62FD598037E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pic>
        <p:nvPicPr>
          <p:cNvPr id="7" name="Picture 6" descr="MD-flag-background-ppt.png">
            <a:extLst>
              <a:ext uri="{FF2B5EF4-FFF2-40B4-BE49-F238E27FC236}">
                <a16:creationId xmlns:a16="http://schemas.microsoft.com/office/drawing/2014/main" id="{77D48675-F2B6-4A2B-9535-64325F1394C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a:extLst>
              <a:ext uri="{FF2B5EF4-FFF2-40B4-BE49-F238E27FC236}">
                <a16:creationId xmlns:a16="http://schemas.microsoft.com/office/drawing/2014/main" id="{9B82F0CC-9C98-485E-8ADA-229122E771B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a:extLst>
              <a:ext uri="{FF2B5EF4-FFF2-40B4-BE49-F238E27FC236}">
                <a16:creationId xmlns:a16="http://schemas.microsoft.com/office/drawing/2014/main" id="{69D1423B-90D9-4679-8A88-5E84BD2D05DB}"/>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
        <p:nvSpPr>
          <p:cNvPr id="10" name="TextBox 9">
            <a:extLst>
              <a:ext uri="{FF2B5EF4-FFF2-40B4-BE49-F238E27FC236}">
                <a16:creationId xmlns:a16="http://schemas.microsoft.com/office/drawing/2014/main" id="{4411D806-42E8-44E5-AB03-50F77F129C03}"/>
              </a:ext>
            </a:extLst>
          </p:cNvPr>
          <p:cNvSpPr txBox="1"/>
          <p:nvPr userDrawn="1"/>
        </p:nvSpPr>
        <p:spPr>
          <a:xfrm>
            <a:off x="2862632" y="41055"/>
            <a:ext cx="4000967" cy="461665"/>
          </a:xfrm>
          <a:prstGeom prst="rect">
            <a:avLst/>
          </a:prstGeom>
          <a:noFill/>
        </p:spPr>
        <p:txBody>
          <a:bodyPr wrap="square" rtlCol="0">
            <a:spAutoFit/>
          </a:bodyPr>
          <a:lstStyle/>
          <a:p>
            <a:r>
              <a:rPr lang="en-US" sz="2400" b="1" dirty="0">
                <a:solidFill>
                  <a:srgbClr val="FF0000"/>
                </a:solidFill>
              </a:rPr>
              <a:t>Data 604 Data Management</a:t>
            </a:r>
          </a:p>
        </p:txBody>
      </p:sp>
    </p:spTree>
    <p:extLst>
      <p:ext uri="{BB962C8B-B14F-4D97-AF65-F5344CB8AC3E}">
        <p14:creationId xmlns:p14="http://schemas.microsoft.com/office/powerpoint/2010/main" val="3081556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www.comomeorganizo.com/2013_05_01_archiv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eadminblog.net/2012/11/15/revisando-mi-programa-45-administracion-electronic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yuehang@umbc.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hyperlink" Target="https://www.w3resource.com/sql/sql-basic/codd-12-rule-relation.ph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ACID_(computer_scienc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ACID_(computer_scien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en.wikipedia.org/wiki/CAP_theorem"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hyperlink" Target="https://www.microsoft.com/en-us/sql-server/sql-server-2019"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https://learnsqlteam.com/2020/05/15/installing-mssql-on-mac/" TargetMode="External"/><Relationship Id="rId4" Type="http://schemas.openxmlformats.org/officeDocument/2006/relationships/hyperlink" Target="https://docs.microsoft.com/en-us/sql/ssms/download-sql-server-management-studio-ssms?view=sql-server-2017"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tableau.com/academic/students" TargetMode="External"/><Relationship Id="rId2" Type="http://schemas.openxmlformats.org/officeDocument/2006/relationships/hyperlink" Target="https://databricks.com/product/faq/community-edit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604 – Data Management</a:t>
            </a:r>
          </a:p>
        </p:txBody>
      </p:sp>
      <p:sp>
        <p:nvSpPr>
          <p:cNvPr id="3" name="Subtitle 2"/>
          <p:cNvSpPr>
            <a:spLocks noGrp="1"/>
          </p:cNvSpPr>
          <p:nvPr>
            <p:ph type="subTitle" idx="1"/>
          </p:nvPr>
        </p:nvSpPr>
        <p:spPr/>
        <p:txBody>
          <a:bodyPr/>
          <a:lstStyle/>
          <a:p>
            <a:endParaRPr lang="en-US" dirty="0"/>
          </a:p>
          <a:p>
            <a:r>
              <a:rPr lang="en-US" dirty="0"/>
              <a:t>Week 1 – Introduction and history of databases</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4F25-E5AC-43E0-BB20-BB30DD90DF59}"/>
              </a:ext>
            </a:extLst>
          </p:cNvPr>
          <p:cNvSpPr>
            <a:spLocks noGrp="1"/>
          </p:cNvSpPr>
          <p:nvPr>
            <p:ph type="title"/>
          </p:nvPr>
        </p:nvSpPr>
        <p:spPr>
          <a:xfrm>
            <a:off x="355933" y="363393"/>
            <a:ext cx="5786438" cy="857250"/>
          </a:xfrm>
        </p:spPr>
        <p:txBody>
          <a:bodyPr>
            <a:normAutofit/>
          </a:bodyPr>
          <a:lstStyle/>
          <a:p>
            <a:r>
              <a:rPr lang="en-US" dirty="0"/>
              <a:t>Applications of Databases </a:t>
            </a:r>
          </a:p>
        </p:txBody>
      </p:sp>
      <p:sp>
        <p:nvSpPr>
          <p:cNvPr id="3" name="Content Placeholder 2">
            <a:extLst>
              <a:ext uri="{FF2B5EF4-FFF2-40B4-BE49-F238E27FC236}">
                <a16:creationId xmlns:a16="http://schemas.microsoft.com/office/drawing/2014/main" id="{BD1912C0-833B-4279-9118-56EEEF17F716}"/>
              </a:ext>
            </a:extLst>
          </p:cNvPr>
          <p:cNvSpPr>
            <a:spLocks noGrp="1"/>
          </p:cNvSpPr>
          <p:nvPr>
            <p:ph idx="1"/>
          </p:nvPr>
        </p:nvSpPr>
        <p:spPr>
          <a:xfrm>
            <a:off x="1496630" y="1322668"/>
            <a:ext cx="6323526" cy="2725341"/>
          </a:xfrm>
        </p:spPr>
        <p:txBody>
          <a:bodyPr>
            <a:normAutofit/>
          </a:bodyPr>
          <a:lstStyle/>
          <a:p>
            <a:r>
              <a:rPr lang="en-US" altLang="nl-BE" sz="1500" dirty="0"/>
              <a:t>Storage and retrieval of traditional numeric and alphanumeric data in an inventory application</a:t>
            </a:r>
          </a:p>
          <a:p>
            <a:r>
              <a:rPr lang="en-US" altLang="nl-BE" sz="1500" dirty="0"/>
              <a:t>Multimedia applications (e.g., YouTube, Spotify)</a:t>
            </a:r>
          </a:p>
          <a:p>
            <a:r>
              <a:rPr lang="en-US" altLang="nl-BE" sz="1500" dirty="0"/>
              <a:t>Biometric applications (e.g., fingerprints, retina scans)</a:t>
            </a:r>
          </a:p>
          <a:p>
            <a:r>
              <a:rPr lang="en-US" altLang="nl-BE" sz="1500" dirty="0"/>
              <a:t>Wearable applications (e.g., </a:t>
            </a:r>
            <a:r>
              <a:rPr lang="en-US" altLang="nl-BE" sz="1500" dirty="0" err="1"/>
              <a:t>FitBit</a:t>
            </a:r>
            <a:r>
              <a:rPr lang="en-US" altLang="nl-BE" sz="1500" dirty="0"/>
              <a:t>, Apple Watch)</a:t>
            </a:r>
          </a:p>
          <a:p>
            <a:r>
              <a:rPr lang="en-US" altLang="nl-BE" sz="1500" dirty="0"/>
              <a:t>Geographical information systems (GIS) applications (e.g., Google Maps)</a:t>
            </a:r>
          </a:p>
          <a:p>
            <a:r>
              <a:rPr lang="en-US" altLang="nl-BE" sz="1500" dirty="0"/>
              <a:t>Sensor applications (e.g., nuclear reactor)</a:t>
            </a:r>
          </a:p>
          <a:p>
            <a:r>
              <a:rPr lang="en-US" altLang="nl-BE" sz="1500" dirty="0"/>
              <a:t>Big Data applications (e.g., Walmart)</a:t>
            </a:r>
          </a:p>
          <a:p>
            <a:r>
              <a:rPr lang="en-US" altLang="nl-BE" sz="1500" dirty="0"/>
              <a:t>Internet of Things (IoT)  applications (e.g., Telematics)</a:t>
            </a:r>
            <a:endParaRPr lang="nl-BE" altLang="nl-BE" sz="1500" dirty="0"/>
          </a:p>
          <a:p>
            <a:pPr>
              <a:defRPr/>
            </a:pPr>
            <a:endParaRPr lang="en-US" dirty="0">
              <a:solidFill>
                <a:srgbClr val="000000"/>
              </a:solidFill>
            </a:endParaRPr>
          </a:p>
          <a:p>
            <a:pPr>
              <a:defRPr/>
            </a:pPr>
            <a:endParaRPr lang="en-US" dirty="0">
              <a:solidFill>
                <a:srgbClr val="000000"/>
              </a:solidFill>
            </a:endParaRPr>
          </a:p>
          <a:p>
            <a:endParaRPr lang="en-US" dirty="0"/>
          </a:p>
        </p:txBody>
      </p:sp>
      <p:sp>
        <p:nvSpPr>
          <p:cNvPr id="5" name="Footer Placeholder 4">
            <a:extLst>
              <a:ext uri="{FF2B5EF4-FFF2-40B4-BE49-F238E27FC236}">
                <a16:creationId xmlns:a16="http://schemas.microsoft.com/office/drawing/2014/main" id="{32BEB5F4-6E1C-4567-BBAF-4C7285DBAAE5}"/>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D7DB14E-A634-438F-A74A-667F521BB4C3}"/>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10</a:t>
            </a:fld>
            <a:endParaRPr lang="en-US" altLang="en-US" dirty="0"/>
          </a:p>
        </p:txBody>
      </p:sp>
      <p:sp>
        <p:nvSpPr>
          <p:cNvPr id="9" name="TextBox 8">
            <a:extLst>
              <a:ext uri="{FF2B5EF4-FFF2-40B4-BE49-F238E27FC236}">
                <a16:creationId xmlns:a16="http://schemas.microsoft.com/office/drawing/2014/main" id="{1BE9F48B-85C2-46F4-90F2-6971A2D98537}"/>
              </a:ext>
            </a:extLst>
          </p:cNvPr>
          <p:cNvSpPr txBox="1"/>
          <p:nvPr/>
        </p:nvSpPr>
        <p:spPr>
          <a:xfrm>
            <a:off x="4036796" y="4367210"/>
            <a:ext cx="4092033"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Principles of Database Management. All Rights Reserved </a:t>
            </a:r>
          </a:p>
          <a:p>
            <a:endParaRPr lang="en-US" sz="1350" dirty="0"/>
          </a:p>
        </p:txBody>
      </p:sp>
    </p:spTree>
    <p:extLst>
      <p:ext uri="{BB962C8B-B14F-4D97-AF65-F5344CB8AC3E}">
        <p14:creationId xmlns:p14="http://schemas.microsoft.com/office/powerpoint/2010/main" val="172253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429-0D11-4C9F-AAAE-62AEF099D2F4}"/>
              </a:ext>
            </a:extLst>
          </p:cNvPr>
          <p:cNvSpPr>
            <a:spLocks noGrp="1"/>
          </p:cNvSpPr>
          <p:nvPr>
            <p:ph type="title"/>
          </p:nvPr>
        </p:nvSpPr>
        <p:spPr/>
        <p:txBody>
          <a:bodyPr>
            <a:normAutofit/>
          </a:bodyPr>
          <a:lstStyle/>
          <a:p>
            <a:r>
              <a:rPr lang="en-US" dirty="0"/>
              <a:t>History of Databases</a:t>
            </a:r>
          </a:p>
        </p:txBody>
      </p:sp>
      <p:sp>
        <p:nvSpPr>
          <p:cNvPr id="3" name="Content Placeholder 2">
            <a:extLst>
              <a:ext uri="{FF2B5EF4-FFF2-40B4-BE49-F238E27FC236}">
                <a16:creationId xmlns:a16="http://schemas.microsoft.com/office/drawing/2014/main" id="{9801DA55-3B90-4F20-BE83-09C3EF2F949A}"/>
              </a:ext>
            </a:extLst>
          </p:cNvPr>
          <p:cNvSpPr>
            <a:spLocks noGrp="1"/>
          </p:cNvSpPr>
          <p:nvPr>
            <p:ph idx="1"/>
          </p:nvPr>
        </p:nvSpPr>
        <p:spPr/>
        <p:txBody>
          <a:bodyPr>
            <a:normAutofit/>
          </a:bodyPr>
          <a:lstStyle/>
          <a:p>
            <a:r>
              <a:rPr lang="en-US" dirty="0"/>
              <a:t>Learning Objectives</a:t>
            </a:r>
          </a:p>
          <a:p>
            <a:pPr lvl="1"/>
            <a:r>
              <a:rPr lang="en-US" dirty="0"/>
              <a:t>Understand limitations of file systems</a:t>
            </a:r>
          </a:p>
          <a:p>
            <a:pPr lvl="1"/>
            <a:r>
              <a:rPr lang="en-US" dirty="0"/>
              <a:t>Discuss evolution of relational databases and their advantages</a:t>
            </a:r>
          </a:p>
          <a:p>
            <a:pPr lvl="1"/>
            <a:r>
              <a:rPr lang="en-US" dirty="0"/>
              <a:t>Understand types of databases systems and their use cases</a:t>
            </a:r>
          </a:p>
          <a:p>
            <a:pPr lvl="1"/>
            <a:r>
              <a:rPr lang="en-US" dirty="0"/>
              <a:t>Know the elements that make up a relational database system</a:t>
            </a:r>
          </a:p>
          <a:p>
            <a:pPr lvl="1"/>
            <a:endParaRPr lang="en-US" dirty="0"/>
          </a:p>
        </p:txBody>
      </p:sp>
      <p:sp>
        <p:nvSpPr>
          <p:cNvPr id="5" name="Footer Placeholder 4">
            <a:extLst>
              <a:ext uri="{FF2B5EF4-FFF2-40B4-BE49-F238E27FC236}">
                <a16:creationId xmlns:a16="http://schemas.microsoft.com/office/drawing/2014/main" id="{8EA348C1-823D-4765-A6FD-A570481C71E2}"/>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0E871413-C191-4DE5-8AB6-018E82F1515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11</a:t>
            </a:fld>
            <a:endParaRPr lang="en-US" altLang="en-US"/>
          </a:p>
        </p:txBody>
      </p:sp>
    </p:spTree>
    <p:extLst>
      <p:ext uri="{BB962C8B-B14F-4D97-AF65-F5344CB8AC3E}">
        <p14:creationId xmlns:p14="http://schemas.microsoft.com/office/powerpoint/2010/main" val="192023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E44F-FCCB-4E7E-BE53-972E83A998A5}"/>
              </a:ext>
            </a:extLst>
          </p:cNvPr>
          <p:cNvSpPr>
            <a:spLocks noGrp="1"/>
          </p:cNvSpPr>
          <p:nvPr>
            <p:ph type="title"/>
          </p:nvPr>
        </p:nvSpPr>
        <p:spPr>
          <a:xfrm>
            <a:off x="274087" y="281583"/>
            <a:ext cx="7886700" cy="994172"/>
          </a:xfrm>
        </p:spPr>
        <p:txBody>
          <a:bodyPr>
            <a:normAutofit/>
          </a:bodyPr>
          <a:lstStyle/>
          <a:p>
            <a:r>
              <a:rPr lang="en-US" dirty="0"/>
              <a:t>Paper / Files</a:t>
            </a:r>
          </a:p>
        </p:txBody>
      </p:sp>
      <p:sp>
        <p:nvSpPr>
          <p:cNvPr id="3" name="Content Placeholder 2">
            <a:extLst>
              <a:ext uri="{FF2B5EF4-FFF2-40B4-BE49-F238E27FC236}">
                <a16:creationId xmlns:a16="http://schemas.microsoft.com/office/drawing/2014/main" id="{513FB1CC-99D5-467F-B588-B9601F1F8539}"/>
              </a:ext>
            </a:extLst>
          </p:cNvPr>
          <p:cNvSpPr>
            <a:spLocks noGrp="1"/>
          </p:cNvSpPr>
          <p:nvPr>
            <p:ph idx="1"/>
          </p:nvPr>
        </p:nvSpPr>
        <p:spPr/>
        <p:txBody>
          <a:bodyPr/>
          <a:lstStyle/>
          <a:p>
            <a:r>
              <a:rPr lang="en-US" dirty="0"/>
              <a:t>Paper, hand typed or written forms</a:t>
            </a:r>
          </a:p>
          <a:p>
            <a:r>
              <a:rPr lang="en-US" dirty="0"/>
              <a:t>Information stored in folders, filing cabinets</a:t>
            </a:r>
          </a:p>
        </p:txBody>
      </p:sp>
      <p:sp>
        <p:nvSpPr>
          <p:cNvPr id="5" name="Footer Placeholder 4">
            <a:extLst>
              <a:ext uri="{FF2B5EF4-FFF2-40B4-BE49-F238E27FC236}">
                <a16:creationId xmlns:a16="http://schemas.microsoft.com/office/drawing/2014/main" id="{12DE9454-6675-49BE-A6B2-C13A892CAB3D}"/>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C8D1F899-EF44-4823-AEA1-6947463C0510}"/>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12</a:t>
            </a:fld>
            <a:endParaRPr lang="en-US" altLang="en-US"/>
          </a:p>
        </p:txBody>
      </p:sp>
      <p:pic>
        <p:nvPicPr>
          <p:cNvPr id="7" name="Picture 6">
            <a:extLst>
              <a:ext uri="{FF2B5EF4-FFF2-40B4-BE49-F238E27FC236}">
                <a16:creationId xmlns:a16="http://schemas.microsoft.com/office/drawing/2014/main" id="{626A8E7E-9A06-47FA-A479-AE66B4E0FC4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43500" y="2550319"/>
            <a:ext cx="1828800" cy="1828800"/>
          </a:xfrm>
          <a:prstGeom prst="rect">
            <a:avLst/>
          </a:prstGeom>
        </p:spPr>
      </p:pic>
      <p:sp>
        <p:nvSpPr>
          <p:cNvPr id="8" name="TextBox 7">
            <a:extLst>
              <a:ext uri="{FF2B5EF4-FFF2-40B4-BE49-F238E27FC236}">
                <a16:creationId xmlns:a16="http://schemas.microsoft.com/office/drawing/2014/main" id="{FBC339C8-13BA-45B1-8988-94A1ECFEAB24}"/>
              </a:ext>
            </a:extLst>
          </p:cNvPr>
          <p:cNvSpPr txBox="1"/>
          <p:nvPr/>
        </p:nvSpPr>
        <p:spPr>
          <a:xfrm>
            <a:off x="5288756" y="4116020"/>
            <a:ext cx="1828800" cy="300082"/>
          </a:xfrm>
          <a:prstGeom prst="rect">
            <a:avLst/>
          </a:prstGeom>
          <a:noFill/>
        </p:spPr>
        <p:txBody>
          <a:bodyPr wrap="square" rtlCol="0">
            <a:spAutoFit/>
          </a:bodyPr>
          <a:lstStyle/>
          <a:p>
            <a:r>
              <a:rPr lang="en-US" sz="675" dirty="0">
                <a:hlinkClick r:id="rId4" tooltip="http://www.comomeorganizo.com/2013_05_01_archive.html"/>
              </a:rPr>
              <a:t>This Photo</a:t>
            </a:r>
            <a:r>
              <a:rPr lang="en-US" sz="675" dirty="0"/>
              <a:t> by Unknown Author is licensed under </a:t>
            </a:r>
            <a:r>
              <a:rPr lang="en-US" sz="675" dirty="0">
                <a:hlinkClick r:id="rId5" tooltip="https://creativecommons.org/licenses/by-sa/3.0/"/>
              </a:rPr>
              <a:t>CC BY-SA</a:t>
            </a:r>
            <a:endParaRPr lang="en-US" sz="675" dirty="0"/>
          </a:p>
        </p:txBody>
      </p:sp>
      <p:sp>
        <p:nvSpPr>
          <p:cNvPr id="9" name="TextBox 8">
            <a:extLst>
              <a:ext uri="{FF2B5EF4-FFF2-40B4-BE49-F238E27FC236}">
                <a16:creationId xmlns:a16="http://schemas.microsoft.com/office/drawing/2014/main" id="{F1615036-5821-4127-9B21-68A6B81466F4}"/>
              </a:ext>
            </a:extLst>
          </p:cNvPr>
          <p:cNvSpPr txBox="1"/>
          <p:nvPr/>
        </p:nvSpPr>
        <p:spPr>
          <a:xfrm>
            <a:off x="2951820" y="3003799"/>
            <a:ext cx="1620180" cy="507831"/>
          </a:xfrm>
          <a:prstGeom prst="rect">
            <a:avLst/>
          </a:prstGeom>
          <a:noFill/>
        </p:spPr>
        <p:txBody>
          <a:bodyPr wrap="square" rtlCol="0">
            <a:spAutoFit/>
          </a:bodyPr>
          <a:lstStyle/>
          <a:p>
            <a:r>
              <a:rPr lang="en-US" sz="1350" dirty="0"/>
              <a:t>Where do you see this today?</a:t>
            </a:r>
          </a:p>
        </p:txBody>
      </p:sp>
    </p:spTree>
    <p:extLst>
      <p:ext uri="{BB962C8B-B14F-4D97-AF65-F5344CB8AC3E}">
        <p14:creationId xmlns:p14="http://schemas.microsoft.com/office/powerpoint/2010/main" val="29733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7D5F-431C-456D-8269-D447D473C026}"/>
              </a:ext>
            </a:extLst>
          </p:cNvPr>
          <p:cNvSpPr>
            <a:spLocks noGrp="1"/>
          </p:cNvSpPr>
          <p:nvPr>
            <p:ph type="title"/>
          </p:nvPr>
        </p:nvSpPr>
        <p:spPr/>
        <p:txBody>
          <a:bodyPr>
            <a:normAutofit/>
          </a:bodyPr>
          <a:lstStyle/>
          <a:p>
            <a:r>
              <a:rPr lang="en-US" dirty="0"/>
              <a:t>Digitized Files</a:t>
            </a:r>
          </a:p>
        </p:txBody>
      </p:sp>
      <p:sp>
        <p:nvSpPr>
          <p:cNvPr id="3" name="Content Placeholder 2">
            <a:extLst>
              <a:ext uri="{FF2B5EF4-FFF2-40B4-BE49-F238E27FC236}">
                <a16:creationId xmlns:a16="http://schemas.microsoft.com/office/drawing/2014/main" id="{DF79E211-766A-45F3-885D-69394832C881}"/>
              </a:ext>
            </a:extLst>
          </p:cNvPr>
          <p:cNvSpPr>
            <a:spLocks noGrp="1"/>
          </p:cNvSpPr>
          <p:nvPr>
            <p:ph idx="1"/>
          </p:nvPr>
        </p:nvSpPr>
        <p:spPr/>
        <p:txBody>
          <a:bodyPr/>
          <a:lstStyle/>
          <a:p>
            <a:r>
              <a:rPr lang="en-US" dirty="0"/>
              <a:t>Electronic versions of filing cabinet</a:t>
            </a:r>
          </a:p>
          <a:p>
            <a:endParaRPr lang="en-US" dirty="0"/>
          </a:p>
          <a:p>
            <a:pPr marL="0" indent="0">
              <a:buNone/>
            </a:pPr>
            <a:r>
              <a:rPr lang="en-US" dirty="0"/>
              <a:t>Can save physical space (e.g. digitized videos)</a:t>
            </a:r>
          </a:p>
          <a:p>
            <a:pPr marL="0" indent="0">
              <a:buNone/>
            </a:pPr>
            <a:r>
              <a:rPr lang="en-US" dirty="0"/>
              <a:t>Without system though, it has same manual limitations. </a:t>
            </a:r>
          </a:p>
          <a:p>
            <a:pPr marL="0" indent="0">
              <a:buNone/>
            </a:pPr>
            <a:r>
              <a:rPr lang="en-US" dirty="0"/>
              <a:t>If you want a count of the videos, </a:t>
            </a:r>
          </a:p>
          <a:p>
            <a:pPr marL="0" indent="0">
              <a:buNone/>
            </a:pPr>
            <a:r>
              <a:rPr lang="en-US" dirty="0"/>
              <a:t>you have to count them. </a:t>
            </a:r>
          </a:p>
          <a:p>
            <a:pPr marL="0" indent="0">
              <a:buNone/>
            </a:pPr>
            <a:endParaRPr lang="en-US" dirty="0"/>
          </a:p>
          <a:p>
            <a:endParaRPr lang="en-US" dirty="0"/>
          </a:p>
        </p:txBody>
      </p:sp>
      <p:sp>
        <p:nvSpPr>
          <p:cNvPr id="5" name="Footer Placeholder 4">
            <a:extLst>
              <a:ext uri="{FF2B5EF4-FFF2-40B4-BE49-F238E27FC236}">
                <a16:creationId xmlns:a16="http://schemas.microsoft.com/office/drawing/2014/main" id="{68E28BD0-FC0E-4417-863D-971AEC479359}"/>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86E83BD-6618-4905-B5FC-5BC3952AD39C}"/>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13</a:t>
            </a:fld>
            <a:endParaRPr lang="en-US" altLang="en-US"/>
          </a:p>
        </p:txBody>
      </p:sp>
      <p:pic>
        <p:nvPicPr>
          <p:cNvPr id="7" name="Picture 6">
            <a:extLst>
              <a:ext uri="{FF2B5EF4-FFF2-40B4-BE49-F238E27FC236}">
                <a16:creationId xmlns:a16="http://schemas.microsoft.com/office/drawing/2014/main" id="{40378B1C-A803-43D6-9C90-45B45E9E8F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67710" y="2323290"/>
            <a:ext cx="2143125" cy="2121694"/>
          </a:xfrm>
          <a:prstGeom prst="rect">
            <a:avLst/>
          </a:prstGeom>
        </p:spPr>
      </p:pic>
      <p:sp>
        <p:nvSpPr>
          <p:cNvPr id="8" name="TextBox 7">
            <a:extLst>
              <a:ext uri="{FF2B5EF4-FFF2-40B4-BE49-F238E27FC236}">
                <a16:creationId xmlns:a16="http://schemas.microsoft.com/office/drawing/2014/main" id="{2C4189B7-DA09-46D1-83E6-2B8492E11500}"/>
              </a:ext>
            </a:extLst>
          </p:cNvPr>
          <p:cNvSpPr txBox="1"/>
          <p:nvPr/>
        </p:nvSpPr>
        <p:spPr>
          <a:xfrm>
            <a:off x="6619967" y="4223169"/>
            <a:ext cx="2143125" cy="300082"/>
          </a:xfrm>
          <a:prstGeom prst="rect">
            <a:avLst/>
          </a:prstGeom>
          <a:noFill/>
        </p:spPr>
        <p:txBody>
          <a:bodyPr wrap="square" rtlCol="0">
            <a:spAutoFit/>
          </a:bodyPr>
          <a:lstStyle/>
          <a:p>
            <a:r>
              <a:rPr lang="en-US" sz="675" dirty="0">
                <a:hlinkClick r:id="rId4" tooltip="http://eadminblog.net/2012/11/15/revisando-mi-programa-45-administracion-electronica/"/>
              </a:rPr>
              <a:t>This Photo</a:t>
            </a:r>
            <a:r>
              <a:rPr lang="en-US" sz="675" dirty="0"/>
              <a:t> by Unknown Author is licensed under </a:t>
            </a:r>
            <a:r>
              <a:rPr lang="en-US" sz="675" dirty="0">
                <a:hlinkClick r:id="rId5" tooltip="https://creativecommons.org/licenses/by-sa/3.0/"/>
              </a:rPr>
              <a:t>CC BY-SA</a:t>
            </a:r>
            <a:endParaRPr lang="en-US" sz="675" dirty="0"/>
          </a:p>
        </p:txBody>
      </p:sp>
    </p:spTree>
    <p:extLst>
      <p:ext uri="{BB962C8B-B14F-4D97-AF65-F5344CB8AC3E}">
        <p14:creationId xmlns:p14="http://schemas.microsoft.com/office/powerpoint/2010/main" val="391642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569166"/>
            <a:ext cx="7886700" cy="698849"/>
          </a:xfrm>
        </p:spPr>
        <p:txBody>
          <a:bodyPr/>
          <a:lstStyle/>
          <a:p>
            <a:r>
              <a:rPr lang="en-US" dirty="0"/>
              <a:t>Disadvantages of File Processing</a:t>
            </a:r>
          </a:p>
        </p:txBody>
      </p:sp>
      <p:sp>
        <p:nvSpPr>
          <p:cNvPr id="5" name="Text Placeholder 4"/>
          <p:cNvSpPr>
            <a:spLocks noGrp="1"/>
          </p:cNvSpPr>
          <p:nvPr>
            <p:ph type="body" idx="1"/>
          </p:nvPr>
        </p:nvSpPr>
        <p:spPr>
          <a:xfrm>
            <a:off x="226267" y="1349441"/>
            <a:ext cx="4215104" cy="3503403"/>
          </a:xfrm>
        </p:spPr>
        <p:txBody>
          <a:bodyPr/>
          <a:lstStyle/>
          <a:p>
            <a:pPr>
              <a:defRPr/>
            </a:pPr>
            <a:r>
              <a:rPr lang="en-US" sz="1500" dirty="0">
                <a:solidFill>
                  <a:srgbClr val="000000"/>
                </a:solidFill>
              </a:rPr>
              <a:t>Program-Data Dependence</a:t>
            </a:r>
          </a:p>
          <a:p>
            <a:pPr lvl="1">
              <a:defRPr/>
            </a:pPr>
            <a:r>
              <a:rPr lang="en-US" sz="1500" dirty="0">
                <a:solidFill>
                  <a:srgbClr val="000000"/>
                </a:solidFill>
              </a:rPr>
              <a:t>All programs maintain metadata for each file they use</a:t>
            </a:r>
          </a:p>
          <a:p>
            <a:pPr>
              <a:defRPr/>
            </a:pPr>
            <a:r>
              <a:rPr lang="en-US" sz="1500" dirty="0">
                <a:solidFill>
                  <a:srgbClr val="000000"/>
                </a:solidFill>
              </a:rPr>
              <a:t>Duplication of Data</a:t>
            </a:r>
          </a:p>
          <a:p>
            <a:pPr lvl="1">
              <a:defRPr/>
            </a:pPr>
            <a:r>
              <a:rPr lang="en-US" sz="1500" dirty="0">
                <a:solidFill>
                  <a:srgbClr val="000000"/>
                </a:solidFill>
              </a:rPr>
              <a:t>Different systems/programs have separate copies of the same data</a:t>
            </a:r>
          </a:p>
          <a:p>
            <a:pPr>
              <a:defRPr/>
            </a:pPr>
            <a:r>
              <a:rPr lang="en-US" sz="1500" dirty="0">
                <a:solidFill>
                  <a:srgbClr val="000000"/>
                </a:solidFill>
              </a:rPr>
              <a:t>Limited Data Sharing</a:t>
            </a:r>
          </a:p>
          <a:p>
            <a:pPr lvl="1">
              <a:defRPr/>
            </a:pPr>
            <a:r>
              <a:rPr lang="en-US" sz="1500" dirty="0">
                <a:solidFill>
                  <a:srgbClr val="000000"/>
                </a:solidFill>
              </a:rPr>
              <a:t>No centralized control of data</a:t>
            </a:r>
          </a:p>
          <a:p>
            <a:pPr>
              <a:defRPr/>
            </a:pPr>
            <a:r>
              <a:rPr lang="en-US" sz="1500" dirty="0">
                <a:solidFill>
                  <a:srgbClr val="000000"/>
                </a:solidFill>
              </a:rPr>
              <a:t>Lengthy Development Times</a:t>
            </a:r>
          </a:p>
          <a:p>
            <a:pPr lvl="1">
              <a:defRPr/>
            </a:pPr>
            <a:r>
              <a:rPr lang="en-US" sz="1500" dirty="0">
                <a:solidFill>
                  <a:srgbClr val="000000"/>
                </a:solidFill>
              </a:rPr>
              <a:t>Programmers must design their own file formats</a:t>
            </a:r>
          </a:p>
          <a:p>
            <a:pPr>
              <a:defRPr/>
            </a:pPr>
            <a:r>
              <a:rPr lang="en-US" sz="1500" dirty="0">
                <a:solidFill>
                  <a:srgbClr val="000000"/>
                </a:solidFill>
              </a:rPr>
              <a:t>Excessive Program Maintenance</a:t>
            </a:r>
          </a:p>
          <a:p>
            <a:pPr lvl="1">
              <a:defRPr/>
            </a:pPr>
            <a:r>
              <a:rPr lang="en-US" sz="1500" dirty="0">
                <a:solidFill>
                  <a:srgbClr val="000000"/>
                </a:solidFill>
              </a:rPr>
              <a:t>80% of information systems budget</a:t>
            </a:r>
          </a:p>
        </p:txBody>
      </p:sp>
      <p:pic>
        <p:nvPicPr>
          <p:cNvPr id="6" name="Picture 5" descr="A diagram illustrates the file processing approach based on computer programs used in three different departments of an organization. Each department is represented by circles representing the programs, below the circles is a rectangle representing the system, and below the rectangles are cylinders representing the files. Two way arrows connect the programs and files to the system. The Orders Department illustration, shows Program A, Program B, and Program C connected to the Order Filing system, which in turn is connected to Customer Master File, Inventory Master File, and Back Order File. The Accounting Department illustration, shows Program A and Program B, connected to the Invoicing system, which in turn is connected to Inventory Master File and Customer Master File. The Payroll Department illustration, shows Program A and Program B connected to the Payroll system, which is in turn connected to Employee Master File.">
            <a:extLst>
              <a:ext uri="{FF2B5EF4-FFF2-40B4-BE49-F238E27FC236}">
                <a16:creationId xmlns:a16="http://schemas.microsoft.com/office/drawing/2014/main" id="{D90881C4-708D-49F8-9103-1BD1ABE86C38}"/>
              </a:ext>
            </a:extLst>
          </p:cNvPr>
          <p:cNvPicPr>
            <a:picLocks noChangeAspect="1"/>
          </p:cNvPicPr>
          <p:nvPr/>
        </p:nvPicPr>
        <p:blipFill rotWithShape="1">
          <a:blip r:embed="rId3"/>
          <a:srcRect l="2835" t="5415" r="2238" b="9269"/>
          <a:stretch/>
        </p:blipFill>
        <p:spPr>
          <a:xfrm>
            <a:off x="4702631" y="1349441"/>
            <a:ext cx="4196484" cy="2970632"/>
          </a:xfrm>
          <a:prstGeom prst="rect">
            <a:avLst/>
          </a:prstGeom>
        </p:spPr>
      </p:pic>
      <p:pic>
        <p:nvPicPr>
          <p:cNvPr id="7" name="Picture 6">
            <a:extLst>
              <a:ext uri="{FF2B5EF4-FFF2-40B4-BE49-F238E27FC236}">
                <a16:creationId xmlns:a16="http://schemas.microsoft.com/office/drawing/2014/main" id="{44871D75-0A91-43A1-ADA9-CDBCF8978020}"/>
              </a:ext>
            </a:extLst>
          </p:cNvPr>
          <p:cNvPicPr>
            <a:picLocks noChangeAspect="1"/>
          </p:cNvPicPr>
          <p:nvPr/>
        </p:nvPicPr>
        <p:blipFill>
          <a:blip r:embed="rId4"/>
          <a:stretch>
            <a:fillRect/>
          </a:stretch>
        </p:blipFill>
        <p:spPr>
          <a:xfrm>
            <a:off x="27364" y="4793320"/>
            <a:ext cx="6383390" cy="335969"/>
          </a:xfrm>
          <a:prstGeom prst="rect">
            <a:avLst/>
          </a:prstGeom>
        </p:spPr>
      </p:pic>
    </p:spTree>
    <p:extLst>
      <p:ext uri="{BB962C8B-B14F-4D97-AF65-F5344CB8AC3E}">
        <p14:creationId xmlns:p14="http://schemas.microsoft.com/office/powerpoint/2010/main" val="25767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400-933B-403E-807A-FDB3E7923D52}"/>
              </a:ext>
            </a:extLst>
          </p:cNvPr>
          <p:cNvSpPr>
            <a:spLocks noGrp="1"/>
          </p:cNvSpPr>
          <p:nvPr>
            <p:ph type="title"/>
          </p:nvPr>
        </p:nvSpPr>
        <p:spPr/>
        <p:txBody>
          <a:bodyPr>
            <a:normAutofit/>
          </a:bodyPr>
          <a:lstStyle/>
          <a:p>
            <a:r>
              <a:rPr lang="en-US" dirty="0"/>
              <a:t>Can you think of examples?</a:t>
            </a:r>
          </a:p>
        </p:txBody>
      </p:sp>
      <p:sp>
        <p:nvSpPr>
          <p:cNvPr id="3" name="Content Placeholder 2">
            <a:extLst>
              <a:ext uri="{FF2B5EF4-FFF2-40B4-BE49-F238E27FC236}">
                <a16:creationId xmlns:a16="http://schemas.microsoft.com/office/drawing/2014/main" id="{BB377356-74B5-4AB1-A433-FCDA80D5FD13}"/>
              </a:ext>
            </a:extLst>
          </p:cNvPr>
          <p:cNvSpPr>
            <a:spLocks noGrp="1"/>
          </p:cNvSpPr>
          <p:nvPr>
            <p:ph idx="1"/>
          </p:nvPr>
        </p:nvSpPr>
        <p:spPr/>
        <p:txBody>
          <a:bodyPr/>
          <a:lstStyle/>
          <a:p>
            <a:r>
              <a:rPr lang="en-US" dirty="0"/>
              <a:t>Christmas card list</a:t>
            </a:r>
          </a:p>
          <a:p>
            <a:r>
              <a:rPr lang="en-US" dirty="0"/>
              <a:t>Address and phone book</a:t>
            </a:r>
          </a:p>
        </p:txBody>
      </p:sp>
      <p:sp>
        <p:nvSpPr>
          <p:cNvPr id="5" name="Footer Placeholder 4">
            <a:extLst>
              <a:ext uri="{FF2B5EF4-FFF2-40B4-BE49-F238E27FC236}">
                <a16:creationId xmlns:a16="http://schemas.microsoft.com/office/drawing/2014/main" id="{E1775319-FB08-441C-A7E9-CFDE9B077849}"/>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2F3E52ED-8772-49B7-98BE-E39111BD0748}"/>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15</a:t>
            </a:fld>
            <a:endParaRPr lang="en-US" altLang="en-US"/>
          </a:p>
        </p:txBody>
      </p:sp>
    </p:spTree>
    <p:extLst>
      <p:ext uri="{BB962C8B-B14F-4D97-AF65-F5344CB8AC3E}">
        <p14:creationId xmlns:p14="http://schemas.microsoft.com/office/powerpoint/2010/main" val="18772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5250-40D1-4905-AB46-39B1C061FFD2}"/>
              </a:ext>
            </a:extLst>
          </p:cNvPr>
          <p:cNvSpPr>
            <a:spLocks noGrp="1"/>
          </p:cNvSpPr>
          <p:nvPr>
            <p:ph type="title"/>
          </p:nvPr>
        </p:nvSpPr>
        <p:spPr/>
        <p:txBody>
          <a:bodyPr>
            <a:normAutofit/>
          </a:bodyPr>
          <a:lstStyle/>
          <a:p>
            <a:r>
              <a:rPr lang="en-US" dirty="0"/>
              <a:t>Motivation for Databases</a:t>
            </a:r>
          </a:p>
        </p:txBody>
      </p:sp>
      <p:sp>
        <p:nvSpPr>
          <p:cNvPr id="3" name="Content Placeholder 2">
            <a:extLst>
              <a:ext uri="{FF2B5EF4-FFF2-40B4-BE49-F238E27FC236}">
                <a16:creationId xmlns:a16="http://schemas.microsoft.com/office/drawing/2014/main" id="{D6B5000F-47A0-44A1-AEDA-69F6FBFA3F13}"/>
              </a:ext>
            </a:extLst>
          </p:cNvPr>
          <p:cNvSpPr>
            <a:spLocks noGrp="1"/>
          </p:cNvSpPr>
          <p:nvPr>
            <p:ph idx="1"/>
          </p:nvPr>
        </p:nvSpPr>
        <p:spPr/>
        <p:txBody>
          <a:bodyPr/>
          <a:lstStyle/>
          <a:p>
            <a:pPr>
              <a:defRPr/>
            </a:pPr>
            <a:r>
              <a:rPr lang="en-US" dirty="0">
                <a:solidFill>
                  <a:srgbClr val="000000"/>
                </a:solidFill>
              </a:rPr>
              <a:t>Driven by four main objectives:</a:t>
            </a:r>
          </a:p>
          <a:p>
            <a:pPr marL="555498" lvl="1">
              <a:defRPr/>
            </a:pPr>
            <a:r>
              <a:rPr lang="en-US" sz="1800" dirty="0">
                <a:solidFill>
                  <a:srgbClr val="000000"/>
                </a:solidFill>
              </a:rPr>
              <a:t>Need for program-data independence </a:t>
            </a:r>
            <a:r>
              <a:rPr lang="en-US" sz="1800" dirty="0">
                <a:solidFill>
                  <a:srgbClr val="000000"/>
                </a:solidFill>
                <a:sym typeface="Wingdings" pitchFamily="2" charset="2"/>
              </a:rPr>
              <a:t>in order to reduce maintenance</a:t>
            </a:r>
          </a:p>
          <a:p>
            <a:pPr marL="555498" lvl="1">
              <a:defRPr/>
            </a:pPr>
            <a:r>
              <a:rPr lang="en-US" sz="1800" dirty="0">
                <a:solidFill>
                  <a:srgbClr val="000000"/>
                </a:solidFill>
                <a:sym typeface="Wingdings" pitchFamily="2" charset="2"/>
              </a:rPr>
              <a:t>Desire to manage more complex data types and structures</a:t>
            </a:r>
          </a:p>
          <a:p>
            <a:pPr marL="555498" lvl="1">
              <a:defRPr/>
            </a:pPr>
            <a:r>
              <a:rPr lang="en-US" sz="1800" dirty="0">
                <a:solidFill>
                  <a:srgbClr val="000000"/>
                </a:solidFill>
                <a:sym typeface="Wingdings" pitchFamily="2" charset="2"/>
              </a:rPr>
              <a:t>Ease of data access for less technical personnel</a:t>
            </a:r>
          </a:p>
          <a:p>
            <a:pPr marL="555498" lvl="1">
              <a:defRPr/>
            </a:pPr>
            <a:r>
              <a:rPr lang="en-US" sz="1800" dirty="0">
                <a:solidFill>
                  <a:srgbClr val="000000"/>
                </a:solidFill>
                <a:sym typeface="Wingdings" pitchFamily="2" charset="2"/>
              </a:rPr>
              <a:t>Need for more powerful decision support platforms</a:t>
            </a:r>
          </a:p>
          <a:p>
            <a:endParaRPr lang="en-US" dirty="0"/>
          </a:p>
        </p:txBody>
      </p:sp>
      <p:sp>
        <p:nvSpPr>
          <p:cNvPr id="5" name="Footer Placeholder 4">
            <a:extLst>
              <a:ext uri="{FF2B5EF4-FFF2-40B4-BE49-F238E27FC236}">
                <a16:creationId xmlns:a16="http://schemas.microsoft.com/office/drawing/2014/main" id="{BF61E78C-D3CA-49F1-B151-758F278B283E}"/>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2E255798-B174-427B-BC8C-6F3CBC128C6D}"/>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16</a:t>
            </a:fld>
            <a:endParaRPr lang="en-US" altLang="en-US"/>
          </a:p>
        </p:txBody>
      </p:sp>
      <p:pic>
        <p:nvPicPr>
          <p:cNvPr id="6" name="Shape 15" descr="Pearson Logo">
            <a:extLst>
              <a:ext uri="{FF2B5EF4-FFF2-40B4-BE49-F238E27FC236}">
                <a16:creationId xmlns:a16="http://schemas.microsoft.com/office/drawing/2014/main" id="{87609AF5-C9BC-4E81-A20A-C1E5B00FE229}"/>
              </a:ext>
            </a:extLst>
          </p:cNvPr>
          <p:cNvPicPr preferRelativeResize="0"/>
          <p:nvPr/>
        </p:nvPicPr>
        <p:blipFill rotWithShape="1">
          <a:blip r:embed="rId3">
            <a:alphaModFix/>
          </a:blip>
          <a:srcRect/>
          <a:stretch/>
        </p:blipFill>
        <p:spPr>
          <a:xfrm>
            <a:off x="3383869" y="4299942"/>
            <a:ext cx="688499" cy="209936"/>
          </a:xfrm>
          <a:prstGeom prst="rect">
            <a:avLst/>
          </a:prstGeom>
          <a:noFill/>
          <a:ln>
            <a:noFill/>
          </a:ln>
        </p:spPr>
      </p:pic>
      <p:sp>
        <p:nvSpPr>
          <p:cNvPr id="7" name="TextBox 6">
            <a:extLst>
              <a:ext uri="{FF2B5EF4-FFF2-40B4-BE49-F238E27FC236}">
                <a16:creationId xmlns:a16="http://schemas.microsoft.com/office/drawing/2014/main" id="{EEEE7344-9B32-4127-A3F7-E39980A342CF}"/>
              </a:ext>
            </a:extLst>
          </p:cNvPr>
          <p:cNvSpPr txBox="1"/>
          <p:nvPr/>
        </p:nvSpPr>
        <p:spPr>
          <a:xfrm>
            <a:off x="4042173" y="4329559"/>
            <a:ext cx="3770709" cy="530915"/>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80173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E832-FCF3-45E6-8722-F0A76EC3D5F6}"/>
              </a:ext>
            </a:extLst>
          </p:cNvPr>
          <p:cNvSpPr>
            <a:spLocks noGrp="1"/>
          </p:cNvSpPr>
          <p:nvPr>
            <p:ph type="title"/>
          </p:nvPr>
        </p:nvSpPr>
        <p:spPr>
          <a:xfrm>
            <a:off x="212573" y="471026"/>
            <a:ext cx="5786438" cy="673243"/>
          </a:xfrm>
        </p:spPr>
        <p:txBody>
          <a:bodyPr>
            <a:normAutofit/>
          </a:bodyPr>
          <a:lstStyle/>
          <a:p>
            <a:r>
              <a:rPr lang="en-US" dirty="0"/>
              <a:t>Evolution of Databases</a:t>
            </a:r>
          </a:p>
        </p:txBody>
      </p:sp>
      <p:pic>
        <p:nvPicPr>
          <p:cNvPr id="6" name="Content Placeholder 5" descr="A diagram uses a series of horizontal timelines to illustrate the evolution of database technologies. The horizontal axis shows the decades from 1960 to 2010. Each of the following database technologies are represent by a solid line that indicates that that database technology is under active development, and or a dashed line that indicates that it is a legacy system that is still being used. Flat files, Staring in 1960 the technology remains under active development until mid of 1980s, where is now still used as a legacy system. Hierarchical, Starting in late 1960s the technology remains under active development until beginning of 1990s, where is now still used as a legacy system.  Network, Starting in early 1970s the technology remains under active development until 1990, where it was used as a legacy system until 2000. Relational, Starting in early 1980s the technology still remains under active development. Object oriented, Starting in early 1990s the technology still remains under active development. Object relational, Starting in early 1990s, after relational technology the technology still remains under active development. Analytics, Data Warehousing, Starting in late 1980s the technology still remains under active development. Analytics, Big data, Starting after 2000 the technology still remains under active development.">
            <a:extLst>
              <a:ext uri="{FF2B5EF4-FFF2-40B4-BE49-F238E27FC236}">
                <a16:creationId xmlns:a16="http://schemas.microsoft.com/office/drawing/2014/main" id="{5D017DBB-C33E-46A3-BECF-372A05C17A63}"/>
              </a:ext>
            </a:extLst>
          </p:cNvPr>
          <p:cNvPicPr>
            <a:picLocks noGrp="1" noChangeAspect="1"/>
          </p:cNvPicPr>
          <p:nvPr>
            <p:ph idx="1"/>
          </p:nvPr>
        </p:nvPicPr>
        <p:blipFill>
          <a:blip r:embed="rId3"/>
          <a:stretch>
            <a:fillRect/>
          </a:stretch>
        </p:blipFill>
        <p:spPr>
          <a:xfrm>
            <a:off x="684634" y="1151023"/>
            <a:ext cx="7886700" cy="3178536"/>
          </a:xfrm>
          <a:prstGeom prst="rect">
            <a:avLst/>
          </a:prstGeom>
        </p:spPr>
      </p:pic>
      <p:sp>
        <p:nvSpPr>
          <p:cNvPr id="5" name="Footer Placeholder 4">
            <a:extLst>
              <a:ext uri="{FF2B5EF4-FFF2-40B4-BE49-F238E27FC236}">
                <a16:creationId xmlns:a16="http://schemas.microsoft.com/office/drawing/2014/main" id="{234BABF9-74B7-4E30-8BCB-6C8A14D41F4E}"/>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8D1047F-B7AC-490D-9D4B-BB78F82D83AA}"/>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17</a:t>
            </a:fld>
            <a:endParaRPr lang="en-US" altLang="en-US"/>
          </a:p>
        </p:txBody>
      </p:sp>
      <p:pic>
        <p:nvPicPr>
          <p:cNvPr id="7" name="Shape 15" descr="Pearson Logo">
            <a:extLst>
              <a:ext uri="{FF2B5EF4-FFF2-40B4-BE49-F238E27FC236}">
                <a16:creationId xmlns:a16="http://schemas.microsoft.com/office/drawing/2014/main" id="{23E93220-8702-42B1-BBAE-E490574DA5E9}"/>
              </a:ext>
            </a:extLst>
          </p:cNvPr>
          <p:cNvPicPr preferRelativeResize="0"/>
          <p:nvPr/>
        </p:nvPicPr>
        <p:blipFill rotWithShape="1">
          <a:blip r:embed="rId4">
            <a:alphaModFix/>
          </a:blip>
          <a:srcRect/>
          <a:stretch/>
        </p:blipFill>
        <p:spPr>
          <a:xfrm>
            <a:off x="3577946" y="4359391"/>
            <a:ext cx="688499" cy="209936"/>
          </a:xfrm>
          <a:prstGeom prst="rect">
            <a:avLst/>
          </a:prstGeom>
          <a:noFill/>
          <a:ln>
            <a:noFill/>
          </a:ln>
        </p:spPr>
      </p:pic>
      <p:sp>
        <p:nvSpPr>
          <p:cNvPr id="8" name="TextBox 7">
            <a:extLst>
              <a:ext uri="{FF2B5EF4-FFF2-40B4-BE49-F238E27FC236}">
                <a16:creationId xmlns:a16="http://schemas.microsoft.com/office/drawing/2014/main" id="{A4F3D55C-1BB9-4890-9065-F331F83D6135}"/>
              </a:ext>
            </a:extLst>
          </p:cNvPr>
          <p:cNvSpPr txBox="1"/>
          <p:nvPr/>
        </p:nvSpPr>
        <p:spPr>
          <a:xfrm>
            <a:off x="4236250" y="4379195"/>
            <a:ext cx="3929902"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1697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492-DC61-4B00-BF3E-773FE29EF9A9}"/>
              </a:ext>
            </a:extLst>
          </p:cNvPr>
          <p:cNvSpPr>
            <a:spLocks noGrp="1"/>
          </p:cNvSpPr>
          <p:nvPr>
            <p:ph type="title"/>
          </p:nvPr>
        </p:nvSpPr>
        <p:spPr>
          <a:xfrm>
            <a:off x="169584" y="273844"/>
            <a:ext cx="7886700" cy="994172"/>
          </a:xfrm>
        </p:spPr>
        <p:txBody>
          <a:bodyPr>
            <a:normAutofit/>
          </a:bodyPr>
          <a:lstStyle/>
          <a:p>
            <a:r>
              <a:rPr lang="en-US" dirty="0"/>
              <a:t>Early Database Systems</a:t>
            </a:r>
          </a:p>
        </p:txBody>
      </p:sp>
      <p:pic>
        <p:nvPicPr>
          <p:cNvPr id="6" name="Content Placeholder 5" descr="A diagram that illustrates the evolution of database architectures. Both the hierarchical and network database models are depicted by three levels of rectangles. At the top of the hierarchical database model is a single rectangle. A line descends from the bottom of the rectangle, splitting into 3 addition lines to the tops of 3 rectangles on the second level. A line descends from the bottom of the middle rectangle, splitting into 2 addition lines to the tops of 2 rectangles on the third level. At the top of the network database model is a single rectangle. Two lines descend from the sides of the rectangle to the tops of 2 rectangles on the second level. From the rectangle on the left, two lines descend from the bottom and right side to the tops of the left and middle rectangles on the third level. From the rectangle on the right two lines descend from the left side and bottom to the tops of the middle and right rectangles on the third level. An additional line connects the left and middle rectangles.">
            <a:extLst>
              <a:ext uri="{FF2B5EF4-FFF2-40B4-BE49-F238E27FC236}">
                <a16:creationId xmlns:a16="http://schemas.microsoft.com/office/drawing/2014/main" id="{39FDCCF6-7890-44EB-8E38-353D4EC26D92}"/>
              </a:ext>
            </a:extLst>
          </p:cNvPr>
          <p:cNvPicPr>
            <a:picLocks noGrp="1" noChangeAspect="1"/>
          </p:cNvPicPr>
          <p:nvPr>
            <p:ph idx="1"/>
          </p:nvPr>
        </p:nvPicPr>
        <p:blipFill rotWithShape="1">
          <a:blip r:embed="rId3"/>
          <a:srcRect b="2087"/>
          <a:stretch/>
        </p:blipFill>
        <p:spPr>
          <a:xfrm>
            <a:off x="2337197" y="1491630"/>
            <a:ext cx="5164931" cy="2726343"/>
          </a:xfrm>
          <a:prstGeom prst="rect">
            <a:avLst/>
          </a:prstGeom>
        </p:spPr>
      </p:pic>
      <p:sp>
        <p:nvSpPr>
          <p:cNvPr id="5" name="Footer Placeholder 4">
            <a:extLst>
              <a:ext uri="{FF2B5EF4-FFF2-40B4-BE49-F238E27FC236}">
                <a16:creationId xmlns:a16="http://schemas.microsoft.com/office/drawing/2014/main" id="{22398A67-2392-499C-BCE3-E575F36538C6}"/>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A8E29B45-8068-4FA2-A671-01A1B4F57527}"/>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18</a:t>
            </a:fld>
            <a:endParaRPr lang="en-US" altLang="en-US"/>
          </a:p>
        </p:txBody>
      </p:sp>
      <p:pic>
        <p:nvPicPr>
          <p:cNvPr id="7" name="Shape 15" descr="Pearson Logo">
            <a:extLst>
              <a:ext uri="{FF2B5EF4-FFF2-40B4-BE49-F238E27FC236}">
                <a16:creationId xmlns:a16="http://schemas.microsoft.com/office/drawing/2014/main" id="{CCCED3D3-DA24-4231-9C9D-AABDB3F36191}"/>
              </a:ext>
            </a:extLst>
          </p:cNvPr>
          <p:cNvPicPr preferRelativeResize="0"/>
          <p:nvPr/>
        </p:nvPicPr>
        <p:blipFill rotWithShape="1">
          <a:blip r:embed="rId4">
            <a:alphaModFix/>
          </a:blip>
          <a:srcRect/>
          <a:stretch/>
        </p:blipFill>
        <p:spPr>
          <a:xfrm>
            <a:off x="3192281" y="4299942"/>
            <a:ext cx="688499" cy="209936"/>
          </a:xfrm>
          <a:prstGeom prst="rect">
            <a:avLst/>
          </a:prstGeom>
          <a:noFill/>
          <a:ln>
            <a:noFill/>
          </a:ln>
        </p:spPr>
      </p:pic>
      <p:sp>
        <p:nvSpPr>
          <p:cNvPr id="8" name="TextBox 7">
            <a:extLst>
              <a:ext uri="{FF2B5EF4-FFF2-40B4-BE49-F238E27FC236}">
                <a16:creationId xmlns:a16="http://schemas.microsoft.com/office/drawing/2014/main" id="{629E5918-CCBD-4597-9FBC-9FFC321F0BC4}"/>
              </a:ext>
            </a:extLst>
          </p:cNvPr>
          <p:cNvSpPr txBox="1"/>
          <p:nvPr/>
        </p:nvSpPr>
        <p:spPr>
          <a:xfrm>
            <a:off x="3974297" y="4281008"/>
            <a:ext cx="3770709" cy="530915"/>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427958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492-DC61-4B00-BF3E-773FE29EF9A9}"/>
              </a:ext>
            </a:extLst>
          </p:cNvPr>
          <p:cNvSpPr>
            <a:spLocks noGrp="1"/>
          </p:cNvSpPr>
          <p:nvPr>
            <p:ph type="title"/>
          </p:nvPr>
        </p:nvSpPr>
        <p:spPr>
          <a:xfrm>
            <a:off x="169584" y="273844"/>
            <a:ext cx="7886700" cy="994172"/>
          </a:xfrm>
        </p:spPr>
        <p:txBody>
          <a:bodyPr>
            <a:normAutofit/>
          </a:bodyPr>
          <a:lstStyle/>
          <a:p>
            <a:r>
              <a:rPr lang="en-US" dirty="0"/>
              <a:t>Early Database Systems</a:t>
            </a:r>
          </a:p>
        </p:txBody>
      </p:sp>
      <p:sp>
        <p:nvSpPr>
          <p:cNvPr id="5" name="Footer Placeholder 4">
            <a:extLst>
              <a:ext uri="{FF2B5EF4-FFF2-40B4-BE49-F238E27FC236}">
                <a16:creationId xmlns:a16="http://schemas.microsoft.com/office/drawing/2014/main" id="{22398A67-2392-499C-BCE3-E575F36538C6}"/>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A8E29B45-8068-4FA2-A671-01A1B4F57527}"/>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19</a:t>
            </a:fld>
            <a:endParaRPr lang="en-US" altLang="en-US"/>
          </a:p>
        </p:txBody>
      </p:sp>
      <p:pic>
        <p:nvPicPr>
          <p:cNvPr id="7" name="Shape 15" descr="Pearson Logo">
            <a:extLst>
              <a:ext uri="{FF2B5EF4-FFF2-40B4-BE49-F238E27FC236}">
                <a16:creationId xmlns:a16="http://schemas.microsoft.com/office/drawing/2014/main" id="{CCCED3D3-DA24-4231-9C9D-AABDB3F36191}"/>
              </a:ext>
            </a:extLst>
          </p:cNvPr>
          <p:cNvPicPr preferRelativeResize="0"/>
          <p:nvPr/>
        </p:nvPicPr>
        <p:blipFill rotWithShape="1">
          <a:blip r:embed="rId3">
            <a:alphaModFix/>
          </a:blip>
          <a:srcRect/>
          <a:stretch/>
        </p:blipFill>
        <p:spPr>
          <a:xfrm>
            <a:off x="3192281" y="4299942"/>
            <a:ext cx="688499" cy="209936"/>
          </a:xfrm>
          <a:prstGeom prst="rect">
            <a:avLst/>
          </a:prstGeom>
          <a:noFill/>
          <a:ln>
            <a:noFill/>
          </a:ln>
        </p:spPr>
      </p:pic>
      <p:sp>
        <p:nvSpPr>
          <p:cNvPr id="8" name="TextBox 7">
            <a:extLst>
              <a:ext uri="{FF2B5EF4-FFF2-40B4-BE49-F238E27FC236}">
                <a16:creationId xmlns:a16="http://schemas.microsoft.com/office/drawing/2014/main" id="{629E5918-CCBD-4597-9FBC-9FFC321F0BC4}"/>
              </a:ext>
            </a:extLst>
          </p:cNvPr>
          <p:cNvSpPr txBox="1"/>
          <p:nvPr/>
        </p:nvSpPr>
        <p:spPr>
          <a:xfrm>
            <a:off x="3974297" y="4281008"/>
            <a:ext cx="3770709" cy="530915"/>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
        <p:nvSpPr>
          <p:cNvPr id="9" name="Content Placeholder 8">
            <a:extLst>
              <a:ext uri="{FF2B5EF4-FFF2-40B4-BE49-F238E27FC236}">
                <a16:creationId xmlns:a16="http://schemas.microsoft.com/office/drawing/2014/main" id="{1C3FADD8-96C2-41AE-A262-C7D53BCEA994}"/>
              </a:ext>
            </a:extLst>
          </p:cNvPr>
          <p:cNvSpPr>
            <a:spLocks noGrp="1"/>
          </p:cNvSpPr>
          <p:nvPr>
            <p:ph idx="1"/>
          </p:nvPr>
        </p:nvSpPr>
        <p:spPr/>
        <p:txBody>
          <a:bodyPr>
            <a:normAutofit fontScale="62500" lnSpcReduction="20000"/>
          </a:bodyPr>
          <a:lstStyle/>
          <a:p>
            <a:pPr defTabSz="942210">
              <a:defRPr/>
            </a:pPr>
            <a:r>
              <a:rPr lang="en-US" altLang="en-US" dirty="0"/>
              <a:t>The</a:t>
            </a:r>
            <a:r>
              <a:rPr lang="en-US" altLang="en-US" baseline="0" dirty="0"/>
              <a:t> hierarchical and network database models were the earliest attempts to structure data according to relationships between entities. But they fell short because they were very inflexible. For example, many-to-many relationships are impossible in hierarchical databases; and although they are possible in network models, the are difficult to modify in these structures.</a:t>
            </a:r>
          </a:p>
          <a:p>
            <a:pPr defTabSz="942210">
              <a:defRPr/>
            </a:pPr>
            <a:endParaRPr lang="en-US" altLang="en-US" baseline="0" dirty="0"/>
          </a:p>
          <a:p>
            <a:pPr marL="0" indent="0" defTabSz="942210">
              <a:buNone/>
              <a:defRPr/>
            </a:pPr>
            <a:r>
              <a:rPr lang="en-US" altLang="en-US" baseline="0" dirty="0"/>
              <a:t>According to wiki- Hierarchical only allows one to many relations. It was IBMs first attempt at a database. </a:t>
            </a:r>
          </a:p>
          <a:p>
            <a:pPr marL="0" indent="0" defTabSz="942210">
              <a:buNone/>
              <a:defRPr/>
            </a:pPr>
            <a:r>
              <a:rPr lang="en-US" altLang="en-US" baseline="0" dirty="0"/>
              <a:t>VSAM  (virtual storage access method) is a form of a hierarchical database https://www.ibm.com/support/knowledgecenter/zosbasics/com.ibm.zos.zconcepts/zconcepts_169.htm </a:t>
            </a:r>
          </a:p>
          <a:p>
            <a:pPr marL="0" indent="0" defTabSz="942210">
              <a:buNone/>
              <a:defRPr/>
            </a:pPr>
            <a:endParaRPr lang="en-US" sz="800" b="1" dirty="0">
              <a:effectLst/>
            </a:endParaRPr>
          </a:p>
          <a:p>
            <a:pPr marL="0" indent="0" defTabSz="942210">
              <a:buNone/>
              <a:defRPr/>
            </a:pPr>
            <a:r>
              <a:rPr lang="en-US" b="1" dirty="0">
                <a:effectLst/>
              </a:rPr>
              <a:t>Social Security Administration Electronic Service Provision: </a:t>
            </a:r>
            <a:r>
              <a:rPr lang="en-US" b="0" dirty="0">
                <a:effectLst/>
              </a:rPr>
              <a:t>A Strategic Assessment – legacy system to store data in 1980s was a custom build file storage system MADAM- Master Data Access Method, built on top of VSAM.  CA-IDM- integrated data management Files are read first in first out.</a:t>
            </a:r>
          </a:p>
          <a:p>
            <a:pPr defTabSz="942210">
              <a:defRPr/>
            </a:pPr>
            <a:endParaRPr lang="en-US" sz="800" b="0" dirty="0">
              <a:effectLst/>
            </a:endParaRPr>
          </a:p>
          <a:p>
            <a:pPr marL="0" indent="0" defTabSz="942210">
              <a:buNone/>
              <a:defRPr/>
            </a:pPr>
            <a:r>
              <a:rPr lang="en-US" b="0" dirty="0">
                <a:effectLst/>
              </a:rPr>
              <a:t>Network model – similar to graph structure. Each record can have many to many relationships in any direction.  Relationships are explicitly defined as opposed to implicit of foreign keys. Integrated Data Store (IDM).  Example is CA-IDM -integrated data management</a:t>
            </a:r>
            <a:endParaRPr lang="en-US" b="1" dirty="0">
              <a:effectLst/>
            </a:endParaRPr>
          </a:p>
          <a:p>
            <a:endParaRPr lang="en-US" dirty="0"/>
          </a:p>
        </p:txBody>
      </p:sp>
    </p:spTree>
    <p:extLst>
      <p:ext uri="{BB962C8B-B14F-4D97-AF65-F5344CB8AC3E}">
        <p14:creationId xmlns:p14="http://schemas.microsoft.com/office/powerpoint/2010/main" val="203365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CD47-400C-4BE7-919A-D0061D415C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AA1537CF-7295-4687-A3E0-2EA4C26747B6}"/>
              </a:ext>
            </a:extLst>
          </p:cNvPr>
          <p:cNvSpPr>
            <a:spLocks noGrp="1"/>
          </p:cNvSpPr>
          <p:nvPr>
            <p:ph idx="1"/>
          </p:nvPr>
        </p:nvSpPr>
        <p:spPr/>
        <p:txBody>
          <a:bodyPr>
            <a:normAutofit/>
          </a:bodyPr>
          <a:lstStyle/>
          <a:p>
            <a:r>
              <a:rPr lang="en-US" dirty="0"/>
              <a:t>Hang Yue</a:t>
            </a:r>
          </a:p>
          <a:p>
            <a:pPr lvl="1"/>
            <a:r>
              <a:rPr lang="en-US" dirty="0"/>
              <a:t>About </a:t>
            </a:r>
            <a:r>
              <a:rPr lang="en-US"/>
              <a:t>Me  </a:t>
            </a:r>
          </a:p>
          <a:p>
            <a:pPr lvl="1"/>
            <a:r>
              <a:rPr lang="en-US"/>
              <a:t>How </a:t>
            </a:r>
            <a:r>
              <a:rPr lang="en-US" dirty="0"/>
              <a:t>to reach me – </a:t>
            </a:r>
            <a:r>
              <a:rPr lang="en-US" dirty="0">
                <a:hlinkClick r:id="rId3"/>
              </a:rPr>
              <a:t>yuehang@umbc.edu</a:t>
            </a:r>
            <a:endParaRPr lang="en-US" dirty="0"/>
          </a:p>
          <a:p>
            <a:r>
              <a:rPr lang="en-US" dirty="0"/>
              <a:t>TA: Rohan Jacob, </a:t>
            </a:r>
            <a:r>
              <a:rPr lang="en-US" sz="1800" u="sng" dirty="0">
                <a:solidFill>
                  <a:schemeClr val="accent1"/>
                </a:solidFill>
              </a:rPr>
              <a:t>rjacob2@umbc.edu</a:t>
            </a:r>
          </a:p>
          <a:p>
            <a:r>
              <a:rPr lang="en-US" dirty="0"/>
              <a:t>Syllabus</a:t>
            </a:r>
          </a:p>
          <a:p>
            <a:r>
              <a:rPr lang="en-US" dirty="0"/>
              <a:t>Expectations</a:t>
            </a:r>
          </a:p>
          <a:p>
            <a:r>
              <a:rPr lang="en-US" dirty="0"/>
              <a:t>Grading</a:t>
            </a:r>
          </a:p>
          <a:p>
            <a:endParaRPr lang="en-US" dirty="0"/>
          </a:p>
        </p:txBody>
      </p:sp>
      <p:sp>
        <p:nvSpPr>
          <p:cNvPr id="4" name="Footer Placeholder 3">
            <a:extLst>
              <a:ext uri="{FF2B5EF4-FFF2-40B4-BE49-F238E27FC236}">
                <a16:creationId xmlns:a16="http://schemas.microsoft.com/office/drawing/2014/main" id="{7B05AB73-D096-46E6-8E79-F71ED85C1CED}"/>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a:t>Data 604: Data Management</a:t>
            </a:r>
          </a:p>
        </p:txBody>
      </p:sp>
      <p:sp>
        <p:nvSpPr>
          <p:cNvPr id="5" name="Slide Number Placeholder 4">
            <a:extLst>
              <a:ext uri="{FF2B5EF4-FFF2-40B4-BE49-F238E27FC236}">
                <a16:creationId xmlns:a16="http://schemas.microsoft.com/office/drawing/2014/main" id="{EAFA785A-90E9-4D87-9A41-7E94B310591B}"/>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a:t>
            </a:fld>
            <a:endParaRPr lang="en-US" altLang="en-US"/>
          </a:p>
        </p:txBody>
      </p:sp>
    </p:spTree>
    <p:extLst>
      <p:ext uri="{BB962C8B-B14F-4D97-AF65-F5344CB8AC3E}">
        <p14:creationId xmlns:p14="http://schemas.microsoft.com/office/powerpoint/2010/main" val="346088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AAC9-EDB0-4FAC-A503-2156EE66C8A1}"/>
              </a:ext>
            </a:extLst>
          </p:cNvPr>
          <p:cNvSpPr>
            <a:spLocks noGrp="1"/>
          </p:cNvSpPr>
          <p:nvPr>
            <p:ph type="title"/>
          </p:nvPr>
        </p:nvSpPr>
        <p:spPr>
          <a:xfrm>
            <a:off x="185406" y="344225"/>
            <a:ext cx="5786438" cy="857250"/>
          </a:xfrm>
        </p:spPr>
        <p:txBody>
          <a:bodyPr/>
          <a:lstStyle/>
          <a:p>
            <a:r>
              <a:rPr lang="en-US" dirty="0"/>
              <a:t>Relational Database</a:t>
            </a:r>
          </a:p>
        </p:txBody>
      </p:sp>
      <p:pic>
        <p:nvPicPr>
          <p:cNvPr id="6" name="Content Placeholder 5" descr="Another diagram that illustrates the evolution of database architectures. The Relational database model is depicted by two lines of text. The first line reads, RELATION 1 left parenthesis PRIMARY KEY comma ATTRIBUTES comma dot dot dot right parenthesis. The second line reads, RELATION 2 left parenthesis PRIMARY KEY comma FOREIGN KEY comma ATTRIBUTES comma dot dot dot right parenthesis. An arrow points from FOREIGN KEY in the second line to PRIMARY KEY in the first line. The object oriented database model is depicted by two horizontally oriented rectangles. The left rectangle is divided into three sections by two horizontal lines. In the top section of the rectangle is text that reads, Object Class 1. In the middle section of the rectangle is text that reads, Attributes. Below the text is a nested rectangle, also divided into three sections. In the top section of the nested rectangle is text that reads, Object Class 2. In the middle section of the nested rectangle is text that reads, Attributes. In the bottom section of the nested rectangle is text that reads, Methods. In the bottom section of the original rectangle is text that also reads, Methods. The right rectangle is also divided into three sections. In the top section of the rectangle is text that reads, Object Class 3. In the middle section of the rectangle is text that reads, Attributes. In the bottom section of the rectangle is text that reads, Methods. A line joins the attribute sections of the Object Class 2 and Object Class 3 rectangles.">
            <a:extLst>
              <a:ext uri="{FF2B5EF4-FFF2-40B4-BE49-F238E27FC236}">
                <a16:creationId xmlns:a16="http://schemas.microsoft.com/office/drawing/2014/main" id="{0B54B86D-2B28-4C75-B1CE-77961A9CAC0C}"/>
              </a:ext>
            </a:extLst>
          </p:cNvPr>
          <p:cNvPicPr>
            <a:picLocks noGrp="1" noChangeAspect="1"/>
          </p:cNvPicPr>
          <p:nvPr>
            <p:ph idx="1"/>
          </p:nvPr>
        </p:nvPicPr>
        <p:blipFill rotWithShape="1">
          <a:blip r:embed="rId3"/>
          <a:stretch/>
        </p:blipFill>
        <p:spPr>
          <a:xfrm>
            <a:off x="1195387" y="1940767"/>
            <a:ext cx="6753225" cy="2444960"/>
          </a:xfrm>
          <a:prstGeom prst="rect">
            <a:avLst/>
          </a:prstGeom>
        </p:spPr>
      </p:pic>
      <p:sp>
        <p:nvSpPr>
          <p:cNvPr id="5" name="Footer Placeholder 4">
            <a:extLst>
              <a:ext uri="{FF2B5EF4-FFF2-40B4-BE49-F238E27FC236}">
                <a16:creationId xmlns:a16="http://schemas.microsoft.com/office/drawing/2014/main" id="{CD94F169-AEFE-4819-BF67-824963A24F8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8603727-2408-4A1B-8581-C51311D6F300}"/>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20</a:t>
            </a:fld>
            <a:endParaRPr lang="en-US" altLang="en-US"/>
          </a:p>
        </p:txBody>
      </p:sp>
      <p:pic>
        <p:nvPicPr>
          <p:cNvPr id="7" name="Shape 15" descr="Pearson Logo">
            <a:extLst>
              <a:ext uri="{FF2B5EF4-FFF2-40B4-BE49-F238E27FC236}">
                <a16:creationId xmlns:a16="http://schemas.microsoft.com/office/drawing/2014/main" id="{B2CD9AFD-54BF-419C-A717-9CDF8133FB1A}"/>
              </a:ext>
            </a:extLst>
          </p:cNvPr>
          <p:cNvPicPr preferRelativeResize="0"/>
          <p:nvPr/>
        </p:nvPicPr>
        <p:blipFill rotWithShape="1">
          <a:blip r:embed="rId4">
            <a:alphaModFix/>
          </a:blip>
          <a:srcRect/>
          <a:stretch/>
        </p:blipFill>
        <p:spPr>
          <a:xfrm>
            <a:off x="3551043" y="4471527"/>
            <a:ext cx="688499" cy="209936"/>
          </a:xfrm>
          <a:prstGeom prst="rect">
            <a:avLst/>
          </a:prstGeom>
          <a:noFill/>
          <a:ln>
            <a:noFill/>
          </a:ln>
        </p:spPr>
      </p:pic>
      <p:sp>
        <p:nvSpPr>
          <p:cNvPr id="8" name="TextBox 7">
            <a:extLst>
              <a:ext uri="{FF2B5EF4-FFF2-40B4-BE49-F238E27FC236}">
                <a16:creationId xmlns:a16="http://schemas.microsoft.com/office/drawing/2014/main" id="{18455ACD-9BF2-49BF-9242-CEB43AA7B6CC}"/>
              </a:ext>
            </a:extLst>
          </p:cNvPr>
          <p:cNvSpPr txBox="1"/>
          <p:nvPr/>
        </p:nvSpPr>
        <p:spPr>
          <a:xfrm>
            <a:off x="4175056" y="4497089"/>
            <a:ext cx="4060531"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
        <p:nvSpPr>
          <p:cNvPr id="9" name="Content Placeholder 2">
            <a:extLst>
              <a:ext uri="{FF2B5EF4-FFF2-40B4-BE49-F238E27FC236}">
                <a16:creationId xmlns:a16="http://schemas.microsoft.com/office/drawing/2014/main" id="{450C68E0-3806-4438-8A2F-802D97282B07}"/>
              </a:ext>
            </a:extLst>
          </p:cNvPr>
          <p:cNvSpPr txBox="1">
            <a:spLocks/>
          </p:cNvSpPr>
          <p:nvPr/>
        </p:nvSpPr>
        <p:spPr bwMode="auto">
          <a:xfrm>
            <a:off x="1162405" y="1244375"/>
            <a:ext cx="578643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nSpc>
                <a:spcPct val="80000"/>
              </a:lnSpc>
              <a:defRPr/>
            </a:pPr>
            <a:r>
              <a:rPr lang="en-US" sz="1350" kern="0">
                <a:solidFill>
                  <a:srgbClr val="000000"/>
                </a:solidFill>
              </a:rPr>
              <a:t>Relational Databases</a:t>
            </a:r>
          </a:p>
          <a:p>
            <a:pPr>
              <a:lnSpc>
                <a:spcPct val="80000"/>
              </a:lnSpc>
              <a:defRPr/>
            </a:pPr>
            <a:r>
              <a:rPr lang="en-US" sz="1350" kern="0">
                <a:solidFill>
                  <a:srgbClr val="000000"/>
                </a:solidFill>
              </a:rPr>
              <a:t>Database technology involving tables (relations) representing entities and primary/foreign keys representing relationships</a:t>
            </a:r>
            <a:endParaRPr lang="en-US" sz="1350" kern="0" dirty="0">
              <a:solidFill>
                <a:srgbClr val="000000"/>
              </a:solidFill>
            </a:endParaRPr>
          </a:p>
        </p:txBody>
      </p:sp>
    </p:spTree>
    <p:extLst>
      <p:ext uri="{BB962C8B-B14F-4D97-AF65-F5344CB8AC3E}">
        <p14:creationId xmlns:p14="http://schemas.microsoft.com/office/powerpoint/2010/main" val="187003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AAC9-EDB0-4FAC-A503-2156EE66C8A1}"/>
              </a:ext>
            </a:extLst>
          </p:cNvPr>
          <p:cNvSpPr>
            <a:spLocks noGrp="1"/>
          </p:cNvSpPr>
          <p:nvPr>
            <p:ph type="title"/>
          </p:nvPr>
        </p:nvSpPr>
        <p:spPr>
          <a:xfrm>
            <a:off x="255162" y="322251"/>
            <a:ext cx="5786438" cy="857250"/>
          </a:xfrm>
        </p:spPr>
        <p:txBody>
          <a:bodyPr/>
          <a:lstStyle/>
          <a:p>
            <a:r>
              <a:rPr lang="en-US" dirty="0"/>
              <a:t>Relational Database</a:t>
            </a:r>
          </a:p>
        </p:txBody>
      </p:sp>
      <p:sp>
        <p:nvSpPr>
          <p:cNvPr id="10" name="Content Placeholder 9">
            <a:extLst>
              <a:ext uri="{FF2B5EF4-FFF2-40B4-BE49-F238E27FC236}">
                <a16:creationId xmlns:a16="http://schemas.microsoft.com/office/drawing/2014/main" id="{4310D248-EC8E-4276-8607-CA7878BA3CF6}"/>
              </a:ext>
            </a:extLst>
          </p:cNvPr>
          <p:cNvSpPr>
            <a:spLocks noGrp="1"/>
          </p:cNvSpPr>
          <p:nvPr>
            <p:ph idx="1"/>
          </p:nvPr>
        </p:nvSpPr>
        <p:spPr/>
        <p:txBody>
          <a:bodyPr>
            <a:normAutofit fontScale="77500" lnSpcReduction="20000"/>
          </a:bodyPr>
          <a:lstStyle/>
          <a:p>
            <a:r>
              <a:rPr lang="en-US" dirty="0"/>
              <a:t>A database system is considered relational if it meets most of 13 rules of the </a:t>
            </a:r>
            <a:r>
              <a:rPr lang="en-US" dirty="0" err="1"/>
              <a:t>Codds</a:t>
            </a:r>
            <a:r>
              <a:rPr lang="en-US" dirty="0"/>
              <a:t> 12 rules for relational data models </a:t>
            </a:r>
            <a:r>
              <a:rPr lang="en-US" dirty="0">
                <a:hlinkClick r:id="rId3"/>
              </a:rPr>
              <a:t>https://www.w3resource.com/sql/sql-basic/codd-12-rule-relation.php</a:t>
            </a:r>
            <a:r>
              <a:rPr lang="en-US" dirty="0"/>
              <a:t> </a:t>
            </a:r>
          </a:p>
          <a:p>
            <a:endParaRPr lang="en-US" dirty="0"/>
          </a:p>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And there is another concept of “relation”, which is really like a database table. </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a:p>
            <a:endParaRPr lang="en-US" dirty="0"/>
          </a:p>
        </p:txBody>
      </p:sp>
      <p:sp>
        <p:nvSpPr>
          <p:cNvPr id="5" name="Footer Placeholder 4">
            <a:extLst>
              <a:ext uri="{FF2B5EF4-FFF2-40B4-BE49-F238E27FC236}">
                <a16:creationId xmlns:a16="http://schemas.microsoft.com/office/drawing/2014/main" id="{CD94F169-AEFE-4819-BF67-824963A24F8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8603727-2408-4A1B-8581-C51311D6F300}"/>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21</a:t>
            </a:fld>
            <a:endParaRPr lang="en-US" altLang="en-US"/>
          </a:p>
        </p:txBody>
      </p:sp>
    </p:spTree>
    <p:extLst>
      <p:ext uri="{BB962C8B-B14F-4D97-AF65-F5344CB8AC3E}">
        <p14:creationId xmlns:p14="http://schemas.microsoft.com/office/powerpoint/2010/main" val="190643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8E688D3-105D-424F-AA1E-9133D39A8FA6}"/>
              </a:ext>
            </a:extLst>
          </p:cNvPr>
          <p:cNvSpPr>
            <a:spLocks noGrp="1"/>
          </p:cNvSpPr>
          <p:nvPr>
            <p:ph idx="1"/>
          </p:nvPr>
        </p:nvSpPr>
        <p:spPr>
          <a:xfrm>
            <a:off x="1652587" y="1367086"/>
            <a:ext cx="4462463" cy="3223481"/>
          </a:xfrm>
        </p:spPr>
        <p:txBody>
          <a:bodyPr>
            <a:normAutofit fontScale="92500" lnSpcReduction="10000"/>
          </a:bodyPr>
          <a:lstStyle/>
          <a:p>
            <a:pPr marL="0" indent="0">
              <a:buNone/>
              <a:defRPr/>
            </a:pPr>
            <a:r>
              <a:rPr lang="en-US" sz="1350" b="1" dirty="0"/>
              <a:t>File approach</a:t>
            </a:r>
          </a:p>
          <a:p>
            <a:pPr marL="273844" indent="0">
              <a:buNone/>
              <a:defRPr/>
            </a:pPr>
            <a:br>
              <a:rPr lang="en-US" sz="1350" dirty="0"/>
            </a:br>
            <a:r>
              <a:rPr lang="en-US" sz="1350" b="1" dirty="0">
                <a:latin typeface="Consolas" panose="020B0609020204030204" pitchFamily="49" charset="0"/>
              </a:rPr>
              <a:t>Procedure</a:t>
            </a:r>
            <a:r>
              <a:rPr lang="en-US" sz="1350" dirty="0">
                <a:latin typeface="Consolas" panose="020B0609020204030204" pitchFamily="49" charset="0"/>
              </a:rPr>
              <a:t> </a:t>
            </a:r>
            <a:r>
              <a:rPr lang="en-US" sz="1350" dirty="0" err="1">
                <a:latin typeface="Consolas" panose="020B0609020204030204" pitchFamily="49" charset="0"/>
              </a:rPr>
              <a:t>FindCustomer</a:t>
            </a:r>
            <a:r>
              <a:rPr lang="en-US" sz="1350" dirty="0">
                <a:latin typeface="Consolas" panose="020B0609020204030204" pitchFamily="49" charset="0"/>
              </a:rPr>
              <a:t>;</a:t>
            </a:r>
            <a:endParaRPr lang="nl-BE" sz="1350" dirty="0">
              <a:latin typeface="Consolas" panose="020B0609020204030204" pitchFamily="49" charset="0"/>
            </a:endParaRPr>
          </a:p>
          <a:p>
            <a:pPr marL="273844" indent="0">
              <a:buNone/>
              <a:defRPr/>
            </a:pPr>
            <a:r>
              <a:rPr lang="en-US" sz="1350" b="1" dirty="0">
                <a:latin typeface="Consolas" panose="020B0609020204030204" pitchFamily="49" charset="0"/>
              </a:rPr>
              <a:t>begin</a:t>
            </a:r>
            <a:br>
              <a:rPr lang="en-US" sz="1350" b="1" dirty="0">
                <a:latin typeface="Consolas" panose="020B0609020204030204" pitchFamily="49" charset="0"/>
              </a:rPr>
            </a:br>
            <a:r>
              <a:rPr lang="en-US" sz="1350" b="1" dirty="0">
                <a:latin typeface="Consolas" panose="020B0609020204030204" pitchFamily="49" charset="0"/>
              </a:rPr>
              <a:t>	open</a:t>
            </a:r>
            <a:r>
              <a:rPr lang="en-US" sz="1350" dirty="0">
                <a:latin typeface="Consolas" panose="020B0609020204030204" pitchFamily="49" charset="0"/>
              </a:rPr>
              <a:t> </a:t>
            </a:r>
            <a:r>
              <a:rPr lang="en-US" sz="1350" b="1" dirty="0">
                <a:latin typeface="Consolas" panose="020B0609020204030204" pitchFamily="49" charset="0"/>
              </a:rPr>
              <a:t>file</a:t>
            </a:r>
            <a:r>
              <a:rPr lang="en-US" sz="1350" i="1" dirty="0">
                <a:latin typeface="Consolas" panose="020B0609020204030204" pitchFamily="49" charset="0"/>
              </a:rPr>
              <a:t> </a:t>
            </a:r>
            <a:r>
              <a:rPr lang="en-US" sz="1350" dirty="0">
                <a:latin typeface="Consolas" panose="020B0609020204030204" pitchFamily="49" charset="0"/>
              </a:rPr>
              <a:t>Customer.txt;</a:t>
            </a:r>
            <a:endParaRPr lang="nl-BE" sz="1350" dirty="0">
              <a:latin typeface="Consolas" panose="020B0609020204030204" pitchFamily="49" charset="0"/>
            </a:endParaRPr>
          </a:p>
          <a:p>
            <a:pPr marL="273844" indent="0">
              <a:buNone/>
              <a:defRPr/>
            </a:pPr>
            <a:r>
              <a:rPr lang="en-US" sz="1350" b="1" dirty="0">
                <a:latin typeface="Consolas" panose="020B0609020204030204" pitchFamily="49" charset="0"/>
              </a:rPr>
              <a:t>Read</a:t>
            </a:r>
            <a:r>
              <a:rPr lang="en-US" sz="1350" dirty="0">
                <a:latin typeface="Consolas" panose="020B0609020204030204" pitchFamily="49" charset="0"/>
              </a:rPr>
              <a:t>(Customer)</a:t>
            </a:r>
            <a:endParaRPr lang="nl-BE" sz="1350" dirty="0">
              <a:latin typeface="Consolas" panose="020B0609020204030204" pitchFamily="49" charset="0"/>
            </a:endParaRPr>
          </a:p>
          <a:p>
            <a:pPr marL="273844" indent="0">
              <a:buNone/>
              <a:defRPr/>
            </a:pPr>
            <a:r>
              <a:rPr lang="en-US" sz="1350" b="1" dirty="0">
                <a:latin typeface="Consolas" panose="020B0609020204030204" pitchFamily="49" charset="0"/>
              </a:rPr>
              <a:t>While</a:t>
            </a:r>
            <a:r>
              <a:rPr lang="en-US" sz="1350" i="1" dirty="0">
                <a:latin typeface="Consolas" panose="020B0609020204030204" pitchFamily="49" charset="0"/>
              </a:rPr>
              <a:t> </a:t>
            </a:r>
            <a:r>
              <a:rPr lang="en-US" sz="1350" b="1" dirty="0">
                <a:latin typeface="Consolas" panose="020B0609020204030204" pitchFamily="49" charset="0"/>
              </a:rPr>
              <a:t>not EOF</a:t>
            </a:r>
            <a:r>
              <a:rPr lang="en-US" sz="1350" dirty="0">
                <a:latin typeface="Consolas" panose="020B0609020204030204" pitchFamily="49" charset="0"/>
              </a:rPr>
              <a:t>(Customer)</a:t>
            </a:r>
            <a:endParaRPr lang="nl-BE" sz="1350" dirty="0">
              <a:latin typeface="Consolas" panose="020B0609020204030204" pitchFamily="49" charset="0"/>
            </a:endParaRPr>
          </a:p>
          <a:p>
            <a:pPr marL="273844" indent="0">
              <a:buNone/>
              <a:defRPr/>
            </a:pPr>
            <a:r>
              <a:rPr lang="en-US" sz="1350" b="1" dirty="0">
                <a:latin typeface="Consolas" panose="020B0609020204030204" pitchFamily="49" charset="0"/>
              </a:rPr>
              <a:t>If </a:t>
            </a:r>
            <a:r>
              <a:rPr lang="en-US" sz="1350" dirty="0">
                <a:latin typeface="Consolas" panose="020B0609020204030204" pitchFamily="49" charset="0"/>
              </a:rPr>
              <a:t>Customer.name='Bart'</a:t>
            </a:r>
            <a:r>
              <a:rPr lang="en-US" sz="1350" i="1" dirty="0">
                <a:latin typeface="Consolas" panose="020B0609020204030204" pitchFamily="49" charset="0"/>
              </a:rPr>
              <a:t> </a:t>
            </a:r>
            <a:r>
              <a:rPr lang="en-US" sz="1350" b="1" dirty="0">
                <a:latin typeface="Consolas" panose="020B0609020204030204" pitchFamily="49" charset="0"/>
              </a:rPr>
              <a:t>then</a:t>
            </a:r>
            <a:endParaRPr lang="nl-BE" sz="1350" dirty="0">
              <a:latin typeface="Consolas" panose="020B0609020204030204" pitchFamily="49" charset="0"/>
            </a:endParaRPr>
          </a:p>
          <a:p>
            <a:pPr marL="273844" indent="0">
              <a:buNone/>
              <a:defRPr/>
            </a:pPr>
            <a:r>
              <a:rPr lang="en-US" sz="1350" dirty="0">
                <a:latin typeface="Consolas" panose="020B0609020204030204" pitchFamily="49" charset="0"/>
              </a:rPr>
              <a:t>display(Customer);</a:t>
            </a:r>
            <a:endParaRPr lang="nl-BE" sz="1350" dirty="0">
              <a:latin typeface="Consolas" panose="020B0609020204030204" pitchFamily="49" charset="0"/>
            </a:endParaRPr>
          </a:p>
          <a:p>
            <a:pPr marL="273844" indent="0">
              <a:buNone/>
              <a:defRPr/>
            </a:pPr>
            <a:r>
              <a:rPr lang="en-US" sz="1350" b="1" dirty="0" err="1">
                <a:latin typeface="Consolas" panose="020B0609020204030204" pitchFamily="49" charset="0"/>
              </a:rPr>
              <a:t>EndIf</a:t>
            </a:r>
            <a:endParaRPr lang="nl-BE" sz="1350" dirty="0">
              <a:latin typeface="Consolas" panose="020B0609020204030204" pitchFamily="49" charset="0"/>
            </a:endParaRPr>
          </a:p>
          <a:p>
            <a:pPr marL="273844" indent="0">
              <a:buNone/>
              <a:defRPr/>
            </a:pPr>
            <a:r>
              <a:rPr lang="en-US" sz="1350" dirty="0">
                <a:latin typeface="Consolas" panose="020B0609020204030204" pitchFamily="49" charset="0"/>
              </a:rPr>
              <a:t>Read(Customer);</a:t>
            </a:r>
            <a:endParaRPr lang="nl-BE" sz="1350" dirty="0">
              <a:latin typeface="Consolas" panose="020B0609020204030204" pitchFamily="49" charset="0"/>
            </a:endParaRPr>
          </a:p>
          <a:p>
            <a:pPr marL="273844" indent="0">
              <a:buNone/>
              <a:defRPr/>
            </a:pPr>
            <a:r>
              <a:rPr lang="en-US" sz="1350" b="1" dirty="0" err="1">
                <a:latin typeface="Consolas" panose="020B0609020204030204" pitchFamily="49" charset="0"/>
              </a:rPr>
              <a:t>EndWhile</a:t>
            </a:r>
            <a:r>
              <a:rPr lang="en-US" sz="1350" b="1" dirty="0">
                <a:latin typeface="Consolas" panose="020B0609020204030204" pitchFamily="49" charset="0"/>
              </a:rPr>
              <a:t>;</a:t>
            </a:r>
            <a:endParaRPr lang="nl-BE" sz="1350" dirty="0">
              <a:latin typeface="Consolas" panose="020B0609020204030204" pitchFamily="49" charset="0"/>
            </a:endParaRPr>
          </a:p>
          <a:p>
            <a:pPr marL="273844" indent="0">
              <a:buNone/>
              <a:defRPr/>
            </a:pPr>
            <a:r>
              <a:rPr lang="en-US" sz="1350" b="1" dirty="0">
                <a:latin typeface="Consolas" panose="020B0609020204030204" pitchFamily="49" charset="0"/>
              </a:rPr>
              <a:t>End;</a:t>
            </a:r>
            <a:br>
              <a:rPr lang="en-US" sz="1350" b="1" dirty="0"/>
            </a:br>
            <a:endParaRPr lang="nl-BE" sz="1350" dirty="0"/>
          </a:p>
        </p:txBody>
      </p:sp>
      <p:sp>
        <p:nvSpPr>
          <p:cNvPr id="5" name="Footer Placeholder 4">
            <a:extLst>
              <a:ext uri="{FF2B5EF4-FFF2-40B4-BE49-F238E27FC236}">
                <a16:creationId xmlns:a16="http://schemas.microsoft.com/office/drawing/2014/main" id="{57F5AEAD-BD9A-4272-99FA-B328ABD8485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170F8369-0982-4491-9A71-616DCF3453F1}"/>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22</a:t>
            </a:fld>
            <a:endParaRPr lang="en-US" altLang="en-US"/>
          </a:p>
        </p:txBody>
      </p:sp>
      <p:sp>
        <p:nvSpPr>
          <p:cNvPr id="9" name="Title 1">
            <a:extLst>
              <a:ext uri="{FF2B5EF4-FFF2-40B4-BE49-F238E27FC236}">
                <a16:creationId xmlns:a16="http://schemas.microsoft.com/office/drawing/2014/main" id="{60A00F0A-868D-4ECE-97CD-C10A5D3A4317}"/>
              </a:ext>
            </a:extLst>
          </p:cNvPr>
          <p:cNvSpPr txBox="1">
            <a:spLocks/>
          </p:cNvSpPr>
          <p:nvPr/>
        </p:nvSpPr>
        <p:spPr bwMode="auto">
          <a:xfrm>
            <a:off x="187494" y="332958"/>
            <a:ext cx="8327856"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nl-BE" sz="3000" dirty="0">
                <a:solidFill>
                  <a:schemeClr val="tx1"/>
                </a:solidFill>
              </a:rPr>
              <a:t>File versus Database Approach to Data Management</a:t>
            </a:r>
            <a:endParaRPr lang="nl-BE" altLang="nl-BE" sz="3000" dirty="0">
              <a:solidFill>
                <a:schemeClr val="tx1"/>
              </a:solidFill>
            </a:endParaRPr>
          </a:p>
        </p:txBody>
      </p:sp>
      <p:sp>
        <p:nvSpPr>
          <p:cNvPr id="11" name="Content Placeholder 2">
            <a:extLst>
              <a:ext uri="{FF2B5EF4-FFF2-40B4-BE49-F238E27FC236}">
                <a16:creationId xmlns:a16="http://schemas.microsoft.com/office/drawing/2014/main" id="{0C064AE8-5484-4ADF-80C0-BE66F1252616}"/>
              </a:ext>
            </a:extLst>
          </p:cNvPr>
          <p:cNvSpPr txBox="1">
            <a:spLocks/>
          </p:cNvSpPr>
          <p:nvPr/>
        </p:nvSpPr>
        <p:spPr bwMode="auto">
          <a:xfrm>
            <a:off x="5229183" y="1366904"/>
            <a:ext cx="2646294" cy="25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350" b="1" dirty="0"/>
              <a:t>Database  approach (SQL)</a:t>
            </a:r>
          </a:p>
          <a:p>
            <a:pPr marL="0" indent="0">
              <a:buNone/>
              <a:defRPr/>
            </a:pPr>
            <a:br>
              <a:rPr lang="en-US" sz="1350" dirty="0"/>
            </a:br>
            <a:r>
              <a:rPr lang="en-US" sz="1350" b="1" dirty="0">
                <a:latin typeface="Consolas" panose="020B0609020204030204" pitchFamily="49" charset="0"/>
              </a:rPr>
              <a:t>SELECT</a:t>
            </a:r>
            <a:r>
              <a:rPr lang="en-US" sz="1350" dirty="0">
                <a:latin typeface="Consolas" panose="020B0609020204030204" pitchFamily="49" charset="0"/>
              </a:rPr>
              <a:t> *</a:t>
            </a:r>
            <a:endParaRPr lang="nl-BE" sz="1350" dirty="0">
              <a:latin typeface="Consolas" panose="020B0609020204030204" pitchFamily="49" charset="0"/>
            </a:endParaRPr>
          </a:p>
          <a:p>
            <a:pPr marL="0" indent="0">
              <a:buNone/>
              <a:defRPr/>
            </a:pPr>
            <a:r>
              <a:rPr lang="en-US" sz="1350" b="1" dirty="0">
                <a:latin typeface="Consolas" panose="020B0609020204030204" pitchFamily="49" charset="0"/>
              </a:rPr>
              <a:t>FROM</a:t>
            </a:r>
            <a:r>
              <a:rPr lang="en-US" sz="1350" dirty="0">
                <a:latin typeface="Consolas" panose="020B0609020204030204" pitchFamily="49" charset="0"/>
              </a:rPr>
              <a:t> Customer</a:t>
            </a:r>
            <a:endParaRPr lang="nl-BE" sz="1350" dirty="0">
              <a:latin typeface="Consolas" panose="020B0609020204030204" pitchFamily="49" charset="0"/>
            </a:endParaRPr>
          </a:p>
          <a:p>
            <a:pPr marL="0" indent="0">
              <a:buNone/>
              <a:defRPr/>
            </a:pPr>
            <a:r>
              <a:rPr lang="en-US" sz="1350" b="1" dirty="0">
                <a:latin typeface="Consolas" panose="020B0609020204030204" pitchFamily="49" charset="0"/>
              </a:rPr>
              <a:t>WHERE</a:t>
            </a:r>
            <a:endParaRPr lang="nl-BE" sz="1350" dirty="0">
              <a:latin typeface="Consolas" panose="020B0609020204030204" pitchFamily="49" charset="0"/>
            </a:endParaRPr>
          </a:p>
          <a:p>
            <a:pPr marL="0" indent="0">
              <a:buNone/>
              <a:defRPr/>
            </a:pPr>
            <a:r>
              <a:rPr lang="en-US" sz="1350" dirty="0">
                <a:latin typeface="Consolas" panose="020B0609020204030204" pitchFamily="49" charset="0"/>
              </a:rPr>
              <a:t>name = 'Bart'</a:t>
            </a:r>
            <a:endParaRPr lang="nl-BE" sz="1350" dirty="0">
              <a:latin typeface="Consolas" panose="020B0609020204030204" pitchFamily="49" charset="0"/>
            </a:endParaRPr>
          </a:p>
          <a:p>
            <a:pPr marL="273844" indent="0">
              <a:buNone/>
              <a:defRPr/>
            </a:pPr>
            <a:br>
              <a:rPr lang="en-US" sz="1350" b="1" dirty="0"/>
            </a:br>
            <a:endParaRPr lang="nl-BE" sz="1350" dirty="0"/>
          </a:p>
        </p:txBody>
      </p:sp>
      <p:pic>
        <p:nvPicPr>
          <p:cNvPr id="15" name="Picture 14">
            <a:extLst>
              <a:ext uri="{FF2B5EF4-FFF2-40B4-BE49-F238E27FC236}">
                <a16:creationId xmlns:a16="http://schemas.microsoft.com/office/drawing/2014/main" id="{2CABBD10-C2FD-49ED-AF88-0F5BDCCCD2CE}"/>
              </a:ext>
            </a:extLst>
          </p:cNvPr>
          <p:cNvPicPr>
            <a:picLocks noChangeAspect="1"/>
          </p:cNvPicPr>
          <p:nvPr/>
        </p:nvPicPr>
        <p:blipFill>
          <a:blip r:embed="rId3"/>
          <a:stretch>
            <a:fillRect/>
          </a:stretch>
        </p:blipFill>
        <p:spPr>
          <a:xfrm>
            <a:off x="5857595" y="4458334"/>
            <a:ext cx="1389470" cy="207170"/>
          </a:xfrm>
          <a:prstGeom prst="rect">
            <a:avLst/>
          </a:prstGeom>
        </p:spPr>
      </p:pic>
    </p:spTree>
    <p:extLst>
      <p:ext uri="{BB962C8B-B14F-4D97-AF65-F5344CB8AC3E}">
        <p14:creationId xmlns:p14="http://schemas.microsoft.com/office/powerpoint/2010/main" val="419330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3503-CB0F-4CF9-8018-6EA796FA9CBE}"/>
              </a:ext>
            </a:extLst>
          </p:cNvPr>
          <p:cNvSpPr>
            <a:spLocks noGrp="1"/>
          </p:cNvSpPr>
          <p:nvPr>
            <p:ph type="title"/>
          </p:nvPr>
        </p:nvSpPr>
        <p:spPr>
          <a:xfrm>
            <a:off x="419645" y="269164"/>
            <a:ext cx="7886700" cy="994172"/>
          </a:xfrm>
        </p:spPr>
        <p:txBody>
          <a:bodyPr>
            <a:normAutofit/>
          </a:bodyPr>
          <a:lstStyle/>
          <a:p>
            <a:r>
              <a:rPr lang="en-US" dirty="0"/>
              <a:t>Database Systems</a:t>
            </a:r>
          </a:p>
        </p:txBody>
      </p:sp>
      <p:sp>
        <p:nvSpPr>
          <p:cNvPr id="5" name="Footer Placeholder 4">
            <a:extLst>
              <a:ext uri="{FF2B5EF4-FFF2-40B4-BE49-F238E27FC236}">
                <a16:creationId xmlns:a16="http://schemas.microsoft.com/office/drawing/2014/main" id="{61337CE3-1DB8-4304-AD74-D48A30AD14B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4CDEB94E-9CB4-43DF-8D20-55B8499E6FDB}"/>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23</a:t>
            </a:fld>
            <a:endParaRPr lang="en-US" altLang="en-US"/>
          </a:p>
        </p:txBody>
      </p:sp>
      <p:pic>
        <p:nvPicPr>
          <p:cNvPr id="7" name="Shape 15" descr="Pearson Logo">
            <a:extLst>
              <a:ext uri="{FF2B5EF4-FFF2-40B4-BE49-F238E27FC236}">
                <a16:creationId xmlns:a16="http://schemas.microsoft.com/office/drawing/2014/main" id="{A808DFFD-E597-47FB-AC3F-B201E32D377A}"/>
              </a:ext>
            </a:extLst>
          </p:cNvPr>
          <p:cNvPicPr preferRelativeResize="0"/>
          <p:nvPr/>
        </p:nvPicPr>
        <p:blipFill rotWithShape="1">
          <a:blip r:embed="rId3">
            <a:alphaModFix/>
          </a:blip>
          <a:srcRect/>
          <a:stretch/>
        </p:blipFill>
        <p:spPr>
          <a:xfrm>
            <a:off x="3488372" y="4376151"/>
            <a:ext cx="688499" cy="209936"/>
          </a:xfrm>
          <a:prstGeom prst="rect">
            <a:avLst/>
          </a:prstGeom>
          <a:noFill/>
          <a:ln>
            <a:noFill/>
          </a:ln>
        </p:spPr>
      </p:pic>
      <p:sp>
        <p:nvSpPr>
          <p:cNvPr id="8" name="TextBox 7">
            <a:extLst>
              <a:ext uri="{FF2B5EF4-FFF2-40B4-BE49-F238E27FC236}">
                <a16:creationId xmlns:a16="http://schemas.microsoft.com/office/drawing/2014/main" id="{38F6B373-E6FD-43C4-85CD-DC2D53293AAE}"/>
              </a:ext>
            </a:extLst>
          </p:cNvPr>
          <p:cNvSpPr txBox="1"/>
          <p:nvPr/>
        </p:nvSpPr>
        <p:spPr>
          <a:xfrm>
            <a:off x="4128014" y="4404910"/>
            <a:ext cx="3963493"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
        <p:nvSpPr>
          <p:cNvPr id="9" name="Content Placeholder 8">
            <a:extLst>
              <a:ext uri="{FF2B5EF4-FFF2-40B4-BE49-F238E27FC236}">
                <a16:creationId xmlns:a16="http://schemas.microsoft.com/office/drawing/2014/main" id="{EEFE92EA-9FF7-4198-932D-ACE95465EDCC}"/>
              </a:ext>
            </a:extLst>
          </p:cNvPr>
          <p:cNvSpPr>
            <a:spLocks noGrp="1"/>
          </p:cNvSpPr>
          <p:nvPr>
            <p:ph idx="1"/>
          </p:nvPr>
        </p:nvSpPr>
        <p:spPr/>
        <p:txBody>
          <a:bodyPr>
            <a:normAutofit fontScale="92500" lnSpcReduction="10000"/>
          </a:bodyPr>
          <a:lstStyle/>
          <a:p>
            <a:r>
              <a:rPr lang="en-US" altLang="en-US" dirty="0"/>
              <a:t>The database</a:t>
            </a:r>
            <a:r>
              <a:rPr lang="en-US" altLang="en-US" baseline="0" dirty="0"/>
              <a:t> management system (DBMS) is </a:t>
            </a:r>
            <a:r>
              <a:rPr lang="en-US" dirty="0">
                <a:latin typeface="Times New Roman" pitchFamily="18" charset="0"/>
                <a:ea typeface="Arial"/>
                <a:cs typeface="Arial" charset="0"/>
                <a:sym typeface="Arial"/>
              </a:rPr>
              <a:t>a software system that is used to create, maintain, and provide controlled access to user databases.</a:t>
            </a:r>
          </a:p>
          <a:p>
            <a:endParaRPr lang="en-US" altLang="en-US" dirty="0">
              <a:latin typeface="Times New Roman" pitchFamily="18" charset="0"/>
              <a:ea typeface="Arial"/>
              <a:cs typeface="Arial" charset="0"/>
              <a:sym typeface="Arial"/>
            </a:endParaRPr>
          </a:p>
          <a:p>
            <a:r>
              <a:rPr lang="en-US" altLang="en-US" dirty="0">
                <a:latin typeface="Times New Roman" pitchFamily="18" charset="0"/>
                <a:ea typeface="Arial"/>
                <a:cs typeface="Arial" charset="0"/>
                <a:sym typeface="Arial"/>
              </a:rPr>
              <a:t>Most current DBMSs are in the form of </a:t>
            </a:r>
            <a:r>
              <a:rPr lang="en-US" altLang="en-US" b="1" dirty="0">
                <a:latin typeface="Times New Roman" pitchFamily="18" charset="0"/>
                <a:ea typeface="Arial"/>
                <a:cs typeface="Arial" charset="0"/>
                <a:sym typeface="Arial"/>
              </a:rPr>
              <a:t>relational databases</a:t>
            </a:r>
            <a:r>
              <a:rPr lang="en-US" altLang="en-US" dirty="0">
                <a:latin typeface="Times New Roman" pitchFamily="18" charset="0"/>
                <a:ea typeface="Arial"/>
                <a:cs typeface="Arial" charset="0"/>
                <a:sym typeface="Arial"/>
              </a:rPr>
              <a:t>, which </a:t>
            </a:r>
            <a:r>
              <a:rPr lang="en-US" dirty="0">
                <a:latin typeface="Times New Roman" pitchFamily="18" charset="0"/>
                <a:ea typeface="Arial"/>
                <a:cs typeface="Arial" charset="0"/>
                <a:sym typeface="Arial"/>
              </a:rPr>
              <a:t>represent data as a collection of tables in which all data relationships are represented by common values in related tables. We will explore relational databases in detail throughout this course.</a:t>
            </a:r>
          </a:p>
          <a:p>
            <a:endParaRPr lang="en-US" altLang="en-US" dirty="0">
              <a:latin typeface="Times New Roman" pitchFamily="18" charset="0"/>
              <a:ea typeface="Arial"/>
              <a:cs typeface="Arial" charset="0"/>
              <a:sym typeface="Arial"/>
            </a:endParaRPr>
          </a:p>
          <a:p>
            <a:r>
              <a:rPr lang="en-US" altLang="en-US" dirty="0">
                <a:latin typeface="Times New Roman" pitchFamily="18" charset="0"/>
                <a:ea typeface="Arial"/>
                <a:cs typeface="Arial" charset="0"/>
                <a:sym typeface="Arial"/>
              </a:rPr>
              <a:t>Note that because all the data is shared in a central database, there is no longer the need for separate systems and programs to maintain their own copy of the data. This reduces duplication and increases integrity.</a:t>
            </a:r>
            <a:endParaRPr lang="en-US" altLang="en-US" dirty="0"/>
          </a:p>
          <a:p>
            <a:endParaRPr lang="en-US" dirty="0"/>
          </a:p>
        </p:txBody>
      </p:sp>
    </p:spTree>
    <p:extLst>
      <p:ext uri="{BB962C8B-B14F-4D97-AF65-F5344CB8AC3E}">
        <p14:creationId xmlns:p14="http://schemas.microsoft.com/office/powerpoint/2010/main" val="3386175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3503-CB0F-4CF9-8018-6EA796FA9CBE}"/>
              </a:ext>
            </a:extLst>
          </p:cNvPr>
          <p:cNvSpPr>
            <a:spLocks noGrp="1"/>
          </p:cNvSpPr>
          <p:nvPr>
            <p:ph type="title"/>
          </p:nvPr>
        </p:nvSpPr>
        <p:spPr>
          <a:xfrm>
            <a:off x="135731" y="388143"/>
            <a:ext cx="5786438" cy="857250"/>
          </a:xfrm>
        </p:spPr>
        <p:txBody>
          <a:bodyPr/>
          <a:lstStyle/>
          <a:p>
            <a:r>
              <a:rPr lang="en-US" dirty="0"/>
              <a:t>Database Systems</a:t>
            </a:r>
          </a:p>
        </p:txBody>
      </p:sp>
      <p:sp>
        <p:nvSpPr>
          <p:cNvPr id="5" name="Footer Placeholder 4">
            <a:extLst>
              <a:ext uri="{FF2B5EF4-FFF2-40B4-BE49-F238E27FC236}">
                <a16:creationId xmlns:a16="http://schemas.microsoft.com/office/drawing/2014/main" id="{61337CE3-1DB8-4304-AD74-D48A30AD14B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4CDEB94E-9CB4-43DF-8D20-55B8499E6FDB}"/>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24</a:t>
            </a:fld>
            <a:endParaRPr lang="en-US" altLang="en-US"/>
          </a:p>
        </p:txBody>
      </p:sp>
      <p:sp>
        <p:nvSpPr>
          <p:cNvPr id="8" name="TextBox 7">
            <a:extLst>
              <a:ext uri="{FF2B5EF4-FFF2-40B4-BE49-F238E27FC236}">
                <a16:creationId xmlns:a16="http://schemas.microsoft.com/office/drawing/2014/main" id="{38F6B373-E6FD-43C4-85CD-DC2D53293AAE}"/>
              </a:ext>
            </a:extLst>
          </p:cNvPr>
          <p:cNvSpPr txBox="1"/>
          <p:nvPr/>
        </p:nvSpPr>
        <p:spPr>
          <a:xfrm>
            <a:off x="4036796" y="4487711"/>
            <a:ext cx="3909153"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Principles of Database Management. All Rights Reserved </a:t>
            </a:r>
          </a:p>
          <a:p>
            <a:endParaRPr lang="en-US" sz="1350" dirty="0"/>
          </a:p>
        </p:txBody>
      </p:sp>
      <p:pic>
        <p:nvPicPr>
          <p:cNvPr id="9" name="Picture 4">
            <a:extLst>
              <a:ext uri="{FF2B5EF4-FFF2-40B4-BE49-F238E27FC236}">
                <a16:creationId xmlns:a16="http://schemas.microsoft.com/office/drawing/2014/main" id="{DE316424-E5C9-46A9-8E1A-1109B0E64F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4886" y="1178711"/>
            <a:ext cx="5852219" cy="314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77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0B99-6A99-422E-AD47-5E8581E36BDB}"/>
              </a:ext>
            </a:extLst>
          </p:cNvPr>
          <p:cNvSpPr>
            <a:spLocks noGrp="1"/>
          </p:cNvSpPr>
          <p:nvPr>
            <p:ph type="title"/>
          </p:nvPr>
        </p:nvSpPr>
        <p:spPr>
          <a:xfrm>
            <a:off x="226488" y="496020"/>
            <a:ext cx="6665954" cy="619237"/>
          </a:xfrm>
        </p:spPr>
        <p:txBody>
          <a:bodyPr>
            <a:normAutofit fontScale="90000"/>
          </a:bodyPr>
          <a:lstStyle/>
          <a:p>
            <a:r>
              <a:rPr lang="en-US" dirty="0"/>
              <a:t>Database Management System (DBMS)</a:t>
            </a:r>
          </a:p>
        </p:txBody>
      </p:sp>
      <p:sp>
        <p:nvSpPr>
          <p:cNvPr id="5" name="Footer Placeholder 4">
            <a:extLst>
              <a:ext uri="{FF2B5EF4-FFF2-40B4-BE49-F238E27FC236}">
                <a16:creationId xmlns:a16="http://schemas.microsoft.com/office/drawing/2014/main" id="{57F5AEAD-BD9A-4272-99FA-B328ABD8485F}"/>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170F8369-0982-4491-9A71-616DCF3453F1}"/>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25</a:t>
            </a:fld>
            <a:endParaRPr lang="en-US" altLang="en-US"/>
          </a:p>
        </p:txBody>
      </p:sp>
      <p:pic>
        <p:nvPicPr>
          <p:cNvPr id="6" name="Picture 5" descr="A set of four tables for four relations. The first table shows the order table with columns for Order I D, Order Date, and Customer I D. The second table shows the order line table with columns for order I D, Product I D, and Ordered Quantity. The third table shows the customer table with columns for Customer I D, and Customer Name. The fourth table shows the product table with columns for Product I D and Product Description.">
            <a:extLst>
              <a:ext uri="{FF2B5EF4-FFF2-40B4-BE49-F238E27FC236}">
                <a16:creationId xmlns:a16="http://schemas.microsoft.com/office/drawing/2014/main" id="{22B11EEA-3D8E-437B-A195-E6AC6C1B2C04}"/>
              </a:ext>
            </a:extLst>
          </p:cNvPr>
          <p:cNvPicPr>
            <a:picLocks noChangeAspect="1"/>
          </p:cNvPicPr>
          <p:nvPr/>
        </p:nvPicPr>
        <p:blipFill>
          <a:blip r:embed="rId3"/>
          <a:stretch>
            <a:fillRect/>
          </a:stretch>
        </p:blipFill>
        <p:spPr>
          <a:xfrm>
            <a:off x="2141749" y="1541992"/>
            <a:ext cx="5462363" cy="2750398"/>
          </a:xfrm>
          <a:prstGeom prst="rect">
            <a:avLst/>
          </a:prstGeom>
        </p:spPr>
      </p:pic>
      <p:pic>
        <p:nvPicPr>
          <p:cNvPr id="7" name="Shape 15" descr="Pearson Logo">
            <a:extLst>
              <a:ext uri="{FF2B5EF4-FFF2-40B4-BE49-F238E27FC236}">
                <a16:creationId xmlns:a16="http://schemas.microsoft.com/office/drawing/2014/main" id="{41275F85-F09E-4DDA-88C2-551CDDDCA3D9}"/>
              </a:ext>
            </a:extLst>
          </p:cNvPr>
          <p:cNvPicPr preferRelativeResize="0"/>
          <p:nvPr/>
        </p:nvPicPr>
        <p:blipFill rotWithShape="1">
          <a:blip r:embed="rId4">
            <a:alphaModFix/>
          </a:blip>
          <a:srcRect/>
          <a:stretch/>
        </p:blipFill>
        <p:spPr>
          <a:xfrm>
            <a:off x="3215216" y="4533403"/>
            <a:ext cx="688499" cy="209936"/>
          </a:xfrm>
          <a:prstGeom prst="rect">
            <a:avLst/>
          </a:prstGeom>
          <a:noFill/>
          <a:ln>
            <a:noFill/>
          </a:ln>
        </p:spPr>
      </p:pic>
      <p:sp>
        <p:nvSpPr>
          <p:cNvPr id="8" name="TextBox 7">
            <a:extLst>
              <a:ext uri="{FF2B5EF4-FFF2-40B4-BE49-F238E27FC236}">
                <a16:creationId xmlns:a16="http://schemas.microsoft.com/office/drawing/2014/main" id="{3D140F0C-81FF-4FA5-8E20-D5F13C1D77A2}"/>
              </a:ext>
            </a:extLst>
          </p:cNvPr>
          <p:cNvSpPr txBox="1"/>
          <p:nvPr/>
        </p:nvSpPr>
        <p:spPr>
          <a:xfrm>
            <a:off x="3903715" y="4532874"/>
            <a:ext cx="4147073"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3583035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2784-9092-45B7-A757-089889512E5B}"/>
              </a:ext>
            </a:extLst>
          </p:cNvPr>
          <p:cNvSpPr>
            <a:spLocks noGrp="1"/>
          </p:cNvSpPr>
          <p:nvPr>
            <p:ph type="title"/>
          </p:nvPr>
        </p:nvSpPr>
        <p:spPr>
          <a:xfrm>
            <a:off x="196199" y="262713"/>
            <a:ext cx="7886700" cy="994172"/>
          </a:xfrm>
        </p:spPr>
        <p:txBody>
          <a:bodyPr>
            <a:normAutofit/>
          </a:bodyPr>
          <a:lstStyle/>
          <a:p>
            <a:r>
              <a:rPr lang="en-US" dirty="0"/>
              <a:t>Database Systems – Common Uses</a:t>
            </a:r>
          </a:p>
        </p:txBody>
      </p:sp>
      <p:sp>
        <p:nvSpPr>
          <p:cNvPr id="3" name="Content Placeholder 2">
            <a:extLst>
              <a:ext uri="{FF2B5EF4-FFF2-40B4-BE49-F238E27FC236}">
                <a16:creationId xmlns:a16="http://schemas.microsoft.com/office/drawing/2014/main" id="{5BB2477F-F5C3-4F8D-8450-33CC4A3DDC55}"/>
              </a:ext>
            </a:extLst>
          </p:cNvPr>
          <p:cNvSpPr>
            <a:spLocks noGrp="1"/>
          </p:cNvSpPr>
          <p:nvPr>
            <p:ph idx="1"/>
          </p:nvPr>
        </p:nvSpPr>
        <p:spPr/>
        <p:txBody>
          <a:bodyPr/>
          <a:lstStyle/>
          <a:p>
            <a:r>
              <a:rPr lang="en-US" sz="1350" dirty="0"/>
              <a:t>Personal Databases</a:t>
            </a:r>
          </a:p>
          <a:p>
            <a:pPr lvl="1"/>
            <a:r>
              <a:rPr lang="en-US" sz="1350" dirty="0"/>
              <a:t>Typical size in the megabytes</a:t>
            </a:r>
          </a:p>
          <a:p>
            <a:pPr lvl="1"/>
            <a:r>
              <a:rPr lang="en-US" sz="1350" dirty="0"/>
              <a:t>Intended for one user</a:t>
            </a:r>
          </a:p>
          <a:p>
            <a:r>
              <a:rPr lang="en-US" sz="1350" dirty="0"/>
              <a:t>Departmental Multi-Tiered Client/Server Databases</a:t>
            </a:r>
          </a:p>
          <a:p>
            <a:pPr lvl="1"/>
            <a:r>
              <a:rPr lang="en-US" sz="1350" dirty="0"/>
              <a:t>Typical size in the gigabytes</a:t>
            </a:r>
          </a:p>
          <a:p>
            <a:pPr lvl="1"/>
            <a:r>
              <a:rPr lang="en-US" sz="1350" dirty="0"/>
              <a:t>Intended for several users, usually doesn’t exceed 100, department-wide</a:t>
            </a:r>
          </a:p>
          <a:p>
            <a:r>
              <a:rPr lang="en-US" sz="1350" dirty="0"/>
              <a:t>Enterprise Applications</a:t>
            </a:r>
          </a:p>
          <a:p>
            <a:pPr lvl="1"/>
            <a:r>
              <a:rPr lang="en-US" sz="1350" dirty="0"/>
              <a:t>Typical size in the gigabytes, terabytes, or even petabytes</a:t>
            </a:r>
          </a:p>
          <a:p>
            <a:pPr lvl="1"/>
            <a:r>
              <a:rPr lang="en-US" sz="1350" dirty="0"/>
              <a:t>Intended for a very large user base, company wide</a:t>
            </a:r>
          </a:p>
          <a:p>
            <a:endParaRPr lang="en-US" dirty="0"/>
          </a:p>
        </p:txBody>
      </p:sp>
      <p:sp>
        <p:nvSpPr>
          <p:cNvPr id="5" name="Footer Placeholder 4">
            <a:extLst>
              <a:ext uri="{FF2B5EF4-FFF2-40B4-BE49-F238E27FC236}">
                <a16:creationId xmlns:a16="http://schemas.microsoft.com/office/drawing/2014/main" id="{C343A736-0215-4E75-A6CF-7923EB72E89C}"/>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E4A1D1D6-FEA2-4503-B801-B0EC65EE64E0}"/>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26</a:t>
            </a:fld>
            <a:endParaRPr lang="en-US" altLang="en-US" dirty="0"/>
          </a:p>
        </p:txBody>
      </p:sp>
      <p:pic>
        <p:nvPicPr>
          <p:cNvPr id="6" name="Shape 15" descr="Pearson Logo">
            <a:extLst>
              <a:ext uri="{FF2B5EF4-FFF2-40B4-BE49-F238E27FC236}">
                <a16:creationId xmlns:a16="http://schemas.microsoft.com/office/drawing/2014/main" id="{C959C40A-A425-4820-AF4F-6CCB7D504241}"/>
              </a:ext>
            </a:extLst>
          </p:cNvPr>
          <p:cNvPicPr preferRelativeResize="0"/>
          <p:nvPr/>
        </p:nvPicPr>
        <p:blipFill rotWithShape="1">
          <a:blip r:embed="rId3">
            <a:alphaModFix/>
          </a:blip>
          <a:srcRect/>
          <a:stretch/>
        </p:blipFill>
        <p:spPr>
          <a:xfrm>
            <a:off x="3383869" y="4299942"/>
            <a:ext cx="688499" cy="209936"/>
          </a:xfrm>
          <a:prstGeom prst="rect">
            <a:avLst/>
          </a:prstGeom>
          <a:noFill/>
          <a:ln>
            <a:noFill/>
          </a:ln>
        </p:spPr>
      </p:pic>
      <p:sp>
        <p:nvSpPr>
          <p:cNvPr id="7" name="TextBox 6">
            <a:extLst>
              <a:ext uri="{FF2B5EF4-FFF2-40B4-BE49-F238E27FC236}">
                <a16:creationId xmlns:a16="http://schemas.microsoft.com/office/drawing/2014/main" id="{72580FCC-D7F5-40EE-A771-5B50E1C442E0}"/>
              </a:ext>
            </a:extLst>
          </p:cNvPr>
          <p:cNvSpPr txBox="1"/>
          <p:nvPr/>
        </p:nvSpPr>
        <p:spPr>
          <a:xfrm>
            <a:off x="4042173" y="4329559"/>
            <a:ext cx="3907509"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266457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DA77D70-3E1C-47A3-ABE8-2823645CC7F9}"/>
              </a:ext>
            </a:extLst>
          </p:cNvPr>
          <p:cNvSpPr>
            <a:spLocks noGrp="1" noChangeArrowheads="1"/>
          </p:cNvSpPr>
          <p:nvPr>
            <p:ph type="title"/>
          </p:nvPr>
        </p:nvSpPr>
        <p:spPr>
          <a:xfrm>
            <a:off x="1614487" y="619126"/>
            <a:ext cx="6043613" cy="632222"/>
          </a:xfrm>
        </p:spPr>
        <p:txBody>
          <a:bodyPr>
            <a:normAutofit fontScale="90000"/>
          </a:bodyPr>
          <a:lstStyle/>
          <a:p>
            <a:pPr eaLnBrk="1" hangingPunct="1"/>
            <a:r>
              <a:rPr altLang="nl-BE" dirty="0"/>
              <a:t>Categorization based on architecture</a:t>
            </a:r>
            <a:endParaRPr lang="nl-BE" altLang="nl-BE" dirty="0"/>
          </a:p>
        </p:txBody>
      </p:sp>
      <p:sp>
        <p:nvSpPr>
          <p:cNvPr id="68611" name="Content Placeholder 2">
            <a:extLst>
              <a:ext uri="{FF2B5EF4-FFF2-40B4-BE49-F238E27FC236}">
                <a16:creationId xmlns:a16="http://schemas.microsoft.com/office/drawing/2014/main" id="{2FA5DD74-4A23-45D8-B289-C23CE1B25D4D}"/>
              </a:ext>
            </a:extLst>
          </p:cNvPr>
          <p:cNvSpPr>
            <a:spLocks noGrp="1"/>
          </p:cNvSpPr>
          <p:nvPr>
            <p:ph idx="1"/>
          </p:nvPr>
        </p:nvSpPr>
        <p:spPr>
          <a:xfrm>
            <a:off x="1614488" y="1445419"/>
            <a:ext cx="5915025" cy="3187304"/>
          </a:xfrm>
        </p:spPr>
        <p:txBody>
          <a:bodyPr rtlCol="0">
            <a:normAutofit/>
          </a:bodyPr>
          <a:lstStyle/>
          <a:p>
            <a:pPr>
              <a:defRPr/>
            </a:pPr>
            <a:r>
              <a:rPr altLang="nl-BE" dirty="0"/>
              <a:t>Centralized DBMS architecture</a:t>
            </a:r>
          </a:p>
          <a:p>
            <a:pPr>
              <a:defRPr/>
            </a:pPr>
            <a:r>
              <a:rPr altLang="nl-BE" dirty="0"/>
              <a:t>Client server DBMS architecture</a:t>
            </a:r>
          </a:p>
          <a:p>
            <a:pPr>
              <a:defRPr/>
            </a:pPr>
            <a:r>
              <a:rPr altLang="nl-BE" dirty="0"/>
              <a:t>n-tier DBMS architecture </a:t>
            </a:r>
            <a:r>
              <a:rPr lang="en-US" altLang="nl-BE" dirty="0"/>
              <a:t>(</a:t>
            </a:r>
            <a:r>
              <a:rPr lang="en-US" altLang="nl-BE" dirty="0">
                <a:solidFill>
                  <a:srgbClr val="4D5156"/>
                </a:solidFill>
                <a:latin typeface="Roboto" panose="02000000000000000000" pitchFamily="2" charset="0"/>
              </a:rPr>
              <a:t>data tier, logic tier, </a:t>
            </a:r>
            <a:r>
              <a:rPr lang="en-US" altLang="nl-BE" dirty="0" err="1">
                <a:solidFill>
                  <a:srgbClr val="4D5156"/>
                </a:solidFill>
                <a:latin typeface="Roboto" panose="02000000000000000000" pitchFamily="2" charset="0"/>
              </a:rPr>
              <a:t>etc</a:t>
            </a:r>
            <a:r>
              <a:rPr lang="en-US" altLang="nl-BE" dirty="0"/>
              <a:t>)</a:t>
            </a:r>
            <a:endParaRPr altLang="nl-BE" dirty="0"/>
          </a:p>
          <a:p>
            <a:pPr>
              <a:defRPr/>
            </a:pPr>
            <a:r>
              <a:rPr altLang="nl-BE" dirty="0"/>
              <a:t>Cloud DBMS architecture</a:t>
            </a:r>
          </a:p>
          <a:p>
            <a:pPr>
              <a:defRPr/>
            </a:pPr>
            <a:r>
              <a:rPr altLang="nl-BE" dirty="0"/>
              <a:t>Federated DBMS </a:t>
            </a:r>
            <a:r>
              <a:rPr lang="en-US" altLang="nl-BE" dirty="0"/>
              <a:t>(</a:t>
            </a:r>
            <a:r>
              <a:rPr lang="en-US" b="0" i="0" dirty="0">
                <a:solidFill>
                  <a:srgbClr val="4D5156"/>
                </a:solidFill>
                <a:effectLst/>
                <a:latin typeface="Roboto" panose="02000000000000000000" pitchFamily="2" charset="0"/>
              </a:rPr>
              <a:t>a type of meta-database management system</a:t>
            </a:r>
            <a:r>
              <a:rPr lang="en-US" altLang="nl-BE" dirty="0"/>
              <a:t>)</a:t>
            </a:r>
            <a:endParaRPr altLang="nl-BE" dirty="0"/>
          </a:p>
          <a:p>
            <a:pPr>
              <a:defRPr/>
            </a:pPr>
            <a:r>
              <a:rPr altLang="nl-BE" dirty="0"/>
              <a:t>in-memory DBMS</a:t>
            </a:r>
          </a:p>
          <a:p>
            <a:pPr marL="0" indent="0">
              <a:buNone/>
              <a:defRPr/>
            </a:pPr>
            <a:endParaRPr altLang="nl-BE" dirty="0"/>
          </a:p>
          <a:p>
            <a:pPr>
              <a:defRPr/>
            </a:pPr>
            <a:endParaRPr altLang="nl-BE" dirty="0"/>
          </a:p>
        </p:txBody>
      </p:sp>
      <p:pic>
        <p:nvPicPr>
          <p:cNvPr id="76806" name="Picture 2">
            <a:extLst>
              <a:ext uri="{FF2B5EF4-FFF2-40B4-BE49-F238E27FC236}">
                <a16:creationId xmlns:a16="http://schemas.microsoft.com/office/drawing/2014/main" id="{F9151FAD-99BD-45C1-9F39-E413EFCD9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978" y="4686300"/>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13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7E6A989-2004-4E3E-9D5D-F8E58CFDB2B3}"/>
              </a:ext>
            </a:extLst>
          </p:cNvPr>
          <p:cNvSpPr>
            <a:spLocks noGrp="1" noChangeArrowheads="1"/>
          </p:cNvSpPr>
          <p:nvPr>
            <p:ph type="title"/>
          </p:nvPr>
        </p:nvSpPr>
        <p:spPr>
          <a:xfrm>
            <a:off x="1614488" y="629841"/>
            <a:ext cx="5915025" cy="638175"/>
          </a:xfrm>
        </p:spPr>
        <p:txBody>
          <a:bodyPr>
            <a:normAutofit/>
          </a:bodyPr>
          <a:lstStyle/>
          <a:p>
            <a:pPr eaLnBrk="1" hangingPunct="1"/>
            <a:r>
              <a:rPr altLang="nl-BE"/>
              <a:t>Categorization based on usage</a:t>
            </a:r>
            <a:endParaRPr lang="nl-BE" altLang="nl-BE"/>
          </a:p>
        </p:txBody>
      </p:sp>
      <p:sp>
        <p:nvSpPr>
          <p:cNvPr id="74755" name="Content Placeholder 2">
            <a:extLst>
              <a:ext uri="{FF2B5EF4-FFF2-40B4-BE49-F238E27FC236}">
                <a16:creationId xmlns:a16="http://schemas.microsoft.com/office/drawing/2014/main" id="{7A2E85DE-0AB4-4E82-A466-16DF6212E98A}"/>
              </a:ext>
            </a:extLst>
          </p:cNvPr>
          <p:cNvSpPr>
            <a:spLocks noGrp="1"/>
          </p:cNvSpPr>
          <p:nvPr>
            <p:ph idx="1"/>
          </p:nvPr>
        </p:nvSpPr>
        <p:spPr>
          <a:xfrm>
            <a:off x="1709738" y="1445419"/>
            <a:ext cx="5724525" cy="2913460"/>
          </a:xfrm>
        </p:spPr>
        <p:txBody>
          <a:bodyPr rtlCol="0">
            <a:normAutofit lnSpcReduction="10000"/>
          </a:bodyPr>
          <a:lstStyle/>
          <a:p>
            <a:pPr>
              <a:defRPr/>
            </a:pPr>
            <a:r>
              <a:rPr altLang="nl-BE" sz="1939" dirty="0"/>
              <a:t>On-line transaction processing (OLTP)</a:t>
            </a:r>
          </a:p>
          <a:p>
            <a:pPr>
              <a:defRPr/>
            </a:pPr>
            <a:r>
              <a:rPr altLang="nl-BE" sz="1939" dirty="0"/>
              <a:t>On-line analytical processing (OLAP)</a:t>
            </a:r>
          </a:p>
          <a:p>
            <a:pPr>
              <a:defRPr/>
            </a:pPr>
            <a:r>
              <a:rPr altLang="nl-BE" dirty="0"/>
              <a:t>Big Data &amp; Analytics</a:t>
            </a:r>
          </a:p>
          <a:p>
            <a:pPr>
              <a:defRPr/>
            </a:pPr>
            <a:r>
              <a:rPr altLang="nl-BE" dirty="0"/>
              <a:t>Multimedia</a:t>
            </a:r>
          </a:p>
          <a:p>
            <a:pPr>
              <a:defRPr/>
            </a:pPr>
            <a:r>
              <a:rPr altLang="nl-BE" dirty="0"/>
              <a:t>Spatial applications</a:t>
            </a:r>
            <a:endParaRPr lang="nl-BE" altLang="nl-BE" dirty="0"/>
          </a:p>
          <a:p>
            <a:pPr>
              <a:defRPr/>
            </a:pPr>
            <a:r>
              <a:rPr altLang="nl-BE" dirty="0" err="1"/>
              <a:t>Sensoring</a:t>
            </a:r>
            <a:endParaRPr altLang="nl-BE" dirty="0"/>
          </a:p>
          <a:p>
            <a:pPr>
              <a:defRPr/>
            </a:pPr>
            <a:r>
              <a:rPr altLang="nl-BE" dirty="0"/>
              <a:t>Mobile</a:t>
            </a:r>
          </a:p>
          <a:p>
            <a:pPr>
              <a:defRPr/>
            </a:pPr>
            <a:r>
              <a:rPr altLang="nl-BE" dirty="0"/>
              <a:t>Open source</a:t>
            </a:r>
          </a:p>
          <a:p>
            <a:pPr>
              <a:defRPr/>
            </a:pPr>
            <a:endParaRPr altLang="nl-BE" sz="1939" dirty="0"/>
          </a:p>
        </p:txBody>
      </p:sp>
      <p:pic>
        <p:nvPicPr>
          <p:cNvPr id="78853" name="Picture 2">
            <a:extLst>
              <a:ext uri="{FF2B5EF4-FFF2-40B4-BE49-F238E27FC236}">
                <a16:creationId xmlns:a16="http://schemas.microsoft.com/office/drawing/2014/main" id="{C654180F-C891-47DA-89F6-C614A28E0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978" y="4686300"/>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294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321A681-3AC7-4A8F-A333-78B25D831D43}"/>
              </a:ext>
            </a:extLst>
          </p:cNvPr>
          <p:cNvSpPr>
            <a:spLocks noGrp="1" noChangeArrowheads="1"/>
          </p:cNvSpPr>
          <p:nvPr>
            <p:ph type="title"/>
          </p:nvPr>
        </p:nvSpPr>
        <p:spPr>
          <a:xfrm>
            <a:off x="1614488" y="629841"/>
            <a:ext cx="5915025" cy="638175"/>
          </a:xfrm>
        </p:spPr>
        <p:txBody>
          <a:bodyPr>
            <a:normAutofit fontScale="90000"/>
          </a:bodyPr>
          <a:lstStyle/>
          <a:p>
            <a:pPr eaLnBrk="1" hangingPunct="1"/>
            <a:r>
              <a:rPr altLang="nl-BE" dirty="0"/>
              <a:t>Categorization based on data model</a:t>
            </a:r>
            <a:endParaRPr lang="nl-BE" altLang="nl-BE" dirty="0"/>
          </a:p>
        </p:txBody>
      </p:sp>
      <p:sp>
        <p:nvSpPr>
          <p:cNvPr id="3" name="Content Placeholder 2">
            <a:extLst>
              <a:ext uri="{FF2B5EF4-FFF2-40B4-BE49-F238E27FC236}">
                <a16:creationId xmlns:a16="http://schemas.microsoft.com/office/drawing/2014/main" id="{9AE8513F-7777-4A6D-9F80-6EDCE87E5F4C}"/>
              </a:ext>
            </a:extLst>
          </p:cNvPr>
          <p:cNvSpPr>
            <a:spLocks noGrp="1"/>
          </p:cNvSpPr>
          <p:nvPr>
            <p:ph idx="1"/>
          </p:nvPr>
        </p:nvSpPr>
        <p:spPr>
          <a:xfrm>
            <a:off x="1614488" y="1541860"/>
            <a:ext cx="5915025" cy="2851547"/>
          </a:xfrm>
        </p:spPr>
        <p:txBody>
          <a:bodyPr rtlCol="0"/>
          <a:lstStyle/>
          <a:p>
            <a:pPr>
              <a:defRPr/>
            </a:pPr>
            <a:r>
              <a:rPr sz="1939" dirty="0"/>
              <a:t>Hierarchical DBMSs</a:t>
            </a:r>
          </a:p>
          <a:p>
            <a:pPr>
              <a:defRPr/>
            </a:pPr>
            <a:r>
              <a:rPr sz="1939" dirty="0"/>
              <a:t>Network DBMSs</a:t>
            </a:r>
          </a:p>
          <a:p>
            <a:pPr>
              <a:defRPr/>
            </a:pPr>
            <a:r>
              <a:rPr altLang="nl-BE" sz="1800" dirty="0"/>
              <a:t>Relational DBMSs</a:t>
            </a:r>
          </a:p>
          <a:p>
            <a:pPr>
              <a:defRPr/>
            </a:pPr>
            <a:r>
              <a:rPr altLang="nl-BE" sz="1800" dirty="0"/>
              <a:t>Object-Oriented DBMSs (OODBMS) </a:t>
            </a:r>
          </a:p>
          <a:p>
            <a:pPr>
              <a:defRPr/>
            </a:pPr>
            <a:r>
              <a:rPr altLang="nl-BE" sz="1800" dirty="0"/>
              <a:t>Object-Relational DBMSs (ORDBMSs)</a:t>
            </a:r>
          </a:p>
          <a:p>
            <a:pPr>
              <a:defRPr/>
            </a:pPr>
            <a:r>
              <a:rPr altLang="nl-BE" sz="1800" dirty="0"/>
              <a:t>XML DBMSs </a:t>
            </a:r>
          </a:p>
          <a:p>
            <a:pPr>
              <a:defRPr/>
            </a:pPr>
            <a:r>
              <a:rPr altLang="nl-BE" sz="1800" dirty="0"/>
              <a:t>NoSQL DBMSs</a:t>
            </a:r>
          </a:p>
          <a:p>
            <a:pPr>
              <a:defRPr/>
            </a:pPr>
            <a:endParaRPr lang="nl-BE" sz="1939" dirty="0"/>
          </a:p>
          <a:p>
            <a:pPr>
              <a:defRPr/>
            </a:pPr>
            <a:endParaRPr sz="1939" dirty="0"/>
          </a:p>
        </p:txBody>
      </p:sp>
      <p:pic>
        <p:nvPicPr>
          <p:cNvPr id="60421" name="Picture 2">
            <a:extLst>
              <a:ext uri="{FF2B5EF4-FFF2-40B4-BE49-F238E27FC236}">
                <a16:creationId xmlns:a16="http://schemas.microsoft.com/office/drawing/2014/main" id="{EC1A526D-144C-4C7E-8E0F-A773C6D0B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13710"/>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50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A76F-58EE-4771-8304-7A0B2DECC166}"/>
              </a:ext>
            </a:extLst>
          </p:cNvPr>
          <p:cNvSpPr>
            <a:spLocks noGrp="1"/>
          </p:cNvSpPr>
          <p:nvPr>
            <p:ph type="title"/>
          </p:nvPr>
        </p:nvSpPr>
        <p:spPr/>
        <p:txBody>
          <a:bodyPr>
            <a:normAutofit/>
          </a:bodyPr>
          <a:lstStyle/>
          <a:p>
            <a:r>
              <a:rPr lang="en-US" dirty="0"/>
              <a:t>About this course</a:t>
            </a:r>
          </a:p>
        </p:txBody>
      </p:sp>
      <p:sp>
        <p:nvSpPr>
          <p:cNvPr id="3" name="Content Placeholder 2">
            <a:extLst>
              <a:ext uri="{FF2B5EF4-FFF2-40B4-BE49-F238E27FC236}">
                <a16:creationId xmlns:a16="http://schemas.microsoft.com/office/drawing/2014/main" id="{ABA46900-BB25-44AA-B1FA-F389D35513EF}"/>
              </a:ext>
            </a:extLst>
          </p:cNvPr>
          <p:cNvSpPr>
            <a:spLocks noGrp="1"/>
          </p:cNvSpPr>
          <p:nvPr>
            <p:ph idx="1"/>
          </p:nvPr>
        </p:nvSpPr>
        <p:spPr/>
        <p:txBody>
          <a:bodyPr>
            <a:normAutofit/>
          </a:bodyPr>
          <a:lstStyle/>
          <a:p>
            <a:r>
              <a:rPr lang="en-US" dirty="0"/>
              <a:t>This course starts with the basics of traditional database systems and then transitions to the emerging and exciting efforts to solve big data challenges through the use of Cloud and Hadoop technologies</a:t>
            </a:r>
          </a:p>
          <a:p>
            <a:endParaRPr lang="en-US" dirty="0"/>
          </a:p>
          <a:p>
            <a:r>
              <a:rPr lang="en-US" dirty="0"/>
              <a:t>There are homework assignments/labs, a midterm exam, and a group project as the final exam</a:t>
            </a:r>
          </a:p>
          <a:p>
            <a:endParaRPr lang="en-US" dirty="0"/>
          </a:p>
          <a:p>
            <a:pPr marL="0" indent="0">
              <a:buNone/>
            </a:pPr>
            <a:endParaRPr lang="en-US" dirty="0"/>
          </a:p>
        </p:txBody>
      </p:sp>
      <p:sp>
        <p:nvSpPr>
          <p:cNvPr id="5" name="Footer Placeholder 4">
            <a:extLst>
              <a:ext uri="{FF2B5EF4-FFF2-40B4-BE49-F238E27FC236}">
                <a16:creationId xmlns:a16="http://schemas.microsoft.com/office/drawing/2014/main" id="{5E93D0DD-614F-491D-B48B-368C9800863D}"/>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BCD63575-67FC-44ED-8723-B2F862F405B0}"/>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a:t>
            </a:fld>
            <a:endParaRPr lang="en-US" altLang="en-US"/>
          </a:p>
        </p:txBody>
      </p:sp>
    </p:spTree>
    <p:extLst>
      <p:ext uri="{BB962C8B-B14F-4D97-AF65-F5344CB8AC3E}">
        <p14:creationId xmlns:p14="http://schemas.microsoft.com/office/powerpoint/2010/main" val="50987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ABFC-329F-46B4-8AA4-3C16BBD715B9}"/>
              </a:ext>
            </a:extLst>
          </p:cNvPr>
          <p:cNvSpPr>
            <a:spLocks noGrp="1"/>
          </p:cNvSpPr>
          <p:nvPr>
            <p:ph type="title"/>
          </p:nvPr>
        </p:nvSpPr>
        <p:spPr>
          <a:xfrm>
            <a:off x="570869" y="546164"/>
            <a:ext cx="5786438" cy="559142"/>
          </a:xfrm>
        </p:spPr>
        <p:txBody>
          <a:bodyPr>
            <a:normAutofit/>
          </a:bodyPr>
          <a:lstStyle/>
          <a:p>
            <a:r>
              <a:rPr lang="en-US" dirty="0"/>
              <a:t>Informational Databases</a:t>
            </a:r>
          </a:p>
        </p:txBody>
      </p:sp>
      <p:pic>
        <p:nvPicPr>
          <p:cNvPr id="6" name="Content Placeholder 5" descr="Another diagram that illustrates the evolution of database architectures. The Multidimensional database model in star schema view is depicted by 3 columns of rectangles. The left column has 3 vertical rectangles labeled as, Dimension 1, Dimension 2, and Dimension 3. The middle column consists of a single rectangle labeled, Fact Table. This rectangle is divided into 2 sections by a horizonal dashed line. The upper section is labeled, Dimensions, and the bottom section is labeled, Facts. The right column also has three vertical rectangles labeled as, Dimension 4, Dimension 5, and Dimension 6. Lines connect each of Dimension rectangles labeled 1 through 6 to the Dimensions section of the middle rectangle. The Key Characteristics of big data, no predefined data model is depicted by 6 circles. At the center is a larger circle with text that reads, Big Data. Surrounding and slightly overlapping the central circle are 5 additional circles. At the top are proceeding clockwise, the circles read, Volume, Velocity, Variety, Veracity, and Value.">
            <a:extLst>
              <a:ext uri="{FF2B5EF4-FFF2-40B4-BE49-F238E27FC236}">
                <a16:creationId xmlns:a16="http://schemas.microsoft.com/office/drawing/2014/main" id="{5FCF24BE-B54D-47BE-B474-2235A81AD1B7}"/>
              </a:ext>
            </a:extLst>
          </p:cNvPr>
          <p:cNvPicPr>
            <a:picLocks noGrp="1" noChangeAspect="1"/>
          </p:cNvPicPr>
          <p:nvPr>
            <p:ph idx="1"/>
          </p:nvPr>
        </p:nvPicPr>
        <p:blipFill>
          <a:blip r:embed="rId3"/>
          <a:stretch>
            <a:fillRect/>
          </a:stretch>
        </p:blipFill>
        <p:spPr>
          <a:xfrm>
            <a:off x="2278968" y="1233365"/>
            <a:ext cx="5281389" cy="3186354"/>
          </a:xfrm>
          <a:prstGeom prst="rect">
            <a:avLst/>
          </a:prstGeom>
        </p:spPr>
      </p:pic>
      <p:sp>
        <p:nvSpPr>
          <p:cNvPr id="5" name="Footer Placeholder 4">
            <a:extLst>
              <a:ext uri="{FF2B5EF4-FFF2-40B4-BE49-F238E27FC236}">
                <a16:creationId xmlns:a16="http://schemas.microsoft.com/office/drawing/2014/main" id="{F739431D-DC2A-4498-91C4-A2ADA8C7713C}"/>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538A674-38A4-48A1-95E7-7DE4B5AB35CC}"/>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30</a:t>
            </a:fld>
            <a:endParaRPr lang="en-US" altLang="en-US"/>
          </a:p>
        </p:txBody>
      </p:sp>
      <p:pic>
        <p:nvPicPr>
          <p:cNvPr id="7" name="Shape 15" descr="Pearson Logo">
            <a:extLst>
              <a:ext uri="{FF2B5EF4-FFF2-40B4-BE49-F238E27FC236}">
                <a16:creationId xmlns:a16="http://schemas.microsoft.com/office/drawing/2014/main" id="{3021C7D2-FC1B-4BDE-AD7F-64DCEE8911C5}"/>
              </a:ext>
            </a:extLst>
          </p:cNvPr>
          <p:cNvPicPr preferRelativeResize="0"/>
          <p:nvPr/>
        </p:nvPicPr>
        <p:blipFill rotWithShape="1">
          <a:blip r:embed="rId4">
            <a:alphaModFix/>
          </a:blip>
          <a:srcRect/>
          <a:stretch/>
        </p:blipFill>
        <p:spPr>
          <a:xfrm>
            <a:off x="3383868" y="4387400"/>
            <a:ext cx="688499" cy="209936"/>
          </a:xfrm>
          <a:prstGeom prst="rect">
            <a:avLst/>
          </a:prstGeom>
          <a:noFill/>
          <a:ln>
            <a:noFill/>
          </a:ln>
        </p:spPr>
      </p:pic>
      <p:sp>
        <p:nvSpPr>
          <p:cNvPr id="8" name="TextBox 7">
            <a:extLst>
              <a:ext uri="{FF2B5EF4-FFF2-40B4-BE49-F238E27FC236}">
                <a16:creationId xmlns:a16="http://schemas.microsoft.com/office/drawing/2014/main" id="{DF37C920-8244-4F66-892D-6E1885563015}"/>
              </a:ext>
            </a:extLst>
          </p:cNvPr>
          <p:cNvSpPr txBox="1"/>
          <p:nvPr/>
        </p:nvSpPr>
        <p:spPr>
          <a:xfrm>
            <a:off x="4042172" y="4417017"/>
            <a:ext cx="4204845"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2278932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E1A6-A59A-4D89-9262-025D1D9A2B2D}"/>
              </a:ext>
            </a:extLst>
          </p:cNvPr>
          <p:cNvSpPr>
            <a:spLocks noGrp="1"/>
          </p:cNvSpPr>
          <p:nvPr>
            <p:ph type="title"/>
          </p:nvPr>
        </p:nvSpPr>
        <p:spPr/>
        <p:txBody>
          <a:bodyPr>
            <a:normAutofit/>
          </a:bodyPr>
          <a:lstStyle/>
          <a:p>
            <a:r>
              <a:rPr lang="en-US" dirty="0"/>
              <a:t>Relational Databases - Advantages</a:t>
            </a:r>
          </a:p>
        </p:txBody>
      </p:sp>
      <p:sp>
        <p:nvSpPr>
          <p:cNvPr id="3" name="Content Placeholder 2">
            <a:extLst>
              <a:ext uri="{FF2B5EF4-FFF2-40B4-BE49-F238E27FC236}">
                <a16:creationId xmlns:a16="http://schemas.microsoft.com/office/drawing/2014/main" id="{4BF4B8EF-A0B3-41A7-806D-F88F68D35577}"/>
              </a:ext>
            </a:extLst>
          </p:cNvPr>
          <p:cNvSpPr>
            <a:spLocks noGrp="1"/>
          </p:cNvSpPr>
          <p:nvPr>
            <p:ph idx="1"/>
          </p:nvPr>
        </p:nvSpPr>
        <p:spPr>
          <a:xfrm>
            <a:off x="1824902" y="1314896"/>
            <a:ext cx="5786438" cy="2941197"/>
          </a:xfrm>
        </p:spPr>
        <p:txBody>
          <a:bodyPr/>
          <a:lstStyle/>
          <a:p>
            <a:pPr>
              <a:spcBef>
                <a:spcPts val="900"/>
              </a:spcBef>
              <a:defRPr/>
            </a:pPr>
            <a:r>
              <a:rPr lang="en-US" sz="1050" dirty="0">
                <a:solidFill>
                  <a:srgbClr val="000000"/>
                </a:solidFill>
              </a:rPr>
              <a:t>Program-data independence</a:t>
            </a:r>
          </a:p>
          <a:p>
            <a:pPr>
              <a:spcBef>
                <a:spcPts val="900"/>
              </a:spcBef>
              <a:defRPr/>
            </a:pPr>
            <a:r>
              <a:rPr lang="en-US" sz="1050" dirty="0">
                <a:solidFill>
                  <a:srgbClr val="000000"/>
                </a:solidFill>
              </a:rPr>
              <a:t>Planned data redundancy</a:t>
            </a:r>
          </a:p>
          <a:p>
            <a:pPr>
              <a:spcBef>
                <a:spcPts val="900"/>
              </a:spcBef>
              <a:defRPr/>
            </a:pPr>
            <a:r>
              <a:rPr lang="en-US" sz="1050" dirty="0">
                <a:solidFill>
                  <a:srgbClr val="000000"/>
                </a:solidFill>
              </a:rPr>
              <a:t>Improved data consistency</a:t>
            </a:r>
          </a:p>
          <a:p>
            <a:pPr>
              <a:spcBef>
                <a:spcPts val="900"/>
              </a:spcBef>
              <a:defRPr/>
            </a:pPr>
            <a:r>
              <a:rPr lang="en-US" sz="1050" dirty="0">
                <a:solidFill>
                  <a:srgbClr val="000000"/>
                </a:solidFill>
              </a:rPr>
              <a:t>Improved data sharing</a:t>
            </a:r>
          </a:p>
          <a:p>
            <a:pPr>
              <a:spcBef>
                <a:spcPts val="900"/>
              </a:spcBef>
              <a:defRPr/>
            </a:pPr>
            <a:r>
              <a:rPr lang="en-US" sz="1050" dirty="0">
                <a:solidFill>
                  <a:srgbClr val="000000"/>
                </a:solidFill>
              </a:rPr>
              <a:t>Increased application development productivity</a:t>
            </a:r>
          </a:p>
          <a:p>
            <a:pPr>
              <a:spcBef>
                <a:spcPts val="900"/>
              </a:spcBef>
              <a:defRPr/>
            </a:pPr>
            <a:r>
              <a:rPr lang="en-US" sz="1050" dirty="0">
                <a:solidFill>
                  <a:srgbClr val="000000"/>
                </a:solidFill>
              </a:rPr>
              <a:t>Enforcement of standards</a:t>
            </a:r>
          </a:p>
          <a:p>
            <a:pPr>
              <a:spcBef>
                <a:spcPts val="900"/>
              </a:spcBef>
              <a:defRPr/>
            </a:pPr>
            <a:r>
              <a:rPr lang="en-US" sz="1050" dirty="0">
                <a:solidFill>
                  <a:srgbClr val="000000"/>
                </a:solidFill>
              </a:rPr>
              <a:t>Improved data quality</a:t>
            </a:r>
          </a:p>
          <a:p>
            <a:pPr>
              <a:spcBef>
                <a:spcPts val="900"/>
              </a:spcBef>
              <a:defRPr/>
            </a:pPr>
            <a:r>
              <a:rPr lang="en-US" sz="1050" dirty="0">
                <a:solidFill>
                  <a:srgbClr val="000000"/>
                </a:solidFill>
              </a:rPr>
              <a:t>Improved data accessibility and responsiveness</a:t>
            </a:r>
          </a:p>
          <a:p>
            <a:pPr>
              <a:spcBef>
                <a:spcPts val="900"/>
              </a:spcBef>
              <a:defRPr/>
            </a:pPr>
            <a:r>
              <a:rPr lang="en-US" sz="1050" dirty="0">
                <a:solidFill>
                  <a:srgbClr val="000000"/>
                </a:solidFill>
              </a:rPr>
              <a:t>Reduced program maintenance</a:t>
            </a:r>
          </a:p>
          <a:p>
            <a:pPr>
              <a:spcBef>
                <a:spcPts val="900"/>
              </a:spcBef>
              <a:defRPr/>
            </a:pPr>
            <a:r>
              <a:rPr lang="en-US" sz="1050" dirty="0">
                <a:solidFill>
                  <a:srgbClr val="000000"/>
                </a:solidFill>
              </a:rPr>
              <a:t>Improved decision support</a:t>
            </a:r>
          </a:p>
          <a:p>
            <a:endParaRPr lang="en-US" dirty="0"/>
          </a:p>
        </p:txBody>
      </p:sp>
      <p:sp>
        <p:nvSpPr>
          <p:cNvPr id="5" name="Footer Placeholder 4">
            <a:extLst>
              <a:ext uri="{FF2B5EF4-FFF2-40B4-BE49-F238E27FC236}">
                <a16:creationId xmlns:a16="http://schemas.microsoft.com/office/drawing/2014/main" id="{03CE274A-67D6-46B7-8D94-B911F677937D}"/>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FF18DEA8-9A62-4C74-91C4-670F1D07BFF7}"/>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31</a:t>
            </a:fld>
            <a:endParaRPr lang="en-US" altLang="en-US"/>
          </a:p>
        </p:txBody>
      </p:sp>
      <p:pic>
        <p:nvPicPr>
          <p:cNvPr id="6" name="Shape 15" descr="Pearson Logo">
            <a:extLst>
              <a:ext uri="{FF2B5EF4-FFF2-40B4-BE49-F238E27FC236}">
                <a16:creationId xmlns:a16="http://schemas.microsoft.com/office/drawing/2014/main" id="{77C2A5C7-8B5C-44FD-995D-EBC3A5F1D6BD}"/>
              </a:ext>
            </a:extLst>
          </p:cNvPr>
          <p:cNvPicPr preferRelativeResize="0"/>
          <p:nvPr/>
        </p:nvPicPr>
        <p:blipFill rotWithShape="1">
          <a:blip r:embed="rId3">
            <a:alphaModFix/>
          </a:blip>
          <a:srcRect/>
          <a:stretch/>
        </p:blipFill>
        <p:spPr>
          <a:xfrm>
            <a:off x="3383869" y="4299942"/>
            <a:ext cx="688499" cy="209936"/>
          </a:xfrm>
          <a:prstGeom prst="rect">
            <a:avLst/>
          </a:prstGeom>
          <a:noFill/>
          <a:ln>
            <a:noFill/>
          </a:ln>
        </p:spPr>
      </p:pic>
      <p:sp>
        <p:nvSpPr>
          <p:cNvPr id="8" name="TextBox 7">
            <a:extLst>
              <a:ext uri="{FF2B5EF4-FFF2-40B4-BE49-F238E27FC236}">
                <a16:creationId xmlns:a16="http://schemas.microsoft.com/office/drawing/2014/main" id="{5DF3C1A3-F3BF-477B-AF17-A35723E34A8B}"/>
              </a:ext>
            </a:extLst>
          </p:cNvPr>
          <p:cNvSpPr txBox="1"/>
          <p:nvPr/>
        </p:nvSpPr>
        <p:spPr>
          <a:xfrm>
            <a:off x="4042173" y="4329559"/>
            <a:ext cx="3907509"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41001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A5C1-85CD-4476-8816-998E06B8C931}"/>
              </a:ext>
            </a:extLst>
          </p:cNvPr>
          <p:cNvSpPr>
            <a:spLocks noGrp="1"/>
          </p:cNvSpPr>
          <p:nvPr>
            <p:ph type="title"/>
          </p:nvPr>
        </p:nvSpPr>
        <p:spPr/>
        <p:txBody>
          <a:bodyPr>
            <a:normAutofit/>
          </a:bodyPr>
          <a:lstStyle/>
          <a:p>
            <a:r>
              <a:rPr lang="en-US" dirty="0"/>
              <a:t>Database Components</a:t>
            </a:r>
          </a:p>
        </p:txBody>
      </p:sp>
      <p:pic>
        <p:nvPicPr>
          <p:cNvPr id="6" name="Content Placeholder 5" descr="A diagram shows various components of the database environment and is arranged in three levels. At the top level are the Data and database administrators, System developers, End users. In the middle level are Data modelling and design tools, User interface, and Application programs. At the bottom level are Repository, D B M S, and Database. The top three components are connected to the User interface by two way arrows. All the remaining middle and bottom level components are interconnected to each other by additional two way arrows.">
            <a:extLst>
              <a:ext uri="{FF2B5EF4-FFF2-40B4-BE49-F238E27FC236}">
                <a16:creationId xmlns:a16="http://schemas.microsoft.com/office/drawing/2014/main" id="{5CC3241C-0667-4A99-960F-5BE27456163F}"/>
              </a:ext>
            </a:extLst>
          </p:cNvPr>
          <p:cNvPicPr>
            <a:picLocks noGrp="1" noChangeAspect="1"/>
          </p:cNvPicPr>
          <p:nvPr>
            <p:ph idx="1"/>
          </p:nvPr>
        </p:nvPicPr>
        <p:blipFill>
          <a:blip r:embed="rId3"/>
          <a:stretch>
            <a:fillRect/>
          </a:stretch>
        </p:blipFill>
        <p:spPr>
          <a:xfrm>
            <a:off x="2272542" y="1033270"/>
            <a:ext cx="4486949" cy="3262312"/>
          </a:xfrm>
          <a:prstGeom prst="rect">
            <a:avLst/>
          </a:prstGeom>
        </p:spPr>
      </p:pic>
      <p:sp>
        <p:nvSpPr>
          <p:cNvPr id="5" name="Footer Placeholder 4">
            <a:extLst>
              <a:ext uri="{FF2B5EF4-FFF2-40B4-BE49-F238E27FC236}">
                <a16:creationId xmlns:a16="http://schemas.microsoft.com/office/drawing/2014/main" id="{78AF55C7-4953-49B9-99D3-C584757EFD85}"/>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D761193E-1BA8-4C41-9B0C-A3CC1515907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32</a:t>
            </a:fld>
            <a:endParaRPr lang="en-US" altLang="en-US"/>
          </a:p>
        </p:txBody>
      </p:sp>
      <p:pic>
        <p:nvPicPr>
          <p:cNvPr id="7" name="Shape 15" descr="Pearson Logo">
            <a:extLst>
              <a:ext uri="{FF2B5EF4-FFF2-40B4-BE49-F238E27FC236}">
                <a16:creationId xmlns:a16="http://schemas.microsoft.com/office/drawing/2014/main" id="{9E55853A-680A-4BEB-9F0C-EF1DB0D14B93}"/>
              </a:ext>
            </a:extLst>
          </p:cNvPr>
          <p:cNvPicPr preferRelativeResize="0"/>
          <p:nvPr/>
        </p:nvPicPr>
        <p:blipFill rotWithShape="1">
          <a:blip r:embed="rId4">
            <a:alphaModFix/>
          </a:blip>
          <a:srcRect/>
          <a:stretch/>
        </p:blipFill>
        <p:spPr>
          <a:xfrm>
            <a:off x="3381053" y="4414049"/>
            <a:ext cx="688499" cy="209936"/>
          </a:xfrm>
          <a:prstGeom prst="rect">
            <a:avLst/>
          </a:prstGeom>
          <a:noFill/>
          <a:ln>
            <a:noFill/>
          </a:ln>
        </p:spPr>
      </p:pic>
      <p:sp>
        <p:nvSpPr>
          <p:cNvPr id="8" name="TextBox 7">
            <a:extLst>
              <a:ext uri="{FF2B5EF4-FFF2-40B4-BE49-F238E27FC236}">
                <a16:creationId xmlns:a16="http://schemas.microsoft.com/office/drawing/2014/main" id="{A430CA2D-D7FF-476D-9CB9-46239B81441B}"/>
              </a:ext>
            </a:extLst>
          </p:cNvPr>
          <p:cNvSpPr txBox="1"/>
          <p:nvPr/>
        </p:nvSpPr>
        <p:spPr>
          <a:xfrm>
            <a:off x="4069552" y="4418781"/>
            <a:ext cx="4014490"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22250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2F9CD-1429-4B94-89F2-4F33856167AE}"/>
              </a:ext>
            </a:extLst>
          </p:cNvPr>
          <p:cNvSpPr>
            <a:spLocks noGrp="1"/>
          </p:cNvSpPr>
          <p:nvPr>
            <p:ph idx="1"/>
          </p:nvPr>
        </p:nvSpPr>
        <p:spPr>
          <a:xfrm>
            <a:off x="1700212" y="1235862"/>
            <a:ext cx="5786438" cy="2725341"/>
          </a:xfrm>
        </p:spPr>
        <p:txBody>
          <a:bodyPr>
            <a:normAutofit/>
          </a:bodyPr>
          <a:lstStyle/>
          <a:p>
            <a:pPr>
              <a:defRPr/>
            </a:pPr>
            <a:r>
              <a:rPr lang="en-US" sz="1200" dirty="0">
                <a:solidFill>
                  <a:srgbClr val="000000"/>
                </a:solidFill>
              </a:rPr>
              <a:t>Data modeling and design tools – automated tools used to design databases and application programs</a:t>
            </a:r>
          </a:p>
          <a:p>
            <a:pPr>
              <a:defRPr/>
            </a:pPr>
            <a:r>
              <a:rPr lang="en-US" sz="1200" dirty="0">
                <a:solidFill>
                  <a:srgbClr val="000000"/>
                </a:solidFill>
              </a:rPr>
              <a:t>Repository – centralized storehouse of metadata</a:t>
            </a:r>
          </a:p>
          <a:p>
            <a:pPr>
              <a:defRPr/>
            </a:pPr>
            <a:r>
              <a:rPr lang="en-US" sz="1200" dirty="0">
                <a:solidFill>
                  <a:srgbClr val="000000"/>
                </a:solidFill>
              </a:rPr>
              <a:t>Database Management System (DBMS) – software for managing the database</a:t>
            </a:r>
          </a:p>
          <a:p>
            <a:pPr>
              <a:defRPr/>
            </a:pPr>
            <a:r>
              <a:rPr lang="en-US" sz="1200" dirty="0">
                <a:solidFill>
                  <a:srgbClr val="000000"/>
                </a:solidFill>
              </a:rPr>
              <a:t>Database – storehouse of the data</a:t>
            </a:r>
          </a:p>
          <a:p>
            <a:pPr>
              <a:defRPr/>
            </a:pPr>
            <a:r>
              <a:rPr lang="en-US" sz="1200" dirty="0">
                <a:solidFill>
                  <a:srgbClr val="000000"/>
                </a:solidFill>
              </a:rPr>
              <a:t>Application Programs – software using the data</a:t>
            </a:r>
          </a:p>
          <a:p>
            <a:pPr>
              <a:defRPr/>
            </a:pPr>
            <a:r>
              <a:rPr lang="en-US" sz="1200" dirty="0">
                <a:solidFill>
                  <a:srgbClr val="000000"/>
                </a:solidFill>
              </a:rPr>
              <a:t>User Interface – text, graphical displays, menus, etc. for user</a:t>
            </a:r>
          </a:p>
          <a:p>
            <a:pPr>
              <a:defRPr/>
            </a:pPr>
            <a:r>
              <a:rPr lang="en-US" sz="1200" dirty="0">
                <a:solidFill>
                  <a:srgbClr val="000000"/>
                </a:solidFill>
              </a:rPr>
              <a:t>Data/Database Administrators – personnel responsible for maintaining the database</a:t>
            </a:r>
          </a:p>
          <a:p>
            <a:pPr>
              <a:defRPr/>
            </a:pPr>
            <a:r>
              <a:rPr lang="en-US" sz="1200" dirty="0">
                <a:solidFill>
                  <a:srgbClr val="000000"/>
                </a:solidFill>
              </a:rPr>
              <a:t>System Developers – personnel responsible for designing databases and software</a:t>
            </a:r>
          </a:p>
          <a:p>
            <a:pPr>
              <a:defRPr/>
            </a:pPr>
            <a:r>
              <a:rPr lang="en-US" sz="1200" dirty="0">
                <a:solidFill>
                  <a:srgbClr val="000000"/>
                </a:solidFill>
              </a:rPr>
              <a:t>End Users – people who use the applications and databases</a:t>
            </a:r>
          </a:p>
          <a:p>
            <a:pPr marL="0" indent="0">
              <a:buNone/>
            </a:pPr>
            <a:endParaRPr lang="en-US" dirty="0"/>
          </a:p>
        </p:txBody>
      </p:sp>
      <p:sp>
        <p:nvSpPr>
          <p:cNvPr id="2" name="Title 1">
            <a:extLst>
              <a:ext uri="{FF2B5EF4-FFF2-40B4-BE49-F238E27FC236}">
                <a16:creationId xmlns:a16="http://schemas.microsoft.com/office/drawing/2014/main" id="{0C102CB1-7690-4B57-959B-8B77BF8989FA}"/>
              </a:ext>
            </a:extLst>
          </p:cNvPr>
          <p:cNvSpPr>
            <a:spLocks noGrp="1"/>
          </p:cNvSpPr>
          <p:nvPr>
            <p:ph type="title"/>
          </p:nvPr>
        </p:nvSpPr>
        <p:spPr/>
        <p:txBody>
          <a:bodyPr>
            <a:normAutofit/>
          </a:bodyPr>
          <a:lstStyle/>
          <a:p>
            <a:r>
              <a:rPr lang="en-US" dirty="0"/>
              <a:t>Databases Components</a:t>
            </a:r>
          </a:p>
        </p:txBody>
      </p:sp>
      <p:sp>
        <p:nvSpPr>
          <p:cNvPr id="5" name="Footer Placeholder 4">
            <a:extLst>
              <a:ext uri="{FF2B5EF4-FFF2-40B4-BE49-F238E27FC236}">
                <a16:creationId xmlns:a16="http://schemas.microsoft.com/office/drawing/2014/main" id="{B8D86084-B3C3-48A0-B8FB-6C9D58FF547A}"/>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93338EAD-025F-4469-8D0C-A09410B92ECF}"/>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33</a:t>
            </a:fld>
            <a:endParaRPr lang="en-US" altLang="en-US"/>
          </a:p>
        </p:txBody>
      </p:sp>
      <p:pic>
        <p:nvPicPr>
          <p:cNvPr id="6" name="Shape 15" descr="Pearson Logo">
            <a:extLst>
              <a:ext uri="{FF2B5EF4-FFF2-40B4-BE49-F238E27FC236}">
                <a16:creationId xmlns:a16="http://schemas.microsoft.com/office/drawing/2014/main" id="{E38B8F3C-7FE6-49C0-84A9-3C8E81F528AF}"/>
              </a:ext>
            </a:extLst>
          </p:cNvPr>
          <p:cNvPicPr preferRelativeResize="0"/>
          <p:nvPr/>
        </p:nvPicPr>
        <p:blipFill rotWithShape="1">
          <a:blip r:embed="rId3">
            <a:alphaModFix/>
          </a:blip>
          <a:srcRect/>
          <a:stretch/>
        </p:blipFill>
        <p:spPr>
          <a:xfrm>
            <a:off x="3070167" y="4180747"/>
            <a:ext cx="1061428" cy="209936"/>
          </a:xfrm>
          <a:prstGeom prst="rect">
            <a:avLst/>
          </a:prstGeom>
          <a:noFill/>
          <a:ln>
            <a:noFill/>
          </a:ln>
        </p:spPr>
      </p:pic>
      <p:sp>
        <p:nvSpPr>
          <p:cNvPr id="7" name="Rectangle 6">
            <a:extLst>
              <a:ext uri="{FF2B5EF4-FFF2-40B4-BE49-F238E27FC236}">
                <a16:creationId xmlns:a16="http://schemas.microsoft.com/office/drawing/2014/main" id="{E9DABEC4-B757-4037-A33C-A99F5D26705F}"/>
              </a:ext>
            </a:extLst>
          </p:cNvPr>
          <p:cNvSpPr/>
          <p:nvPr/>
        </p:nvSpPr>
        <p:spPr>
          <a:xfrm>
            <a:off x="3571525" y="4180747"/>
            <a:ext cx="4572000" cy="215444"/>
          </a:xfrm>
          <a:prstGeom prst="rect">
            <a:avLst/>
          </a:prstGeom>
        </p:spPr>
        <p:txBody>
          <a:bodyPr>
            <a:spAutoFit/>
          </a:bodyPr>
          <a:lstStyle/>
          <a:p>
            <a:pPr algn="r"/>
            <a:r>
              <a:rPr lang="en-US" altLang="en-US" sz="800" dirty="0">
                <a:latin typeface="Verdana"/>
                <a:ea typeface="Verdana" panose="020B0604030504040204" pitchFamily="34" charset="0"/>
                <a:cs typeface="Verdana" panose="020B0604030504040204" pitchFamily="34" charset="0"/>
              </a:rPr>
              <a:t>Copyright © 2019, 2016, 2013 Pearson Education, Inc. All Rights Reserved </a:t>
            </a:r>
          </a:p>
        </p:txBody>
      </p:sp>
    </p:spTree>
    <p:extLst>
      <p:ext uri="{BB962C8B-B14F-4D97-AF65-F5344CB8AC3E}">
        <p14:creationId xmlns:p14="http://schemas.microsoft.com/office/powerpoint/2010/main" val="342093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058D97E-DDAC-4592-937E-3151E3CD87F8}"/>
              </a:ext>
            </a:extLst>
          </p:cNvPr>
          <p:cNvSpPr>
            <a:spLocks noGrp="1" noChangeArrowheads="1"/>
          </p:cNvSpPr>
          <p:nvPr>
            <p:ph type="title"/>
          </p:nvPr>
        </p:nvSpPr>
        <p:spPr>
          <a:xfrm>
            <a:off x="1614488" y="629841"/>
            <a:ext cx="5915025" cy="638175"/>
          </a:xfrm>
        </p:spPr>
        <p:txBody>
          <a:bodyPr>
            <a:normAutofit/>
          </a:bodyPr>
          <a:lstStyle/>
          <a:p>
            <a:pPr algn="ctr" eaLnBrk="1" hangingPunct="1"/>
            <a:r>
              <a:rPr lang="en-US" altLang="nl-BE" dirty="0"/>
              <a:t>Database </a:t>
            </a:r>
            <a:r>
              <a:rPr altLang="nl-BE" dirty="0"/>
              <a:t>Catalog </a:t>
            </a:r>
            <a:endParaRPr lang="nl-BE" altLang="nl-BE" dirty="0"/>
          </a:p>
        </p:txBody>
      </p:sp>
      <p:sp>
        <p:nvSpPr>
          <p:cNvPr id="48131" name="Content Placeholder 2">
            <a:extLst>
              <a:ext uri="{FF2B5EF4-FFF2-40B4-BE49-F238E27FC236}">
                <a16:creationId xmlns:a16="http://schemas.microsoft.com/office/drawing/2014/main" id="{94E4FD15-3C0C-4540-928D-5ED7B34F5EA0}"/>
              </a:ext>
            </a:extLst>
          </p:cNvPr>
          <p:cNvSpPr>
            <a:spLocks noGrp="1" noChangeArrowheads="1"/>
          </p:cNvSpPr>
          <p:nvPr>
            <p:ph idx="1"/>
          </p:nvPr>
        </p:nvSpPr>
        <p:spPr>
          <a:xfrm>
            <a:off x="1614488" y="1445419"/>
            <a:ext cx="5915025" cy="3187304"/>
          </a:xfrm>
        </p:spPr>
        <p:txBody>
          <a:bodyPr>
            <a:normAutofit/>
          </a:bodyPr>
          <a:lstStyle/>
          <a:p>
            <a:pPr eaLnBrk="1" hangingPunct="1"/>
            <a:r>
              <a:rPr altLang="nl-BE"/>
              <a:t>Heart of the DBMS</a:t>
            </a:r>
          </a:p>
          <a:p>
            <a:pPr eaLnBrk="1" hangingPunct="1"/>
            <a:r>
              <a:rPr altLang="nl-BE"/>
              <a:t>Contains the data definitions, or metadata, of your database application</a:t>
            </a:r>
          </a:p>
          <a:p>
            <a:pPr eaLnBrk="1" hangingPunct="1"/>
            <a:r>
              <a:rPr altLang="nl-BE"/>
              <a:t>Stores the definitions of the views, logical and internal data models, and synchronizes these three data models to make sure their consistency is guaranteed</a:t>
            </a:r>
            <a:endParaRPr lang="nl-BE" altLang="nl-BE"/>
          </a:p>
        </p:txBody>
      </p:sp>
      <p:pic>
        <p:nvPicPr>
          <p:cNvPr id="48133" name="Picture 2">
            <a:extLst>
              <a:ext uri="{FF2B5EF4-FFF2-40B4-BE49-F238E27FC236}">
                <a16:creationId xmlns:a16="http://schemas.microsoft.com/office/drawing/2014/main" id="{041071E4-7BE1-4175-AFD1-87F9B543D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6" y="4821789"/>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625150"/>
            <a:ext cx="7886700" cy="642865"/>
          </a:xfrm>
        </p:spPr>
        <p:txBody>
          <a:bodyPr>
            <a:normAutofit/>
          </a:bodyPr>
          <a:lstStyle/>
          <a:p>
            <a:pPr algn="ctr"/>
            <a:r>
              <a:rPr lang="en-US" sz="2250" dirty="0"/>
              <a:t>Database Project Team Members</a:t>
            </a:r>
          </a:p>
        </p:txBody>
      </p:sp>
      <p:sp>
        <p:nvSpPr>
          <p:cNvPr id="5" name="Text Placeholder 4"/>
          <p:cNvSpPr>
            <a:spLocks noGrp="1"/>
          </p:cNvSpPr>
          <p:nvPr>
            <p:ph type="body" idx="1"/>
          </p:nvPr>
        </p:nvSpPr>
        <p:spPr/>
        <p:txBody>
          <a:bodyPr/>
          <a:lstStyle/>
          <a:p>
            <a:pPr>
              <a:defRPr/>
            </a:pPr>
            <a:r>
              <a:rPr lang="en-US" sz="1800" dirty="0">
                <a:solidFill>
                  <a:srgbClr val="000000"/>
                </a:solidFill>
              </a:rPr>
              <a:t>Users – the “customers” communicate their needs to analysts</a:t>
            </a:r>
          </a:p>
          <a:p>
            <a:pPr>
              <a:defRPr/>
            </a:pPr>
            <a:r>
              <a:rPr lang="en-US" sz="1800" dirty="0">
                <a:solidFill>
                  <a:srgbClr val="000000"/>
                </a:solidFill>
              </a:rPr>
              <a:t>Information Architect &amp; Business analysts – analyze business situation and establish requirements</a:t>
            </a:r>
          </a:p>
          <a:p>
            <a:pPr>
              <a:defRPr/>
            </a:pPr>
            <a:r>
              <a:rPr lang="en-US" sz="1800" dirty="0">
                <a:solidFill>
                  <a:srgbClr val="000000"/>
                </a:solidFill>
              </a:rPr>
              <a:t>Systems analysts – like business analysts, but also have technical expertise for overall information systems</a:t>
            </a:r>
          </a:p>
          <a:p>
            <a:pPr>
              <a:defRPr/>
            </a:pPr>
            <a:r>
              <a:rPr lang="en-US" sz="1800" dirty="0">
                <a:solidFill>
                  <a:srgbClr val="000000"/>
                </a:solidFill>
              </a:rPr>
              <a:t>Database analysts and data modelers – analysts who focus on database</a:t>
            </a:r>
          </a:p>
          <a:p>
            <a:pPr>
              <a:defRPr/>
            </a:pPr>
            <a:r>
              <a:rPr lang="en-US" sz="1800" dirty="0">
                <a:solidFill>
                  <a:srgbClr val="000000"/>
                </a:solidFill>
              </a:rPr>
              <a:t>Programmers – coders of the programs that interact with the database</a:t>
            </a:r>
          </a:p>
        </p:txBody>
      </p:sp>
    </p:spTree>
    <p:extLst>
      <p:ext uri="{BB962C8B-B14F-4D97-AF65-F5344CB8AC3E}">
        <p14:creationId xmlns:p14="http://schemas.microsoft.com/office/powerpoint/2010/main" val="1135216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A58-5B85-4CE4-A075-2F3F48222C5C}"/>
              </a:ext>
            </a:extLst>
          </p:cNvPr>
          <p:cNvSpPr>
            <a:spLocks noGrp="1"/>
          </p:cNvSpPr>
          <p:nvPr>
            <p:ph type="title"/>
          </p:nvPr>
        </p:nvSpPr>
        <p:spPr>
          <a:xfrm>
            <a:off x="471896" y="383902"/>
            <a:ext cx="7886700" cy="994172"/>
          </a:xfrm>
        </p:spPr>
        <p:txBody>
          <a:bodyPr>
            <a:normAutofit/>
          </a:bodyPr>
          <a:lstStyle/>
          <a:p>
            <a:r>
              <a:rPr lang="en-US" dirty="0"/>
              <a:t>ACID Transactions</a:t>
            </a:r>
          </a:p>
        </p:txBody>
      </p:sp>
      <p:sp>
        <p:nvSpPr>
          <p:cNvPr id="3" name="Content Placeholder 2">
            <a:extLst>
              <a:ext uri="{FF2B5EF4-FFF2-40B4-BE49-F238E27FC236}">
                <a16:creationId xmlns:a16="http://schemas.microsoft.com/office/drawing/2014/main" id="{62C45CA0-30BD-41B0-BD59-FA0C67571F47}"/>
              </a:ext>
            </a:extLst>
          </p:cNvPr>
          <p:cNvSpPr>
            <a:spLocks noGrp="1"/>
          </p:cNvSpPr>
          <p:nvPr>
            <p:ph idx="1"/>
          </p:nvPr>
        </p:nvSpPr>
        <p:spPr>
          <a:xfrm>
            <a:off x="587596" y="1369219"/>
            <a:ext cx="7886700" cy="3263504"/>
          </a:xfrm>
        </p:spPr>
        <p:txBody>
          <a:bodyPr>
            <a:normAutofit/>
          </a:bodyPr>
          <a:lstStyle/>
          <a:p>
            <a:r>
              <a:rPr lang="en-US" u="sng" dirty="0"/>
              <a:t>Atomicity</a:t>
            </a:r>
            <a:r>
              <a:rPr lang="en-US" dirty="0"/>
              <a:t> – all transaction items succeed or fail</a:t>
            </a:r>
          </a:p>
          <a:p>
            <a:r>
              <a:rPr lang="en-US" u="sng" dirty="0"/>
              <a:t>Consistency (Correctness) </a:t>
            </a:r>
            <a:r>
              <a:rPr lang="en-US" dirty="0"/>
              <a:t>– items meet validation constraints</a:t>
            </a:r>
          </a:p>
          <a:p>
            <a:r>
              <a:rPr lang="en-US" u="sng" dirty="0"/>
              <a:t>Isolation</a:t>
            </a:r>
            <a:r>
              <a:rPr lang="en-US" dirty="0"/>
              <a:t> – transactions isolated from each other; system enables way to manage conflicts</a:t>
            </a:r>
          </a:p>
          <a:p>
            <a:r>
              <a:rPr lang="en-US" u="sng" dirty="0"/>
              <a:t>Durability</a:t>
            </a:r>
            <a:r>
              <a:rPr lang="en-US" dirty="0"/>
              <a:t> – transaction changes are permanent</a:t>
            </a:r>
            <a:endParaRPr lang="en-US" dirty="0">
              <a:hlinkClick r:id="rId3"/>
            </a:endParaRPr>
          </a:p>
          <a:p>
            <a:r>
              <a:rPr lang="en-US" dirty="0">
                <a:hlinkClick r:id="rId3"/>
              </a:rPr>
              <a:t>https://en.wikipedia.org/wiki/ACID_(computer_science)</a:t>
            </a:r>
            <a:r>
              <a:rPr lang="en-US" dirty="0"/>
              <a:t> </a:t>
            </a:r>
          </a:p>
          <a:p>
            <a:pPr marL="0" indent="0">
              <a:buNone/>
            </a:pPr>
            <a:r>
              <a:rPr lang="en-US" sz="1350" dirty="0"/>
              <a:t>Page 320-322 of T-SQL Fundamentals textbook and Page 15 of Principles of Database Management</a:t>
            </a:r>
          </a:p>
          <a:p>
            <a:pPr marL="0" indent="0">
              <a:buNone/>
            </a:pPr>
            <a:endParaRPr lang="en-US" dirty="0"/>
          </a:p>
        </p:txBody>
      </p:sp>
      <p:sp>
        <p:nvSpPr>
          <p:cNvPr id="5" name="Footer Placeholder 4">
            <a:extLst>
              <a:ext uri="{FF2B5EF4-FFF2-40B4-BE49-F238E27FC236}">
                <a16:creationId xmlns:a16="http://schemas.microsoft.com/office/drawing/2014/main" id="{6F30025B-F7D2-439B-9549-2BBAD3DBAFD7}"/>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49B5B4EA-209C-40F2-9D7F-DC6F1343AEB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36</a:t>
            </a:fld>
            <a:endParaRPr lang="en-US" altLang="en-US"/>
          </a:p>
        </p:txBody>
      </p:sp>
    </p:spTree>
    <p:extLst>
      <p:ext uri="{BB962C8B-B14F-4D97-AF65-F5344CB8AC3E}">
        <p14:creationId xmlns:p14="http://schemas.microsoft.com/office/powerpoint/2010/main" val="1626218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A58-5B85-4CE4-A075-2F3F48222C5C}"/>
              </a:ext>
            </a:extLst>
          </p:cNvPr>
          <p:cNvSpPr>
            <a:spLocks noGrp="1"/>
          </p:cNvSpPr>
          <p:nvPr>
            <p:ph type="title"/>
          </p:nvPr>
        </p:nvSpPr>
        <p:spPr>
          <a:xfrm>
            <a:off x="271495" y="367005"/>
            <a:ext cx="5786438" cy="857250"/>
          </a:xfrm>
        </p:spPr>
        <p:txBody>
          <a:bodyPr/>
          <a:lstStyle/>
          <a:p>
            <a:r>
              <a:rPr lang="en-US" dirty="0"/>
              <a:t>CAP Theorem</a:t>
            </a:r>
          </a:p>
        </p:txBody>
      </p:sp>
      <p:sp>
        <p:nvSpPr>
          <p:cNvPr id="3" name="Content Placeholder 2">
            <a:extLst>
              <a:ext uri="{FF2B5EF4-FFF2-40B4-BE49-F238E27FC236}">
                <a16:creationId xmlns:a16="http://schemas.microsoft.com/office/drawing/2014/main" id="{62C45CA0-30BD-41B0-BD59-FA0C67571F47}"/>
              </a:ext>
            </a:extLst>
          </p:cNvPr>
          <p:cNvSpPr>
            <a:spLocks noGrp="1"/>
          </p:cNvSpPr>
          <p:nvPr>
            <p:ph idx="1"/>
          </p:nvPr>
        </p:nvSpPr>
        <p:spPr>
          <a:xfrm>
            <a:off x="426719" y="1224255"/>
            <a:ext cx="8445785" cy="3543008"/>
          </a:xfrm>
        </p:spPr>
        <p:txBody>
          <a:bodyPr>
            <a:normAutofit fontScale="77500" lnSpcReduction="20000"/>
          </a:bodyPr>
          <a:lstStyle/>
          <a:p>
            <a:r>
              <a:rPr lang="en-US" b="1" dirty="0"/>
              <a:t>Consistency</a:t>
            </a:r>
            <a:r>
              <a:rPr lang="en-US" dirty="0"/>
              <a:t> -all nodes have the most recently written data</a:t>
            </a:r>
          </a:p>
          <a:p>
            <a:r>
              <a:rPr lang="en-US" b="1" dirty="0"/>
              <a:t>Availability</a:t>
            </a:r>
            <a:r>
              <a:rPr lang="en-US" dirty="0"/>
              <a:t> –  all requests receive a response, without the guarantee that it contains the most recent write</a:t>
            </a:r>
          </a:p>
          <a:p>
            <a:r>
              <a:rPr lang="en-US" b="1" dirty="0"/>
              <a:t>Partition Tolerance </a:t>
            </a:r>
            <a:r>
              <a:rPr lang="en-US" dirty="0"/>
              <a:t>- data is still available during partition loss</a:t>
            </a:r>
          </a:p>
          <a:p>
            <a:endParaRPr lang="en-US" dirty="0"/>
          </a:p>
          <a:p>
            <a:pPr marL="0" indent="0">
              <a:buNone/>
            </a:pPr>
            <a:r>
              <a:rPr lang="en-US" dirty="0"/>
              <a:t>A distributed system can at most solve two of the three conditions simultaneously.  </a:t>
            </a:r>
          </a:p>
          <a:p>
            <a:pPr marL="0" indent="0">
              <a:buNone/>
            </a:pPr>
            <a:r>
              <a:rPr lang="en-US" sz="1350" dirty="0"/>
              <a:t>p. 312-313, 539 Principles of Database Management text</a:t>
            </a:r>
          </a:p>
          <a:p>
            <a:pPr marL="0" indent="0">
              <a:buNone/>
            </a:pPr>
            <a:endParaRPr lang="en-US" dirty="0">
              <a:hlinkClick r:id="rId3"/>
            </a:endParaRPr>
          </a:p>
          <a:p>
            <a:pPr marL="0" indent="0" algn="l">
              <a:buNone/>
            </a:pPr>
            <a:r>
              <a:rPr lang="en-US" b="0" i="0" dirty="0">
                <a:solidFill>
                  <a:srgbClr val="202122"/>
                </a:solidFill>
                <a:effectLst/>
                <a:latin typeface="Arial" panose="020B0604020202020204" pitchFamily="34" charset="0"/>
              </a:rPr>
              <a:t>When a network partition failure happens should we decide to</a:t>
            </a:r>
          </a:p>
          <a:p>
            <a:pPr algn="l">
              <a:buFont typeface="Arial" panose="020B0604020202020204" pitchFamily="34" charset="0"/>
              <a:buChar char="•"/>
            </a:pPr>
            <a:r>
              <a:rPr lang="en-US" b="0" i="0" dirty="0">
                <a:solidFill>
                  <a:srgbClr val="202122"/>
                </a:solidFill>
                <a:effectLst/>
                <a:latin typeface="Arial" panose="020B0604020202020204" pitchFamily="34" charset="0"/>
              </a:rPr>
              <a:t>Cancel the operation and thus decrease the availability but ensure consistency</a:t>
            </a:r>
          </a:p>
          <a:p>
            <a:pPr algn="l">
              <a:buFont typeface="Arial" panose="020B0604020202020204" pitchFamily="34" charset="0"/>
              <a:buChar char="•"/>
            </a:pPr>
            <a:r>
              <a:rPr lang="en-US" b="0" i="0" dirty="0">
                <a:solidFill>
                  <a:srgbClr val="202122"/>
                </a:solidFill>
                <a:effectLst/>
                <a:latin typeface="Arial" panose="020B0604020202020204" pitchFamily="34" charset="0"/>
              </a:rPr>
              <a:t>Proceed with the operation and thus provide availability but risk inconsistency</a:t>
            </a:r>
          </a:p>
          <a:p>
            <a:endParaRPr lang="en-US" dirty="0">
              <a:hlinkClick r:id="rId3"/>
            </a:endParaRPr>
          </a:p>
          <a:p>
            <a:pPr marL="0" indent="0">
              <a:buNone/>
            </a:pPr>
            <a:r>
              <a:rPr lang="en-US" sz="1800" u="sng"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hlinkClick r:id="rId4"/>
              </a:rPr>
              <a:t>https://en.wikipedia.org/wiki/CAP_theorem</a:t>
            </a:r>
            <a:endParaRPr lang="en-US" sz="1800" u="sng" dirty="0">
              <a:solidFill>
                <a:schemeClr val="accent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Footer Placeholder 4">
            <a:extLst>
              <a:ext uri="{FF2B5EF4-FFF2-40B4-BE49-F238E27FC236}">
                <a16:creationId xmlns:a16="http://schemas.microsoft.com/office/drawing/2014/main" id="{6F30025B-F7D2-439B-9549-2BBAD3DBAFD7}"/>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49B5B4EA-209C-40F2-9D7F-DC6F1343AEB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37</a:t>
            </a:fld>
            <a:endParaRPr lang="en-US" altLang="en-US"/>
          </a:p>
        </p:txBody>
      </p:sp>
    </p:spTree>
    <p:extLst>
      <p:ext uri="{BB962C8B-B14F-4D97-AF65-F5344CB8AC3E}">
        <p14:creationId xmlns:p14="http://schemas.microsoft.com/office/powerpoint/2010/main" val="408479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95B37B0-1DF9-40D3-9742-B64767B99A5C}"/>
              </a:ext>
            </a:extLst>
          </p:cNvPr>
          <p:cNvSpPr>
            <a:spLocks noGrp="1" noChangeArrowheads="1"/>
          </p:cNvSpPr>
          <p:nvPr>
            <p:ph type="title"/>
          </p:nvPr>
        </p:nvSpPr>
        <p:spPr>
          <a:xfrm>
            <a:off x="1614488" y="629841"/>
            <a:ext cx="5915025" cy="638175"/>
          </a:xfrm>
        </p:spPr>
        <p:txBody>
          <a:bodyPr>
            <a:normAutofit/>
          </a:bodyPr>
          <a:lstStyle/>
          <a:p>
            <a:pPr algn="ctr" eaLnBrk="1" hangingPunct="1"/>
            <a:r>
              <a:rPr altLang="nl-BE" dirty="0"/>
              <a:t>Data Model</a:t>
            </a:r>
            <a:endParaRPr lang="nl-BE" altLang="nl-BE" dirty="0"/>
          </a:p>
        </p:txBody>
      </p:sp>
      <p:sp>
        <p:nvSpPr>
          <p:cNvPr id="31747" name="Content Placeholder 2">
            <a:extLst>
              <a:ext uri="{FF2B5EF4-FFF2-40B4-BE49-F238E27FC236}">
                <a16:creationId xmlns:a16="http://schemas.microsoft.com/office/drawing/2014/main" id="{477A2F6A-C020-4894-8C7F-C384240A398E}"/>
              </a:ext>
            </a:extLst>
          </p:cNvPr>
          <p:cNvSpPr>
            <a:spLocks noGrp="1"/>
          </p:cNvSpPr>
          <p:nvPr>
            <p:ph idx="1"/>
          </p:nvPr>
        </p:nvSpPr>
        <p:spPr>
          <a:xfrm>
            <a:off x="569167" y="1270397"/>
            <a:ext cx="8210939" cy="3132534"/>
          </a:xfrm>
        </p:spPr>
        <p:txBody>
          <a:bodyPr rtlCol="0">
            <a:normAutofit lnSpcReduction="10000"/>
          </a:bodyPr>
          <a:lstStyle/>
          <a:p>
            <a:pPr>
              <a:defRPr/>
            </a:pPr>
            <a:r>
              <a:rPr altLang="nl-BE" sz="2492" dirty="0"/>
              <a:t>A database model is comprised of different data models, each describing the data from different perspectives</a:t>
            </a:r>
          </a:p>
          <a:p>
            <a:pPr>
              <a:defRPr/>
            </a:pPr>
            <a:r>
              <a:rPr altLang="nl-BE" sz="2492" dirty="0"/>
              <a:t>A data model provides a clear and unambiguous description of the data items, their relationships and various data constraints from a particular perspective</a:t>
            </a:r>
          </a:p>
          <a:p>
            <a:pPr>
              <a:defRPr/>
            </a:pPr>
            <a:r>
              <a:rPr altLang="nl-BE" sz="2492" dirty="0"/>
              <a:t>They are of following types</a:t>
            </a:r>
          </a:p>
          <a:p>
            <a:pPr lvl="1">
              <a:defRPr/>
            </a:pPr>
            <a:r>
              <a:rPr altLang="nl-BE" dirty="0"/>
              <a:t>Conceptual data model</a:t>
            </a:r>
          </a:p>
          <a:p>
            <a:pPr lvl="1">
              <a:defRPr/>
            </a:pPr>
            <a:r>
              <a:rPr altLang="nl-BE" dirty="0"/>
              <a:t>Logical data model</a:t>
            </a:r>
          </a:p>
          <a:p>
            <a:pPr lvl="1">
              <a:defRPr/>
            </a:pPr>
            <a:r>
              <a:rPr altLang="nl-BE" dirty="0"/>
              <a:t>Physical data model</a:t>
            </a:r>
          </a:p>
          <a:p>
            <a:pPr>
              <a:defRPr/>
            </a:pPr>
            <a:endParaRPr altLang="nl-BE" sz="2492" dirty="0"/>
          </a:p>
          <a:p>
            <a:pPr>
              <a:defRPr/>
            </a:pPr>
            <a:endParaRPr altLang="nl-BE" sz="2492" dirty="0"/>
          </a:p>
          <a:p>
            <a:pPr>
              <a:defRPr/>
            </a:pPr>
            <a:endParaRPr altLang="nl-BE" sz="2492" dirty="0"/>
          </a:p>
        </p:txBody>
      </p:sp>
      <p:pic>
        <p:nvPicPr>
          <p:cNvPr id="39941" name="Picture 2">
            <a:extLst>
              <a:ext uri="{FF2B5EF4-FFF2-40B4-BE49-F238E27FC236}">
                <a16:creationId xmlns:a16="http://schemas.microsoft.com/office/drawing/2014/main" id="{E5E879AE-C3FF-4A10-A96B-40F07D1E6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05375"/>
            <a:ext cx="2833688" cy="2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3912-0E84-49A5-8389-DF0EA3191E41}"/>
              </a:ext>
            </a:extLst>
          </p:cNvPr>
          <p:cNvSpPr>
            <a:spLocks noGrp="1"/>
          </p:cNvSpPr>
          <p:nvPr>
            <p:ph type="title"/>
          </p:nvPr>
        </p:nvSpPr>
        <p:spPr>
          <a:xfrm>
            <a:off x="2026444" y="606624"/>
            <a:ext cx="5786438" cy="857250"/>
          </a:xfrm>
        </p:spPr>
        <p:txBody>
          <a:bodyPr/>
          <a:lstStyle/>
          <a:p>
            <a:r>
              <a:rPr lang="en-US" dirty="0"/>
              <a:t>Database Design – Field Types</a:t>
            </a:r>
          </a:p>
        </p:txBody>
      </p:sp>
      <p:sp>
        <p:nvSpPr>
          <p:cNvPr id="3" name="Content Placeholder 2">
            <a:extLst>
              <a:ext uri="{FF2B5EF4-FFF2-40B4-BE49-F238E27FC236}">
                <a16:creationId xmlns:a16="http://schemas.microsoft.com/office/drawing/2014/main" id="{03416CF7-7CC4-4952-8FAC-E92B3A8CA5A2}"/>
              </a:ext>
            </a:extLst>
          </p:cNvPr>
          <p:cNvSpPr>
            <a:spLocks noGrp="1"/>
          </p:cNvSpPr>
          <p:nvPr>
            <p:ph idx="1"/>
          </p:nvPr>
        </p:nvSpPr>
        <p:spPr>
          <a:xfrm>
            <a:off x="1119226" y="1383618"/>
            <a:ext cx="7242048" cy="2892481"/>
          </a:xfrm>
        </p:spPr>
        <p:txBody>
          <a:bodyPr>
            <a:normAutofit/>
          </a:bodyPr>
          <a:lstStyle/>
          <a:p>
            <a:pPr>
              <a:defRPr/>
            </a:pPr>
            <a:r>
              <a:rPr lang="en-US" sz="1350" dirty="0">
                <a:solidFill>
                  <a:srgbClr val="000000"/>
                </a:solidFill>
              </a:rPr>
              <a:t>VARCHAR2(length) max 400 characters</a:t>
            </a:r>
          </a:p>
          <a:p>
            <a:pPr lvl="1">
              <a:defRPr/>
            </a:pPr>
            <a:r>
              <a:rPr lang="en-US" sz="1350" dirty="0">
                <a:solidFill>
                  <a:srgbClr val="000000"/>
                </a:solidFill>
              </a:rPr>
              <a:t>Variable-length character data. A string that is shorter than the maximum length will consume only the required space. </a:t>
            </a:r>
          </a:p>
          <a:p>
            <a:pPr lvl="1">
              <a:defRPr/>
            </a:pPr>
            <a:r>
              <a:rPr lang="en-US" sz="1350" dirty="0">
                <a:solidFill>
                  <a:srgbClr val="000000"/>
                </a:solidFill>
              </a:rPr>
              <a:t>N</a:t>
            </a:r>
            <a:r>
              <a:rPr lang="en-US" sz="100" dirty="0">
                <a:solidFill>
                  <a:srgbClr val="000000"/>
                </a:solidFill>
              </a:rPr>
              <a:t> </a:t>
            </a:r>
            <a:r>
              <a:rPr lang="en-US" sz="1350" dirty="0">
                <a:solidFill>
                  <a:srgbClr val="000000"/>
                </a:solidFill>
              </a:rPr>
              <a:t>VARCHAR2 is Unicode.</a:t>
            </a:r>
          </a:p>
          <a:p>
            <a:pPr>
              <a:defRPr/>
            </a:pPr>
            <a:r>
              <a:rPr lang="en-US" sz="1350" dirty="0">
                <a:solidFill>
                  <a:srgbClr val="000000"/>
                </a:solidFill>
              </a:rPr>
              <a:t>CHAR(length) max 200 characters</a:t>
            </a:r>
          </a:p>
          <a:p>
            <a:pPr lvl="1">
              <a:defRPr/>
            </a:pPr>
            <a:r>
              <a:rPr lang="en-US" sz="1350" dirty="0">
                <a:solidFill>
                  <a:srgbClr val="000000"/>
                </a:solidFill>
              </a:rPr>
              <a:t>Fixed length character data. N</a:t>
            </a:r>
            <a:r>
              <a:rPr lang="en-US" sz="100" dirty="0">
                <a:solidFill>
                  <a:srgbClr val="000000"/>
                </a:solidFill>
              </a:rPr>
              <a:t> </a:t>
            </a:r>
            <a:r>
              <a:rPr lang="en-US" sz="1350" dirty="0">
                <a:solidFill>
                  <a:srgbClr val="000000"/>
                </a:solidFill>
              </a:rPr>
              <a:t>CHAR is Unicode.</a:t>
            </a:r>
          </a:p>
          <a:p>
            <a:pPr>
              <a:defRPr/>
            </a:pPr>
            <a:r>
              <a:rPr lang="en-US" sz="1350" dirty="0">
                <a:solidFill>
                  <a:srgbClr val="000000"/>
                </a:solidFill>
              </a:rPr>
              <a:t>C</a:t>
            </a:r>
            <a:r>
              <a:rPr lang="en-US" sz="100" dirty="0">
                <a:solidFill>
                  <a:srgbClr val="000000"/>
                </a:solidFill>
              </a:rPr>
              <a:t> </a:t>
            </a:r>
            <a:r>
              <a:rPr lang="en-US" sz="1350" dirty="0">
                <a:solidFill>
                  <a:srgbClr val="000000"/>
                </a:solidFill>
              </a:rPr>
              <a:t>L</a:t>
            </a:r>
            <a:r>
              <a:rPr lang="en-US" sz="100" dirty="0">
                <a:solidFill>
                  <a:srgbClr val="000000"/>
                </a:solidFill>
              </a:rPr>
              <a:t> </a:t>
            </a:r>
            <a:r>
              <a:rPr lang="en-US" sz="1350" dirty="0">
                <a:solidFill>
                  <a:srgbClr val="000000"/>
                </a:solidFill>
              </a:rPr>
              <a:t>O</a:t>
            </a:r>
            <a:r>
              <a:rPr lang="en-US" sz="100" dirty="0">
                <a:solidFill>
                  <a:srgbClr val="000000"/>
                </a:solidFill>
              </a:rPr>
              <a:t> </a:t>
            </a:r>
            <a:r>
              <a:rPr lang="en-US" sz="1350" dirty="0">
                <a:solidFill>
                  <a:srgbClr val="000000"/>
                </a:solidFill>
              </a:rPr>
              <a:t>B</a:t>
            </a:r>
          </a:p>
          <a:p>
            <a:pPr lvl="1">
              <a:defRPr/>
            </a:pPr>
            <a:r>
              <a:rPr lang="en-US" sz="1350" dirty="0">
                <a:solidFill>
                  <a:srgbClr val="000000"/>
                </a:solidFill>
              </a:rPr>
              <a:t>Character large object, capable of storing up to 4 gigabytes of one variable length character data field</a:t>
            </a:r>
          </a:p>
          <a:p>
            <a:pPr>
              <a:defRPr/>
            </a:pPr>
            <a:r>
              <a:rPr lang="en-US" sz="1350" dirty="0">
                <a:solidFill>
                  <a:srgbClr val="000000"/>
                </a:solidFill>
              </a:rPr>
              <a:t>NUMBER</a:t>
            </a:r>
          </a:p>
          <a:p>
            <a:pPr lvl="1">
              <a:defRPr/>
            </a:pPr>
            <a:r>
              <a:rPr lang="en-US" sz="1350" dirty="0"/>
              <a:t>Positive or negative number. NUMBER(5) means a 5 digit integer. NUMBER(5,2): 5 digits, two to the right of the decimal point.</a:t>
            </a:r>
            <a:endParaRPr lang="en-US" sz="1350" dirty="0">
              <a:solidFill>
                <a:srgbClr val="000000"/>
              </a:solidFill>
            </a:endParaRPr>
          </a:p>
          <a:p>
            <a:endParaRPr lang="en-US" dirty="0"/>
          </a:p>
        </p:txBody>
      </p:sp>
      <p:grpSp>
        <p:nvGrpSpPr>
          <p:cNvPr id="8" name="Group 7">
            <a:extLst>
              <a:ext uri="{FF2B5EF4-FFF2-40B4-BE49-F238E27FC236}">
                <a16:creationId xmlns:a16="http://schemas.microsoft.com/office/drawing/2014/main" id="{A090E680-EB5E-4AB2-9968-AC4958E8C993}"/>
              </a:ext>
            </a:extLst>
          </p:cNvPr>
          <p:cNvGrpSpPr/>
          <p:nvPr/>
        </p:nvGrpSpPr>
        <p:grpSpPr>
          <a:xfrm>
            <a:off x="98181" y="4818007"/>
            <a:ext cx="5783240" cy="209936"/>
            <a:chOff x="98181" y="4818007"/>
            <a:chExt cx="5783240" cy="209936"/>
          </a:xfrm>
        </p:grpSpPr>
        <p:pic>
          <p:nvPicPr>
            <p:cNvPr id="9" name="Shape 15" descr="Pearson Logo">
              <a:extLst>
                <a:ext uri="{FF2B5EF4-FFF2-40B4-BE49-F238E27FC236}">
                  <a16:creationId xmlns:a16="http://schemas.microsoft.com/office/drawing/2014/main" id="{63F9580D-F5C0-4CC2-ADDC-6DE161A65F7A}"/>
                </a:ext>
              </a:extLst>
            </p:cNvPr>
            <p:cNvPicPr preferRelativeResize="0"/>
            <p:nvPr/>
          </p:nvPicPr>
          <p:blipFill rotWithShape="1">
            <a:blip r:embed="rId3">
              <a:alphaModFix/>
            </a:blip>
            <a:srcRect/>
            <a:stretch/>
          </p:blipFill>
          <p:spPr>
            <a:xfrm>
              <a:off x="98181" y="4818007"/>
              <a:ext cx="688499" cy="209936"/>
            </a:xfrm>
            <a:prstGeom prst="rect">
              <a:avLst/>
            </a:prstGeom>
            <a:noFill/>
            <a:ln>
              <a:noFill/>
            </a:ln>
          </p:spPr>
        </p:pic>
        <p:sp>
          <p:nvSpPr>
            <p:cNvPr id="10" name="TextBox 9">
              <a:extLst>
                <a:ext uri="{FF2B5EF4-FFF2-40B4-BE49-F238E27FC236}">
                  <a16:creationId xmlns:a16="http://schemas.microsoft.com/office/drawing/2014/main" id="{B119F9EB-DEC8-438A-A4C9-585B0CEF2782}"/>
                </a:ext>
              </a:extLst>
            </p:cNvPr>
            <p:cNvSpPr txBox="1"/>
            <p:nvPr/>
          </p:nvSpPr>
          <p:spPr>
            <a:xfrm>
              <a:off x="801291" y="4818007"/>
              <a:ext cx="5080130" cy="207749"/>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p:txBody>
        </p:sp>
      </p:grpSp>
    </p:spTree>
    <p:extLst>
      <p:ext uri="{BB962C8B-B14F-4D97-AF65-F5344CB8AC3E}">
        <p14:creationId xmlns:p14="http://schemas.microsoft.com/office/powerpoint/2010/main" val="68060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9313-1056-4BCD-98F7-91F79AC8E06A}"/>
              </a:ext>
            </a:extLst>
          </p:cNvPr>
          <p:cNvSpPr>
            <a:spLocks noGrp="1"/>
          </p:cNvSpPr>
          <p:nvPr>
            <p:ph type="title"/>
          </p:nvPr>
        </p:nvSpPr>
        <p:spPr>
          <a:xfrm>
            <a:off x="257846" y="557137"/>
            <a:ext cx="5786438" cy="619237"/>
          </a:xfrm>
        </p:spPr>
        <p:txBody>
          <a:bodyPr>
            <a:normAutofit/>
          </a:bodyPr>
          <a:lstStyle/>
          <a:p>
            <a:r>
              <a:rPr lang="en-US" dirty="0"/>
              <a:t>Expectations</a:t>
            </a:r>
          </a:p>
        </p:txBody>
      </p:sp>
      <p:sp>
        <p:nvSpPr>
          <p:cNvPr id="3" name="Content Placeholder 2">
            <a:extLst>
              <a:ext uri="{FF2B5EF4-FFF2-40B4-BE49-F238E27FC236}">
                <a16:creationId xmlns:a16="http://schemas.microsoft.com/office/drawing/2014/main" id="{733888BA-EF0B-4616-8C90-6F6C08038366}"/>
              </a:ext>
            </a:extLst>
          </p:cNvPr>
          <p:cNvSpPr>
            <a:spLocks noGrp="1"/>
          </p:cNvSpPr>
          <p:nvPr>
            <p:ph idx="1"/>
          </p:nvPr>
        </p:nvSpPr>
        <p:spPr>
          <a:xfrm>
            <a:off x="2004537" y="1221600"/>
            <a:ext cx="5786438" cy="3055144"/>
          </a:xfrm>
        </p:spPr>
        <p:txBody>
          <a:bodyPr>
            <a:normAutofit fontScale="92500" lnSpcReduction="20000"/>
          </a:bodyPr>
          <a:lstStyle/>
          <a:p>
            <a:r>
              <a:rPr lang="en-US" dirty="0"/>
              <a:t>My goal is to provide you with:</a:t>
            </a:r>
          </a:p>
          <a:p>
            <a:pPr lvl="1"/>
            <a:r>
              <a:rPr lang="en-US" dirty="0"/>
              <a:t>Expert-driven learning materials, content, and practical exercises</a:t>
            </a:r>
          </a:p>
          <a:p>
            <a:pPr lvl="1"/>
            <a:r>
              <a:rPr lang="en-US" dirty="0"/>
              <a:t>Examples of real-world experiences</a:t>
            </a:r>
          </a:p>
          <a:p>
            <a:pPr lvl="1"/>
            <a:r>
              <a:rPr lang="en-US" dirty="0"/>
              <a:t>A supportive, engaging, and challenging learning experience</a:t>
            </a:r>
          </a:p>
          <a:p>
            <a:r>
              <a:rPr lang="en-US" dirty="0"/>
              <a:t>Ways that you can succeed in this class:</a:t>
            </a:r>
          </a:p>
          <a:p>
            <a:pPr lvl="1"/>
            <a:r>
              <a:rPr lang="en-US" dirty="0"/>
              <a:t>Attend and pay attention to the lectures (avoid texting or messaging except for emergencies, please leave the classroom to take cell phone calls)</a:t>
            </a:r>
          </a:p>
          <a:p>
            <a:pPr lvl="1"/>
            <a:r>
              <a:rPr lang="en-US" dirty="0"/>
              <a:t>Set aside blocks of weekly time to complete the reading, labs, and exercises</a:t>
            </a:r>
          </a:p>
          <a:p>
            <a:pPr lvl="1"/>
            <a:r>
              <a:rPr lang="en-US" dirty="0"/>
              <a:t>Reach out early and often when you need help</a:t>
            </a:r>
          </a:p>
          <a:p>
            <a:pPr marL="342900" lvl="1" indent="0">
              <a:buNone/>
            </a:pPr>
            <a:endParaRPr lang="en-US" dirty="0"/>
          </a:p>
          <a:p>
            <a:pPr marL="342900" lvl="1" indent="0">
              <a:buNone/>
            </a:pPr>
            <a:endParaRPr lang="en-US" dirty="0"/>
          </a:p>
        </p:txBody>
      </p:sp>
      <p:sp>
        <p:nvSpPr>
          <p:cNvPr id="5" name="Footer Placeholder 4">
            <a:extLst>
              <a:ext uri="{FF2B5EF4-FFF2-40B4-BE49-F238E27FC236}">
                <a16:creationId xmlns:a16="http://schemas.microsoft.com/office/drawing/2014/main" id="{F5829086-9071-4EEE-9210-08435A7EF435}"/>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A0E2E28-9792-4D36-A048-D324BEF5EB28}"/>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4</a:t>
            </a:fld>
            <a:endParaRPr lang="en-US" altLang="en-US" dirty="0"/>
          </a:p>
        </p:txBody>
      </p:sp>
    </p:spTree>
    <p:extLst>
      <p:ext uri="{BB962C8B-B14F-4D97-AF65-F5344CB8AC3E}">
        <p14:creationId xmlns:p14="http://schemas.microsoft.com/office/powerpoint/2010/main" val="2376100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A750-3C49-4EB5-BA55-CE5BC23FD9D0}"/>
              </a:ext>
            </a:extLst>
          </p:cNvPr>
          <p:cNvSpPr>
            <a:spLocks noGrp="1"/>
          </p:cNvSpPr>
          <p:nvPr>
            <p:ph type="title"/>
          </p:nvPr>
        </p:nvSpPr>
        <p:spPr>
          <a:xfrm>
            <a:off x="628650" y="671676"/>
            <a:ext cx="7886700" cy="596339"/>
          </a:xfrm>
        </p:spPr>
        <p:txBody>
          <a:bodyPr/>
          <a:lstStyle/>
          <a:p>
            <a:r>
              <a:rPr lang="en-US" dirty="0"/>
              <a:t>Common Data Types</a:t>
            </a:r>
          </a:p>
        </p:txBody>
      </p:sp>
      <p:sp>
        <p:nvSpPr>
          <p:cNvPr id="3" name="Content Placeholder 2">
            <a:extLst>
              <a:ext uri="{FF2B5EF4-FFF2-40B4-BE49-F238E27FC236}">
                <a16:creationId xmlns:a16="http://schemas.microsoft.com/office/drawing/2014/main" id="{9CC3CF14-B307-4A06-AB25-ABCF40213F39}"/>
              </a:ext>
            </a:extLst>
          </p:cNvPr>
          <p:cNvSpPr>
            <a:spLocks noGrp="1"/>
          </p:cNvSpPr>
          <p:nvPr>
            <p:ph idx="1"/>
          </p:nvPr>
        </p:nvSpPr>
        <p:spPr/>
        <p:txBody>
          <a:bodyPr>
            <a:normAutofit/>
          </a:bodyPr>
          <a:lstStyle/>
          <a:p>
            <a:pPr>
              <a:defRPr/>
            </a:pPr>
            <a:r>
              <a:rPr lang="en-US" sz="1500" dirty="0">
                <a:solidFill>
                  <a:srgbClr val="000000"/>
                </a:solidFill>
              </a:rPr>
              <a:t>DATE</a:t>
            </a:r>
          </a:p>
          <a:p>
            <a:pPr lvl="1">
              <a:defRPr/>
            </a:pPr>
            <a:r>
              <a:rPr lang="en-US" dirty="0">
                <a:solidFill>
                  <a:srgbClr val="000000"/>
                </a:solidFill>
              </a:rPr>
              <a:t>Can represent from Jan 1 4712 BC to Dec 31 9999 AD</a:t>
            </a:r>
          </a:p>
          <a:p>
            <a:pPr lvl="1">
              <a:defRPr/>
            </a:pPr>
            <a:r>
              <a:rPr lang="en-US" dirty="0">
                <a:solidFill>
                  <a:srgbClr val="000000"/>
                </a:solidFill>
              </a:rPr>
              <a:t>Stores century, year, month, day, hour, minute, second</a:t>
            </a:r>
          </a:p>
          <a:p>
            <a:pPr>
              <a:defRPr/>
            </a:pPr>
            <a:r>
              <a:rPr lang="en-US" sz="1500" dirty="0">
                <a:solidFill>
                  <a:srgbClr val="000000"/>
                </a:solidFill>
              </a:rPr>
              <a:t>TIMESTAMP</a:t>
            </a:r>
          </a:p>
          <a:p>
            <a:pPr lvl="1">
              <a:defRPr/>
            </a:pPr>
            <a:r>
              <a:rPr lang="en-US" dirty="0">
                <a:solidFill>
                  <a:srgbClr val="000000"/>
                </a:solidFill>
              </a:rPr>
              <a:t>Like a date. Can include fractional seconds, and time zones.</a:t>
            </a:r>
          </a:p>
          <a:p>
            <a:pPr>
              <a:defRPr/>
            </a:pPr>
            <a:r>
              <a:rPr lang="en-US" sz="1500" dirty="0">
                <a:solidFill>
                  <a:srgbClr val="000000"/>
                </a:solidFill>
              </a:rPr>
              <a:t>BLOB</a:t>
            </a:r>
          </a:p>
          <a:p>
            <a:pPr lvl="1">
              <a:defRPr/>
            </a:pPr>
            <a:r>
              <a:rPr lang="en-US" dirty="0">
                <a:solidFill>
                  <a:srgbClr val="000000"/>
                </a:solidFill>
              </a:rPr>
              <a:t>Binary large object, can store up to 4 gigabytes</a:t>
            </a:r>
          </a:p>
          <a:p>
            <a:pPr lvl="1">
              <a:defRPr/>
            </a:pPr>
            <a:r>
              <a:rPr lang="en-US" dirty="0">
                <a:solidFill>
                  <a:srgbClr val="000000"/>
                </a:solidFill>
              </a:rPr>
              <a:t>Used for photos, sound clips, etc.</a:t>
            </a:r>
          </a:p>
          <a:p>
            <a:endParaRPr lang="en-US" dirty="0"/>
          </a:p>
        </p:txBody>
      </p:sp>
      <p:grpSp>
        <p:nvGrpSpPr>
          <p:cNvPr id="8" name="Group 7">
            <a:extLst>
              <a:ext uri="{FF2B5EF4-FFF2-40B4-BE49-F238E27FC236}">
                <a16:creationId xmlns:a16="http://schemas.microsoft.com/office/drawing/2014/main" id="{07D12D79-B850-4136-9532-F8969D4CE6D2}"/>
              </a:ext>
            </a:extLst>
          </p:cNvPr>
          <p:cNvGrpSpPr/>
          <p:nvPr/>
        </p:nvGrpSpPr>
        <p:grpSpPr>
          <a:xfrm>
            <a:off x="98181" y="4818007"/>
            <a:ext cx="5783240" cy="209936"/>
            <a:chOff x="98181" y="4818007"/>
            <a:chExt cx="5783240" cy="209936"/>
          </a:xfrm>
        </p:grpSpPr>
        <p:pic>
          <p:nvPicPr>
            <p:cNvPr id="9" name="Shape 15" descr="Pearson Logo">
              <a:extLst>
                <a:ext uri="{FF2B5EF4-FFF2-40B4-BE49-F238E27FC236}">
                  <a16:creationId xmlns:a16="http://schemas.microsoft.com/office/drawing/2014/main" id="{F2D60677-3FBD-4E9A-9E8B-B85A7E193F1E}"/>
                </a:ext>
              </a:extLst>
            </p:cNvPr>
            <p:cNvPicPr preferRelativeResize="0"/>
            <p:nvPr/>
          </p:nvPicPr>
          <p:blipFill rotWithShape="1">
            <a:blip r:embed="rId3">
              <a:alphaModFix/>
            </a:blip>
            <a:srcRect/>
            <a:stretch/>
          </p:blipFill>
          <p:spPr>
            <a:xfrm>
              <a:off x="98181" y="4818007"/>
              <a:ext cx="688499" cy="209936"/>
            </a:xfrm>
            <a:prstGeom prst="rect">
              <a:avLst/>
            </a:prstGeom>
            <a:noFill/>
            <a:ln>
              <a:noFill/>
            </a:ln>
          </p:spPr>
        </p:pic>
        <p:sp>
          <p:nvSpPr>
            <p:cNvPr id="10" name="TextBox 9">
              <a:extLst>
                <a:ext uri="{FF2B5EF4-FFF2-40B4-BE49-F238E27FC236}">
                  <a16:creationId xmlns:a16="http://schemas.microsoft.com/office/drawing/2014/main" id="{B0980FD0-A8C6-44DD-9E73-931366D4185C}"/>
                </a:ext>
              </a:extLst>
            </p:cNvPr>
            <p:cNvSpPr txBox="1"/>
            <p:nvPr/>
          </p:nvSpPr>
          <p:spPr>
            <a:xfrm>
              <a:off x="801291" y="4818007"/>
              <a:ext cx="5080130" cy="207749"/>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p:txBody>
        </p:sp>
      </p:grpSp>
    </p:spTree>
    <p:extLst>
      <p:ext uri="{BB962C8B-B14F-4D97-AF65-F5344CB8AC3E}">
        <p14:creationId xmlns:p14="http://schemas.microsoft.com/office/powerpoint/2010/main" val="2978784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559836"/>
            <a:ext cx="7886700" cy="708179"/>
          </a:xfrm>
        </p:spPr>
        <p:txBody>
          <a:bodyPr/>
          <a:lstStyle/>
          <a:p>
            <a:pPr algn="ctr"/>
            <a:r>
              <a:rPr lang="en-US" dirty="0"/>
              <a:t>Three-Schema Architecture</a:t>
            </a:r>
          </a:p>
        </p:txBody>
      </p:sp>
      <p:sp>
        <p:nvSpPr>
          <p:cNvPr id="5" name="Text Placeholder 4"/>
          <p:cNvSpPr>
            <a:spLocks noGrp="1"/>
          </p:cNvSpPr>
          <p:nvPr>
            <p:ph type="body" idx="1"/>
          </p:nvPr>
        </p:nvSpPr>
        <p:spPr>
          <a:xfrm>
            <a:off x="1218994" y="1424086"/>
            <a:ext cx="3185651" cy="3467714"/>
          </a:xfrm>
        </p:spPr>
        <p:txBody>
          <a:bodyPr/>
          <a:lstStyle/>
          <a:p>
            <a:r>
              <a:rPr lang="en-US" sz="1350" dirty="0"/>
              <a:t>Different people have different views of the database</a:t>
            </a:r>
          </a:p>
          <a:p>
            <a:pPr>
              <a:defRPr/>
            </a:pPr>
            <a:r>
              <a:rPr lang="en-US" sz="1350" dirty="0">
                <a:solidFill>
                  <a:srgbClr val="000000"/>
                </a:solidFill>
              </a:rPr>
              <a:t>External Schema</a:t>
            </a:r>
          </a:p>
          <a:p>
            <a:pPr lvl="1">
              <a:defRPr/>
            </a:pPr>
            <a:r>
              <a:rPr lang="en-US" sz="1350" dirty="0">
                <a:solidFill>
                  <a:srgbClr val="000000"/>
                </a:solidFill>
              </a:rPr>
              <a:t>User Views</a:t>
            </a:r>
          </a:p>
          <a:p>
            <a:pPr lvl="1">
              <a:defRPr/>
            </a:pPr>
            <a:r>
              <a:rPr lang="en-US" sz="1350" dirty="0">
                <a:solidFill>
                  <a:srgbClr val="000000"/>
                </a:solidFill>
              </a:rPr>
              <a:t>Subsets of Conceptual Schema</a:t>
            </a:r>
          </a:p>
          <a:p>
            <a:pPr lvl="1">
              <a:defRPr/>
            </a:pPr>
            <a:r>
              <a:rPr lang="en-US" sz="1350" dirty="0">
                <a:solidFill>
                  <a:srgbClr val="000000"/>
                </a:solidFill>
              </a:rPr>
              <a:t>Can be determined from business-function/data entity matrices</a:t>
            </a:r>
          </a:p>
          <a:p>
            <a:pPr lvl="1">
              <a:defRPr/>
            </a:pPr>
            <a:r>
              <a:rPr lang="en-US" sz="1350" dirty="0">
                <a:solidFill>
                  <a:srgbClr val="000000"/>
                </a:solidFill>
              </a:rPr>
              <a:t>D</a:t>
            </a:r>
            <a:r>
              <a:rPr lang="en-US" sz="100" dirty="0">
                <a:solidFill>
                  <a:srgbClr val="000000"/>
                </a:solidFill>
              </a:rPr>
              <a:t> </a:t>
            </a:r>
            <a:r>
              <a:rPr lang="en-US" sz="1350" dirty="0">
                <a:solidFill>
                  <a:srgbClr val="000000"/>
                </a:solidFill>
              </a:rPr>
              <a:t>B</a:t>
            </a:r>
            <a:r>
              <a:rPr lang="en-US" sz="100" dirty="0">
                <a:solidFill>
                  <a:srgbClr val="000000"/>
                </a:solidFill>
              </a:rPr>
              <a:t> </a:t>
            </a:r>
            <a:r>
              <a:rPr lang="en-US" sz="1350" dirty="0">
                <a:solidFill>
                  <a:srgbClr val="000000"/>
                </a:solidFill>
              </a:rPr>
              <a:t>A determines schema for different users</a:t>
            </a:r>
          </a:p>
          <a:p>
            <a:pPr>
              <a:defRPr/>
            </a:pPr>
            <a:r>
              <a:rPr lang="en-US" sz="1350" dirty="0">
                <a:solidFill>
                  <a:srgbClr val="000000"/>
                </a:solidFill>
              </a:rPr>
              <a:t>Conceptual Schema (E</a:t>
            </a:r>
            <a:r>
              <a:rPr lang="en-US" sz="100" dirty="0">
                <a:solidFill>
                  <a:srgbClr val="000000"/>
                </a:solidFill>
              </a:rPr>
              <a:t> </a:t>
            </a:r>
            <a:r>
              <a:rPr lang="en-US" sz="1350" dirty="0">
                <a:solidFill>
                  <a:srgbClr val="000000"/>
                </a:solidFill>
              </a:rPr>
              <a:t>R models)</a:t>
            </a:r>
          </a:p>
          <a:p>
            <a:pPr>
              <a:defRPr/>
            </a:pPr>
            <a:r>
              <a:rPr lang="en-US" sz="1350" dirty="0">
                <a:solidFill>
                  <a:srgbClr val="000000"/>
                </a:solidFill>
              </a:rPr>
              <a:t>Internal Schema (logical and physical structures)</a:t>
            </a:r>
          </a:p>
        </p:txBody>
      </p:sp>
      <p:pic>
        <p:nvPicPr>
          <p:cNvPr id="6" name="Picture 5" descr="A diagram shows the three schema architecture for database development. The three schemas and their components are shown as follows. External Schema consisting of, Enterprise Data Model, User View 1, report, User View 2, screen display, through User View n, order form. Conceptual Schema, and Internal Schema consisting of, Logical Schemas composed of Database 1, Order Processing, Database 2, Supply Chain, through Database m, Customer Service. Physical Schemas consisting of, Physical Schema 1, Physical Schema 2, through Physical Schema m. Two, two way arrows connect External Schema to Enterprise Data model and Conceptual Schema. A two way arrow connects Conceptual Schema to Internal Schema. Two two way arrows connect Internal Schema to Logical Schemas and Physical Schemas. Dotted lines connect the corresponding components of the Logical Schemas and Physical Schemas."/>
          <p:cNvPicPr>
            <a:picLocks noChangeAspect="1"/>
          </p:cNvPicPr>
          <p:nvPr/>
        </p:nvPicPr>
        <p:blipFill>
          <a:blip r:embed="rId3"/>
          <a:stretch>
            <a:fillRect/>
          </a:stretch>
        </p:blipFill>
        <p:spPr>
          <a:xfrm>
            <a:off x="4739357" y="1431918"/>
            <a:ext cx="2970950" cy="3151746"/>
          </a:xfrm>
          <a:prstGeom prst="rect">
            <a:avLst/>
          </a:prstGeom>
        </p:spPr>
      </p:pic>
      <p:pic>
        <p:nvPicPr>
          <p:cNvPr id="7" name="Picture 6">
            <a:extLst>
              <a:ext uri="{FF2B5EF4-FFF2-40B4-BE49-F238E27FC236}">
                <a16:creationId xmlns:a16="http://schemas.microsoft.com/office/drawing/2014/main" id="{C742B77E-0A7D-4510-B107-A66AE6BC093B}"/>
              </a:ext>
            </a:extLst>
          </p:cNvPr>
          <p:cNvPicPr>
            <a:picLocks noChangeAspect="1"/>
          </p:cNvPicPr>
          <p:nvPr/>
        </p:nvPicPr>
        <p:blipFill>
          <a:blip r:embed="rId4"/>
          <a:stretch>
            <a:fillRect/>
          </a:stretch>
        </p:blipFill>
        <p:spPr>
          <a:xfrm>
            <a:off x="27364" y="4830646"/>
            <a:ext cx="6383390" cy="335969"/>
          </a:xfrm>
          <a:prstGeom prst="rect">
            <a:avLst/>
          </a:prstGeom>
        </p:spPr>
      </p:pic>
    </p:spTree>
    <p:extLst>
      <p:ext uri="{BB962C8B-B14F-4D97-AF65-F5344CB8AC3E}">
        <p14:creationId xmlns:p14="http://schemas.microsoft.com/office/powerpoint/2010/main" val="3665438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71ACA5F-3086-476F-806B-AB0A751E4FB2}"/>
              </a:ext>
            </a:extLst>
          </p:cNvPr>
          <p:cNvSpPr>
            <a:spLocks noGrp="1" noChangeArrowheads="1"/>
          </p:cNvSpPr>
          <p:nvPr>
            <p:ph type="title"/>
          </p:nvPr>
        </p:nvSpPr>
        <p:spPr>
          <a:xfrm>
            <a:off x="1614488" y="629841"/>
            <a:ext cx="5915025" cy="638175"/>
          </a:xfrm>
        </p:spPr>
        <p:txBody>
          <a:bodyPr>
            <a:normAutofit/>
          </a:bodyPr>
          <a:lstStyle/>
          <a:p>
            <a:pPr eaLnBrk="1" hangingPunct="1"/>
            <a:r>
              <a:rPr altLang="nl-BE"/>
              <a:t>The Three Layer Architecture</a:t>
            </a:r>
            <a:endParaRPr lang="nl-BE" altLang="nl-BE"/>
          </a:p>
        </p:txBody>
      </p:sp>
      <p:pic>
        <p:nvPicPr>
          <p:cNvPr id="44036" name="Picture 5">
            <a:extLst>
              <a:ext uri="{FF2B5EF4-FFF2-40B4-BE49-F238E27FC236}">
                <a16:creationId xmlns:a16="http://schemas.microsoft.com/office/drawing/2014/main" id="{6A4491AB-D3C3-4C3E-8A76-53F4C42C1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966" y="1147762"/>
            <a:ext cx="5122069"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4">
            <a:extLst>
              <a:ext uri="{FF2B5EF4-FFF2-40B4-BE49-F238E27FC236}">
                <a16:creationId xmlns:a16="http://schemas.microsoft.com/office/drawing/2014/main" id="{ED5F5F3F-BB66-4B1A-BAAF-2CFE1EB08FDE}"/>
              </a:ext>
            </a:extLst>
          </p:cNvPr>
          <p:cNvSpPr txBox="1">
            <a:spLocks noChangeArrowheads="1"/>
          </p:cNvSpPr>
          <p:nvPr/>
        </p:nvSpPr>
        <p:spPr bwMode="auto">
          <a:xfrm>
            <a:off x="3009901" y="4396979"/>
            <a:ext cx="3861955" cy="49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US" altLang="nl-BE" sz="1385" b="1">
                <a:latin typeface="Arial" panose="020B0604020202020204" pitchFamily="34" charset="0"/>
              </a:rPr>
              <a:t>physical data + logical data independence! </a:t>
            </a:r>
          </a:p>
          <a:p>
            <a:pPr>
              <a:spcBef>
                <a:spcPct val="0"/>
              </a:spcBef>
              <a:buNone/>
              <a:defRPr/>
            </a:pPr>
            <a:r>
              <a:rPr lang="en-US" altLang="nl-BE" sz="1247">
                <a:latin typeface="Arial" panose="020B0604020202020204" pitchFamily="34" charset="0"/>
              </a:rPr>
              <a:t> </a:t>
            </a:r>
            <a:endParaRPr lang="nl-BE" altLang="nl-BE" sz="1247">
              <a:latin typeface="Arial" panose="020B0604020202020204" pitchFamily="34" charset="0"/>
            </a:endParaRPr>
          </a:p>
        </p:txBody>
      </p:sp>
      <p:pic>
        <p:nvPicPr>
          <p:cNvPr id="44038" name="Picture 2">
            <a:extLst>
              <a:ext uri="{FF2B5EF4-FFF2-40B4-BE49-F238E27FC236}">
                <a16:creationId xmlns:a16="http://schemas.microsoft.com/office/drawing/2014/main" id="{87ED2981-0FB1-4231-A151-ABD33075D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13710"/>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8F4EB1A-A80E-4DD6-B0EC-CBBB6CD4F9EF}"/>
              </a:ext>
            </a:extLst>
          </p:cNvPr>
          <p:cNvSpPr>
            <a:spLocks noGrp="1" noChangeArrowheads="1"/>
          </p:cNvSpPr>
          <p:nvPr>
            <p:ph type="title"/>
          </p:nvPr>
        </p:nvSpPr>
        <p:spPr>
          <a:xfrm>
            <a:off x="0" y="629841"/>
            <a:ext cx="9029700" cy="638175"/>
          </a:xfrm>
        </p:spPr>
        <p:txBody>
          <a:bodyPr>
            <a:normAutofit/>
          </a:bodyPr>
          <a:lstStyle/>
          <a:p>
            <a:pPr eaLnBrk="1" hangingPunct="1"/>
            <a:r>
              <a:rPr altLang="nl-BE" dirty="0"/>
              <a:t>The Three Layer Architecture</a:t>
            </a:r>
            <a:r>
              <a:rPr lang="en-US" altLang="nl-BE" dirty="0"/>
              <a:t> – Procurement Process</a:t>
            </a:r>
            <a:endParaRPr lang="nl-BE" altLang="nl-BE" dirty="0"/>
          </a:p>
        </p:txBody>
      </p:sp>
      <p:pic>
        <p:nvPicPr>
          <p:cNvPr id="46084" name="Picture 4">
            <a:extLst>
              <a:ext uri="{FF2B5EF4-FFF2-40B4-BE49-F238E27FC236}">
                <a16:creationId xmlns:a16="http://schemas.microsoft.com/office/drawing/2014/main" id="{748EB969-EEB1-4F0F-A1AB-C55FBDE2C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962" y="1215595"/>
            <a:ext cx="7004969" cy="37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2">
            <a:extLst>
              <a:ext uri="{FF2B5EF4-FFF2-40B4-BE49-F238E27FC236}">
                <a16:creationId xmlns:a16="http://schemas.microsoft.com/office/drawing/2014/main" id="{A7C07EDD-0455-4BAC-85FE-1402C825A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16" y="4869869"/>
            <a:ext cx="2833688" cy="22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a:extLst>
              <a:ext uri="{FF2B5EF4-FFF2-40B4-BE49-F238E27FC236}">
                <a16:creationId xmlns:a16="http://schemas.microsoft.com/office/drawing/2014/main" id="{B31EC20B-428C-4BDF-8262-D430360C79C6}"/>
              </a:ext>
            </a:extLst>
          </p:cNvPr>
          <p:cNvSpPr/>
          <p:nvPr/>
        </p:nvSpPr>
        <p:spPr>
          <a:xfrm>
            <a:off x="429208" y="3060441"/>
            <a:ext cx="7809723" cy="746449"/>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C6A0C49-C345-4FDE-B14B-A95147130D53}"/>
              </a:ext>
            </a:extLst>
          </p:cNvPr>
          <p:cNvSpPr/>
          <p:nvPr/>
        </p:nvSpPr>
        <p:spPr>
          <a:xfrm>
            <a:off x="1233962" y="1110343"/>
            <a:ext cx="6911662" cy="1950098"/>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A057483D-8726-4D18-A203-40B9A1F6E1EF}"/>
              </a:ext>
            </a:extLst>
          </p:cNvPr>
          <p:cNvSpPr/>
          <p:nvPr/>
        </p:nvSpPr>
        <p:spPr>
          <a:xfrm>
            <a:off x="1140655" y="3806890"/>
            <a:ext cx="7809723" cy="1184989"/>
          </a:xfrm>
          <a:prstGeom prst="cloud">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FB61-8C11-4C87-9ED5-1CF13DE12D82}"/>
              </a:ext>
            </a:extLst>
          </p:cNvPr>
          <p:cNvSpPr>
            <a:spLocks noGrp="1"/>
          </p:cNvSpPr>
          <p:nvPr>
            <p:ph type="title"/>
          </p:nvPr>
        </p:nvSpPr>
        <p:spPr/>
        <p:txBody>
          <a:bodyPr>
            <a:normAutofit/>
          </a:bodyPr>
          <a:lstStyle/>
          <a:p>
            <a:r>
              <a:rPr lang="en-US" dirty="0"/>
              <a:t>Computer Setup</a:t>
            </a:r>
          </a:p>
        </p:txBody>
      </p:sp>
      <p:sp>
        <p:nvSpPr>
          <p:cNvPr id="3" name="Content Placeholder 2">
            <a:extLst>
              <a:ext uri="{FF2B5EF4-FFF2-40B4-BE49-F238E27FC236}">
                <a16:creationId xmlns:a16="http://schemas.microsoft.com/office/drawing/2014/main" id="{16B65B25-05E9-4A3E-BE8E-C59ED15EB9A0}"/>
              </a:ext>
            </a:extLst>
          </p:cNvPr>
          <p:cNvSpPr>
            <a:spLocks noGrp="1"/>
          </p:cNvSpPr>
          <p:nvPr>
            <p:ph idx="1"/>
          </p:nvPr>
        </p:nvSpPr>
        <p:spPr/>
        <p:txBody>
          <a:bodyPr>
            <a:normAutofit fontScale="92500"/>
          </a:bodyPr>
          <a:lstStyle/>
          <a:p>
            <a:r>
              <a:rPr lang="en-US" dirty="0"/>
              <a:t>Install SQL Server 2019 Express Edition</a:t>
            </a:r>
          </a:p>
          <a:p>
            <a:pPr marL="0" marR="0" indent="0" algn="l">
              <a:lnSpc>
                <a:spcPct val="105000"/>
              </a:lnSpc>
              <a:spcBef>
                <a:spcPts val="0"/>
              </a:spcBef>
              <a:spcAft>
                <a:spcPts val="0"/>
              </a:spcAft>
              <a:buNone/>
            </a:pPr>
            <a:r>
              <a:rPr lang="en-US" sz="1800" u="sng" dirty="0">
                <a:solidFill>
                  <a:srgbClr val="F49B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https://www.microsoft.com/en-us/sql-server/sql-server-2019</a:t>
            </a:r>
            <a:endParaRPr lang="en-US" sz="1800" dirty="0">
              <a:effectLst/>
              <a:latin typeface="Trebuchet MS" panose="020B0603020202020204" pitchFamily="34" charset="0"/>
              <a:ea typeface="SimSun" panose="02010600030101010101" pitchFamily="2" charset="-122"/>
              <a:cs typeface="Times New Roman" panose="02020603050405020304" pitchFamily="18" charset="0"/>
            </a:endParaRPr>
          </a:p>
          <a:p>
            <a:pPr marL="0" indent="0">
              <a:buNone/>
            </a:pPr>
            <a:endParaRPr lang="en-US" sz="900" dirty="0"/>
          </a:p>
          <a:p>
            <a:r>
              <a:rPr lang="en-US" dirty="0"/>
              <a:t>Install SQL Server Management Studio</a:t>
            </a:r>
          </a:p>
          <a:p>
            <a:pPr marL="0" indent="0">
              <a:buNone/>
            </a:pPr>
            <a:r>
              <a:rPr lang="en-US" sz="1800" u="sng" dirty="0">
                <a:solidFill>
                  <a:srgbClr val="F49B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https://docs.microsoft.com/en-us/sql/ssms/download-sql-server-management-studio-ssms?view=sql-server-2017</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Trebuchet MS" panose="020B0603020202020204" pitchFamily="34" charset="0"/>
              <a:ea typeface="SimSun" panose="02010600030101010101" pitchFamily="2" charset="-122"/>
              <a:cs typeface="Times New Roman" panose="02020603050405020304" pitchFamily="18" charset="0"/>
            </a:endParaRPr>
          </a:p>
          <a:p>
            <a:pPr marL="0" indent="0">
              <a:buNone/>
            </a:pPr>
            <a:endParaRPr lang="en-US" sz="900" dirty="0"/>
          </a:p>
          <a:p>
            <a:pPr>
              <a:lnSpc>
                <a:spcPct val="105000"/>
              </a:lnSpc>
              <a:spcBef>
                <a:spcPts val="0"/>
              </a:spcBef>
            </a:pPr>
            <a:r>
              <a:rPr lang="en-US" dirty="0"/>
              <a:t>To Install SQL Server for Mac  or </a:t>
            </a:r>
            <a:r>
              <a:rPr lang="en-US"/>
              <a:t>use Virtual Box</a:t>
            </a:r>
            <a:endParaRPr lang="en-US" dirty="0"/>
          </a:p>
          <a:p>
            <a:pPr marL="0" marR="0" lvl="0" indent="0" algn="l">
              <a:lnSpc>
                <a:spcPct val="105000"/>
              </a:lnSpc>
              <a:spcBef>
                <a:spcPts val="0"/>
              </a:spcBef>
              <a:spcAft>
                <a:spcPts val="0"/>
              </a:spcAft>
              <a:buNone/>
            </a:pPr>
            <a:r>
              <a:rPr lang="en-US" sz="1800" u="sng" dirty="0">
                <a:solidFill>
                  <a:srgbClr val="F49B00"/>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https://learnsqlteam.com/2020/05/15/installing-mssql-on-mac/</a:t>
            </a:r>
            <a:endParaRPr lang="en-US" sz="1800" dirty="0">
              <a:effectLst/>
              <a:latin typeface="Trebuchet MS" panose="020B0603020202020204" pitchFamily="34" charset="0"/>
              <a:ea typeface="SimSun" panose="02010600030101010101" pitchFamily="2" charset="-122"/>
              <a:cs typeface="Times New Roman" panose="02020603050405020304" pitchFamily="18" charset="0"/>
            </a:endParaRPr>
          </a:p>
          <a:p>
            <a:pPr marL="0" indent="0">
              <a:buNone/>
            </a:pPr>
            <a:endParaRPr lang="en-US" sz="900" dirty="0"/>
          </a:p>
          <a:p>
            <a:r>
              <a:rPr lang="en-US" dirty="0"/>
              <a:t>Both the tools are required for Part I for data model and SQL assignments</a:t>
            </a:r>
          </a:p>
        </p:txBody>
      </p:sp>
      <p:sp>
        <p:nvSpPr>
          <p:cNvPr id="5" name="Footer Placeholder 4">
            <a:extLst>
              <a:ext uri="{FF2B5EF4-FFF2-40B4-BE49-F238E27FC236}">
                <a16:creationId xmlns:a16="http://schemas.microsoft.com/office/drawing/2014/main" id="{83B96C09-60FC-466D-9A44-4E49B8FEB3F4}"/>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195B500B-B8DF-483C-BBB1-AC34EB3C6158}"/>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44</a:t>
            </a:fld>
            <a:endParaRPr lang="en-US" altLang="en-US"/>
          </a:p>
        </p:txBody>
      </p:sp>
    </p:spTree>
    <p:extLst>
      <p:ext uri="{BB962C8B-B14F-4D97-AF65-F5344CB8AC3E}">
        <p14:creationId xmlns:p14="http://schemas.microsoft.com/office/powerpoint/2010/main" val="98815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7186-2053-40B4-BEE2-A2B0B61A5955}"/>
              </a:ext>
            </a:extLst>
          </p:cNvPr>
          <p:cNvSpPr>
            <a:spLocks noGrp="1"/>
          </p:cNvSpPr>
          <p:nvPr>
            <p:ph type="title"/>
          </p:nvPr>
        </p:nvSpPr>
        <p:spPr/>
        <p:txBody>
          <a:bodyPr/>
          <a:lstStyle/>
          <a:p>
            <a:r>
              <a:rPr lang="en-US" dirty="0"/>
              <a:t>Computer Setup</a:t>
            </a:r>
          </a:p>
        </p:txBody>
      </p:sp>
      <p:sp>
        <p:nvSpPr>
          <p:cNvPr id="3" name="Content Placeholder 2">
            <a:extLst>
              <a:ext uri="{FF2B5EF4-FFF2-40B4-BE49-F238E27FC236}">
                <a16:creationId xmlns:a16="http://schemas.microsoft.com/office/drawing/2014/main" id="{BE672AF8-F42D-4671-87E6-E36C20351E88}"/>
              </a:ext>
            </a:extLst>
          </p:cNvPr>
          <p:cNvSpPr>
            <a:spLocks noGrp="1"/>
          </p:cNvSpPr>
          <p:nvPr>
            <p:ph idx="1"/>
          </p:nvPr>
        </p:nvSpPr>
        <p:spPr/>
        <p:txBody>
          <a:bodyPr>
            <a:normAutofit fontScale="85000" lnSpcReduction="20000"/>
          </a:bodyPr>
          <a:lstStyle/>
          <a:p>
            <a:r>
              <a:rPr lang="en-US" sz="2400" dirty="0"/>
              <a:t>Install “Databricks Community Edition”</a:t>
            </a:r>
          </a:p>
          <a:p>
            <a:pPr marL="0" indent="0">
              <a:lnSpc>
                <a:spcPct val="80000"/>
              </a:lnSpc>
              <a:buNone/>
            </a:pPr>
            <a:r>
              <a:rPr lang="en-US" sz="2000" u="sng" dirty="0">
                <a:solidFill>
                  <a:srgbClr val="F49B00"/>
                </a:solidFill>
                <a:latin typeface="Times New Roman" panose="02020603050405020304" pitchFamily="18" charset="0"/>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https://databricks.com/product/faq/community-edition</a:t>
            </a:r>
            <a:endParaRPr lang="en-US" sz="2000" u="sng" dirty="0">
              <a:solidFill>
                <a:srgbClr val="F49B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800" dirty="0"/>
          </a:p>
          <a:p>
            <a:r>
              <a:rPr lang="en-US" sz="2400" dirty="0"/>
              <a:t>Install Tableau (student free license, use </a:t>
            </a:r>
            <a:r>
              <a:rPr lang="en-US" sz="2400" dirty="0" err="1"/>
              <a:t>umbc</a:t>
            </a:r>
            <a:r>
              <a:rPr lang="en-US" sz="2400" dirty="0"/>
              <a:t> email </a:t>
            </a:r>
            <a:r>
              <a:rPr lang="en-US" sz="2400"/>
              <a:t>and student ID for registration)</a:t>
            </a:r>
            <a:endParaRPr lang="en-US" sz="2400" dirty="0"/>
          </a:p>
          <a:p>
            <a:pPr marL="0" indent="0">
              <a:buNone/>
            </a:pPr>
            <a:r>
              <a:rPr lang="en-US" sz="2000" u="sng" dirty="0">
                <a:solidFill>
                  <a:srgbClr val="F49B00"/>
                </a:solidFill>
                <a:latin typeface="Times New Roman" panose="02020603050405020304" pitchFamily="18" charset="0"/>
                <a:ea typeface="SimSu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https://www.tableau.com/academic/students</a:t>
            </a:r>
            <a:endParaRPr lang="en-US" sz="2000" u="sng" dirty="0">
              <a:solidFill>
                <a:srgbClr val="F49B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600" dirty="0">
              <a:effectLst/>
              <a:latin typeface="Trebuchet MS" panose="020B0603020202020204" pitchFamily="34" charset="0"/>
              <a:ea typeface="SimSun" panose="02010600030101010101" pitchFamily="2" charset="-122"/>
              <a:cs typeface="Times New Roman" panose="02020603050405020304" pitchFamily="18" charset="0"/>
            </a:endParaRPr>
          </a:p>
          <a:p>
            <a:pPr marR="0" lvl="0">
              <a:spcAft>
                <a:spcPts val="0"/>
              </a:spcAft>
            </a:pPr>
            <a:r>
              <a:rPr lang="en-US" sz="2400" dirty="0"/>
              <a:t>To Install AWS free Tier </a:t>
            </a:r>
          </a:p>
          <a:p>
            <a:pPr marL="0" marR="0" lvl="0" indent="0" algn="l">
              <a:lnSpc>
                <a:spcPct val="107000"/>
              </a:lnSpc>
              <a:spcBef>
                <a:spcPts val="0"/>
              </a:spcBef>
              <a:spcAft>
                <a:spcPts val="0"/>
              </a:spcAft>
              <a:buNone/>
            </a:pPr>
            <a:r>
              <a:rPr lang="en-US" sz="2400" u="sng" dirty="0">
                <a:solidFill>
                  <a:srgbClr val="F49B00"/>
                </a:solidFill>
                <a:effectLst/>
                <a:latin typeface="Times New Roman" panose="02020603050405020304" pitchFamily="18" charset="0"/>
                <a:ea typeface="SimSun" panose="02010600030101010101" pitchFamily="2" charset="-122"/>
                <a:cs typeface="Times New Roman" panose="02020603050405020304" pitchFamily="18" charset="0"/>
              </a:rPr>
              <a:t>https://aws.amazon.com/free/?all-free-tier.sort-by=item.additionalFields.SortRank&amp;all-free-tier.sort-order=asc&amp;awsf.Free%20Tier%20Types=*all&amp;awsf.Free%20Tier%20Categories=*all</a:t>
            </a:r>
            <a:endParaRPr lang="en-US" sz="2400" dirty="0">
              <a:effectLst/>
              <a:latin typeface="Trebuchet MS" panose="020B060302020202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809522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96CC56A-91A5-4FBE-8CF0-01838B6EF11B}"/>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CFCCEFC6-AD0D-40BC-9DD6-C863CAD99076}"/>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46</a:t>
            </a:fld>
            <a:endParaRPr lang="en-US" altLang="en-US"/>
          </a:p>
        </p:txBody>
      </p:sp>
      <p:pic>
        <p:nvPicPr>
          <p:cNvPr id="6"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a:extLst>
              <a:ext uri="{FF2B5EF4-FFF2-40B4-BE49-F238E27FC236}">
                <a16:creationId xmlns:a16="http://schemas.microsoft.com/office/drawing/2014/main" id="{2D02AD0D-6212-494C-9AEC-F65178ABB379}"/>
              </a:ext>
            </a:extLst>
          </p:cNvPr>
          <p:cNvPicPr>
            <a:picLocks noChangeAspect="1" noChangeArrowheads="1"/>
          </p:cNvPicPr>
          <p:nvPr/>
        </p:nvPicPr>
        <p:blipFill>
          <a:blip r:embed="rId3"/>
          <a:srcRect/>
          <a:stretch>
            <a:fillRect/>
          </a:stretch>
        </p:blipFill>
        <p:spPr bwMode="auto">
          <a:xfrm>
            <a:off x="1925706" y="1738649"/>
            <a:ext cx="5567363" cy="1828800"/>
          </a:xfrm>
          <a:prstGeom prst="rect">
            <a:avLst/>
          </a:prstGeom>
          <a:noFill/>
          <a:ln w="9525">
            <a:noFill/>
            <a:miter lim="800000"/>
            <a:headEnd/>
            <a:tailEnd/>
          </a:ln>
        </p:spPr>
      </p:pic>
      <p:pic>
        <p:nvPicPr>
          <p:cNvPr id="8" name="Shape 15" descr="Pearson Logo">
            <a:extLst>
              <a:ext uri="{FF2B5EF4-FFF2-40B4-BE49-F238E27FC236}">
                <a16:creationId xmlns:a16="http://schemas.microsoft.com/office/drawing/2014/main" id="{AC6229E7-DFD9-4D06-BB1A-F0BC7D9B5571}"/>
              </a:ext>
            </a:extLst>
          </p:cNvPr>
          <p:cNvPicPr preferRelativeResize="0"/>
          <p:nvPr/>
        </p:nvPicPr>
        <p:blipFill rotWithShape="1">
          <a:blip r:embed="rId4">
            <a:alphaModFix/>
          </a:blip>
          <a:srcRect/>
          <a:stretch/>
        </p:blipFill>
        <p:spPr>
          <a:xfrm>
            <a:off x="2563546" y="1791213"/>
            <a:ext cx="688499" cy="209936"/>
          </a:xfrm>
          <a:prstGeom prst="rect">
            <a:avLst/>
          </a:prstGeom>
          <a:noFill/>
          <a:ln>
            <a:noFill/>
          </a:ln>
        </p:spPr>
      </p:pic>
      <p:sp>
        <p:nvSpPr>
          <p:cNvPr id="9" name="TextBox 8">
            <a:extLst>
              <a:ext uri="{FF2B5EF4-FFF2-40B4-BE49-F238E27FC236}">
                <a16:creationId xmlns:a16="http://schemas.microsoft.com/office/drawing/2014/main" id="{0C5A7E55-DD1C-49C8-B64F-261FAA2DD0E8}"/>
              </a:ext>
            </a:extLst>
          </p:cNvPr>
          <p:cNvSpPr txBox="1"/>
          <p:nvPr/>
        </p:nvSpPr>
        <p:spPr>
          <a:xfrm>
            <a:off x="3221850" y="1820830"/>
            <a:ext cx="3770709" cy="530915"/>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272445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F12A-175A-4624-9B2C-F7C9B99B176B}"/>
              </a:ext>
            </a:extLst>
          </p:cNvPr>
          <p:cNvSpPr>
            <a:spLocks noGrp="1"/>
          </p:cNvSpPr>
          <p:nvPr>
            <p:ph type="title"/>
          </p:nvPr>
        </p:nvSpPr>
        <p:spPr>
          <a:xfrm>
            <a:off x="201376" y="612197"/>
            <a:ext cx="5786438" cy="565231"/>
          </a:xfrm>
        </p:spPr>
        <p:txBody>
          <a:bodyPr>
            <a:normAutofit/>
          </a:bodyPr>
          <a:lstStyle/>
          <a:p>
            <a:r>
              <a:rPr lang="en-US" dirty="0"/>
              <a:t>Grading</a:t>
            </a:r>
          </a:p>
        </p:txBody>
      </p:sp>
      <p:graphicFrame>
        <p:nvGraphicFramePr>
          <p:cNvPr id="8" name="Content Placeholder 7">
            <a:extLst>
              <a:ext uri="{FF2B5EF4-FFF2-40B4-BE49-F238E27FC236}">
                <a16:creationId xmlns:a16="http://schemas.microsoft.com/office/drawing/2014/main" id="{FEB57E25-4C60-461B-9B85-D0CC90D95DDF}"/>
              </a:ext>
            </a:extLst>
          </p:cNvPr>
          <p:cNvGraphicFramePr>
            <a:graphicFrameLocks noGrp="1"/>
          </p:cNvGraphicFramePr>
          <p:nvPr>
            <p:ph idx="1"/>
            <p:extLst>
              <p:ext uri="{D42A27DB-BD31-4B8C-83A1-F6EECF244321}">
                <p14:modId xmlns:p14="http://schemas.microsoft.com/office/powerpoint/2010/main" val="3801015360"/>
              </p:ext>
            </p:extLst>
          </p:nvPr>
        </p:nvGraphicFramePr>
        <p:xfrm>
          <a:off x="2026444" y="1366771"/>
          <a:ext cx="5786438" cy="1127760"/>
        </p:xfrm>
        <a:graphic>
          <a:graphicData uri="http://schemas.openxmlformats.org/drawingml/2006/table">
            <a:tbl>
              <a:tblPr firstRow="1" bandRow="1">
                <a:tableStyleId>{91EBBBCC-DAD2-459C-BE2E-F6DE35CF9A28}</a:tableStyleId>
              </a:tblPr>
              <a:tblGrid>
                <a:gridCol w="2893219">
                  <a:extLst>
                    <a:ext uri="{9D8B030D-6E8A-4147-A177-3AD203B41FA5}">
                      <a16:colId xmlns:a16="http://schemas.microsoft.com/office/drawing/2014/main" val="2452707004"/>
                    </a:ext>
                  </a:extLst>
                </a:gridCol>
                <a:gridCol w="2893219">
                  <a:extLst>
                    <a:ext uri="{9D8B030D-6E8A-4147-A177-3AD203B41FA5}">
                      <a16:colId xmlns:a16="http://schemas.microsoft.com/office/drawing/2014/main" val="611278188"/>
                    </a:ext>
                  </a:extLst>
                </a:gridCol>
              </a:tblGrid>
              <a:tr h="278130">
                <a:tc>
                  <a:txBody>
                    <a:bodyPr/>
                    <a:lstStyle/>
                    <a:p>
                      <a:r>
                        <a:rPr lang="en-US" sz="1400" dirty="0"/>
                        <a:t>Course work</a:t>
                      </a:r>
                    </a:p>
                  </a:txBody>
                  <a:tcPr marL="68580" marR="68580" marT="34290" marB="34290"/>
                </a:tc>
                <a:tc>
                  <a:txBody>
                    <a:bodyPr/>
                    <a:lstStyle/>
                    <a:p>
                      <a:r>
                        <a:rPr lang="en-US" sz="1400" dirty="0"/>
                        <a:t>Grade Distribution</a:t>
                      </a:r>
                    </a:p>
                  </a:txBody>
                  <a:tcPr marL="68580" marR="68580" marT="34290" marB="34290"/>
                </a:tc>
                <a:extLst>
                  <a:ext uri="{0D108BD9-81ED-4DB2-BD59-A6C34878D82A}">
                    <a16:rowId xmlns:a16="http://schemas.microsoft.com/office/drawing/2014/main" val="479033740"/>
                  </a:ext>
                </a:extLst>
              </a:tr>
              <a:tr h="278130">
                <a:tc>
                  <a:txBody>
                    <a:bodyPr/>
                    <a:lstStyle/>
                    <a:p>
                      <a:r>
                        <a:rPr lang="en-US" sz="1400" dirty="0"/>
                        <a:t>Homework/Labs</a:t>
                      </a:r>
                    </a:p>
                  </a:txBody>
                  <a:tcPr marL="68580" marR="68580" marT="34290" marB="34290"/>
                </a:tc>
                <a:tc>
                  <a:txBody>
                    <a:bodyPr/>
                    <a:lstStyle/>
                    <a:p>
                      <a:r>
                        <a:rPr lang="en-US" sz="1400" dirty="0"/>
                        <a:t>30%</a:t>
                      </a:r>
                    </a:p>
                  </a:txBody>
                  <a:tcPr marL="68580" marR="68580" marT="34290" marB="34290"/>
                </a:tc>
                <a:extLst>
                  <a:ext uri="{0D108BD9-81ED-4DB2-BD59-A6C34878D82A}">
                    <a16:rowId xmlns:a16="http://schemas.microsoft.com/office/drawing/2014/main" val="2772539205"/>
                  </a:ext>
                </a:extLst>
              </a:tr>
              <a:tr h="278130">
                <a:tc>
                  <a:txBody>
                    <a:bodyPr/>
                    <a:lstStyle/>
                    <a:p>
                      <a:r>
                        <a:rPr lang="en-US" sz="1400" dirty="0"/>
                        <a:t>Midterm Exam</a:t>
                      </a:r>
                    </a:p>
                  </a:txBody>
                  <a:tcPr marL="68580" marR="68580" marT="34290" marB="34290"/>
                </a:tc>
                <a:tc>
                  <a:txBody>
                    <a:bodyPr/>
                    <a:lstStyle/>
                    <a:p>
                      <a:r>
                        <a:rPr lang="en-US" sz="1400" dirty="0"/>
                        <a:t>35%</a:t>
                      </a:r>
                    </a:p>
                  </a:txBody>
                  <a:tcPr marL="68580" marR="68580" marT="34290" marB="34290"/>
                </a:tc>
                <a:extLst>
                  <a:ext uri="{0D108BD9-81ED-4DB2-BD59-A6C34878D82A}">
                    <a16:rowId xmlns:a16="http://schemas.microsoft.com/office/drawing/2014/main" val="519223164"/>
                  </a:ext>
                </a:extLst>
              </a:tr>
              <a:tr h="278130">
                <a:tc>
                  <a:txBody>
                    <a:bodyPr/>
                    <a:lstStyle/>
                    <a:p>
                      <a:r>
                        <a:rPr lang="en-US" sz="1400" dirty="0"/>
                        <a:t>Group Project</a:t>
                      </a:r>
                    </a:p>
                  </a:txBody>
                  <a:tcPr marL="68580" marR="68580" marT="34290" marB="34290"/>
                </a:tc>
                <a:tc>
                  <a:txBody>
                    <a:bodyPr/>
                    <a:lstStyle/>
                    <a:p>
                      <a:r>
                        <a:rPr lang="en-US" sz="1400" dirty="0"/>
                        <a:t>35%</a:t>
                      </a:r>
                    </a:p>
                  </a:txBody>
                  <a:tcPr marL="68580" marR="68580" marT="34290" marB="34290"/>
                </a:tc>
                <a:extLst>
                  <a:ext uri="{0D108BD9-81ED-4DB2-BD59-A6C34878D82A}">
                    <a16:rowId xmlns:a16="http://schemas.microsoft.com/office/drawing/2014/main" val="2724079134"/>
                  </a:ext>
                </a:extLst>
              </a:tr>
            </a:tbl>
          </a:graphicData>
        </a:graphic>
      </p:graphicFrame>
      <p:sp>
        <p:nvSpPr>
          <p:cNvPr id="5" name="Footer Placeholder 4">
            <a:extLst>
              <a:ext uri="{FF2B5EF4-FFF2-40B4-BE49-F238E27FC236}">
                <a16:creationId xmlns:a16="http://schemas.microsoft.com/office/drawing/2014/main" id="{D380F567-7121-49D2-B8C6-EE3422F76734}"/>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06715F23-8002-4B9C-849E-B8D17B6B7FD8}"/>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5</a:t>
            </a:fld>
            <a:endParaRPr lang="en-US" altLang="en-US"/>
          </a:p>
        </p:txBody>
      </p:sp>
      <p:graphicFrame>
        <p:nvGraphicFramePr>
          <p:cNvPr id="9" name="Table 8">
            <a:extLst>
              <a:ext uri="{FF2B5EF4-FFF2-40B4-BE49-F238E27FC236}">
                <a16:creationId xmlns:a16="http://schemas.microsoft.com/office/drawing/2014/main" id="{C169E51E-5DDE-4D25-B03E-070E0BDCCAB7}"/>
              </a:ext>
            </a:extLst>
          </p:cNvPr>
          <p:cNvGraphicFramePr>
            <a:graphicFrameLocks noGrp="1"/>
          </p:cNvGraphicFramePr>
          <p:nvPr/>
        </p:nvGraphicFramePr>
        <p:xfrm>
          <a:off x="2026444" y="2886280"/>
          <a:ext cx="4572000" cy="1691640"/>
        </p:xfrm>
        <a:graphic>
          <a:graphicData uri="http://schemas.openxmlformats.org/drawingml/2006/table">
            <a:tbl>
              <a:tblPr firstRow="1" bandRow="1">
                <a:tableStyleId>{91EBBBCC-DAD2-459C-BE2E-F6DE35CF9A28}</a:tableStyleId>
              </a:tblPr>
              <a:tblGrid>
                <a:gridCol w="2286000">
                  <a:extLst>
                    <a:ext uri="{9D8B030D-6E8A-4147-A177-3AD203B41FA5}">
                      <a16:colId xmlns:a16="http://schemas.microsoft.com/office/drawing/2014/main" val="812445030"/>
                    </a:ext>
                  </a:extLst>
                </a:gridCol>
                <a:gridCol w="2286000">
                  <a:extLst>
                    <a:ext uri="{9D8B030D-6E8A-4147-A177-3AD203B41FA5}">
                      <a16:colId xmlns:a16="http://schemas.microsoft.com/office/drawing/2014/main" val="2020933784"/>
                    </a:ext>
                  </a:extLst>
                </a:gridCol>
              </a:tblGrid>
              <a:tr h="278130">
                <a:tc gridSpan="2">
                  <a:txBody>
                    <a:bodyPr/>
                    <a:lstStyle/>
                    <a:p>
                      <a:r>
                        <a:rPr lang="en-US" sz="1400" dirty="0"/>
                        <a:t>Final Grade will be computed as follows:</a:t>
                      </a:r>
                    </a:p>
                  </a:txBody>
                  <a:tcPr marL="68580" marR="68580" marT="34290" marB="34290"/>
                </a:tc>
                <a:tc hMerge="1">
                  <a:txBody>
                    <a:bodyPr/>
                    <a:lstStyle/>
                    <a:p>
                      <a:endParaRPr lang="en-US" dirty="0"/>
                    </a:p>
                  </a:txBody>
                  <a:tcPr/>
                </a:tc>
                <a:extLst>
                  <a:ext uri="{0D108BD9-81ED-4DB2-BD59-A6C34878D82A}">
                    <a16:rowId xmlns:a16="http://schemas.microsoft.com/office/drawing/2014/main" val="368388958"/>
                  </a:ext>
                </a:extLst>
              </a:tr>
              <a:tr h="278130">
                <a:tc>
                  <a:txBody>
                    <a:bodyPr/>
                    <a:lstStyle/>
                    <a:p>
                      <a:r>
                        <a:rPr lang="en-US" sz="1400" dirty="0"/>
                        <a:t>90-100%</a:t>
                      </a:r>
                    </a:p>
                  </a:txBody>
                  <a:tcPr marL="68580" marR="68580" marT="34290" marB="34290"/>
                </a:tc>
                <a:tc>
                  <a:txBody>
                    <a:bodyPr/>
                    <a:lstStyle/>
                    <a:p>
                      <a:r>
                        <a:rPr lang="en-US" sz="1400" dirty="0"/>
                        <a:t>A</a:t>
                      </a:r>
                    </a:p>
                  </a:txBody>
                  <a:tcPr marL="68580" marR="68580" marT="34290" marB="34290"/>
                </a:tc>
                <a:extLst>
                  <a:ext uri="{0D108BD9-81ED-4DB2-BD59-A6C34878D82A}">
                    <a16:rowId xmlns:a16="http://schemas.microsoft.com/office/drawing/2014/main" val="4259983392"/>
                  </a:ext>
                </a:extLst>
              </a:tr>
              <a:tr h="278130">
                <a:tc>
                  <a:txBody>
                    <a:bodyPr/>
                    <a:lstStyle/>
                    <a:p>
                      <a:r>
                        <a:rPr lang="en-US" sz="1400" dirty="0"/>
                        <a:t>80-89%</a:t>
                      </a:r>
                    </a:p>
                  </a:txBody>
                  <a:tcPr marL="68580" marR="68580" marT="34290" marB="34290"/>
                </a:tc>
                <a:tc>
                  <a:txBody>
                    <a:bodyPr/>
                    <a:lstStyle/>
                    <a:p>
                      <a:r>
                        <a:rPr lang="en-US" sz="1400" dirty="0"/>
                        <a:t>B</a:t>
                      </a:r>
                    </a:p>
                  </a:txBody>
                  <a:tcPr marL="68580" marR="68580" marT="34290" marB="34290"/>
                </a:tc>
                <a:extLst>
                  <a:ext uri="{0D108BD9-81ED-4DB2-BD59-A6C34878D82A}">
                    <a16:rowId xmlns:a16="http://schemas.microsoft.com/office/drawing/2014/main" val="1477948847"/>
                  </a:ext>
                </a:extLst>
              </a:tr>
              <a:tr h="278130">
                <a:tc>
                  <a:txBody>
                    <a:bodyPr/>
                    <a:lstStyle/>
                    <a:p>
                      <a:r>
                        <a:rPr lang="en-US" sz="1400" dirty="0"/>
                        <a:t>70-79%</a:t>
                      </a:r>
                    </a:p>
                  </a:txBody>
                  <a:tcPr marL="68580" marR="68580" marT="34290" marB="34290"/>
                </a:tc>
                <a:tc>
                  <a:txBody>
                    <a:bodyPr/>
                    <a:lstStyle/>
                    <a:p>
                      <a:r>
                        <a:rPr lang="en-US" sz="1400" dirty="0"/>
                        <a:t>C</a:t>
                      </a:r>
                    </a:p>
                  </a:txBody>
                  <a:tcPr marL="68580" marR="68580" marT="34290" marB="34290"/>
                </a:tc>
                <a:extLst>
                  <a:ext uri="{0D108BD9-81ED-4DB2-BD59-A6C34878D82A}">
                    <a16:rowId xmlns:a16="http://schemas.microsoft.com/office/drawing/2014/main" val="3141885023"/>
                  </a:ext>
                </a:extLst>
              </a:tr>
              <a:tr h="278130">
                <a:tc>
                  <a:txBody>
                    <a:bodyPr/>
                    <a:lstStyle/>
                    <a:p>
                      <a:r>
                        <a:rPr lang="en-US" sz="1400" dirty="0"/>
                        <a:t>60-69%</a:t>
                      </a:r>
                    </a:p>
                  </a:txBody>
                  <a:tcPr marL="68580" marR="68580" marT="34290" marB="34290"/>
                </a:tc>
                <a:tc>
                  <a:txBody>
                    <a:bodyPr/>
                    <a:lstStyle/>
                    <a:p>
                      <a:r>
                        <a:rPr lang="en-US" sz="1400" dirty="0"/>
                        <a:t>D</a:t>
                      </a:r>
                    </a:p>
                  </a:txBody>
                  <a:tcPr marL="68580" marR="68580" marT="34290" marB="34290"/>
                </a:tc>
                <a:extLst>
                  <a:ext uri="{0D108BD9-81ED-4DB2-BD59-A6C34878D82A}">
                    <a16:rowId xmlns:a16="http://schemas.microsoft.com/office/drawing/2014/main" val="4105496512"/>
                  </a:ext>
                </a:extLst>
              </a:tr>
              <a:tr h="278130">
                <a:tc>
                  <a:txBody>
                    <a:bodyPr/>
                    <a:lstStyle/>
                    <a:p>
                      <a:r>
                        <a:rPr lang="en-US" sz="1400" dirty="0"/>
                        <a:t>&lt;60%</a:t>
                      </a:r>
                    </a:p>
                  </a:txBody>
                  <a:tcPr marL="68580" marR="68580" marT="34290" marB="34290"/>
                </a:tc>
                <a:tc>
                  <a:txBody>
                    <a:bodyPr/>
                    <a:lstStyle/>
                    <a:p>
                      <a:r>
                        <a:rPr lang="en-US" sz="1400" dirty="0"/>
                        <a:t>F</a:t>
                      </a:r>
                    </a:p>
                  </a:txBody>
                  <a:tcPr marL="68580" marR="68580" marT="34290" marB="34290"/>
                </a:tc>
                <a:extLst>
                  <a:ext uri="{0D108BD9-81ED-4DB2-BD59-A6C34878D82A}">
                    <a16:rowId xmlns:a16="http://schemas.microsoft.com/office/drawing/2014/main" val="15152303"/>
                  </a:ext>
                </a:extLst>
              </a:tr>
            </a:tbl>
          </a:graphicData>
        </a:graphic>
      </p:graphicFrame>
    </p:spTree>
    <p:extLst>
      <p:ext uri="{BB962C8B-B14F-4D97-AF65-F5344CB8AC3E}">
        <p14:creationId xmlns:p14="http://schemas.microsoft.com/office/powerpoint/2010/main" val="46583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FF92-CCF2-475B-9A4A-A4BEC4F8E892}"/>
              </a:ext>
            </a:extLst>
          </p:cNvPr>
          <p:cNvSpPr>
            <a:spLocks noGrp="1"/>
          </p:cNvSpPr>
          <p:nvPr>
            <p:ph type="title"/>
          </p:nvPr>
        </p:nvSpPr>
        <p:spPr>
          <a:xfrm>
            <a:off x="221835" y="307777"/>
            <a:ext cx="7886700" cy="994172"/>
          </a:xfrm>
        </p:spPr>
        <p:txBody>
          <a:bodyPr>
            <a:normAutofit/>
          </a:bodyPr>
          <a:lstStyle/>
          <a:p>
            <a:r>
              <a:rPr lang="en-US" dirty="0"/>
              <a:t>Class Survey</a:t>
            </a:r>
          </a:p>
        </p:txBody>
      </p:sp>
      <p:sp>
        <p:nvSpPr>
          <p:cNvPr id="3" name="Content Placeholder 2">
            <a:extLst>
              <a:ext uri="{FF2B5EF4-FFF2-40B4-BE49-F238E27FC236}">
                <a16:creationId xmlns:a16="http://schemas.microsoft.com/office/drawing/2014/main" id="{70B360A1-CE79-4FEF-93F7-9E60C62BAE51}"/>
              </a:ext>
            </a:extLst>
          </p:cNvPr>
          <p:cNvSpPr>
            <a:spLocks noGrp="1"/>
          </p:cNvSpPr>
          <p:nvPr>
            <p:ph idx="1"/>
          </p:nvPr>
        </p:nvSpPr>
        <p:spPr/>
        <p:txBody>
          <a:bodyPr>
            <a:normAutofit/>
          </a:bodyPr>
          <a:lstStyle/>
          <a:p>
            <a:r>
              <a:rPr lang="en-US" dirty="0"/>
              <a:t>Goal is to help instructor</a:t>
            </a:r>
          </a:p>
          <a:p>
            <a:pPr lvl="1"/>
            <a:r>
              <a:rPr lang="en-US" dirty="0"/>
              <a:t>understand range of skills and experiences of the students</a:t>
            </a:r>
          </a:p>
          <a:p>
            <a:pPr lvl="1"/>
            <a:r>
              <a:rPr lang="en-US" dirty="0"/>
              <a:t>inform team project assignments</a:t>
            </a:r>
          </a:p>
          <a:p>
            <a:pPr lvl="1"/>
            <a:r>
              <a:rPr lang="en-US" dirty="0"/>
              <a:t>determine if any course content needs to be modified</a:t>
            </a:r>
          </a:p>
          <a:p>
            <a:r>
              <a:rPr lang="en-US" dirty="0"/>
              <a:t>Please be sure to turn in survey forms to instructor prior to end of class</a:t>
            </a:r>
          </a:p>
        </p:txBody>
      </p:sp>
      <p:sp>
        <p:nvSpPr>
          <p:cNvPr id="5" name="Footer Placeholder 4">
            <a:extLst>
              <a:ext uri="{FF2B5EF4-FFF2-40B4-BE49-F238E27FC236}">
                <a16:creationId xmlns:a16="http://schemas.microsoft.com/office/drawing/2014/main" id="{D114149B-9D52-4A9C-B0E8-2642B1F44347}"/>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3DAF386F-D29C-416B-A545-23AE4292270B}"/>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6</a:t>
            </a:fld>
            <a:endParaRPr lang="en-US" altLang="en-US"/>
          </a:p>
        </p:txBody>
      </p:sp>
    </p:spTree>
    <p:extLst>
      <p:ext uri="{BB962C8B-B14F-4D97-AF65-F5344CB8AC3E}">
        <p14:creationId xmlns:p14="http://schemas.microsoft.com/office/powerpoint/2010/main" val="123580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429-0D11-4C9F-AAAE-62AEF099D2F4}"/>
              </a:ext>
            </a:extLst>
          </p:cNvPr>
          <p:cNvSpPr>
            <a:spLocks noGrp="1"/>
          </p:cNvSpPr>
          <p:nvPr>
            <p:ph type="title"/>
          </p:nvPr>
        </p:nvSpPr>
        <p:spPr>
          <a:xfrm>
            <a:off x="188245" y="307777"/>
            <a:ext cx="7886700" cy="994172"/>
          </a:xfrm>
        </p:spPr>
        <p:txBody>
          <a:bodyPr>
            <a:normAutofit/>
          </a:bodyPr>
          <a:lstStyle/>
          <a:p>
            <a:r>
              <a:rPr lang="en-US" dirty="0"/>
              <a:t>Things to Consider</a:t>
            </a:r>
          </a:p>
        </p:txBody>
      </p:sp>
      <p:sp>
        <p:nvSpPr>
          <p:cNvPr id="3" name="Content Placeholder 2">
            <a:extLst>
              <a:ext uri="{FF2B5EF4-FFF2-40B4-BE49-F238E27FC236}">
                <a16:creationId xmlns:a16="http://schemas.microsoft.com/office/drawing/2014/main" id="{9801DA55-3B90-4F20-BE83-09C3EF2F949A}"/>
              </a:ext>
            </a:extLst>
          </p:cNvPr>
          <p:cNvSpPr>
            <a:spLocks noGrp="1"/>
          </p:cNvSpPr>
          <p:nvPr>
            <p:ph idx="1"/>
          </p:nvPr>
        </p:nvSpPr>
        <p:spPr/>
        <p:txBody>
          <a:bodyPr/>
          <a:lstStyle/>
          <a:p>
            <a:r>
              <a:rPr lang="en-US" dirty="0"/>
              <a:t>Why do you need this course?</a:t>
            </a:r>
          </a:p>
          <a:p>
            <a:r>
              <a:rPr lang="en-US" dirty="0"/>
              <a:t>How can this course help your career?</a:t>
            </a:r>
          </a:p>
          <a:p>
            <a:r>
              <a:rPr lang="en-US" dirty="0"/>
              <a:t>How can this course improve your data science efforts?</a:t>
            </a:r>
          </a:p>
        </p:txBody>
      </p:sp>
      <p:sp>
        <p:nvSpPr>
          <p:cNvPr id="5" name="Footer Placeholder 4">
            <a:extLst>
              <a:ext uri="{FF2B5EF4-FFF2-40B4-BE49-F238E27FC236}">
                <a16:creationId xmlns:a16="http://schemas.microsoft.com/office/drawing/2014/main" id="{8EA348C1-823D-4765-A6FD-A570481C71E2}"/>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0E871413-C191-4DE5-8AB6-018E82F1515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7</a:t>
            </a:fld>
            <a:endParaRPr lang="en-US" altLang="en-US"/>
          </a:p>
        </p:txBody>
      </p:sp>
    </p:spTree>
    <p:extLst>
      <p:ext uri="{BB962C8B-B14F-4D97-AF65-F5344CB8AC3E}">
        <p14:creationId xmlns:p14="http://schemas.microsoft.com/office/powerpoint/2010/main" val="218380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6429-0D11-4C9F-AAAE-62AEF099D2F4}"/>
              </a:ext>
            </a:extLst>
          </p:cNvPr>
          <p:cNvSpPr>
            <a:spLocks noGrp="1"/>
          </p:cNvSpPr>
          <p:nvPr>
            <p:ph type="title"/>
          </p:nvPr>
        </p:nvSpPr>
        <p:spPr>
          <a:xfrm>
            <a:off x="244229" y="273844"/>
            <a:ext cx="7886700" cy="994172"/>
          </a:xfrm>
        </p:spPr>
        <p:txBody>
          <a:bodyPr>
            <a:normAutofit/>
          </a:bodyPr>
          <a:lstStyle/>
          <a:p>
            <a:r>
              <a:rPr lang="en-US" dirty="0"/>
              <a:t>Tips</a:t>
            </a:r>
          </a:p>
        </p:txBody>
      </p:sp>
      <p:sp>
        <p:nvSpPr>
          <p:cNvPr id="3" name="Content Placeholder 2">
            <a:extLst>
              <a:ext uri="{FF2B5EF4-FFF2-40B4-BE49-F238E27FC236}">
                <a16:creationId xmlns:a16="http://schemas.microsoft.com/office/drawing/2014/main" id="{9801DA55-3B90-4F20-BE83-09C3EF2F949A}"/>
              </a:ext>
            </a:extLst>
          </p:cNvPr>
          <p:cNvSpPr>
            <a:spLocks noGrp="1"/>
          </p:cNvSpPr>
          <p:nvPr>
            <p:ph idx="1"/>
          </p:nvPr>
        </p:nvSpPr>
        <p:spPr>
          <a:xfrm>
            <a:off x="662241" y="1126623"/>
            <a:ext cx="7886700" cy="3263504"/>
          </a:xfrm>
        </p:spPr>
        <p:txBody>
          <a:bodyPr>
            <a:normAutofit lnSpcReduction="10000"/>
          </a:bodyPr>
          <a:lstStyle/>
          <a:p>
            <a:r>
              <a:rPr lang="en-US" dirty="0"/>
              <a:t>Leverage technical documentation</a:t>
            </a:r>
          </a:p>
          <a:p>
            <a:r>
              <a:rPr lang="en-US" dirty="0"/>
              <a:t>Practice- apply what you have learned</a:t>
            </a:r>
          </a:p>
          <a:p>
            <a:r>
              <a:rPr lang="en-US" dirty="0"/>
              <a:t>Leverage your strengths </a:t>
            </a:r>
          </a:p>
          <a:p>
            <a:r>
              <a:rPr lang="en-US" dirty="0"/>
              <a:t>Understand your weaknesses and shore them up with the strengths of your colleagues</a:t>
            </a:r>
          </a:p>
          <a:p>
            <a:r>
              <a:rPr lang="en-US" dirty="0"/>
              <a:t>Computing power, get the most you can afford or leverage UMBCs virtual environments</a:t>
            </a:r>
          </a:p>
          <a:p>
            <a:r>
              <a:rPr lang="en-US" dirty="0"/>
              <a:t>Take it day by day</a:t>
            </a:r>
          </a:p>
          <a:p>
            <a:r>
              <a:rPr lang="en-US" dirty="0"/>
              <a:t>Your assignment submissions should be your own, do not risk your grades by cheating</a:t>
            </a:r>
          </a:p>
          <a:p>
            <a:endParaRPr lang="en-US" dirty="0"/>
          </a:p>
          <a:p>
            <a:endParaRPr lang="en-US" dirty="0"/>
          </a:p>
        </p:txBody>
      </p:sp>
      <p:sp>
        <p:nvSpPr>
          <p:cNvPr id="5" name="Footer Placeholder 4">
            <a:extLst>
              <a:ext uri="{FF2B5EF4-FFF2-40B4-BE49-F238E27FC236}">
                <a16:creationId xmlns:a16="http://schemas.microsoft.com/office/drawing/2014/main" id="{8EA348C1-823D-4765-A6FD-A570481C71E2}"/>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0E871413-C191-4DE5-8AB6-018E82F15155}"/>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8</a:t>
            </a:fld>
            <a:endParaRPr lang="en-US" altLang="en-US"/>
          </a:p>
        </p:txBody>
      </p:sp>
    </p:spTree>
    <p:extLst>
      <p:ext uri="{BB962C8B-B14F-4D97-AF65-F5344CB8AC3E}">
        <p14:creationId xmlns:p14="http://schemas.microsoft.com/office/powerpoint/2010/main" val="141478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4F25-E5AC-43E0-BB20-BB30DD90DF59}"/>
              </a:ext>
            </a:extLst>
          </p:cNvPr>
          <p:cNvSpPr>
            <a:spLocks noGrp="1"/>
          </p:cNvSpPr>
          <p:nvPr>
            <p:ph type="title"/>
          </p:nvPr>
        </p:nvSpPr>
        <p:spPr>
          <a:xfrm>
            <a:off x="402918" y="418356"/>
            <a:ext cx="5786438" cy="857250"/>
          </a:xfrm>
        </p:spPr>
        <p:txBody>
          <a:bodyPr/>
          <a:lstStyle/>
          <a:p>
            <a:r>
              <a:rPr lang="en-US" dirty="0"/>
              <a:t>Definitions</a:t>
            </a:r>
          </a:p>
        </p:txBody>
      </p:sp>
      <p:sp>
        <p:nvSpPr>
          <p:cNvPr id="3" name="Content Placeholder 2">
            <a:extLst>
              <a:ext uri="{FF2B5EF4-FFF2-40B4-BE49-F238E27FC236}">
                <a16:creationId xmlns:a16="http://schemas.microsoft.com/office/drawing/2014/main" id="{BD1912C0-833B-4279-9118-56EEEF17F716}"/>
              </a:ext>
            </a:extLst>
          </p:cNvPr>
          <p:cNvSpPr>
            <a:spLocks noGrp="1"/>
          </p:cNvSpPr>
          <p:nvPr>
            <p:ph idx="1"/>
          </p:nvPr>
        </p:nvSpPr>
        <p:spPr>
          <a:xfrm>
            <a:off x="1227909" y="1275606"/>
            <a:ext cx="6584973" cy="2725341"/>
          </a:xfrm>
        </p:spPr>
        <p:txBody>
          <a:bodyPr>
            <a:normAutofit fontScale="92500"/>
          </a:bodyPr>
          <a:lstStyle/>
          <a:p>
            <a:pPr>
              <a:defRPr/>
            </a:pPr>
            <a:r>
              <a:rPr lang="en-US" b="1" dirty="0">
                <a:solidFill>
                  <a:srgbClr val="000000"/>
                </a:solidFill>
              </a:rPr>
              <a:t>Database: </a:t>
            </a:r>
            <a:r>
              <a:rPr lang="en-US" dirty="0">
                <a:solidFill>
                  <a:srgbClr val="000000"/>
                </a:solidFill>
              </a:rPr>
              <a:t>organized collection of logically related data</a:t>
            </a:r>
          </a:p>
          <a:p>
            <a:pPr>
              <a:defRPr/>
            </a:pPr>
            <a:r>
              <a:rPr lang="en-US" b="1" dirty="0">
                <a:solidFill>
                  <a:srgbClr val="000000"/>
                </a:solidFill>
              </a:rPr>
              <a:t>Data: </a:t>
            </a:r>
            <a:r>
              <a:rPr lang="en-US" dirty="0">
                <a:solidFill>
                  <a:srgbClr val="000000"/>
                </a:solidFill>
              </a:rPr>
              <a:t>stored representations of meaningful objects and events</a:t>
            </a:r>
          </a:p>
          <a:p>
            <a:pPr lvl="1">
              <a:defRPr/>
            </a:pPr>
            <a:r>
              <a:rPr lang="en-US" sz="1800" dirty="0">
                <a:solidFill>
                  <a:srgbClr val="000000"/>
                </a:solidFill>
              </a:rPr>
              <a:t>Structured: numbers, text, dates</a:t>
            </a:r>
          </a:p>
          <a:p>
            <a:pPr lvl="1">
              <a:defRPr/>
            </a:pPr>
            <a:r>
              <a:rPr lang="en-US" sz="1800" dirty="0">
                <a:solidFill>
                  <a:srgbClr val="000000"/>
                </a:solidFill>
              </a:rPr>
              <a:t>Unstructured: images, video, documents</a:t>
            </a:r>
          </a:p>
          <a:p>
            <a:pPr>
              <a:defRPr/>
            </a:pPr>
            <a:r>
              <a:rPr lang="en-US" b="1" dirty="0">
                <a:solidFill>
                  <a:srgbClr val="000000"/>
                </a:solidFill>
              </a:rPr>
              <a:t>Information: </a:t>
            </a:r>
            <a:r>
              <a:rPr lang="en-US" dirty="0">
                <a:solidFill>
                  <a:srgbClr val="000000"/>
                </a:solidFill>
              </a:rPr>
              <a:t>data processed to increase knowledge in the person using the data</a:t>
            </a:r>
          </a:p>
          <a:p>
            <a:pPr>
              <a:defRPr/>
            </a:pPr>
            <a:r>
              <a:rPr lang="en-US" b="1" dirty="0">
                <a:solidFill>
                  <a:srgbClr val="000000"/>
                </a:solidFill>
              </a:rPr>
              <a:t>Metadata: </a:t>
            </a:r>
            <a:r>
              <a:rPr lang="en-US" dirty="0">
                <a:solidFill>
                  <a:srgbClr val="000000"/>
                </a:solidFill>
              </a:rPr>
              <a:t>data that describes the properties and context of user data </a:t>
            </a:r>
          </a:p>
          <a:p>
            <a:pPr>
              <a:defRPr/>
            </a:pPr>
            <a:endParaRPr lang="en-US" dirty="0">
              <a:solidFill>
                <a:srgbClr val="000000"/>
              </a:solidFill>
            </a:endParaRPr>
          </a:p>
          <a:p>
            <a:pPr>
              <a:defRPr/>
            </a:pPr>
            <a:endParaRPr lang="en-US" dirty="0">
              <a:solidFill>
                <a:srgbClr val="000000"/>
              </a:solidFill>
            </a:endParaRPr>
          </a:p>
          <a:p>
            <a:endParaRPr lang="en-US" dirty="0"/>
          </a:p>
        </p:txBody>
      </p:sp>
      <p:sp>
        <p:nvSpPr>
          <p:cNvPr id="5" name="Footer Placeholder 4">
            <a:extLst>
              <a:ext uri="{FF2B5EF4-FFF2-40B4-BE49-F238E27FC236}">
                <a16:creationId xmlns:a16="http://schemas.microsoft.com/office/drawing/2014/main" id="{32BEB5F4-6E1C-4567-BBAF-4C7285DBAAE5}"/>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a:t>Data 604: Data Management</a:t>
            </a:r>
            <a:endParaRPr lang="en-US" dirty="0"/>
          </a:p>
        </p:txBody>
      </p:sp>
      <p:sp>
        <p:nvSpPr>
          <p:cNvPr id="4" name="Slide Number Placeholder 3">
            <a:extLst>
              <a:ext uri="{FF2B5EF4-FFF2-40B4-BE49-F238E27FC236}">
                <a16:creationId xmlns:a16="http://schemas.microsoft.com/office/drawing/2014/main" id="{6D7DB14E-A634-438F-A74A-667F521BB4C3}"/>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7499886E-1778-41FD-B810-C2A5ABCE85E5}" type="slidenum">
              <a:rPr lang="en-US" altLang="en-US" smtClean="0"/>
              <a:pPr>
                <a:defRPr/>
              </a:pPr>
              <a:t>9</a:t>
            </a:fld>
            <a:endParaRPr lang="en-US" altLang="en-US" dirty="0"/>
          </a:p>
        </p:txBody>
      </p:sp>
      <p:pic>
        <p:nvPicPr>
          <p:cNvPr id="8" name="Shape 15" descr="Pearson Logo">
            <a:extLst>
              <a:ext uri="{FF2B5EF4-FFF2-40B4-BE49-F238E27FC236}">
                <a16:creationId xmlns:a16="http://schemas.microsoft.com/office/drawing/2014/main" id="{10468A38-5AB4-4ED0-8B9D-B958542F08F1}"/>
              </a:ext>
            </a:extLst>
          </p:cNvPr>
          <p:cNvPicPr preferRelativeResize="0"/>
          <p:nvPr/>
        </p:nvPicPr>
        <p:blipFill rotWithShape="1">
          <a:blip r:embed="rId3">
            <a:alphaModFix/>
          </a:blip>
          <a:srcRect/>
          <a:stretch/>
        </p:blipFill>
        <p:spPr>
          <a:xfrm>
            <a:off x="3383869" y="4299942"/>
            <a:ext cx="688499" cy="209936"/>
          </a:xfrm>
          <a:prstGeom prst="rect">
            <a:avLst/>
          </a:prstGeom>
          <a:noFill/>
          <a:ln>
            <a:noFill/>
          </a:ln>
        </p:spPr>
      </p:pic>
      <p:sp>
        <p:nvSpPr>
          <p:cNvPr id="10" name="TextBox 9">
            <a:extLst>
              <a:ext uri="{FF2B5EF4-FFF2-40B4-BE49-F238E27FC236}">
                <a16:creationId xmlns:a16="http://schemas.microsoft.com/office/drawing/2014/main" id="{4DDC740E-AF24-4AC7-BEBA-4E7E2F5337A1}"/>
              </a:ext>
            </a:extLst>
          </p:cNvPr>
          <p:cNvSpPr txBox="1"/>
          <p:nvPr/>
        </p:nvSpPr>
        <p:spPr>
          <a:xfrm>
            <a:off x="4042173" y="4329559"/>
            <a:ext cx="3877651" cy="415498"/>
          </a:xfrm>
          <a:prstGeom prst="rect">
            <a:avLst/>
          </a:prstGeom>
          <a:noFill/>
        </p:spPr>
        <p:txBody>
          <a:bodyPr wrap="square" rtlCol="0">
            <a:spAutoFit/>
          </a:bodyPr>
          <a:lstStyle/>
          <a:p>
            <a:r>
              <a:rPr lang="en-US" altLang="en-US" sz="750" dirty="0">
                <a:latin typeface="Verdana"/>
                <a:ea typeface="Verdana" panose="020B0604030504040204" pitchFamily="34" charset="0"/>
                <a:cs typeface="Verdana" panose="020B0604030504040204" pitchFamily="34" charset="0"/>
              </a:rPr>
              <a:t>Copyright © 2019, 2016, 2013 Pearson Education, Inc. All Rights Reserved </a:t>
            </a:r>
          </a:p>
          <a:p>
            <a:endParaRPr lang="en-US" sz="1350" dirty="0"/>
          </a:p>
        </p:txBody>
      </p:sp>
    </p:spTree>
    <p:extLst>
      <p:ext uri="{BB962C8B-B14F-4D97-AF65-F5344CB8AC3E}">
        <p14:creationId xmlns:p14="http://schemas.microsoft.com/office/powerpoint/2010/main" val="319128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4261</TotalTime>
  <Words>5846</Words>
  <Application>Microsoft Office PowerPoint</Application>
  <PresentationFormat>On-screen Show (16:9)</PresentationFormat>
  <Paragraphs>632</Paragraphs>
  <Slides>46</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Consolas</vt:lpstr>
      <vt:lpstr>Roboto</vt:lpstr>
      <vt:lpstr>Times New Roman</vt:lpstr>
      <vt:lpstr>Trebuchet MS</vt:lpstr>
      <vt:lpstr>Verdana</vt:lpstr>
      <vt:lpstr>Office Theme</vt:lpstr>
      <vt:lpstr>Data 604 – Data Management</vt:lpstr>
      <vt:lpstr>Introduction</vt:lpstr>
      <vt:lpstr>About this course</vt:lpstr>
      <vt:lpstr>Expectations</vt:lpstr>
      <vt:lpstr>Grading</vt:lpstr>
      <vt:lpstr>Class Survey</vt:lpstr>
      <vt:lpstr>Things to Consider</vt:lpstr>
      <vt:lpstr>Tips</vt:lpstr>
      <vt:lpstr>Definitions</vt:lpstr>
      <vt:lpstr>Applications of Databases </vt:lpstr>
      <vt:lpstr>History of Databases</vt:lpstr>
      <vt:lpstr>Paper / Files</vt:lpstr>
      <vt:lpstr>Digitized Files</vt:lpstr>
      <vt:lpstr>Disadvantages of File Processing</vt:lpstr>
      <vt:lpstr>Can you think of examples?</vt:lpstr>
      <vt:lpstr>Motivation for Databases</vt:lpstr>
      <vt:lpstr>Evolution of Databases</vt:lpstr>
      <vt:lpstr>Early Database Systems</vt:lpstr>
      <vt:lpstr>Early Database Systems</vt:lpstr>
      <vt:lpstr>Relational Database</vt:lpstr>
      <vt:lpstr>Relational Database</vt:lpstr>
      <vt:lpstr>PowerPoint Presentation</vt:lpstr>
      <vt:lpstr>Database Systems</vt:lpstr>
      <vt:lpstr>Database Systems</vt:lpstr>
      <vt:lpstr>Database Management System (DBMS)</vt:lpstr>
      <vt:lpstr>Database Systems – Common Uses</vt:lpstr>
      <vt:lpstr>Categorization based on architecture</vt:lpstr>
      <vt:lpstr>Categorization based on usage</vt:lpstr>
      <vt:lpstr>Categorization based on data model</vt:lpstr>
      <vt:lpstr>Informational Databases</vt:lpstr>
      <vt:lpstr>Relational Databases - Advantages</vt:lpstr>
      <vt:lpstr>Database Components</vt:lpstr>
      <vt:lpstr>Databases Components</vt:lpstr>
      <vt:lpstr>Database Catalog </vt:lpstr>
      <vt:lpstr>Database Project Team Members</vt:lpstr>
      <vt:lpstr>ACID Transactions</vt:lpstr>
      <vt:lpstr>CAP Theorem</vt:lpstr>
      <vt:lpstr>Data Model</vt:lpstr>
      <vt:lpstr>Database Design – Field Types</vt:lpstr>
      <vt:lpstr>Common Data Types</vt:lpstr>
      <vt:lpstr>Three-Schema Architecture</vt:lpstr>
      <vt:lpstr>The Three Layer Architecture</vt:lpstr>
      <vt:lpstr>The Three Layer Architecture – Procurement Process</vt:lpstr>
      <vt:lpstr>Computer Setup</vt:lpstr>
      <vt:lpstr>Computer Setup</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Hang Yue</cp:lastModifiedBy>
  <cp:revision>111</cp:revision>
  <dcterms:created xsi:type="dcterms:W3CDTF">2019-02-27T15:38:32Z</dcterms:created>
  <dcterms:modified xsi:type="dcterms:W3CDTF">2022-01-31T00:26:29Z</dcterms:modified>
</cp:coreProperties>
</file>