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0" r:id="rId18"/>
    <p:sldId id="277" r:id="rId19"/>
    <p:sldId id="281" r:id="rId20"/>
    <p:sldId id="282" r:id="rId21"/>
    <p:sldId id="283" r:id="rId22"/>
    <p:sldId id="284" r:id="rId23"/>
    <p:sldId id="285" r:id="rId24"/>
    <p:sldId id="286" r:id="rId25"/>
    <p:sldId id="288" r:id="rId26"/>
    <p:sldId id="287" r:id="rId27"/>
    <p:sldId id="289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295"/>
    <a:srgbClr val="FFA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8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924A8-F981-439A-96C9-F438FB4AFFD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EBD595-4289-46A4-B524-4E4E989534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Agency FB" panose="020B0503020202020204" pitchFamily="34" charset="77"/>
            </a:rPr>
            <a:t>Customer Churn/Attrition occurs when consumers stop using a service or quit a company 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A8030949-3705-4BAE-9D14-EF5B62A80192}" type="parTrans" cxnId="{34FDA8C9-586B-43A5-944C-D5F1B5F110C7}">
      <dgm:prSet/>
      <dgm:spPr/>
      <dgm:t>
        <a:bodyPr/>
        <a:lstStyle/>
        <a:p>
          <a:endParaRPr lang="en-US"/>
        </a:p>
      </dgm:t>
    </dgm:pt>
    <dgm:pt modelId="{4A39D557-600F-430C-AC10-0FC30C40EF82}" type="sibTrans" cxnId="{34FDA8C9-586B-43A5-944C-D5F1B5F110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365AC8-209B-4A8D-935A-19E12BC14C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Agency FB" panose="020B0503020202020204" pitchFamily="34" charset="77"/>
            </a:rPr>
            <a:t>Retaining customers is important for any business to boost revenue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7397D8B4-306A-41FF-9A61-16B0EA5AFD5F}" type="parTrans" cxnId="{8D68F189-1534-4B13-BA13-04AC31570977}">
      <dgm:prSet/>
      <dgm:spPr/>
      <dgm:t>
        <a:bodyPr/>
        <a:lstStyle/>
        <a:p>
          <a:endParaRPr lang="en-US"/>
        </a:p>
      </dgm:t>
    </dgm:pt>
    <dgm:pt modelId="{1D64C261-E46C-4F62-89CA-D979298072CF}" type="sibTrans" cxnId="{8D68F189-1534-4B13-BA13-04AC315709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BABF82-0DF6-478F-9EA4-1902873685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Agency FB" panose="020B0503020202020204" pitchFamily="34" charset="77"/>
            </a:rPr>
            <a:t>Cost of acquiring a new customer is five times more than that of retaining an existing customer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288E30E7-6E0B-461A-84BD-3DDB974B127F}" type="parTrans" cxnId="{E7AFD3D3-DA1D-423B-BA68-2F917EF521FC}">
      <dgm:prSet/>
      <dgm:spPr/>
      <dgm:t>
        <a:bodyPr/>
        <a:lstStyle/>
        <a:p>
          <a:endParaRPr lang="en-US"/>
        </a:p>
      </dgm:t>
    </dgm:pt>
    <dgm:pt modelId="{06D9A086-B152-49B2-BDD8-D837A571AC91}" type="sibTrans" cxnId="{E7AFD3D3-DA1D-423B-BA68-2F917EF521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BDD92D-7BBE-48DD-93D1-9F31B6D362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Agency FB" panose="020B0503020202020204" pitchFamily="34" charset="77"/>
            </a:rPr>
            <a:t>Machine learning offers efficient ways to identify the root causes of churn as well as prescriptive tools for addressing it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8BCA91FD-50AB-4591-80C7-376964A33861}" type="parTrans" cxnId="{8C60B64C-445E-4610-93E8-FFB0BBDDB8A4}">
      <dgm:prSet/>
      <dgm:spPr/>
      <dgm:t>
        <a:bodyPr/>
        <a:lstStyle/>
        <a:p>
          <a:endParaRPr lang="en-US"/>
        </a:p>
      </dgm:t>
    </dgm:pt>
    <dgm:pt modelId="{61A73836-C679-47A1-A9EA-0770091E3CD2}" type="sibTrans" cxnId="{8C60B64C-445E-4610-93E8-FFB0BBDDB8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D82D7F-317D-48A0-9FAC-07D83389E9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Agency FB" panose="020B0503020202020204" pitchFamily="34" charset="77"/>
            </a:rPr>
            <a:t>We Identify behavioral patterns of customers who have already stopped using the services 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A968B8CE-509E-4D7B-AFD8-4940AA04D3E6}" type="parTrans" cxnId="{9EFFFE06-7F97-44A4-8FE5-12FCB1D2895A}">
      <dgm:prSet/>
      <dgm:spPr/>
      <dgm:t>
        <a:bodyPr/>
        <a:lstStyle/>
        <a:p>
          <a:endParaRPr lang="en-US"/>
        </a:p>
      </dgm:t>
    </dgm:pt>
    <dgm:pt modelId="{176924D8-DDCB-4B9D-BF23-D37D497FF2AF}" type="sibTrans" cxnId="{9EFFFE06-7F97-44A4-8FE5-12FCB1D289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4480A7-2693-4DC7-BDC4-70F9479D39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Agency FB" panose="020B0503020202020204" pitchFamily="34" charset="77"/>
            </a:rPr>
            <a:t>Compare the behavior of the current consumers to these patterns to find potential churners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194D4987-BC04-4603-9065-EE85A7BD9171}" type="parTrans" cxnId="{6B16E1F9-C632-42E2-A0F7-922DA4F95382}">
      <dgm:prSet/>
      <dgm:spPr/>
      <dgm:t>
        <a:bodyPr/>
        <a:lstStyle/>
        <a:p>
          <a:endParaRPr lang="en-US"/>
        </a:p>
      </dgm:t>
    </dgm:pt>
    <dgm:pt modelId="{713F83AF-9213-4832-8957-72A6BD7C316C}" type="sibTrans" cxnId="{6B16E1F9-C632-42E2-A0F7-922DA4F95382}">
      <dgm:prSet/>
      <dgm:spPr/>
      <dgm:t>
        <a:bodyPr/>
        <a:lstStyle/>
        <a:p>
          <a:endParaRPr lang="en-US"/>
        </a:p>
      </dgm:t>
    </dgm:pt>
    <dgm:pt modelId="{C4969840-A349-4DCD-94DD-34B5B05B99F0}" type="pres">
      <dgm:prSet presAssocID="{A8C924A8-F981-439A-96C9-F438FB4AFFD6}" presName="root" presStyleCnt="0">
        <dgm:presLayoutVars>
          <dgm:dir/>
          <dgm:resizeHandles val="exact"/>
        </dgm:presLayoutVars>
      </dgm:prSet>
      <dgm:spPr/>
    </dgm:pt>
    <dgm:pt modelId="{04B5BBB0-EC75-4A7D-8548-D05906E25FF8}" type="pres">
      <dgm:prSet presAssocID="{A8C924A8-F981-439A-96C9-F438FB4AFFD6}" presName="container" presStyleCnt="0">
        <dgm:presLayoutVars>
          <dgm:dir/>
          <dgm:resizeHandles val="exact"/>
        </dgm:presLayoutVars>
      </dgm:prSet>
      <dgm:spPr/>
    </dgm:pt>
    <dgm:pt modelId="{C189DA28-C4A0-41D2-A3DF-59CB0BC10CDB}" type="pres">
      <dgm:prSet presAssocID="{9FEBD595-4289-46A4-B524-4E4E989534AA}" presName="compNode" presStyleCnt="0"/>
      <dgm:spPr/>
    </dgm:pt>
    <dgm:pt modelId="{861EB27E-DFE8-48DC-8830-1EAB069AFFA3}" type="pres">
      <dgm:prSet presAssocID="{9FEBD595-4289-46A4-B524-4E4E989534AA}" presName="iconBgRect" presStyleLbl="bgShp" presStyleIdx="0" presStyleCnt="6"/>
      <dgm:spPr/>
    </dgm:pt>
    <dgm:pt modelId="{8AB1C73F-B1AB-4054-8872-69DB963B377B}" type="pres">
      <dgm:prSet presAssocID="{9FEBD595-4289-46A4-B524-4E4E989534A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50FB756-73F0-4C6F-A7DA-ACD9A46BABDF}" type="pres">
      <dgm:prSet presAssocID="{9FEBD595-4289-46A4-B524-4E4E989534AA}" presName="spaceRect" presStyleCnt="0"/>
      <dgm:spPr/>
    </dgm:pt>
    <dgm:pt modelId="{C4B7A700-97A1-4A89-BE3E-680BC4ED76B9}" type="pres">
      <dgm:prSet presAssocID="{9FEBD595-4289-46A4-B524-4E4E989534AA}" presName="textRect" presStyleLbl="revTx" presStyleIdx="0" presStyleCnt="6">
        <dgm:presLayoutVars>
          <dgm:chMax val="1"/>
          <dgm:chPref val="1"/>
        </dgm:presLayoutVars>
      </dgm:prSet>
      <dgm:spPr/>
    </dgm:pt>
    <dgm:pt modelId="{C1640860-BB15-46D8-AE1D-2BE7D0EADF18}" type="pres">
      <dgm:prSet presAssocID="{4A39D557-600F-430C-AC10-0FC30C40EF82}" presName="sibTrans" presStyleLbl="sibTrans2D1" presStyleIdx="0" presStyleCnt="0"/>
      <dgm:spPr/>
    </dgm:pt>
    <dgm:pt modelId="{B41F0D83-EEFB-4DD2-92C2-3DAA92901FCD}" type="pres">
      <dgm:prSet presAssocID="{49365AC8-209B-4A8D-935A-19E12BC14CA1}" presName="compNode" presStyleCnt="0"/>
      <dgm:spPr/>
    </dgm:pt>
    <dgm:pt modelId="{8A3E87E1-1A0F-4260-BFE4-C650CE138F02}" type="pres">
      <dgm:prSet presAssocID="{49365AC8-209B-4A8D-935A-19E12BC14CA1}" presName="iconBgRect" presStyleLbl="bgShp" presStyleIdx="1" presStyleCnt="6"/>
      <dgm:spPr/>
    </dgm:pt>
    <dgm:pt modelId="{E0A0A000-DA5B-418C-B85D-FB9BB1C1CC8E}" type="pres">
      <dgm:prSet presAssocID="{49365AC8-209B-4A8D-935A-19E12BC14CA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BE14A60-026B-46FC-BC2E-3FEA4000E838}" type="pres">
      <dgm:prSet presAssocID="{49365AC8-209B-4A8D-935A-19E12BC14CA1}" presName="spaceRect" presStyleCnt="0"/>
      <dgm:spPr/>
    </dgm:pt>
    <dgm:pt modelId="{D532982D-0E63-4D76-9993-303571E651BA}" type="pres">
      <dgm:prSet presAssocID="{49365AC8-209B-4A8D-935A-19E12BC14CA1}" presName="textRect" presStyleLbl="revTx" presStyleIdx="1" presStyleCnt="6">
        <dgm:presLayoutVars>
          <dgm:chMax val="1"/>
          <dgm:chPref val="1"/>
        </dgm:presLayoutVars>
      </dgm:prSet>
      <dgm:spPr/>
    </dgm:pt>
    <dgm:pt modelId="{50A91BF6-6D3A-40EB-91E4-288AEA612F69}" type="pres">
      <dgm:prSet presAssocID="{1D64C261-E46C-4F62-89CA-D979298072CF}" presName="sibTrans" presStyleLbl="sibTrans2D1" presStyleIdx="0" presStyleCnt="0"/>
      <dgm:spPr/>
    </dgm:pt>
    <dgm:pt modelId="{6BFF2C90-0942-4C68-A37D-8426A2A7E331}" type="pres">
      <dgm:prSet presAssocID="{D0BABF82-0DF6-478F-9EA4-1902873685A3}" presName="compNode" presStyleCnt="0"/>
      <dgm:spPr/>
    </dgm:pt>
    <dgm:pt modelId="{43FDA6E7-B5C3-4949-884C-B5765E9FBE1F}" type="pres">
      <dgm:prSet presAssocID="{D0BABF82-0DF6-478F-9EA4-1902873685A3}" presName="iconBgRect" presStyleLbl="bgShp" presStyleIdx="2" presStyleCnt="6"/>
      <dgm:spPr/>
    </dgm:pt>
    <dgm:pt modelId="{23535012-3CBD-4510-8CA2-627AF30B1049}" type="pres">
      <dgm:prSet presAssocID="{D0BABF82-0DF6-478F-9EA4-1902873685A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1470179-EA0D-427B-9B9B-89659A2CAE76}" type="pres">
      <dgm:prSet presAssocID="{D0BABF82-0DF6-478F-9EA4-1902873685A3}" presName="spaceRect" presStyleCnt="0"/>
      <dgm:spPr/>
    </dgm:pt>
    <dgm:pt modelId="{03AB2226-0488-4EFB-B8CE-0BF3B2801926}" type="pres">
      <dgm:prSet presAssocID="{D0BABF82-0DF6-478F-9EA4-1902873685A3}" presName="textRect" presStyleLbl="revTx" presStyleIdx="2" presStyleCnt="6">
        <dgm:presLayoutVars>
          <dgm:chMax val="1"/>
          <dgm:chPref val="1"/>
        </dgm:presLayoutVars>
      </dgm:prSet>
      <dgm:spPr/>
    </dgm:pt>
    <dgm:pt modelId="{751FDC76-2588-4598-AEDF-633807986FB1}" type="pres">
      <dgm:prSet presAssocID="{06D9A086-B152-49B2-BDD8-D837A571AC91}" presName="sibTrans" presStyleLbl="sibTrans2D1" presStyleIdx="0" presStyleCnt="0"/>
      <dgm:spPr/>
    </dgm:pt>
    <dgm:pt modelId="{364BED0C-AE0C-4B36-BF08-419EE4EED121}" type="pres">
      <dgm:prSet presAssocID="{95BDD92D-7BBE-48DD-93D1-9F31B6D36236}" presName="compNode" presStyleCnt="0"/>
      <dgm:spPr/>
    </dgm:pt>
    <dgm:pt modelId="{28F63C95-6BEB-4105-967A-CC8B53B83723}" type="pres">
      <dgm:prSet presAssocID="{95BDD92D-7BBE-48DD-93D1-9F31B6D36236}" presName="iconBgRect" presStyleLbl="bgShp" presStyleIdx="3" presStyleCnt="6"/>
      <dgm:spPr/>
    </dgm:pt>
    <dgm:pt modelId="{23D70DDF-7355-4544-894B-2210275C4C0F}" type="pres">
      <dgm:prSet presAssocID="{95BDD92D-7BBE-48DD-93D1-9F31B6D3623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4127014-5D6B-4EB9-8F99-151249BE5A8D}" type="pres">
      <dgm:prSet presAssocID="{95BDD92D-7BBE-48DD-93D1-9F31B6D36236}" presName="spaceRect" presStyleCnt="0"/>
      <dgm:spPr/>
    </dgm:pt>
    <dgm:pt modelId="{0787CCE0-BD7D-44B6-94A8-4046F9CD11B9}" type="pres">
      <dgm:prSet presAssocID="{95BDD92D-7BBE-48DD-93D1-9F31B6D36236}" presName="textRect" presStyleLbl="revTx" presStyleIdx="3" presStyleCnt="6">
        <dgm:presLayoutVars>
          <dgm:chMax val="1"/>
          <dgm:chPref val="1"/>
        </dgm:presLayoutVars>
      </dgm:prSet>
      <dgm:spPr/>
    </dgm:pt>
    <dgm:pt modelId="{35A29183-5411-4EF3-ACBF-6D583E310D86}" type="pres">
      <dgm:prSet presAssocID="{61A73836-C679-47A1-A9EA-0770091E3CD2}" presName="sibTrans" presStyleLbl="sibTrans2D1" presStyleIdx="0" presStyleCnt="0"/>
      <dgm:spPr/>
    </dgm:pt>
    <dgm:pt modelId="{9747561A-B9FA-44E8-99B5-0231B05E9482}" type="pres">
      <dgm:prSet presAssocID="{75D82D7F-317D-48A0-9FAC-07D83389E94B}" presName="compNode" presStyleCnt="0"/>
      <dgm:spPr/>
    </dgm:pt>
    <dgm:pt modelId="{0ACA7FA6-6B23-448A-B3E8-BB016E482E64}" type="pres">
      <dgm:prSet presAssocID="{75D82D7F-317D-48A0-9FAC-07D83389E94B}" presName="iconBgRect" presStyleLbl="bgShp" presStyleIdx="4" presStyleCnt="6"/>
      <dgm:spPr/>
    </dgm:pt>
    <dgm:pt modelId="{2256560C-0172-4D57-8051-D54328DE70A4}" type="pres">
      <dgm:prSet presAssocID="{75D82D7F-317D-48A0-9FAC-07D83389E94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FF298BA-A701-439F-966A-58A55C8E5C81}" type="pres">
      <dgm:prSet presAssocID="{75D82D7F-317D-48A0-9FAC-07D83389E94B}" presName="spaceRect" presStyleCnt="0"/>
      <dgm:spPr/>
    </dgm:pt>
    <dgm:pt modelId="{537027E1-F380-4928-8F1E-FEB85BB6C295}" type="pres">
      <dgm:prSet presAssocID="{75D82D7F-317D-48A0-9FAC-07D83389E94B}" presName="textRect" presStyleLbl="revTx" presStyleIdx="4" presStyleCnt="6">
        <dgm:presLayoutVars>
          <dgm:chMax val="1"/>
          <dgm:chPref val="1"/>
        </dgm:presLayoutVars>
      </dgm:prSet>
      <dgm:spPr/>
    </dgm:pt>
    <dgm:pt modelId="{19F768E2-3D50-49C1-A9E1-1C9C79ED8A25}" type="pres">
      <dgm:prSet presAssocID="{176924D8-DDCB-4B9D-BF23-D37D497FF2AF}" presName="sibTrans" presStyleLbl="sibTrans2D1" presStyleIdx="0" presStyleCnt="0"/>
      <dgm:spPr/>
    </dgm:pt>
    <dgm:pt modelId="{F1B93B09-F7AD-4CF7-9AF5-3FF999F86930}" type="pres">
      <dgm:prSet presAssocID="{8B4480A7-2693-4DC7-BDC4-70F9479D39BF}" presName="compNode" presStyleCnt="0"/>
      <dgm:spPr/>
    </dgm:pt>
    <dgm:pt modelId="{68182F6C-ED43-49AC-9926-794EBC7EAE82}" type="pres">
      <dgm:prSet presAssocID="{8B4480A7-2693-4DC7-BDC4-70F9479D39BF}" presName="iconBgRect" presStyleLbl="bgShp" presStyleIdx="5" presStyleCnt="6"/>
      <dgm:spPr/>
    </dgm:pt>
    <dgm:pt modelId="{7FFFC22B-9D30-4392-8D85-5105BB56AE39}" type="pres">
      <dgm:prSet presAssocID="{8B4480A7-2693-4DC7-BDC4-70F9479D39B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78A6287-505E-41E1-B72E-75ACFF84FA8D}" type="pres">
      <dgm:prSet presAssocID="{8B4480A7-2693-4DC7-BDC4-70F9479D39BF}" presName="spaceRect" presStyleCnt="0"/>
      <dgm:spPr/>
    </dgm:pt>
    <dgm:pt modelId="{0B446F31-AA61-4564-85F4-B6B6B6666502}" type="pres">
      <dgm:prSet presAssocID="{8B4480A7-2693-4DC7-BDC4-70F9479D39B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EFFFE06-7F97-44A4-8FE5-12FCB1D2895A}" srcId="{A8C924A8-F981-439A-96C9-F438FB4AFFD6}" destId="{75D82D7F-317D-48A0-9FAC-07D83389E94B}" srcOrd="4" destOrd="0" parTransId="{A968B8CE-509E-4D7B-AFD8-4940AA04D3E6}" sibTransId="{176924D8-DDCB-4B9D-BF23-D37D497FF2AF}"/>
    <dgm:cxn modelId="{345FAF39-55CC-1049-B58B-7CFAB4C158C7}" type="presOf" srcId="{8B4480A7-2693-4DC7-BDC4-70F9479D39BF}" destId="{0B446F31-AA61-4564-85F4-B6B6B6666502}" srcOrd="0" destOrd="0" presId="urn:microsoft.com/office/officeart/2018/2/layout/IconCircleList"/>
    <dgm:cxn modelId="{A245F543-1652-8A44-9A3F-152D196C0103}" type="presOf" srcId="{75D82D7F-317D-48A0-9FAC-07D83389E94B}" destId="{537027E1-F380-4928-8F1E-FEB85BB6C295}" srcOrd="0" destOrd="0" presId="urn:microsoft.com/office/officeart/2018/2/layout/IconCircleList"/>
    <dgm:cxn modelId="{99466A46-E876-F845-8B70-A85098FB5B16}" type="presOf" srcId="{1D64C261-E46C-4F62-89CA-D979298072CF}" destId="{50A91BF6-6D3A-40EB-91E4-288AEA612F69}" srcOrd="0" destOrd="0" presId="urn:microsoft.com/office/officeart/2018/2/layout/IconCircleList"/>
    <dgm:cxn modelId="{845EB549-BEBC-B240-BF53-56A62EF306B9}" type="presOf" srcId="{176924D8-DDCB-4B9D-BF23-D37D497FF2AF}" destId="{19F768E2-3D50-49C1-A9E1-1C9C79ED8A25}" srcOrd="0" destOrd="0" presId="urn:microsoft.com/office/officeart/2018/2/layout/IconCircleList"/>
    <dgm:cxn modelId="{8C60B64C-445E-4610-93E8-FFB0BBDDB8A4}" srcId="{A8C924A8-F981-439A-96C9-F438FB4AFFD6}" destId="{95BDD92D-7BBE-48DD-93D1-9F31B6D36236}" srcOrd="3" destOrd="0" parTransId="{8BCA91FD-50AB-4591-80C7-376964A33861}" sibTransId="{61A73836-C679-47A1-A9EA-0770091E3CD2}"/>
    <dgm:cxn modelId="{DD3C6E55-22F7-6143-8417-BECF3CB1C959}" type="presOf" srcId="{95BDD92D-7BBE-48DD-93D1-9F31B6D36236}" destId="{0787CCE0-BD7D-44B6-94A8-4046F9CD11B9}" srcOrd="0" destOrd="0" presId="urn:microsoft.com/office/officeart/2018/2/layout/IconCircleList"/>
    <dgm:cxn modelId="{D11FD56E-45A9-4841-83E8-B051181D557E}" type="presOf" srcId="{49365AC8-209B-4A8D-935A-19E12BC14CA1}" destId="{D532982D-0E63-4D76-9993-303571E651BA}" srcOrd="0" destOrd="0" presId="urn:microsoft.com/office/officeart/2018/2/layout/IconCircleList"/>
    <dgm:cxn modelId="{9EF4F978-DA08-374F-8D24-AA2DCF7A9B0A}" type="presOf" srcId="{06D9A086-B152-49B2-BDD8-D837A571AC91}" destId="{751FDC76-2588-4598-AEDF-633807986FB1}" srcOrd="0" destOrd="0" presId="urn:microsoft.com/office/officeart/2018/2/layout/IconCircleList"/>
    <dgm:cxn modelId="{49598A80-08F2-0641-8061-6137FBB8065C}" type="presOf" srcId="{4A39D557-600F-430C-AC10-0FC30C40EF82}" destId="{C1640860-BB15-46D8-AE1D-2BE7D0EADF18}" srcOrd="0" destOrd="0" presId="urn:microsoft.com/office/officeart/2018/2/layout/IconCircleList"/>
    <dgm:cxn modelId="{8D68F189-1534-4B13-BA13-04AC31570977}" srcId="{A8C924A8-F981-439A-96C9-F438FB4AFFD6}" destId="{49365AC8-209B-4A8D-935A-19E12BC14CA1}" srcOrd="1" destOrd="0" parTransId="{7397D8B4-306A-41FF-9A61-16B0EA5AFD5F}" sibTransId="{1D64C261-E46C-4F62-89CA-D979298072CF}"/>
    <dgm:cxn modelId="{85C04CA9-D4AD-7C4A-A87D-4CCECF93DE20}" type="presOf" srcId="{9FEBD595-4289-46A4-B524-4E4E989534AA}" destId="{C4B7A700-97A1-4A89-BE3E-680BC4ED76B9}" srcOrd="0" destOrd="0" presId="urn:microsoft.com/office/officeart/2018/2/layout/IconCircleList"/>
    <dgm:cxn modelId="{57FD40C4-D06C-7249-A0F9-286D052F5AC7}" type="presOf" srcId="{61A73836-C679-47A1-A9EA-0770091E3CD2}" destId="{35A29183-5411-4EF3-ACBF-6D583E310D86}" srcOrd="0" destOrd="0" presId="urn:microsoft.com/office/officeart/2018/2/layout/IconCircleList"/>
    <dgm:cxn modelId="{34FDA8C9-586B-43A5-944C-D5F1B5F110C7}" srcId="{A8C924A8-F981-439A-96C9-F438FB4AFFD6}" destId="{9FEBD595-4289-46A4-B524-4E4E989534AA}" srcOrd="0" destOrd="0" parTransId="{A8030949-3705-4BAE-9D14-EF5B62A80192}" sibTransId="{4A39D557-600F-430C-AC10-0FC30C40EF82}"/>
    <dgm:cxn modelId="{4620ABC9-5DCE-CA45-ACDA-45BFE03E6399}" type="presOf" srcId="{D0BABF82-0DF6-478F-9EA4-1902873685A3}" destId="{03AB2226-0488-4EFB-B8CE-0BF3B2801926}" srcOrd="0" destOrd="0" presId="urn:microsoft.com/office/officeart/2018/2/layout/IconCircleList"/>
    <dgm:cxn modelId="{58DCD9CD-6A8E-114B-9562-14BAAA9E1E86}" type="presOf" srcId="{A8C924A8-F981-439A-96C9-F438FB4AFFD6}" destId="{C4969840-A349-4DCD-94DD-34B5B05B99F0}" srcOrd="0" destOrd="0" presId="urn:microsoft.com/office/officeart/2018/2/layout/IconCircleList"/>
    <dgm:cxn modelId="{E7AFD3D3-DA1D-423B-BA68-2F917EF521FC}" srcId="{A8C924A8-F981-439A-96C9-F438FB4AFFD6}" destId="{D0BABF82-0DF6-478F-9EA4-1902873685A3}" srcOrd="2" destOrd="0" parTransId="{288E30E7-6E0B-461A-84BD-3DDB974B127F}" sibTransId="{06D9A086-B152-49B2-BDD8-D837A571AC91}"/>
    <dgm:cxn modelId="{6B16E1F9-C632-42E2-A0F7-922DA4F95382}" srcId="{A8C924A8-F981-439A-96C9-F438FB4AFFD6}" destId="{8B4480A7-2693-4DC7-BDC4-70F9479D39BF}" srcOrd="5" destOrd="0" parTransId="{194D4987-BC04-4603-9065-EE85A7BD9171}" sibTransId="{713F83AF-9213-4832-8957-72A6BD7C316C}"/>
    <dgm:cxn modelId="{E6208F0F-968A-EE4D-974D-991599143454}" type="presParOf" srcId="{C4969840-A349-4DCD-94DD-34B5B05B99F0}" destId="{04B5BBB0-EC75-4A7D-8548-D05906E25FF8}" srcOrd="0" destOrd="0" presId="urn:microsoft.com/office/officeart/2018/2/layout/IconCircleList"/>
    <dgm:cxn modelId="{66E453C5-2630-B040-AB70-931D296E5ED6}" type="presParOf" srcId="{04B5BBB0-EC75-4A7D-8548-D05906E25FF8}" destId="{C189DA28-C4A0-41D2-A3DF-59CB0BC10CDB}" srcOrd="0" destOrd="0" presId="urn:microsoft.com/office/officeart/2018/2/layout/IconCircleList"/>
    <dgm:cxn modelId="{B9D3160D-C35B-C047-8E20-9F15A760584C}" type="presParOf" srcId="{C189DA28-C4A0-41D2-A3DF-59CB0BC10CDB}" destId="{861EB27E-DFE8-48DC-8830-1EAB069AFFA3}" srcOrd="0" destOrd="0" presId="urn:microsoft.com/office/officeart/2018/2/layout/IconCircleList"/>
    <dgm:cxn modelId="{36C8645E-07E2-1241-B481-0BDDDD5B8B3C}" type="presParOf" srcId="{C189DA28-C4A0-41D2-A3DF-59CB0BC10CDB}" destId="{8AB1C73F-B1AB-4054-8872-69DB963B377B}" srcOrd="1" destOrd="0" presId="urn:microsoft.com/office/officeart/2018/2/layout/IconCircleList"/>
    <dgm:cxn modelId="{036B2582-4A89-6544-B21B-4F77BBB2584B}" type="presParOf" srcId="{C189DA28-C4A0-41D2-A3DF-59CB0BC10CDB}" destId="{750FB756-73F0-4C6F-A7DA-ACD9A46BABDF}" srcOrd="2" destOrd="0" presId="urn:microsoft.com/office/officeart/2018/2/layout/IconCircleList"/>
    <dgm:cxn modelId="{9B082DDF-FFB9-094E-B076-32BA85906BCF}" type="presParOf" srcId="{C189DA28-C4A0-41D2-A3DF-59CB0BC10CDB}" destId="{C4B7A700-97A1-4A89-BE3E-680BC4ED76B9}" srcOrd="3" destOrd="0" presId="urn:microsoft.com/office/officeart/2018/2/layout/IconCircleList"/>
    <dgm:cxn modelId="{65569F62-1F95-3D44-A404-17B7319560BC}" type="presParOf" srcId="{04B5BBB0-EC75-4A7D-8548-D05906E25FF8}" destId="{C1640860-BB15-46D8-AE1D-2BE7D0EADF18}" srcOrd="1" destOrd="0" presId="urn:microsoft.com/office/officeart/2018/2/layout/IconCircleList"/>
    <dgm:cxn modelId="{641FEA9C-1123-E342-9F85-EA612FAF76ED}" type="presParOf" srcId="{04B5BBB0-EC75-4A7D-8548-D05906E25FF8}" destId="{B41F0D83-EEFB-4DD2-92C2-3DAA92901FCD}" srcOrd="2" destOrd="0" presId="urn:microsoft.com/office/officeart/2018/2/layout/IconCircleList"/>
    <dgm:cxn modelId="{F2F7BECE-5489-3E4F-8190-711448E61D83}" type="presParOf" srcId="{B41F0D83-EEFB-4DD2-92C2-3DAA92901FCD}" destId="{8A3E87E1-1A0F-4260-BFE4-C650CE138F02}" srcOrd="0" destOrd="0" presId="urn:microsoft.com/office/officeart/2018/2/layout/IconCircleList"/>
    <dgm:cxn modelId="{3C92B0F8-437F-F841-B121-CE2CE21FC66E}" type="presParOf" srcId="{B41F0D83-EEFB-4DD2-92C2-3DAA92901FCD}" destId="{E0A0A000-DA5B-418C-B85D-FB9BB1C1CC8E}" srcOrd="1" destOrd="0" presId="urn:microsoft.com/office/officeart/2018/2/layout/IconCircleList"/>
    <dgm:cxn modelId="{92C17E81-9FCD-EF49-9D43-DB85F8E53E5E}" type="presParOf" srcId="{B41F0D83-EEFB-4DD2-92C2-3DAA92901FCD}" destId="{EBE14A60-026B-46FC-BC2E-3FEA4000E838}" srcOrd="2" destOrd="0" presId="urn:microsoft.com/office/officeart/2018/2/layout/IconCircleList"/>
    <dgm:cxn modelId="{EF4ED6B2-9BB9-E046-A533-A028FDC4175D}" type="presParOf" srcId="{B41F0D83-EEFB-4DD2-92C2-3DAA92901FCD}" destId="{D532982D-0E63-4D76-9993-303571E651BA}" srcOrd="3" destOrd="0" presId="urn:microsoft.com/office/officeart/2018/2/layout/IconCircleList"/>
    <dgm:cxn modelId="{308B48C5-496D-7241-802A-2FDD311C8BCA}" type="presParOf" srcId="{04B5BBB0-EC75-4A7D-8548-D05906E25FF8}" destId="{50A91BF6-6D3A-40EB-91E4-288AEA612F69}" srcOrd="3" destOrd="0" presId="urn:microsoft.com/office/officeart/2018/2/layout/IconCircleList"/>
    <dgm:cxn modelId="{AB60F3A8-E277-3648-A509-2C076EC0EA69}" type="presParOf" srcId="{04B5BBB0-EC75-4A7D-8548-D05906E25FF8}" destId="{6BFF2C90-0942-4C68-A37D-8426A2A7E331}" srcOrd="4" destOrd="0" presId="urn:microsoft.com/office/officeart/2018/2/layout/IconCircleList"/>
    <dgm:cxn modelId="{35CA1A34-CD9E-0948-A2CA-8B1D30CBC909}" type="presParOf" srcId="{6BFF2C90-0942-4C68-A37D-8426A2A7E331}" destId="{43FDA6E7-B5C3-4949-884C-B5765E9FBE1F}" srcOrd="0" destOrd="0" presId="urn:microsoft.com/office/officeart/2018/2/layout/IconCircleList"/>
    <dgm:cxn modelId="{DF47F04F-2F3B-7047-B797-AE2722890FAC}" type="presParOf" srcId="{6BFF2C90-0942-4C68-A37D-8426A2A7E331}" destId="{23535012-3CBD-4510-8CA2-627AF30B1049}" srcOrd="1" destOrd="0" presId="urn:microsoft.com/office/officeart/2018/2/layout/IconCircleList"/>
    <dgm:cxn modelId="{0123AFDD-18C8-6342-8D1A-99C0D246E561}" type="presParOf" srcId="{6BFF2C90-0942-4C68-A37D-8426A2A7E331}" destId="{51470179-EA0D-427B-9B9B-89659A2CAE76}" srcOrd="2" destOrd="0" presId="urn:microsoft.com/office/officeart/2018/2/layout/IconCircleList"/>
    <dgm:cxn modelId="{7E22D7D9-1105-CB49-891E-85CFC027C55F}" type="presParOf" srcId="{6BFF2C90-0942-4C68-A37D-8426A2A7E331}" destId="{03AB2226-0488-4EFB-B8CE-0BF3B2801926}" srcOrd="3" destOrd="0" presId="urn:microsoft.com/office/officeart/2018/2/layout/IconCircleList"/>
    <dgm:cxn modelId="{87655FA2-BD79-214D-A9F8-BCA7A0E375F3}" type="presParOf" srcId="{04B5BBB0-EC75-4A7D-8548-D05906E25FF8}" destId="{751FDC76-2588-4598-AEDF-633807986FB1}" srcOrd="5" destOrd="0" presId="urn:microsoft.com/office/officeart/2018/2/layout/IconCircleList"/>
    <dgm:cxn modelId="{93553F04-470C-584D-B44B-892E51B723A4}" type="presParOf" srcId="{04B5BBB0-EC75-4A7D-8548-D05906E25FF8}" destId="{364BED0C-AE0C-4B36-BF08-419EE4EED121}" srcOrd="6" destOrd="0" presId="urn:microsoft.com/office/officeart/2018/2/layout/IconCircleList"/>
    <dgm:cxn modelId="{8C7FD600-50E4-164A-9D02-D9E741741A7E}" type="presParOf" srcId="{364BED0C-AE0C-4B36-BF08-419EE4EED121}" destId="{28F63C95-6BEB-4105-967A-CC8B53B83723}" srcOrd="0" destOrd="0" presId="urn:microsoft.com/office/officeart/2018/2/layout/IconCircleList"/>
    <dgm:cxn modelId="{09BBB4EF-D553-FD4B-BDAB-5D2A19141209}" type="presParOf" srcId="{364BED0C-AE0C-4B36-BF08-419EE4EED121}" destId="{23D70DDF-7355-4544-894B-2210275C4C0F}" srcOrd="1" destOrd="0" presId="urn:microsoft.com/office/officeart/2018/2/layout/IconCircleList"/>
    <dgm:cxn modelId="{4E76C99A-E8A4-3948-88EA-A5DFDEDEE725}" type="presParOf" srcId="{364BED0C-AE0C-4B36-BF08-419EE4EED121}" destId="{A4127014-5D6B-4EB9-8F99-151249BE5A8D}" srcOrd="2" destOrd="0" presId="urn:microsoft.com/office/officeart/2018/2/layout/IconCircleList"/>
    <dgm:cxn modelId="{E8E604FF-6C16-D743-834D-8EAA3495A561}" type="presParOf" srcId="{364BED0C-AE0C-4B36-BF08-419EE4EED121}" destId="{0787CCE0-BD7D-44B6-94A8-4046F9CD11B9}" srcOrd="3" destOrd="0" presId="urn:microsoft.com/office/officeart/2018/2/layout/IconCircleList"/>
    <dgm:cxn modelId="{D3DC8BB6-5B33-6047-9676-075FBD073149}" type="presParOf" srcId="{04B5BBB0-EC75-4A7D-8548-D05906E25FF8}" destId="{35A29183-5411-4EF3-ACBF-6D583E310D86}" srcOrd="7" destOrd="0" presId="urn:microsoft.com/office/officeart/2018/2/layout/IconCircleList"/>
    <dgm:cxn modelId="{E7BC56EF-0405-7C4C-A662-20AB09424457}" type="presParOf" srcId="{04B5BBB0-EC75-4A7D-8548-D05906E25FF8}" destId="{9747561A-B9FA-44E8-99B5-0231B05E9482}" srcOrd="8" destOrd="0" presId="urn:microsoft.com/office/officeart/2018/2/layout/IconCircleList"/>
    <dgm:cxn modelId="{699775EC-4CAD-6240-A4CE-6A5253DBF7DE}" type="presParOf" srcId="{9747561A-B9FA-44E8-99B5-0231B05E9482}" destId="{0ACA7FA6-6B23-448A-B3E8-BB016E482E64}" srcOrd="0" destOrd="0" presId="urn:microsoft.com/office/officeart/2018/2/layout/IconCircleList"/>
    <dgm:cxn modelId="{A433656E-F7CC-7E4D-8A5D-2767D6EA373A}" type="presParOf" srcId="{9747561A-B9FA-44E8-99B5-0231B05E9482}" destId="{2256560C-0172-4D57-8051-D54328DE70A4}" srcOrd="1" destOrd="0" presId="urn:microsoft.com/office/officeart/2018/2/layout/IconCircleList"/>
    <dgm:cxn modelId="{F80CE057-295B-1345-ACD1-5E615320059D}" type="presParOf" srcId="{9747561A-B9FA-44E8-99B5-0231B05E9482}" destId="{2FF298BA-A701-439F-966A-58A55C8E5C81}" srcOrd="2" destOrd="0" presId="urn:microsoft.com/office/officeart/2018/2/layout/IconCircleList"/>
    <dgm:cxn modelId="{D04AA7DB-ECF6-6F4A-A96B-9A1AD2D91A78}" type="presParOf" srcId="{9747561A-B9FA-44E8-99B5-0231B05E9482}" destId="{537027E1-F380-4928-8F1E-FEB85BB6C295}" srcOrd="3" destOrd="0" presId="urn:microsoft.com/office/officeart/2018/2/layout/IconCircleList"/>
    <dgm:cxn modelId="{8998E618-F1BE-254D-BCDA-2338B44DA220}" type="presParOf" srcId="{04B5BBB0-EC75-4A7D-8548-D05906E25FF8}" destId="{19F768E2-3D50-49C1-A9E1-1C9C79ED8A25}" srcOrd="9" destOrd="0" presId="urn:microsoft.com/office/officeart/2018/2/layout/IconCircleList"/>
    <dgm:cxn modelId="{604A6B4D-CCF1-E44A-B90C-4BC38D9EFAF9}" type="presParOf" srcId="{04B5BBB0-EC75-4A7D-8548-D05906E25FF8}" destId="{F1B93B09-F7AD-4CF7-9AF5-3FF999F86930}" srcOrd="10" destOrd="0" presId="urn:microsoft.com/office/officeart/2018/2/layout/IconCircleList"/>
    <dgm:cxn modelId="{16666911-A2B5-C249-8C19-E48D316AF84A}" type="presParOf" srcId="{F1B93B09-F7AD-4CF7-9AF5-3FF999F86930}" destId="{68182F6C-ED43-49AC-9926-794EBC7EAE82}" srcOrd="0" destOrd="0" presId="urn:microsoft.com/office/officeart/2018/2/layout/IconCircleList"/>
    <dgm:cxn modelId="{1954AE3D-E087-1742-B819-EAF8409654FB}" type="presParOf" srcId="{F1B93B09-F7AD-4CF7-9AF5-3FF999F86930}" destId="{7FFFC22B-9D30-4392-8D85-5105BB56AE39}" srcOrd="1" destOrd="0" presId="urn:microsoft.com/office/officeart/2018/2/layout/IconCircleList"/>
    <dgm:cxn modelId="{2004D798-F457-C546-8AAE-4E772219723D}" type="presParOf" srcId="{F1B93B09-F7AD-4CF7-9AF5-3FF999F86930}" destId="{F78A6287-505E-41E1-B72E-75ACFF84FA8D}" srcOrd="2" destOrd="0" presId="urn:microsoft.com/office/officeart/2018/2/layout/IconCircleList"/>
    <dgm:cxn modelId="{C0F9ECF9-B9D4-3F48-91EB-EDFC6AC3934C}" type="presParOf" srcId="{F1B93B09-F7AD-4CF7-9AF5-3FF999F86930}" destId="{0B446F31-AA61-4564-85F4-B6B6B666650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Customers who do not have online security or backup are more likely to churn than those who have these services.</a:t>
          </a: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19EE9622-7196-4322-91E1-A5DF84F0144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Additionally, customers who have online security and backup are less likely to churn than those who have only one of these services or none at all.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73D9A9B2-4CA4-43C0-8A45-0E620853F549}" type="parTrans" cxnId="{076657DB-69F5-44F8-B8E2-10F8A4A5EE6C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B9797E4B-E7F2-42B8-869E-16B9CE33130C}" type="sibTrans" cxnId="{076657DB-69F5-44F8-B8E2-10F8A4A5EE6C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2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2"/>
      <dgm:spPr/>
    </dgm:pt>
    <dgm:pt modelId="{A516A97E-4B07-5C49-9A29-7DB9C1136768}" type="pres">
      <dgm:prSet presAssocID="{0B770C82-503B-4CA0-820C-6C40133113AD}" presName="vert1" presStyleCnt="0"/>
      <dgm:spPr/>
    </dgm:pt>
    <dgm:pt modelId="{37DFE2C8-4AC4-1949-98AC-FC6A9F8447DA}" type="pres">
      <dgm:prSet presAssocID="{19EE9622-7196-4322-91E1-A5DF84F01443}" presName="thickLine" presStyleLbl="alignNode1" presStyleIdx="1" presStyleCnt="2"/>
      <dgm:spPr/>
    </dgm:pt>
    <dgm:pt modelId="{09F86735-85DD-5240-B858-8942AC1E7AB1}" type="pres">
      <dgm:prSet presAssocID="{19EE9622-7196-4322-91E1-A5DF84F01443}" presName="horz1" presStyleCnt="0"/>
      <dgm:spPr/>
    </dgm:pt>
    <dgm:pt modelId="{A40BB32B-FB15-404C-970F-8775576E7A83}" type="pres">
      <dgm:prSet presAssocID="{19EE9622-7196-4322-91E1-A5DF84F01443}" presName="tx1" presStyleLbl="revTx" presStyleIdx="1" presStyleCnt="2"/>
      <dgm:spPr/>
    </dgm:pt>
    <dgm:pt modelId="{1D0397D4-AAF1-DE47-A761-B82ED29E631B}" type="pres">
      <dgm:prSet presAssocID="{19EE9622-7196-4322-91E1-A5DF84F01443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076657DB-69F5-44F8-B8E2-10F8A4A5EE6C}" srcId="{7C8D7BDA-B7BB-4C2A-97F2-BC2466B21BA1}" destId="{19EE9622-7196-4322-91E1-A5DF84F01443}" srcOrd="1" destOrd="0" parTransId="{73D9A9B2-4CA4-43C0-8A45-0E620853F549}" sibTransId="{B9797E4B-E7F2-42B8-869E-16B9CE33130C}"/>
    <dgm:cxn modelId="{C89D73F1-BBC3-8546-9C00-C9DAB4FF2D97}" type="presOf" srcId="{19EE9622-7196-4322-91E1-A5DF84F01443}" destId="{A40BB32B-FB15-404C-970F-8775576E7A83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  <dgm:cxn modelId="{7ADAEDBA-BD9D-D04E-8D33-22DA984D66A4}" type="presParOf" srcId="{39625B78-3334-C84C-A4AC-8FD61FE8399C}" destId="{37DFE2C8-4AC4-1949-98AC-FC6A9F8447DA}" srcOrd="2" destOrd="0" presId="urn:microsoft.com/office/officeart/2008/layout/LinedList"/>
    <dgm:cxn modelId="{6B0BCD25-8390-9141-BB7D-F722E0469AB3}" type="presParOf" srcId="{39625B78-3334-C84C-A4AC-8FD61FE8399C}" destId="{09F86735-85DD-5240-B858-8942AC1E7AB1}" srcOrd="3" destOrd="0" presId="urn:microsoft.com/office/officeart/2008/layout/LinedList"/>
    <dgm:cxn modelId="{7920C7AB-3545-F146-B8CF-C668C9C0B50F}" type="presParOf" srcId="{09F86735-85DD-5240-B858-8942AC1E7AB1}" destId="{A40BB32B-FB15-404C-970F-8775576E7A83}" srcOrd="0" destOrd="0" presId="urn:microsoft.com/office/officeart/2008/layout/LinedList"/>
    <dgm:cxn modelId="{BD2DADDE-4404-8645-B19F-58ECFF2886B4}" type="presParOf" srcId="{09F86735-85DD-5240-B858-8942AC1E7AB1}" destId="{1D0397D4-AAF1-DE47-A761-B82ED29E63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4B27C7-B9D5-45D5-A682-15D93B48AFF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9D6168C-811E-4AE7-ACAC-785CCB4E26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>
              <a:latin typeface="Agency FB" panose="020B0503020202020204" pitchFamily="34" charset="77"/>
            </a:rPr>
            <a:t>This plot shows the distribution of monthly charges for customers who churned and those who did not</a:t>
          </a:r>
        </a:p>
      </dgm:t>
    </dgm:pt>
    <dgm:pt modelId="{CF760E56-7547-40F4-9135-E62EB9A86596}" type="parTrans" cxnId="{939802F0-FE31-41DC-B1D7-5B2C63CD6806}">
      <dgm:prSet/>
      <dgm:spPr/>
      <dgm:t>
        <a:bodyPr/>
        <a:lstStyle/>
        <a:p>
          <a:endParaRPr lang="en-US"/>
        </a:p>
      </dgm:t>
    </dgm:pt>
    <dgm:pt modelId="{48C9F121-40E7-4741-B18F-9DAB7CE4E217}" type="sibTrans" cxnId="{939802F0-FE31-41DC-B1D7-5B2C63CD6806}">
      <dgm:prSet/>
      <dgm:spPr/>
      <dgm:t>
        <a:bodyPr/>
        <a:lstStyle/>
        <a:p>
          <a:endParaRPr lang="en-US"/>
        </a:p>
      </dgm:t>
    </dgm:pt>
    <dgm:pt modelId="{BEFDDCA1-D9B9-4493-8410-08D4689C72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>
              <a:latin typeface="Agency FB" panose="020B0503020202020204" pitchFamily="34" charset="77"/>
            </a:rPr>
            <a:t>We can see that customers who churned tend to have higher monthly charges, and have low total charges</a:t>
          </a:r>
        </a:p>
      </dgm:t>
    </dgm:pt>
    <dgm:pt modelId="{D63D856C-14F0-4D4A-B916-A9BC5DBEF3A3}" type="parTrans" cxnId="{4F33CB25-84CC-47E5-8151-2D5F354E794B}">
      <dgm:prSet/>
      <dgm:spPr/>
      <dgm:t>
        <a:bodyPr/>
        <a:lstStyle/>
        <a:p>
          <a:endParaRPr lang="en-US"/>
        </a:p>
      </dgm:t>
    </dgm:pt>
    <dgm:pt modelId="{4DAC28C8-31E1-48D7-9FFB-AF72B6321EFE}" type="sibTrans" cxnId="{4F33CB25-84CC-47E5-8151-2D5F354E794B}">
      <dgm:prSet/>
      <dgm:spPr/>
      <dgm:t>
        <a:bodyPr/>
        <a:lstStyle/>
        <a:p>
          <a:endParaRPr lang="en-US"/>
        </a:p>
      </dgm:t>
    </dgm:pt>
    <dgm:pt modelId="{EA5A0793-B541-42A5-81B9-23B9068FAB50}" type="pres">
      <dgm:prSet presAssocID="{AA4B27C7-B9D5-45D5-A682-15D93B48AFF5}" presName="root" presStyleCnt="0">
        <dgm:presLayoutVars>
          <dgm:dir/>
          <dgm:resizeHandles val="exact"/>
        </dgm:presLayoutVars>
      </dgm:prSet>
      <dgm:spPr/>
    </dgm:pt>
    <dgm:pt modelId="{D3257527-5113-49F3-B94A-05808270FF93}" type="pres">
      <dgm:prSet presAssocID="{79D6168C-811E-4AE7-ACAC-785CCB4E263F}" presName="compNode" presStyleCnt="0"/>
      <dgm:spPr/>
    </dgm:pt>
    <dgm:pt modelId="{331736FA-638F-492B-8327-6F16FB514727}" type="pres">
      <dgm:prSet presAssocID="{79D6168C-811E-4AE7-ACAC-785CCB4E263F}" presName="bgRect" presStyleLbl="bgShp" presStyleIdx="0" presStyleCnt="2"/>
      <dgm:spPr/>
    </dgm:pt>
    <dgm:pt modelId="{07D76DF0-FFB4-4537-8F0B-02B7C9EC719E}" type="pres">
      <dgm:prSet presAssocID="{79D6168C-811E-4AE7-ACAC-785CCB4E26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07763B7-1952-4472-8A9C-0EBB195E3F11}" type="pres">
      <dgm:prSet presAssocID="{79D6168C-811E-4AE7-ACAC-785CCB4E263F}" presName="spaceRect" presStyleCnt="0"/>
      <dgm:spPr/>
    </dgm:pt>
    <dgm:pt modelId="{3C9562F7-6742-4CA9-A27C-A0D50475BF69}" type="pres">
      <dgm:prSet presAssocID="{79D6168C-811E-4AE7-ACAC-785CCB4E263F}" presName="parTx" presStyleLbl="revTx" presStyleIdx="0" presStyleCnt="2">
        <dgm:presLayoutVars>
          <dgm:chMax val="0"/>
          <dgm:chPref val="0"/>
        </dgm:presLayoutVars>
      </dgm:prSet>
      <dgm:spPr/>
    </dgm:pt>
    <dgm:pt modelId="{5A814C63-CD18-4203-A415-483C50209A41}" type="pres">
      <dgm:prSet presAssocID="{48C9F121-40E7-4741-B18F-9DAB7CE4E217}" presName="sibTrans" presStyleCnt="0"/>
      <dgm:spPr/>
    </dgm:pt>
    <dgm:pt modelId="{189A8653-C94E-4D86-BBBE-0C73C6604ED7}" type="pres">
      <dgm:prSet presAssocID="{BEFDDCA1-D9B9-4493-8410-08D4689C72A4}" presName="compNode" presStyleCnt="0"/>
      <dgm:spPr/>
    </dgm:pt>
    <dgm:pt modelId="{066336A2-A4B1-4EA0-8C88-B9A268F7D9BC}" type="pres">
      <dgm:prSet presAssocID="{BEFDDCA1-D9B9-4493-8410-08D4689C72A4}" presName="bgRect" presStyleLbl="bgShp" presStyleIdx="1" presStyleCnt="2"/>
      <dgm:spPr/>
    </dgm:pt>
    <dgm:pt modelId="{6E46463F-AE47-4F19-9A39-055435DD72CE}" type="pres">
      <dgm:prSet presAssocID="{BEFDDCA1-D9B9-4493-8410-08D4689C72A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6D2F7B1-0B23-41E2-9086-C74A13C70492}" type="pres">
      <dgm:prSet presAssocID="{BEFDDCA1-D9B9-4493-8410-08D4689C72A4}" presName="spaceRect" presStyleCnt="0"/>
      <dgm:spPr/>
    </dgm:pt>
    <dgm:pt modelId="{D6564135-CD8D-41E1-9B92-F5F70E020631}" type="pres">
      <dgm:prSet presAssocID="{BEFDDCA1-D9B9-4493-8410-08D4689C72A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B3B1620-D6F0-0F41-9B50-6CD415800E6E}" type="presOf" srcId="{AA4B27C7-B9D5-45D5-A682-15D93B48AFF5}" destId="{EA5A0793-B541-42A5-81B9-23B9068FAB50}" srcOrd="0" destOrd="0" presId="urn:microsoft.com/office/officeart/2018/2/layout/IconVerticalSolidList"/>
    <dgm:cxn modelId="{4F33CB25-84CC-47E5-8151-2D5F354E794B}" srcId="{AA4B27C7-B9D5-45D5-A682-15D93B48AFF5}" destId="{BEFDDCA1-D9B9-4493-8410-08D4689C72A4}" srcOrd="1" destOrd="0" parTransId="{D63D856C-14F0-4D4A-B916-A9BC5DBEF3A3}" sibTransId="{4DAC28C8-31E1-48D7-9FFB-AF72B6321EFE}"/>
    <dgm:cxn modelId="{C366283A-1FDD-844D-8C1C-49AA4F642E29}" type="presOf" srcId="{BEFDDCA1-D9B9-4493-8410-08D4689C72A4}" destId="{D6564135-CD8D-41E1-9B92-F5F70E020631}" srcOrd="0" destOrd="0" presId="urn:microsoft.com/office/officeart/2018/2/layout/IconVerticalSolidList"/>
    <dgm:cxn modelId="{726EFEA0-8246-AB4D-9778-B230B8AD43B9}" type="presOf" srcId="{79D6168C-811E-4AE7-ACAC-785CCB4E263F}" destId="{3C9562F7-6742-4CA9-A27C-A0D50475BF69}" srcOrd="0" destOrd="0" presId="urn:microsoft.com/office/officeart/2018/2/layout/IconVerticalSolidList"/>
    <dgm:cxn modelId="{939802F0-FE31-41DC-B1D7-5B2C63CD6806}" srcId="{AA4B27C7-B9D5-45D5-A682-15D93B48AFF5}" destId="{79D6168C-811E-4AE7-ACAC-785CCB4E263F}" srcOrd="0" destOrd="0" parTransId="{CF760E56-7547-40F4-9135-E62EB9A86596}" sibTransId="{48C9F121-40E7-4741-B18F-9DAB7CE4E217}"/>
    <dgm:cxn modelId="{F1FD347E-AA44-DC41-8BE5-0BFF5121C761}" type="presParOf" srcId="{EA5A0793-B541-42A5-81B9-23B9068FAB50}" destId="{D3257527-5113-49F3-B94A-05808270FF93}" srcOrd="0" destOrd="0" presId="urn:microsoft.com/office/officeart/2018/2/layout/IconVerticalSolidList"/>
    <dgm:cxn modelId="{9231B9E0-C9D5-164F-9975-86FE86886872}" type="presParOf" srcId="{D3257527-5113-49F3-B94A-05808270FF93}" destId="{331736FA-638F-492B-8327-6F16FB514727}" srcOrd="0" destOrd="0" presId="urn:microsoft.com/office/officeart/2018/2/layout/IconVerticalSolidList"/>
    <dgm:cxn modelId="{E9FBB2E7-4609-4F4F-A153-C2D28BFF40D1}" type="presParOf" srcId="{D3257527-5113-49F3-B94A-05808270FF93}" destId="{07D76DF0-FFB4-4537-8F0B-02B7C9EC719E}" srcOrd="1" destOrd="0" presId="urn:microsoft.com/office/officeart/2018/2/layout/IconVerticalSolidList"/>
    <dgm:cxn modelId="{0ACBC3CF-7D40-8146-838F-8AEE8139C8D4}" type="presParOf" srcId="{D3257527-5113-49F3-B94A-05808270FF93}" destId="{007763B7-1952-4472-8A9C-0EBB195E3F11}" srcOrd="2" destOrd="0" presId="urn:microsoft.com/office/officeart/2018/2/layout/IconVerticalSolidList"/>
    <dgm:cxn modelId="{AC08E27D-394F-8147-BB96-655D87D17F03}" type="presParOf" srcId="{D3257527-5113-49F3-B94A-05808270FF93}" destId="{3C9562F7-6742-4CA9-A27C-A0D50475BF69}" srcOrd="3" destOrd="0" presId="urn:microsoft.com/office/officeart/2018/2/layout/IconVerticalSolidList"/>
    <dgm:cxn modelId="{41D5FE50-022C-6647-98D6-90DF6A62A2CC}" type="presParOf" srcId="{EA5A0793-B541-42A5-81B9-23B9068FAB50}" destId="{5A814C63-CD18-4203-A415-483C50209A41}" srcOrd="1" destOrd="0" presId="urn:microsoft.com/office/officeart/2018/2/layout/IconVerticalSolidList"/>
    <dgm:cxn modelId="{E95202AB-052C-7F45-A0A7-4C92610D25BF}" type="presParOf" srcId="{EA5A0793-B541-42A5-81B9-23B9068FAB50}" destId="{189A8653-C94E-4D86-BBBE-0C73C6604ED7}" srcOrd="2" destOrd="0" presId="urn:microsoft.com/office/officeart/2018/2/layout/IconVerticalSolidList"/>
    <dgm:cxn modelId="{AE400058-01E0-9C43-A79C-C71182316E6A}" type="presParOf" srcId="{189A8653-C94E-4D86-BBBE-0C73C6604ED7}" destId="{066336A2-A4B1-4EA0-8C88-B9A268F7D9BC}" srcOrd="0" destOrd="0" presId="urn:microsoft.com/office/officeart/2018/2/layout/IconVerticalSolidList"/>
    <dgm:cxn modelId="{A4B5B066-432A-4E45-8FDC-11F230F72B9A}" type="presParOf" srcId="{189A8653-C94E-4D86-BBBE-0C73C6604ED7}" destId="{6E46463F-AE47-4F19-9A39-055435DD72CE}" srcOrd="1" destOrd="0" presId="urn:microsoft.com/office/officeart/2018/2/layout/IconVerticalSolidList"/>
    <dgm:cxn modelId="{DB397B20-30B1-D141-BEFA-80C0295B048D}" type="presParOf" srcId="{189A8653-C94E-4D86-BBBE-0C73C6604ED7}" destId="{D6D2F7B1-0B23-41E2-9086-C74A13C70492}" srcOrd="2" destOrd="0" presId="urn:microsoft.com/office/officeart/2018/2/layout/IconVerticalSolidList"/>
    <dgm:cxn modelId="{787BB4B1-DF65-4443-AFC8-AA6D835B5E7A}" type="presParOf" srcId="{189A8653-C94E-4D86-BBBE-0C73C6604ED7}" destId="{D6564135-CD8D-41E1-9B92-F5F70E020631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b="0" i="0" dirty="0">
              <a:latin typeface="Agency FB" panose="020B0503020202020204" pitchFamily="34" charset="77"/>
            </a:rPr>
            <a:t>The senior citizen and gender doesn't have a strong relationship with churn column</a:t>
          </a: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19EE9622-7196-4322-91E1-A5DF84F0144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b="0" i="0" dirty="0">
              <a:latin typeface="Agency FB" panose="020B0503020202020204" pitchFamily="34" charset="77"/>
            </a:rPr>
            <a:t>Customer's having no Partner, or no Dependent are highly likely to churn as compared to those have partners or dependents</a:t>
          </a:r>
        </a:p>
      </dgm:t>
    </dgm:pt>
    <dgm:pt modelId="{73D9A9B2-4CA4-43C0-8A45-0E620853F549}" type="parTrans" cxnId="{076657DB-69F5-44F8-B8E2-10F8A4A5EE6C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B9797E4B-E7F2-42B8-869E-16B9CE33130C}" type="sibTrans" cxnId="{076657DB-69F5-44F8-B8E2-10F8A4A5EE6C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2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2"/>
      <dgm:spPr/>
    </dgm:pt>
    <dgm:pt modelId="{A516A97E-4B07-5C49-9A29-7DB9C1136768}" type="pres">
      <dgm:prSet presAssocID="{0B770C82-503B-4CA0-820C-6C40133113AD}" presName="vert1" presStyleCnt="0"/>
      <dgm:spPr/>
    </dgm:pt>
    <dgm:pt modelId="{37DFE2C8-4AC4-1949-98AC-FC6A9F8447DA}" type="pres">
      <dgm:prSet presAssocID="{19EE9622-7196-4322-91E1-A5DF84F01443}" presName="thickLine" presStyleLbl="alignNode1" presStyleIdx="1" presStyleCnt="2"/>
      <dgm:spPr/>
    </dgm:pt>
    <dgm:pt modelId="{09F86735-85DD-5240-B858-8942AC1E7AB1}" type="pres">
      <dgm:prSet presAssocID="{19EE9622-7196-4322-91E1-A5DF84F01443}" presName="horz1" presStyleCnt="0"/>
      <dgm:spPr/>
    </dgm:pt>
    <dgm:pt modelId="{A40BB32B-FB15-404C-970F-8775576E7A83}" type="pres">
      <dgm:prSet presAssocID="{19EE9622-7196-4322-91E1-A5DF84F01443}" presName="tx1" presStyleLbl="revTx" presStyleIdx="1" presStyleCnt="2"/>
      <dgm:spPr/>
    </dgm:pt>
    <dgm:pt modelId="{1D0397D4-AAF1-DE47-A761-B82ED29E631B}" type="pres">
      <dgm:prSet presAssocID="{19EE9622-7196-4322-91E1-A5DF84F01443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076657DB-69F5-44F8-B8E2-10F8A4A5EE6C}" srcId="{7C8D7BDA-B7BB-4C2A-97F2-BC2466B21BA1}" destId="{19EE9622-7196-4322-91E1-A5DF84F01443}" srcOrd="1" destOrd="0" parTransId="{73D9A9B2-4CA4-43C0-8A45-0E620853F549}" sibTransId="{B9797E4B-E7F2-42B8-869E-16B9CE33130C}"/>
    <dgm:cxn modelId="{C89D73F1-BBC3-8546-9C00-C9DAB4FF2D97}" type="presOf" srcId="{19EE9622-7196-4322-91E1-A5DF84F01443}" destId="{A40BB32B-FB15-404C-970F-8775576E7A83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  <dgm:cxn modelId="{7ADAEDBA-BD9D-D04E-8D33-22DA984D66A4}" type="presParOf" srcId="{39625B78-3334-C84C-A4AC-8FD61FE8399C}" destId="{37DFE2C8-4AC4-1949-98AC-FC6A9F8447DA}" srcOrd="2" destOrd="0" presId="urn:microsoft.com/office/officeart/2008/layout/LinedList"/>
    <dgm:cxn modelId="{6B0BCD25-8390-9141-BB7D-F722E0469AB3}" type="presParOf" srcId="{39625B78-3334-C84C-A4AC-8FD61FE8399C}" destId="{09F86735-85DD-5240-B858-8942AC1E7AB1}" srcOrd="3" destOrd="0" presId="urn:microsoft.com/office/officeart/2008/layout/LinedList"/>
    <dgm:cxn modelId="{7920C7AB-3545-F146-B8CF-C668C9C0B50F}" type="presParOf" srcId="{09F86735-85DD-5240-B858-8942AC1E7AB1}" destId="{A40BB32B-FB15-404C-970F-8775576E7A83}" srcOrd="0" destOrd="0" presId="urn:microsoft.com/office/officeart/2008/layout/LinedList"/>
    <dgm:cxn modelId="{BD2DADDE-4404-8645-B19F-58ECFF2886B4}" type="presParOf" srcId="{09F86735-85DD-5240-B858-8942AC1E7AB1}" destId="{1D0397D4-AAF1-DE47-A761-B82ED29E63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Those customers who have taken Fiber Optics as the internet service are most likely to churn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19EE9622-7196-4322-91E1-A5DF84F0144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Customer's having streaming and TV services has high customer churn as compared to those doesn't have any internet services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73D9A9B2-4CA4-43C0-8A45-0E620853F549}" type="parTrans" cxnId="{076657DB-69F5-44F8-B8E2-10F8A4A5EE6C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B9797E4B-E7F2-42B8-869E-16B9CE33130C}" type="sibTrans" cxnId="{076657DB-69F5-44F8-B8E2-10F8A4A5EE6C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2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2"/>
      <dgm:spPr/>
    </dgm:pt>
    <dgm:pt modelId="{A516A97E-4B07-5C49-9A29-7DB9C1136768}" type="pres">
      <dgm:prSet presAssocID="{0B770C82-503B-4CA0-820C-6C40133113AD}" presName="vert1" presStyleCnt="0"/>
      <dgm:spPr/>
    </dgm:pt>
    <dgm:pt modelId="{37DFE2C8-4AC4-1949-98AC-FC6A9F8447DA}" type="pres">
      <dgm:prSet presAssocID="{19EE9622-7196-4322-91E1-A5DF84F01443}" presName="thickLine" presStyleLbl="alignNode1" presStyleIdx="1" presStyleCnt="2"/>
      <dgm:spPr/>
    </dgm:pt>
    <dgm:pt modelId="{09F86735-85DD-5240-B858-8942AC1E7AB1}" type="pres">
      <dgm:prSet presAssocID="{19EE9622-7196-4322-91E1-A5DF84F01443}" presName="horz1" presStyleCnt="0"/>
      <dgm:spPr/>
    </dgm:pt>
    <dgm:pt modelId="{A40BB32B-FB15-404C-970F-8775576E7A83}" type="pres">
      <dgm:prSet presAssocID="{19EE9622-7196-4322-91E1-A5DF84F01443}" presName="tx1" presStyleLbl="revTx" presStyleIdx="1" presStyleCnt="2"/>
      <dgm:spPr/>
    </dgm:pt>
    <dgm:pt modelId="{1D0397D4-AAF1-DE47-A761-B82ED29E631B}" type="pres">
      <dgm:prSet presAssocID="{19EE9622-7196-4322-91E1-A5DF84F01443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076657DB-69F5-44F8-B8E2-10F8A4A5EE6C}" srcId="{7C8D7BDA-B7BB-4C2A-97F2-BC2466B21BA1}" destId="{19EE9622-7196-4322-91E1-A5DF84F01443}" srcOrd="1" destOrd="0" parTransId="{73D9A9B2-4CA4-43C0-8A45-0E620853F549}" sibTransId="{B9797E4B-E7F2-42B8-869E-16B9CE33130C}"/>
    <dgm:cxn modelId="{C89D73F1-BBC3-8546-9C00-C9DAB4FF2D97}" type="presOf" srcId="{19EE9622-7196-4322-91E1-A5DF84F01443}" destId="{A40BB32B-FB15-404C-970F-8775576E7A83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  <dgm:cxn modelId="{7ADAEDBA-BD9D-D04E-8D33-22DA984D66A4}" type="presParOf" srcId="{39625B78-3334-C84C-A4AC-8FD61FE8399C}" destId="{37DFE2C8-4AC4-1949-98AC-FC6A9F8447DA}" srcOrd="2" destOrd="0" presId="urn:microsoft.com/office/officeart/2008/layout/LinedList"/>
    <dgm:cxn modelId="{6B0BCD25-8390-9141-BB7D-F722E0469AB3}" type="presParOf" srcId="{39625B78-3334-C84C-A4AC-8FD61FE8399C}" destId="{09F86735-85DD-5240-B858-8942AC1E7AB1}" srcOrd="3" destOrd="0" presId="urn:microsoft.com/office/officeart/2008/layout/LinedList"/>
    <dgm:cxn modelId="{7920C7AB-3545-F146-B8CF-C668C9C0B50F}" type="presParOf" srcId="{09F86735-85DD-5240-B858-8942AC1E7AB1}" destId="{A40BB32B-FB15-404C-970F-8775576E7A83}" srcOrd="0" destOrd="0" presId="urn:microsoft.com/office/officeart/2008/layout/LinedList"/>
    <dgm:cxn modelId="{BD2DADDE-4404-8645-B19F-58ECFF2886B4}" type="presParOf" srcId="{09F86735-85DD-5240-B858-8942AC1E7AB1}" destId="{1D0397D4-AAF1-DE47-A761-B82ED29E63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Customers having Fibre optics and multiple line are high likely to churn</a:t>
          </a:r>
        </a:p>
        <a:p>
          <a:pPr>
            <a:lnSpc>
              <a:spcPct val="150000"/>
            </a:lnSpc>
          </a:pPr>
          <a:endParaRPr lang="en-US" sz="1600" b="0" i="0" dirty="0">
            <a:latin typeface="Agency FB" panose="020B0503020202020204" pitchFamily="34" charset="77"/>
          </a:endParaRP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1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1"/>
      <dgm:spPr/>
    </dgm:pt>
    <dgm:pt modelId="{A516A97E-4B07-5C49-9A29-7DB9C1136768}" type="pres">
      <dgm:prSet presAssocID="{0B770C82-503B-4CA0-820C-6C40133113AD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We can see that the customers who churned tend to have lower tenures compared to those who didn't churn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1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1"/>
      <dgm:spPr/>
    </dgm:pt>
    <dgm:pt modelId="{A516A97E-4B07-5C49-9A29-7DB9C1136768}" type="pres">
      <dgm:prSet presAssocID="{0B770C82-503B-4CA0-820C-6C40133113AD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Customers who use paperless billing are slightly more likely to churn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1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1"/>
      <dgm:spPr/>
    </dgm:pt>
    <dgm:pt modelId="{A516A97E-4B07-5C49-9A29-7DB9C1136768}" type="pres">
      <dgm:prSet presAssocID="{0B770C82-503B-4CA0-820C-6C40133113AD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solidFill>
                <a:srgbClr val="000000"/>
              </a:solidFill>
              <a:latin typeface="Agency FB" panose="020B0503020202020204" pitchFamily="34" charset="77"/>
              <a:cs typeface="Arial"/>
            </a:rPr>
            <a:t>Customers who pay by electronic check are more likely to churn than those who pay by other methods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1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1" custLinFactNeighborX="-29482" custLinFactNeighborY="-51648"/>
      <dgm:spPr/>
    </dgm:pt>
    <dgm:pt modelId="{A516A97E-4B07-5C49-9A29-7DB9C1136768}" type="pres">
      <dgm:prSet presAssocID="{0B770C82-503B-4CA0-820C-6C40133113AD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EB27E-DFE8-48DC-8830-1EAB069AFFA3}">
      <dsp:nvSpPr>
        <dsp:cNvPr id="0" name=""/>
        <dsp:cNvSpPr/>
      </dsp:nvSpPr>
      <dsp:spPr>
        <a:xfrm>
          <a:off x="89061" y="633191"/>
          <a:ext cx="898003" cy="8980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1C73F-B1AB-4054-8872-69DB963B377B}">
      <dsp:nvSpPr>
        <dsp:cNvPr id="0" name=""/>
        <dsp:cNvSpPr/>
      </dsp:nvSpPr>
      <dsp:spPr>
        <a:xfrm>
          <a:off x="277642" y="821772"/>
          <a:ext cx="520841" cy="520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7A700-97A1-4A89-BE3E-680BC4ED76B9}">
      <dsp:nvSpPr>
        <dsp:cNvPr id="0" name=""/>
        <dsp:cNvSpPr/>
      </dsp:nvSpPr>
      <dsp:spPr>
        <a:xfrm>
          <a:off x="1179493" y="633191"/>
          <a:ext cx="2116721" cy="89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Agency FB" panose="020B0503020202020204" pitchFamily="34" charset="77"/>
            </a:rPr>
            <a:t>Customer Churn/Attrition occurs when consumers stop using a service or quit a company 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1179493" y="633191"/>
        <a:ext cx="2116721" cy="898003"/>
      </dsp:txXfrm>
    </dsp:sp>
    <dsp:sp modelId="{8A3E87E1-1A0F-4260-BFE4-C650CE138F02}">
      <dsp:nvSpPr>
        <dsp:cNvPr id="0" name=""/>
        <dsp:cNvSpPr/>
      </dsp:nvSpPr>
      <dsp:spPr>
        <a:xfrm>
          <a:off x="3665037" y="633191"/>
          <a:ext cx="898003" cy="8980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0A000-DA5B-418C-B85D-FB9BB1C1CC8E}">
      <dsp:nvSpPr>
        <dsp:cNvPr id="0" name=""/>
        <dsp:cNvSpPr/>
      </dsp:nvSpPr>
      <dsp:spPr>
        <a:xfrm>
          <a:off x="3853618" y="821772"/>
          <a:ext cx="520841" cy="520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2982D-0E63-4D76-9993-303571E651BA}">
      <dsp:nvSpPr>
        <dsp:cNvPr id="0" name=""/>
        <dsp:cNvSpPr/>
      </dsp:nvSpPr>
      <dsp:spPr>
        <a:xfrm>
          <a:off x="4755469" y="633191"/>
          <a:ext cx="2116721" cy="89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Agency FB" panose="020B0503020202020204" pitchFamily="34" charset="77"/>
            </a:rPr>
            <a:t>Retaining customers is important for any business to boost revenue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4755469" y="633191"/>
        <a:ext cx="2116721" cy="898003"/>
      </dsp:txXfrm>
    </dsp:sp>
    <dsp:sp modelId="{43FDA6E7-B5C3-4949-884C-B5765E9FBE1F}">
      <dsp:nvSpPr>
        <dsp:cNvPr id="0" name=""/>
        <dsp:cNvSpPr/>
      </dsp:nvSpPr>
      <dsp:spPr>
        <a:xfrm>
          <a:off x="7241013" y="633191"/>
          <a:ext cx="898003" cy="8980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35012-3CBD-4510-8CA2-627AF30B1049}">
      <dsp:nvSpPr>
        <dsp:cNvPr id="0" name=""/>
        <dsp:cNvSpPr/>
      </dsp:nvSpPr>
      <dsp:spPr>
        <a:xfrm>
          <a:off x="7429594" y="821772"/>
          <a:ext cx="520841" cy="520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B2226-0488-4EFB-B8CE-0BF3B2801926}">
      <dsp:nvSpPr>
        <dsp:cNvPr id="0" name=""/>
        <dsp:cNvSpPr/>
      </dsp:nvSpPr>
      <dsp:spPr>
        <a:xfrm>
          <a:off x="8331446" y="633191"/>
          <a:ext cx="2116721" cy="89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Agency FB" panose="020B0503020202020204" pitchFamily="34" charset="77"/>
            </a:rPr>
            <a:t>Cost of acquiring a new customer is five times more than that of retaining an existing customer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8331446" y="633191"/>
        <a:ext cx="2116721" cy="898003"/>
      </dsp:txXfrm>
    </dsp:sp>
    <dsp:sp modelId="{28F63C95-6BEB-4105-967A-CC8B53B83723}">
      <dsp:nvSpPr>
        <dsp:cNvPr id="0" name=""/>
        <dsp:cNvSpPr/>
      </dsp:nvSpPr>
      <dsp:spPr>
        <a:xfrm>
          <a:off x="89061" y="2158431"/>
          <a:ext cx="898003" cy="8980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70DDF-7355-4544-894B-2210275C4C0F}">
      <dsp:nvSpPr>
        <dsp:cNvPr id="0" name=""/>
        <dsp:cNvSpPr/>
      </dsp:nvSpPr>
      <dsp:spPr>
        <a:xfrm>
          <a:off x="277642" y="2347011"/>
          <a:ext cx="520841" cy="520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7CCE0-BD7D-44B6-94A8-4046F9CD11B9}">
      <dsp:nvSpPr>
        <dsp:cNvPr id="0" name=""/>
        <dsp:cNvSpPr/>
      </dsp:nvSpPr>
      <dsp:spPr>
        <a:xfrm>
          <a:off x="1179493" y="2158431"/>
          <a:ext cx="2116721" cy="89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Agency FB" panose="020B0503020202020204" pitchFamily="34" charset="77"/>
            </a:rPr>
            <a:t>Machine learning offers efficient ways to identify the root causes of churn as well as prescriptive tools for addressing it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1179493" y="2158431"/>
        <a:ext cx="2116721" cy="898003"/>
      </dsp:txXfrm>
    </dsp:sp>
    <dsp:sp modelId="{0ACA7FA6-6B23-448A-B3E8-BB016E482E64}">
      <dsp:nvSpPr>
        <dsp:cNvPr id="0" name=""/>
        <dsp:cNvSpPr/>
      </dsp:nvSpPr>
      <dsp:spPr>
        <a:xfrm>
          <a:off x="3665037" y="2158431"/>
          <a:ext cx="898003" cy="8980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6560C-0172-4D57-8051-D54328DE70A4}">
      <dsp:nvSpPr>
        <dsp:cNvPr id="0" name=""/>
        <dsp:cNvSpPr/>
      </dsp:nvSpPr>
      <dsp:spPr>
        <a:xfrm>
          <a:off x="3853618" y="2347011"/>
          <a:ext cx="520841" cy="5208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027E1-F380-4928-8F1E-FEB85BB6C295}">
      <dsp:nvSpPr>
        <dsp:cNvPr id="0" name=""/>
        <dsp:cNvSpPr/>
      </dsp:nvSpPr>
      <dsp:spPr>
        <a:xfrm>
          <a:off x="4755469" y="2158431"/>
          <a:ext cx="2116721" cy="89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Agency FB" panose="020B0503020202020204" pitchFamily="34" charset="77"/>
            </a:rPr>
            <a:t>We Identify behavioral patterns of customers who have already stopped using the services 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4755469" y="2158431"/>
        <a:ext cx="2116721" cy="898003"/>
      </dsp:txXfrm>
    </dsp:sp>
    <dsp:sp modelId="{68182F6C-ED43-49AC-9926-794EBC7EAE82}">
      <dsp:nvSpPr>
        <dsp:cNvPr id="0" name=""/>
        <dsp:cNvSpPr/>
      </dsp:nvSpPr>
      <dsp:spPr>
        <a:xfrm>
          <a:off x="7241013" y="2158431"/>
          <a:ext cx="898003" cy="8980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FC22B-9D30-4392-8D85-5105BB56AE39}">
      <dsp:nvSpPr>
        <dsp:cNvPr id="0" name=""/>
        <dsp:cNvSpPr/>
      </dsp:nvSpPr>
      <dsp:spPr>
        <a:xfrm>
          <a:off x="7429594" y="2347011"/>
          <a:ext cx="520841" cy="5208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46F31-AA61-4564-85F4-B6B6B6666502}">
      <dsp:nvSpPr>
        <dsp:cNvPr id="0" name=""/>
        <dsp:cNvSpPr/>
      </dsp:nvSpPr>
      <dsp:spPr>
        <a:xfrm>
          <a:off x="8331446" y="2158431"/>
          <a:ext cx="2116721" cy="89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Agency FB" panose="020B0503020202020204" pitchFamily="34" charset="77"/>
            </a:rPr>
            <a:t>Compare the behavior of the current consumers to these patterns to find potential churners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8331446" y="2158431"/>
        <a:ext cx="2116721" cy="8980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766411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7664115" cy="828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Customers who do not have online security or backup are more likely to churn than those who have these services.</a:t>
          </a:r>
        </a:p>
      </dsp:txBody>
      <dsp:txXfrm>
        <a:off x="0" y="0"/>
        <a:ext cx="7664115" cy="828673"/>
      </dsp:txXfrm>
    </dsp:sp>
    <dsp:sp modelId="{37DFE2C8-4AC4-1949-98AC-FC6A9F8447DA}">
      <dsp:nvSpPr>
        <dsp:cNvPr id="0" name=""/>
        <dsp:cNvSpPr/>
      </dsp:nvSpPr>
      <dsp:spPr>
        <a:xfrm>
          <a:off x="0" y="828673"/>
          <a:ext cx="766411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0BB32B-FB15-404C-970F-8775576E7A83}">
      <dsp:nvSpPr>
        <dsp:cNvPr id="0" name=""/>
        <dsp:cNvSpPr/>
      </dsp:nvSpPr>
      <dsp:spPr>
        <a:xfrm>
          <a:off x="0" y="828673"/>
          <a:ext cx="7664115" cy="828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Additionally, customers who have online security and backup are less likely to churn than those who have only one of these services or none at all.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828673"/>
        <a:ext cx="7664115" cy="8286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736FA-638F-492B-8327-6F16FB514727}">
      <dsp:nvSpPr>
        <dsp:cNvPr id="0" name=""/>
        <dsp:cNvSpPr/>
      </dsp:nvSpPr>
      <dsp:spPr>
        <a:xfrm>
          <a:off x="0" y="390791"/>
          <a:ext cx="8083722" cy="72146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76DF0-FFB4-4537-8F0B-02B7C9EC719E}">
      <dsp:nvSpPr>
        <dsp:cNvPr id="0" name=""/>
        <dsp:cNvSpPr/>
      </dsp:nvSpPr>
      <dsp:spPr>
        <a:xfrm>
          <a:off x="218242" y="553120"/>
          <a:ext cx="396803" cy="396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562F7-6742-4CA9-A27C-A0D50475BF69}">
      <dsp:nvSpPr>
        <dsp:cNvPr id="0" name=""/>
        <dsp:cNvSpPr/>
      </dsp:nvSpPr>
      <dsp:spPr>
        <a:xfrm>
          <a:off x="833288" y="390791"/>
          <a:ext cx="7250433" cy="72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55" tIns="76355" rIns="76355" bIns="763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gency FB" panose="020B0503020202020204" pitchFamily="34" charset="77"/>
            </a:rPr>
            <a:t>This plot shows the distribution of monthly charges for customers who churned and those who did not</a:t>
          </a:r>
        </a:p>
      </dsp:txBody>
      <dsp:txXfrm>
        <a:off x="833288" y="390791"/>
        <a:ext cx="7250433" cy="721461"/>
      </dsp:txXfrm>
    </dsp:sp>
    <dsp:sp modelId="{066336A2-A4B1-4EA0-8C88-B9A268F7D9BC}">
      <dsp:nvSpPr>
        <dsp:cNvPr id="0" name=""/>
        <dsp:cNvSpPr/>
      </dsp:nvSpPr>
      <dsp:spPr>
        <a:xfrm>
          <a:off x="0" y="1292618"/>
          <a:ext cx="8083722" cy="72146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6463F-AE47-4F19-9A39-055435DD72CE}">
      <dsp:nvSpPr>
        <dsp:cNvPr id="0" name=""/>
        <dsp:cNvSpPr/>
      </dsp:nvSpPr>
      <dsp:spPr>
        <a:xfrm>
          <a:off x="218242" y="1454947"/>
          <a:ext cx="396803" cy="3968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64135-CD8D-41E1-9B92-F5F70E020631}">
      <dsp:nvSpPr>
        <dsp:cNvPr id="0" name=""/>
        <dsp:cNvSpPr/>
      </dsp:nvSpPr>
      <dsp:spPr>
        <a:xfrm>
          <a:off x="833288" y="1292618"/>
          <a:ext cx="7250433" cy="72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55" tIns="76355" rIns="76355" bIns="763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gency FB" panose="020B0503020202020204" pitchFamily="34" charset="77"/>
            </a:rPr>
            <a:t>We can see that customers who churned tend to have higher monthly charges, and have low total charges</a:t>
          </a:r>
        </a:p>
      </dsp:txBody>
      <dsp:txXfrm>
        <a:off x="833288" y="1292618"/>
        <a:ext cx="7250433" cy="72146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45733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4573309" cy="15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gency FB" panose="020B0503020202020204" pitchFamily="34" charset="77"/>
            </a:rPr>
            <a:t>The senior citizen and gender doesn't have a strong relationship with churn column</a:t>
          </a:r>
        </a:p>
      </dsp:txBody>
      <dsp:txXfrm>
        <a:off x="0" y="0"/>
        <a:ext cx="4573309" cy="1526607"/>
      </dsp:txXfrm>
    </dsp:sp>
    <dsp:sp modelId="{37DFE2C8-4AC4-1949-98AC-FC6A9F8447DA}">
      <dsp:nvSpPr>
        <dsp:cNvPr id="0" name=""/>
        <dsp:cNvSpPr/>
      </dsp:nvSpPr>
      <dsp:spPr>
        <a:xfrm>
          <a:off x="0" y="1526607"/>
          <a:ext cx="45733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B32B-FB15-404C-970F-8775576E7A83}">
      <dsp:nvSpPr>
        <dsp:cNvPr id="0" name=""/>
        <dsp:cNvSpPr/>
      </dsp:nvSpPr>
      <dsp:spPr>
        <a:xfrm>
          <a:off x="0" y="1526607"/>
          <a:ext cx="4573309" cy="15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gency FB" panose="020B0503020202020204" pitchFamily="34" charset="77"/>
            </a:rPr>
            <a:t>Customer's having no Partner, or no Dependent are highly likely to churn as compared to those have partners or dependents</a:t>
          </a:r>
        </a:p>
      </dsp:txBody>
      <dsp:txXfrm>
        <a:off x="0" y="1526607"/>
        <a:ext cx="4573309" cy="15266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45733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4573309" cy="15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Those customers who have taken Fiber Optics as the internet service are most likely to churn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0"/>
        <a:ext cx="4573309" cy="1526607"/>
      </dsp:txXfrm>
    </dsp:sp>
    <dsp:sp modelId="{37DFE2C8-4AC4-1949-98AC-FC6A9F8447DA}">
      <dsp:nvSpPr>
        <dsp:cNvPr id="0" name=""/>
        <dsp:cNvSpPr/>
      </dsp:nvSpPr>
      <dsp:spPr>
        <a:xfrm>
          <a:off x="0" y="1526607"/>
          <a:ext cx="45733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0BB32B-FB15-404C-970F-8775576E7A83}">
      <dsp:nvSpPr>
        <dsp:cNvPr id="0" name=""/>
        <dsp:cNvSpPr/>
      </dsp:nvSpPr>
      <dsp:spPr>
        <a:xfrm>
          <a:off x="0" y="1526607"/>
          <a:ext cx="4573309" cy="15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Customer's having streaming and TV services has high customer churn as compared to those doesn't have any internet services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1526607"/>
        <a:ext cx="4573309" cy="15266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867373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8673732" cy="133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Customers having Fibre optics and multiple line are high likely to churn</a:t>
          </a:r>
        </a:p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0"/>
        <a:ext cx="8673732" cy="13319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434871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4348719" cy="133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We can see that the customers who churned tend to have lower tenures compared to those who didn't churn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0"/>
        <a:ext cx="4348719" cy="13319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434871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4348719" cy="133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Customers who use paperless billing are slightly more likely to churn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0"/>
        <a:ext cx="4348719" cy="13319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698643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6986434" cy="83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  <a:latin typeface="Agency FB" panose="020B0503020202020204" pitchFamily="34" charset="77"/>
              <a:cs typeface="Arial"/>
            </a:rPr>
            <a:t>Customers who pay by electronic check are more likely to churn than those who pay by other methods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0"/>
        <a:ext cx="6986434" cy="832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0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7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1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9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0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4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5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4/12/23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77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3" Type="http://schemas.openxmlformats.org/officeDocument/2006/relationships/image" Target="../media/image31.png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0" Type="http://schemas.openxmlformats.org/officeDocument/2006/relationships/diagramData" Target="../diagrams/data7.xml"/><Relationship Id="rId4" Type="http://schemas.openxmlformats.org/officeDocument/2006/relationships/image" Target="../media/image32.png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3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diagramColors" Target="../diagrams/colors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openxmlformats.org/officeDocument/2006/relationships/diagramQuickStyle" Target="../diagrams/quickStyle1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diagramLayout" Target="../diagrams/layout11.xml"/><Relationship Id="rId5" Type="http://schemas.openxmlformats.org/officeDocument/2006/relationships/diagramQuickStyle" Target="../diagrams/quickStyle10.xml"/><Relationship Id="rId10" Type="http://schemas.openxmlformats.org/officeDocument/2006/relationships/diagramData" Target="../diagrams/data11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36.png"/><Relationship Id="rId14" Type="http://schemas.microsoft.com/office/2007/relationships/diagramDrawing" Target="../diagrams/drawing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40.png"/><Relationship Id="rId4" Type="http://schemas.openxmlformats.org/officeDocument/2006/relationships/diagramLayout" Target="../diagrams/layout13.xml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10" Type="http://schemas.openxmlformats.org/officeDocument/2006/relationships/image" Target="../media/image43.png"/><Relationship Id="rId4" Type="http://schemas.openxmlformats.org/officeDocument/2006/relationships/diagramLayout" Target="../diagrams/layout14.xml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10" Type="http://schemas.openxmlformats.org/officeDocument/2006/relationships/image" Target="../media/image46.png"/><Relationship Id="rId4" Type="http://schemas.openxmlformats.org/officeDocument/2006/relationships/diagramLayout" Target="../diagrams/layout15.xml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10" Type="http://schemas.openxmlformats.org/officeDocument/2006/relationships/image" Target="../media/image49.png"/><Relationship Id="rId4" Type="http://schemas.openxmlformats.org/officeDocument/2006/relationships/diagramLayout" Target="../diagrams/layout16.xml"/><Relationship Id="rId9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10" Type="http://schemas.openxmlformats.org/officeDocument/2006/relationships/image" Target="../media/image52.png"/><Relationship Id="rId4" Type="http://schemas.openxmlformats.org/officeDocument/2006/relationships/diagramLayout" Target="../diagrams/layout17.xml"/><Relationship Id="rId9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10" Type="http://schemas.openxmlformats.org/officeDocument/2006/relationships/image" Target="../media/image55.png"/><Relationship Id="rId4" Type="http://schemas.openxmlformats.org/officeDocument/2006/relationships/diagramLayout" Target="../diagrams/layout18.xml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10" Type="http://schemas.openxmlformats.org/officeDocument/2006/relationships/image" Target="../media/image58.png"/><Relationship Id="rId4" Type="http://schemas.openxmlformats.org/officeDocument/2006/relationships/diagramLayout" Target="../diagrams/layout19.xml"/><Relationship Id="rId9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10" Type="http://schemas.openxmlformats.org/officeDocument/2006/relationships/image" Target="../media/image61.png"/><Relationship Id="rId4" Type="http://schemas.openxmlformats.org/officeDocument/2006/relationships/diagramLayout" Target="../diagrams/layout20.xml"/><Relationship Id="rId9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10" Type="http://schemas.openxmlformats.org/officeDocument/2006/relationships/image" Target="../media/image64.png"/><Relationship Id="rId4" Type="http://schemas.openxmlformats.org/officeDocument/2006/relationships/diagramLayout" Target="../diagrams/layout21.xml"/><Relationship Id="rId9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lastchar/telco-customer-chur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65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67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4" name="Picture 2" descr="A group of yellow figures and a red figure on the other side">
            <a:extLst>
              <a:ext uri="{FF2B5EF4-FFF2-40B4-BE49-F238E27FC236}">
                <a16:creationId xmlns:a16="http://schemas.microsoft.com/office/drawing/2014/main" id="{9A546F81-AB2B-35EB-FC04-B861B55C4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10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82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83" name="Oval 70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71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72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73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74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75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76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77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85B53CAC-0BA8-4D97-11B8-879E74CB1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1963" y="1089676"/>
            <a:ext cx="8766106" cy="1035915"/>
          </a:xfrm>
        </p:spPr>
        <p:txBody>
          <a:bodyPr>
            <a:normAutofit/>
          </a:bodyPr>
          <a:lstStyle/>
          <a:p>
            <a:r>
              <a:rPr lang="en-US" sz="4200" b="1" dirty="0">
                <a:solidFill>
                  <a:srgbClr val="FFFFFF"/>
                </a:solidFill>
                <a:latin typeface="Agency FB" panose="020B0503020202020204" pitchFamily="34" charset="77"/>
              </a:rPr>
              <a:t>Telco Customer Churn Prediction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147788B-4C7C-B90F-A88B-3D9E37D8F1A0}"/>
              </a:ext>
            </a:extLst>
          </p:cNvPr>
          <p:cNvSpPr/>
          <p:nvPr/>
        </p:nvSpPr>
        <p:spPr>
          <a:xfrm>
            <a:off x="3525116" y="349708"/>
            <a:ext cx="541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77"/>
              </a:rPr>
              <a:t>DATA 606 Capstone in Data Science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CC97503-86E9-B904-B85E-DD4E28BB5DF1}"/>
              </a:ext>
            </a:extLst>
          </p:cNvPr>
          <p:cNvSpPr/>
          <p:nvPr/>
        </p:nvSpPr>
        <p:spPr>
          <a:xfrm>
            <a:off x="7807528" y="5871644"/>
            <a:ext cx="4415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Under the guidance of Professor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77"/>
                <a:cs typeface="Calibri" panose="020F0502020204030204" pitchFamily="34" charset="0"/>
              </a:rPr>
              <a:t>Dr. Ozgur Ozturk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81C01F-3BB8-FF2F-0E3C-0F3A7DF72245}"/>
              </a:ext>
            </a:extLst>
          </p:cNvPr>
          <p:cNvSpPr txBox="1"/>
          <p:nvPr/>
        </p:nvSpPr>
        <p:spPr>
          <a:xfrm>
            <a:off x="1063" y="5394590"/>
            <a:ext cx="3701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Harshini Akkapally - RK84133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Sravani Ravulaparthi - PN88693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77"/>
                <a:cs typeface="Calibri" panose="020F0502020204030204" pitchFamily="34" charset="0"/>
              </a:rPr>
              <a:t>Akhila Amaranayani - UD82090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Agency FB" panose="020B0503020202020204" pitchFamily="34" charset="77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9C21149-D7CA-4210-BB4C-7417DD0B4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12C464-0876-4178-838C-542E999D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9" name="Decorative Circles">
            <a:extLst>
              <a:ext uri="{FF2B5EF4-FFF2-40B4-BE49-F238E27FC236}">
                <a16:creationId xmlns:a16="http://schemas.microsoft.com/office/drawing/2014/main" id="{FA4AA7C6-A0A6-4672-9364-EBB634FD9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74023" y="476494"/>
            <a:ext cx="929857" cy="5503399"/>
            <a:chOff x="11074023" y="476494"/>
            <a:chExt cx="929857" cy="550339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758" y="759913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86139F-5C1A-4CA3-B77D-45D86FCEB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758" y="5066141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400B755-CF19-4CB3-ADC2-087949FAD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7439" y="5513452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A126A72-9FBC-4FF5-9BDE-4901577BE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39996" y="516372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5FB9AA3-4958-48BA-8870-784EDFB80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74023" y="47649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1020730" y="66319"/>
            <a:ext cx="6559165" cy="1494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C00000"/>
                </a:solidFill>
                <a:latin typeface="Agency FB" panose="020B0503020202020204" pitchFamily="34" charset="77"/>
                <a:ea typeface="+mj-ea"/>
                <a:cs typeface="+mj-cs"/>
              </a:rPr>
              <a:t>Churn By Customer Demographics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D62EC523-BE18-BC2F-9B40-75980AC7E7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1305325"/>
              </p:ext>
            </p:extLst>
          </p:nvPr>
        </p:nvGraphicFramePr>
        <p:xfrm>
          <a:off x="6721891" y="2610852"/>
          <a:ext cx="4573309" cy="3053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E2B01B6-A761-BE06-FEA6-ECDA4454D3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002" y="1771097"/>
            <a:ext cx="5730997" cy="42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571499" y="487431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by Services Taken </a:t>
            </a:r>
          </a:p>
        </p:txBody>
      </p:sp>
      <p:graphicFrame>
        <p:nvGraphicFramePr>
          <p:cNvPr id="2" name="TextBox 7">
            <a:extLst>
              <a:ext uri="{FF2B5EF4-FFF2-40B4-BE49-F238E27FC236}">
                <a16:creationId xmlns:a16="http://schemas.microsoft.com/office/drawing/2014/main" id="{7E3D1926-5A9B-DEB4-CBD1-34D96BD80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847460"/>
              </p:ext>
            </p:extLst>
          </p:nvPr>
        </p:nvGraphicFramePr>
        <p:xfrm>
          <a:off x="571499" y="2382252"/>
          <a:ext cx="4573309" cy="3053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Graphical user interface, PowerPoint&#10;&#10;Description automatically generated">
            <a:extLst>
              <a:ext uri="{FF2B5EF4-FFF2-40B4-BE49-F238E27FC236}">
                <a16:creationId xmlns:a16="http://schemas.microsoft.com/office/drawing/2014/main" id="{E38C64AC-47B1-A9F5-311E-0E60D4CBBA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5508" y="1168853"/>
            <a:ext cx="6244507" cy="484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8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571499" y="487431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By Internet Service and Lines</a:t>
            </a:r>
          </a:p>
        </p:txBody>
      </p:sp>
      <p:graphicFrame>
        <p:nvGraphicFramePr>
          <p:cNvPr id="2" name="TextBox 7">
            <a:extLst>
              <a:ext uri="{FF2B5EF4-FFF2-40B4-BE49-F238E27FC236}">
                <a16:creationId xmlns:a16="http://schemas.microsoft.com/office/drawing/2014/main" id="{7E3D1926-5A9B-DEB4-CBD1-34D96BD80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441025"/>
              </p:ext>
            </p:extLst>
          </p:nvPr>
        </p:nvGraphicFramePr>
        <p:xfrm>
          <a:off x="1522691" y="4875181"/>
          <a:ext cx="8673732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B7B24D1-7103-DA8D-A901-546F7713CC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2691" y="1545228"/>
            <a:ext cx="8969201" cy="29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49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571499" y="487431"/>
            <a:ext cx="51564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Analysis Based On Tenure Of Service</a:t>
            </a:r>
            <a:br>
              <a:rPr lang="en-US" sz="3200" b="1" dirty="0">
                <a:solidFill>
                  <a:srgbClr val="C00000"/>
                </a:solidFill>
                <a:latin typeface="Agency FB" panose="020B0503020202020204" pitchFamily="34" charset="77"/>
              </a:rPr>
            </a:br>
            <a:endParaRPr lang="en-US" sz="32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EF375-A5EB-9E9B-B474-8154B534DA72}"/>
              </a:ext>
            </a:extLst>
          </p:cNvPr>
          <p:cNvSpPr txBox="1"/>
          <p:nvPr/>
        </p:nvSpPr>
        <p:spPr>
          <a:xfrm>
            <a:off x="6975334" y="438852"/>
            <a:ext cx="500404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Analysis Based On Payment Method And Billing</a:t>
            </a:r>
          </a:p>
          <a:p>
            <a:endParaRPr lang="en-US" sz="3600" b="1" dirty="0">
              <a:latin typeface="Agency FB" panose="020B0503020202020204" pitchFamily="34" charset="77"/>
            </a:endParaRPr>
          </a:p>
          <a:p>
            <a:endParaRPr lang="en-US" sz="3600" b="1" dirty="0">
              <a:latin typeface="Agency FB" panose="020B0503020202020204" pitchFamily="34" charset="77"/>
            </a:endParaRPr>
          </a:p>
          <a:p>
            <a:endParaRPr lang="en-US" sz="3600" b="1" dirty="0">
              <a:latin typeface="Agency FB" panose="020B0503020202020204" pitchFamily="34" charset="77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1E6BA07-5E54-7091-630D-C103136F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" y="2032021"/>
            <a:ext cx="3909531" cy="2793958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315493D-31A5-D120-B774-F652BB450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72" y="2087402"/>
            <a:ext cx="3532767" cy="2524702"/>
          </a:xfrm>
          <a:prstGeom prst="rect">
            <a:avLst/>
          </a:prstGeom>
        </p:spPr>
      </p:pic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EE5477C2-16A9-9C3D-B347-37E2193113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252247"/>
              </p:ext>
            </p:extLst>
          </p:nvPr>
        </p:nvGraphicFramePr>
        <p:xfrm>
          <a:off x="415786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639079"/>
              </p:ext>
            </p:extLst>
          </p:nvPr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00D3EC-87EB-2B77-2CF7-BFCBAB860571}"/>
              </a:ext>
            </a:extLst>
          </p:cNvPr>
          <p:cNvCxnSpPr>
            <a:cxnSpLocks/>
          </p:cNvCxnSpPr>
          <p:nvPr/>
        </p:nvCxnSpPr>
        <p:spPr>
          <a:xfrm>
            <a:off x="5991727" y="1034716"/>
            <a:ext cx="0" cy="4676727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765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571499" y="487431"/>
            <a:ext cx="51564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Rates by Payment Method</a:t>
            </a:r>
          </a:p>
        </p:txBody>
      </p:sp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89184"/>
              </p:ext>
            </p:extLst>
          </p:nvPr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TextBox 7">
            <a:extLst>
              <a:ext uri="{FF2B5EF4-FFF2-40B4-BE49-F238E27FC236}">
                <a16:creationId xmlns:a16="http://schemas.microsoft.com/office/drawing/2014/main" id="{BAAEE307-1D42-F613-880C-57DBBF795C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188849"/>
              </p:ext>
            </p:extLst>
          </p:nvPr>
        </p:nvGraphicFramePr>
        <p:xfrm>
          <a:off x="2234723" y="5365043"/>
          <a:ext cx="6986434" cy="83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37C53F73-C595-3A11-F081-BA01FFEF2E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23416" y="2771458"/>
            <a:ext cx="3188348" cy="832778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EF6DB9E0-43DB-9667-24DE-63363A9290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3176" y="1663004"/>
            <a:ext cx="5763555" cy="308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3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281646" y="499239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Analysis Based On Online Security And Backup</a:t>
            </a:r>
            <a:b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</a:br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1BDE93-E72A-CD51-7D8D-91566E56640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53" r="7136" b="2330"/>
          <a:stretch/>
        </p:blipFill>
        <p:spPr>
          <a:xfrm>
            <a:off x="8477629" y="1964186"/>
            <a:ext cx="2900855" cy="1495911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11EF6392-CFF5-12C0-FE9D-190C809F47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646" y="1605149"/>
            <a:ext cx="7446588" cy="2458612"/>
          </a:xfrm>
          <a:prstGeom prst="rect">
            <a:avLst/>
          </a:prstGeom>
        </p:spPr>
      </p:pic>
      <p:graphicFrame>
        <p:nvGraphicFramePr>
          <p:cNvPr id="21" name="TextBox 7">
            <a:extLst>
              <a:ext uri="{FF2B5EF4-FFF2-40B4-BE49-F238E27FC236}">
                <a16:creationId xmlns:a16="http://schemas.microsoft.com/office/drawing/2014/main" id="{BD6FE30A-0545-EF4A-E085-A98823212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109001"/>
              </p:ext>
            </p:extLst>
          </p:nvPr>
        </p:nvGraphicFramePr>
        <p:xfrm>
          <a:off x="2263942" y="4551192"/>
          <a:ext cx="7664115" cy="1657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82541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647406" y="547006"/>
            <a:ext cx="6592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Tenure vs Total Charges by Churn Status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FE05C5D-801A-0D3F-57FE-895AFC2DAE9D}"/>
              </a:ext>
            </a:extLst>
          </p:cNvPr>
          <p:cNvSpPr/>
          <p:nvPr/>
        </p:nvSpPr>
        <p:spPr>
          <a:xfrm>
            <a:off x="1792706" y="5038623"/>
            <a:ext cx="8357187" cy="721461"/>
          </a:xfrm>
          <a:prstGeom prst="roundRect">
            <a:avLst>
              <a:gd name="adj" fmla="val 10000"/>
            </a:avLst>
          </a:prstGeom>
          <a:solidFill>
            <a:srgbClr val="ECA295">
              <a:alpha val="72157"/>
            </a:srgbClr>
          </a:solidFill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sz="1800" dirty="0">
                <a:latin typeface="Agency FB" panose="020B0503020202020204" pitchFamily="34" charset="77"/>
              </a:rPr>
              <a:t>The customer churn rate is decreasing with increase in tenure and total charges. Most of the customers are retained with increase in tenure.</a:t>
            </a:r>
          </a:p>
          <a:p>
            <a:endParaRPr lang="en-US" dirty="0"/>
          </a:p>
        </p:txBody>
      </p:sp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57841648-FDBC-FE3B-7606-BDB6E60E81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9732" y="1296047"/>
            <a:ext cx="7772400" cy="354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65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878382" y="674285"/>
            <a:ext cx="6592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K-Nearest Neighbor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496EF-5999-DA44-AFD9-8080E6E713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0593" y="1694840"/>
            <a:ext cx="5113518" cy="2304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EBA4A8-80A2-A243-8A65-2F4F00EDD4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382" y="1694840"/>
            <a:ext cx="5308170" cy="23042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249D7C-9720-FC45-A353-5199C21891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943" y="4467123"/>
            <a:ext cx="6591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9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747889" y="1057404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Multinomial Naive bayes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F069EA-AE22-BA44-80A2-6CDBEAB53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907639"/>
            <a:ext cx="5731437" cy="2113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DF3504-3AC2-094E-A0D0-43677EA077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89" y="1907639"/>
            <a:ext cx="5132911" cy="2113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D6D269-0B5E-F24C-9E2B-0D1891A336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5090" y="4274874"/>
            <a:ext cx="7581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7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685274" y="1169354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Gaussian Naive Bayes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18913-0C63-E247-BA47-0A2B0F92A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0888" y="1996120"/>
            <a:ext cx="5489451" cy="20434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837E7B-193C-114E-8E25-5114F3D3BA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838" y="1996120"/>
            <a:ext cx="5270486" cy="20434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F9197B-6B7F-B745-A1D8-1465FBFDF3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6788" y="4269416"/>
            <a:ext cx="7188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D08B-E99A-AE58-825D-E171D3472894}"/>
              </a:ext>
            </a:extLst>
          </p:cNvPr>
          <p:cNvSpPr txBox="1">
            <a:spLocks/>
          </p:cNvSpPr>
          <p:nvPr/>
        </p:nvSpPr>
        <p:spPr>
          <a:xfrm>
            <a:off x="4581797" y="136523"/>
            <a:ext cx="3551550" cy="7863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C00000"/>
                </a:solidFill>
                <a:latin typeface="Agency FB" panose="020B0503020202020204" pitchFamily="34" charset="77"/>
              </a:rPr>
              <a:t>Introduction</a:t>
            </a:r>
          </a:p>
        </p:txBody>
      </p:sp>
      <p:graphicFrame>
        <p:nvGraphicFramePr>
          <p:cNvPr id="3" name="Text Placeholder 2">
            <a:extLst>
              <a:ext uri="{FF2B5EF4-FFF2-40B4-BE49-F238E27FC236}">
                <a16:creationId xmlns:a16="http://schemas.microsoft.com/office/drawing/2014/main" id="{6D4EE33E-72D7-0DE5-DECE-D9920B1CC3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18792"/>
              </p:ext>
            </p:extLst>
          </p:nvPr>
        </p:nvGraphicFramePr>
        <p:xfrm>
          <a:off x="640106" y="922841"/>
          <a:ext cx="10537229" cy="3689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19EDF21-BB84-D62B-9B12-7D03419724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410" y="4426004"/>
            <a:ext cx="6514323" cy="2431996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7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786942" y="1120612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Logistic Regression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6D9C9-25FC-AD5E-7903-B14CED9C37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381" y="2059356"/>
            <a:ext cx="4391810" cy="22909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54C3A5-6835-F8F3-92A1-4A06405E6B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9785" y="2074719"/>
            <a:ext cx="5963248" cy="22756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0EE167-68BD-1946-9EDC-9B9C1BBB6E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9970" y="4695723"/>
            <a:ext cx="7340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3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878382" y="674285"/>
            <a:ext cx="65923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Decision Tree Classifier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2E4E1-6499-322C-E7A1-B89842FC6F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0217" y="2068052"/>
            <a:ext cx="5586854" cy="2030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1F0A23-7A4E-81D4-86DB-72D9D12CF8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382" y="2059280"/>
            <a:ext cx="4668860" cy="2030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218F13-9EAB-3C44-A8E4-223A06F1D2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4580" y="4429023"/>
            <a:ext cx="7505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11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725982" y="681889"/>
            <a:ext cx="65923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Random Forest Classifier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F8C97-B186-5A44-3F7B-4CD176F1E2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380" y="1563855"/>
            <a:ext cx="4421957" cy="2354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63296B-8588-8427-2EBA-B50652A095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3153" y="1563854"/>
            <a:ext cx="6425107" cy="23547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05B369-7F6C-9947-9743-719D2AB536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3890" y="4233692"/>
            <a:ext cx="7632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18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753691" y="842278"/>
            <a:ext cx="65923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Ada Boost Classifier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7BC56-FD9F-8749-1727-E4CEC3777B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0364" y="1703875"/>
            <a:ext cx="5902037" cy="22825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36263D-0F9D-8873-9342-B209B5FA9F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688" y="1703874"/>
            <a:ext cx="4488875" cy="22825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A4B448-E245-9A4E-9164-660D2AA091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3660" y="4390922"/>
            <a:ext cx="7124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78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876322" y="892671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Gradient Boosting Classifier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EA7210-1E38-F840-E8FD-6B538AC63A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322" y="1846778"/>
            <a:ext cx="4600484" cy="23464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381B7F-9DA9-5CC5-E02C-E1A9702ADA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2655" y="1846779"/>
            <a:ext cx="5677395" cy="23464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39477E-C2AE-D140-9CD9-CEF980164F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43716" y="4551192"/>
            <a:ext cx="6743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2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847852" y="960295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XG Boost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022C7-66B0-DD82-0103-36254FFFC0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853" y="1887104"/>
            <a:ext cx="4480102" cy="2629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0EF3A4-AB1B-5417-7F52-CD2D711BFD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6509" y="1887105"/>
            <a:ext cx="5570122" cy="26294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241ADC-DF46-794E-81BE-767F9B01AC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99512" y="4864100"/>
            <a:ext cx="6158738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8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623112" y="933349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Model Comparison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EEFBC3-7A0D-954A-9E5C-16CB560468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592" y="1725335"/>
            <a:ext cx="8109408" cy="36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45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623112" y="1264819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References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4DB423-76C3-2F46-8B3E-10F33B373980}"/>
              </a:ext>
            </a:extLst>
          </p:cNvPr>
          <p:cNvSpPr/>
          <p:nvPr/>
        </p:nvSpPr>
        <p:spPr>
          <a:xfrm>
            <a:off x="623112" y="2011680"/>
            <a:ext cx="10932618" cy="2117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entury Gothic"/>
              </a:rPr>
              <a:t>[1] Kimura, T. (2022). Customer churn prediction with hybrid resampling and ensemble learning. Journal of Management Information and Decision Sciences, 25(1), 1-23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Century Gothic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Century Gothic"/>
              </a:rPr>
              <a:t>[2] Wang, Xing &amp; Nguyen, </a:t>
            </a:r>
            <a:r>
              <a:rPr lang="en-US" dirty="0" err="1">
                <a:latin typeface="Century Gothic"/>
              </a:rPr>
              <a:t>Khang</a:t>
            </a:r>
            <a:r>
              <a:rPr lang="en-US" dirty="0">
                <a:latin typeface="Century Gothic"/>
              </a:rPr>
              <a:t> &amp; Nguyen, </a:t>
            </a:r>
            <a:r>
              <a:rPr lang="en-US" dirty="0" err="1">
                <a:latin typeface="Century Gothic"/>
              </a:rPr>
              <a:t>Binh</a:t>
            </a:r>
            <a:r>
              <a:rPr lang="en-US" dirty="0">
                <a:latin typeface="Century Gothic"/>
              </a:rPr>
              <a:t>. (2020). Churn Prediction using Ensemble Learning. 56-60. 10.1145/3380688.3380710</a:t>
            </a:r>
          </a:p>
        </p:txBody>
      </p:sp>
    </p:spTree>
    <p:extLst>
      <p:ext uri="{BB962C8B-B14F-4D97-AF65-F5344CB8AC3E}">
        <p14:creationId xmlns:p14="http://schemas.microsoft.com/office/powerpoint/2010/main" val="2503396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6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4577737" y="2428263"/>
            <a:ext cx="3036524" cy="1265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C00000"/>
                </a:solidFill>
                <a:latin typeface="Agency FB" panose="020B0503020202020204" pitchFamily="34" charset="77"/>
                <a:ea typeface="+mj-ea"/>
                <a:cs typeface="+mj-cs"/>
              </a:rPr>
              <a:t>Thank You!</a:t>
            </a:r>
          </a:p>
        </p:txBody>
      </p:sp>
      <p:grpSp>
        <p:nvGrpSpPr>
          <p:cNvPr id="47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2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D08B-E99A-AE58-825D-E171D3472894}"/>
              </a:ext>
            </a:extLst>
          </p:cNvPr>
          <p:cNvSpPr txBox="1">
            <a:spLocks/>
          </p:cNvSpPr>
          <p:nvPr/>
        </p:nvSpPr>
        <p:spPr>
          <a:xfrm>
            <a:off x="633911" y="456943"/>
            <a:ext cx="3551550" cy="7863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C00000"/>
                </a:solidFill>
                <a:latin typeface="Agency FB" panose="020B0503020202020204" pitchFamily="34" charset="77"/>
              </a:rPr>
              <a:t>Dataset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34F101-DF6C-C85B-139C-0178F473A5B4}"/>
              </a:ext>
            </a:extLst>
          </p:cNvPr>
          <p:cNvSpPr txBox="1"/>
          <p:nvPr/>
        </p:nvSpPr>
        <p:spPr>
          <a:xfrm>
            <a:off x="483745" y="1888104"/>
            <a:ext cx="6416743" cy="41088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77"/>
              </a:rPr>
              <a:t>Open-source IBM Dataset used in telecommunications sector to track customer turnover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77"/>
              </a:rPr>
              <a:t>It was initially published in the IBM Community and now available on Kaggle website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gency FB" panose="020B0503020202020204" pitchFamily="34" charset="77"/>
              </a:rPr>
              <a:t>        source:  </a:t>
            </a:r>
            <a:r>
              <a:rPr lang="en-US" dirty="0">
                <a:latin typeface="Agency FB" panose="020B0503020202020204" pitchFamily="34" charset="77"/>
                <a:hlinkClick r:id="rId3"/>
              </a:rPr>
              <a:t>https://www.kaggle.com/datasets/blastchar/telco-customer-churn</a:t>
            </a:r>
            <a:endParaRPr lang="en-US" dirty="0">
              <a:latin typeface="Agency FB" panose="020B0503020202020204" pitchFamily="34" charset="7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77"/>
              </a:rPr>
              <a:t>The dataset contains 7,043 customers and 21 variables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77"/>
              </a:rPr>
              <a:t>It includes data on each customer’s demography, the environments of internet connection and related support, contract terms, billing and payment methods, and the amount charged</a:t>
            </a:r>
          </a:p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C6819B-B1ED-1401-5A65-8DA3724FF9D7}"/>
              </a:ext>
            </a:extLst>
          </p:cNvPr>
          <p:cNvSpPr/>
          <p:nvPr/>
        </p:nvSpPr>
        <p:spPr>
          <a:xfrm>
            <a:off x="7975988" y="1670958"/>
            <a:ext cx="3917523" cy="38208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3CC1A534-B899-2182-2085-8314DFCBB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0974" y="2360481"/>
            <a:ext cx="2137037" cy="2137037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C634C599-A231-B995-F187-932E498A38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766" t="8955" r="19074" b="30843"/>
          <a:stretch/>
        </p:blipFill>
        <p:spPr>
          <a:xfrm>
            <a:off x="9934750" y="3299241"/>
            <a:ext cx="1328383" cy="12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8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D08B-E99A-AE58-825D-E171D3472894}"/>
              </a:ext>
            </a:extLst>
          </p:cNvPr>
          <p:cNvSpPr txBox="1">
            <a:spLocks/>
          </p:cNvSpPr>
          <p:nvPr/>
        </p:nvSpPr>
        <p:spPr>
          <a:xfrm>
            <a:off x="385899" y="829280"/>
            <a:ext cx="3551550" cy="7863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C00000"/>
                </a:solidFill>
                <a:latin typeface="Agency FB" panose="020B0503020202020204" pitchFamily="34" charset="77"/>
              </a:rPr>
              <a:t>Variables In Dataset</a:t>
            </a:r>
          </a:p>
          <a:p>
            <a:endParaRPr lang="en-US" sz="4400" b="1" dirty="0">
              <a:latin typeface="Agency FB" panose="020B0503020202020204" pitchFamily="34" charset="77"/>
            </a:endParaRP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34F101-DF6C-C85B-139C-0178F473A5B4}"/>
              </a:ext>
            </a:extLst>
          </p:cNvPr>
          <p:cNvSpPr txBox="1"/>
          <p:nvPr/>
        </p:nvSpPr>
        <p:spPr>
          <a:xfrm>
            <a:off x="5594783" y="373231"/>
            <a:ext cx="6416743" cy="58477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latin typeface="Agency FB" panose="020B0503020202020204" pitchFamily="34" charset="77"/>
              </a:rPr>
              <a:t>The data set includes information about:</a:t>
            </a:r>
          </a:p>
          <a:p>
            <a:pPr marL="285750" indent="-285750" algn="just" fontAlgn="base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Agency FB" panose="020B0503020202020204" pitchFamily="34" charset="77"/>
              </a:rPr>
              <a:t>Target Variable </a:t>
            </a:r>
            <a:r>
              <a:rPr lang="en-US" dirty="0">
                <a:latin typeface="Agency FB" panose="020B0503020202020204" pitchFamily="34" charset="77"/>
              </a:rPr>
              <a:t>– ‘Churn’, Customers who left within the last month</a:t>
            </a:r>
          </a:p>
          <a:p>
            <a:pPr marL="285750" indent="-285750" algn="just"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gency FB" panose="020B0503020202020204" pitchFamily="34" charset="77"/>
              </a:rPr>
              <a:t>Other Variables include,</a:t>
            </a:r>
          </a:p>
          <a:p>
            <a:pPr marL="171450" lvl="1" indent="-1714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gency FB" panose="020B0503020202020204" pitchFamily="34" charset="77"/>
              </a:rPr>
              <a:t>Services</a:t>
            </a:r>
            <a:r>
              <a:rPr lang="en-US" dirty="0">
                <a:latin typeface="Agency FB" panose="020B0503020202020204" pitchFamily="34" charset="77"/>
              </a:rPr>
              <a:t> that each customer has signed up for – phone, multiple lines, internet, online security, online backup, device protection, tech support, and streaming TV and movies</a:t>
            </a:r>
          </a:p>
          <a:p>
            <a:pPr marL="171450" lvl="1" indent="-1714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gency FB" panose="020B0503020202020204" pitchFamily="34" charset="77"/>
              </a:rPr>
              <a:t>Customer account information </a:t>
            </a:r>
            <a:r>
              <a:rPr lang="en-US" dirty="0">
                <a:latin typeface="Agency FB" panose="020B0503020202020204" pitchFamily="34" charset="77"/>
              </a:rPr>
              <a:t>– how long they’ve been a customer, contract, payment method, paperless billing, monthly charges, and total charges</a:t>
            </a:r>
          </a:p>
          <a:p>
            <a:pPr marL="171450" lvl="1" indent="-1714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77"/>
              </a:rPr>
              <a:t>Demographic info about customers – gender, age range, and if they have partners and dependents</a:t>
            </a:r>
          </a:p>
          <a:p>
            <a:endParaRPr lang="en-US" sz="1400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279429E-042F-5AD0-5C3D-825D8E3F3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39"/>
          <a:stretch/>
        </p:blipFill>
        <p:spPr>
          <a:xfrm>
            <a:off x="0" y="2133350"/>
            <a:ext cx="5406571" cy="32638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870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CFDC29-8E6C-3312-E4A8-811604788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751" y="708660"/>
            <a:ext cx="7599680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9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571499" y="487431"/>
            <a:ext cx="6100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gency FB" panose="020B0503020202020204" pitchFamily="34" charset="77"/>
              </a:rPr>
              <a:t>Literature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47388-4C72-7463-434C-891B5F8C1195}"/>
              </a:ext>
            </a:extLst>
          </p:cNvPr>
          <p:cNvSpPr txBox="1"/>
          <p:nvPr/>
        </p:nvSpPr>
        <p:spPr>
          <a:xfrm>
            <a:off x="973839" y="1452689"/>
            <a:ext cx="10244322" cy="3952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Most popularly used algorithms in prior studies from 2002 to 2013 were traditional ones such as Logistic Regression, Decision Tree, and Artificial Neural Network</a:t>
            </a:r>
          </a:p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gency FB" panose="020B0503020202020204" pitchFamily="34" charset="77"/>
              </a:rPr>
              <a:t>Eria</a:t>
            </a:r>
            <a:r>
              <a:rPr lang="en-US" sz="1600" dirty="0">
                <a:latin typeface="Agency FB" panose="020B0503020202020204" pitchFamily="34" charset="77"/>
              </a:rPr>
              <a:t> and </a:t>
            </a:r>
            <a:r>
              <a:rPr lang="en-US" sz="1600" dirty="0" err="1">
                <a:latin typeface="Agency FB" panose="020B0503020202020204" pitchFamily="34" charset="77"/>
              </a:rPr>
              <a:t>Marikannan</a:t>
            </a:r>
            <a:r>
              <a:rPr lang="en-US" sz="1600" dirty="0">
                <a:latin typeface="Agency FB" panose="020B0503020202020204" pitchFamily="34" charset="77"/>
              </a:rPr>
              <a:t> (2018) reviewed more recent articles published from 2014 to 2017. Their review showed that traditional machine learning algorithms were still dominant in this period</a:t>
            </a:r>
          </a:p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Most frequently used classification algorithms in this period were SVM (Support Vector Machine) and Neural Network, followed by Decision Tree, Naïve Bayes, and Logistic Regression</a:t>
            </a:r>
          </a:p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In the analysis of Lee et al. (2017), Neural Network achieved the highest accuracy, followed by Decision Tree and Logistic Regression</a:t>
            </a:r>
          </a:p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Bharadwaj et al. (2018) showed that Neural Network achieved higher accuracy than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20066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7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777240" y="937119"/>
            <a:ext cx="4606280" cy="1057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C00000"/>
                </a:solidFill>
                <a:latin typeface="Agency FB" panose="020B0503020202020204" pitchFamily="34" charset="77"/>
                <a:ea typeface="+mj-ea"/>
                <a:cs typeface="+mj-cs"/>
              </a:rPr>
              <a:t>Data Analysis by Churn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47388-4C72-7463-434C-891B5F8C1195}"/>
              </a:ext>
            </a:extLst>
          </p:cNvPr>
          <p:cNvSpPr txBox="1"/>
          <p:nvPr/>
        </p:nvSpPr>
        <p:spPr>
          <a:xfrm>
            <a:off x="822815" y="2875227"/>
            <a:ext cx="4878313" cy="2747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lvl="1" indent="-228600" algn="just" fontAlgn="base">
              <a:lnSpc>
                <a:spcPct val="15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gency FB" panose="020B0503020202020204" pitchFamily="34" charset="77"/>
              </a:rPr>
              <a:t>The pie chart shows that the dataset is slightly imbalanced.</a:t>
            </a:r>
          </a:p>
          <a:p>
            <a:pPr marL="285750" lvl="1" indent="-228600" algn="just" fontAlgn="base">
              <a:lnSpc>
                <a:spcPct val="15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gency FB" panose="020B0503020202020204" pitchFamily="34" charset="77"/>
              </a:rPr>
              <a:t>27% of the data belongs to churn class</a:t>
            </a:r>
          </a:p>
          <a:p>
            <a:pPr marL="285750" lvl="1" indent="-228600" algn="just" fontAlgn="base">
              <a:lnSpc>
                <a:spcPct val="15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gency FB" panose="020B0503020202020204" pitchFamily="34" charset="77"/>
              </a:rPr>
              <a:t>73% of the data belongs to the customers who didn’t churn</a:t>
            </a:r>
          </a:p>
          <a:p>
            <a:pPr marL="0" lvl="1" indent="-228600" fontAlgn="base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Agency FB" panose="020B0503020202020204" pitchFamily="34" charset="77"/>
            </a:endParaRPr>
          </a:p>
        </p:txBody>
      </p:sp>
      <p:sp>
        <p:nvSpPr>
          <p:cNvPr id="38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0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078B010-F923-3514-02F3-8EACE562A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594" y="2525041"/>
            <a:ext cx="3536756" cy="3448336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2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571499" y="487431"/>
            <a:ext cx="6100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77"/>
              </a:rPr>
              <a:t>Correlation Analysis</a:t>
            </a:r>
            <a:br>
              <a:rPr lang="en-US" sz="3600" b="1" dirty="0">
                <a:solidFill>
                  <a:srgbClr val="C00000"/>
                </a:solidFill>
                <a:latin typeface="Agency FB" panose="020B0503020202020204" pitchFamily="34" charset="77"/>
              </a:rPr>
            </a:br>
            <a:endParaRPr lang="en-US" sz="36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47388-4C72-7463-434C-891B5F8C1195}"/>
              </a:ext>
            </a:extLst>
          </p:cNvPr>
          <p:cNvSpPr txBox="1"/>
          <p:nvPr/>
        </p:nvSpPr>
        <p:spPr>
          <a:xfrm>
            <a:off x="91186" y="5164329"/>
            <a:ext cx="5310993" cy="1490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There is a multi-collinearity present between total charges and tenure</a:t>
            </a:r>
          </a:p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 It means with increase in tenure the customers tend to charged more </a:t>
            </a:r>
          </a:p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gency FB" panose="020B0503020202020204" pitchFamily="34" charset="77"/>
            </a:endParaRPr>
          </a:p>
        </p:txBody>
      </p:sp>
      <p:pic>
        <p:nvPicPr>
          <p:cNvPr id="2" name="Picture 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DB1D064-B222-31BB-D6C0-FAB063B31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09" y="1622049"/>
            <a:ext cx="4438613" cy="3613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60A4AA-3966-AD87-1ADF-FCE016A1FE51}"/>
              </a:ext>
            </a:extLst>
          </p:cNvPr>
          <p:cNvSpPr txBox="1"/>
          <p:nvPr/>
        </p:nvSpPr>
        <p:spPr>
          <a:xfrm>
            <a:off x="6093126" y="497894"/>
            <a:ext cx="6098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by Contract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56FA1-119F-5144-D89E-6DB6605C0475}"/>
              </a:ext>
            </a:extLst>
          </p:cNvPr>
          <p:cNvSpPr txBox="1"/>
          <p:nvPr/>
        </p:nvSpPr>
        <p:spPr>
          <a:xfrm>
            <a:off x="5813217" y="4867652"/>
            <a:ext cx="6098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This plot shows the number of customers in each contract type for each value of the 'Churn'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gency FB" panose="020B0503020202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We can see that customers on month-to-month contracts are more likely to churn than those on longer-term contracts.</a:t>
            </a:r>
          </a:p>
          <a:p>
            <a:endParaRPr lang="en-US" sz="1600" dirty="0">
              <a:latin typeface="Agency FB" panose="020B0503020202020204" pitchFamily="34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56AA5E-17CA-C0A8-2A15-242C68560853}"/>
              </a:ext>
            </a:extLst>
          </p:cNvPr>
          <p:cNvCxnSpPr/>
          <p:nvPr/>
        </p:nvCxnSpPr>
        <p:spPr>
          <a:xfrm>
            <a:off x="5541879" y="1024095"/>
            <a:ext cx="0" cy="4564887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E8F6F90D-3A05-1107-D00F-E8F3FAB24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837" y="1514532"/>
            <a:ext cx="4627333" cy="32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8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6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730871" y="701"/>
            <a:ext cx="10705478" cy="1454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C00000"/>
                </a:solidFill>
                <a:latin typeface="Agency FB" panose="020B0503020202020204" pitchFamily="34" charset="77"/>
                <a:ea typeface="+mj-ea"/>
                <a:cs typeface="+mj-cs"/>
              </a:rPr>
              <a:t>Box Plot Analysis Of Monthly, And Total Charges</a:t>
            </a:r>
          </a:p>
        </p:txBody>
      </p:sp>
      <p:grpSp>
        <p:nvGrpSpPr>
          <p:cNvPr id="77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1D1E92FC-5689-E050-1E9A-FD365E8FA1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0195825"/>
              </p:ext>
            </p:extLst>
          </p:nvPr>
        </p:nvGraphicFramePr>
        <p:xfrm>
          <a:off x="2144290" y="3996406"/>
          <a:ext cx="8083722" cy="2404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B727DA04-88AC-5F2C-223E-9BE44BF9CE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3988" y="1522462"/>
            <a:ext cx="7772400" cy="263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0094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36291F"/>
      </a:dk2>
      <a:lt2>
        <a:srgbClr val="E6E2E8"/>
      </a:lt2>
      <a:accent1>
        <a:srgbClr val="54B620"/>
      </a:accent1>
      <a:accent2>
        <a:srgbClr val="89AE13"/>
      </a:accent2>
      <a:accent3>
        <a:srgbClr val="BA9E21"/>
      </a:accent3>
      <a:accent4>
        <a:srgbClr val="D56417"/>
      </a:accent4>
      <a:accent5>
        <a:srgbClr val="E7292B"/>
      </a:accent5>
      <a:accent6>
        <a:srgbClr val="D51769"/>
      </a:accent6>
      <a:hlink>
        <a:srgbClr val="BF533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913</Words>
  <Application>Microsoft Macintosh PowerPoint</Application>
  <PresentationFormat>Widescreen</PresentationFormat>
  <Paragraphs>85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Agency FB</vt:lpstr>
      <vt:lpstr>Arial</vt:lpstr>
      <vt:lpstr>Calibri</vt:lpstr>
      <vt:lpstr>Century Gothic</vt:lpstr>
      <vt:lpstr>Gill Sans Nova</vt:lpstr>
      <vt:lpstr>ConfettiVTI</vt:lpstr>
      <vt:lpstr>Telco Customer Churn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 Prediction</dc:title>
  <dc:creator>murali varanasi</dc:creator>
  <cp:lastModifiedBy>Harshini Akkapally</cp:lastModifiedBy>
  <cp:revision>49</cp:revision>
  <dcterms:created xsi:type="dcterms:W3CDTF">2023-04-10T16:47:19Z</dcterms:created>
  <dcterms:modified xsi:type="dcterms:W3CDTF">2023-04-12T18:37:53Z</dcterms:modified>
</cp:coreProperties>
</file>