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2" roundtripDataSignature="AMtx7miGRCpPCJTtt0/3VoQiLnc9j6SH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 name="Google Shape;16;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9"/>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 type="body"/>
          </p:nvPr>
        </p:nvSpPr>
        <p:spPr>
          <a:xfrm>
            <a:off x="457200" y="1610179"/>
            <a:ext cx="8229600" cy="298444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0"/>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11"/>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1"/>
          <p:cNvSpPr txBox="1"/>
          <p:nvPr>
            <p:ph idx="1" type="body"/>
          </p:nvPr>
        </p:nvSpPr>
        <p:spPr>
          <a:xfrm>
            <a:off x="457200" y="1451426"/>
            <a:ext cx="4038600" cy="3173395"/>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11"/>
          <p:cNvSpPr txBox="1"/>
          <p:nvPr>
            <p:ph idx="2" type="body"/>
          </p:nvPr>
        </p:nvSpPr>
        <p:spPr>
          <a:xfrm>
            <a:off x="4648200" y="1451426"/>
            <a:ext cx="4038600" cy="3173395"/>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2"/>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 type="body"/>
          </p:nvPr>
        </p:nvSpPr>
        <p:spPr>
          <a:xfrm>
            <a:off x="457199" y="1397255"/>
            <a:ext cx="4040188" cy="43620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7" name="Google Shape;37;p12"/>
          <p:cNvSpPr txBox="1"/>
          <p:nvPr>
            <p:ph idx="2" type="body"/>
          </p:nvPr>
        </p:nvSpPr>
        <p:spPr>
          <a:xfrm>
            <a:off x="457199" y="1989969"/>
            <a:ext cx="4040188" cy="269406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8" name="Google Shape;38;p12"/>
          <p:cNvSpPr txBox="1"/>
          <p:nvPr>
            <p:ph idx="3" type="body"/>
          </p:nvPr>
        </p:nvSpPr>
        <p:spPr>
          <a:xfrm>
            <a:off x="4645025" y="1397255"/>
            <a:ext cx="4041775" cy="43620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12"/>
          <p:cNvSpPr txBox="1"/>
          <p:nvPr>
            <p:ph idx="4" type="body"/>
          </p:nvPr>
        </p:nvSpPr>
        <p:spPr>
          <a:xfrm>
            <a:off x="4645025" y="1989969"/>
            <a:ext cx="4041775" cy="269406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3"/>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15"/>
          <p:cNvSpPr txBox="1"/>
          <p:nvPr>
            <p:ph type="title"/>
          </p:nvPr>
        </p:nvSpPr>
        <p:spPr>
          <a:xfrm>
            <a:off x="457200" y="679122"/>
            <a:ext cx="3008313" cy="7773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
          <p:cNvSpPr txBox="1"/>
          <p:nvPr>
            <p:ph idx="1" type="body"/>
          </p:nvPr>
        </p:nvSpPr>
        <p:spPr>
          <a:xfrm>
            <a:off x="3575050" y="679122"/>
            <a:ext cx="5111750" cy="3915501"/>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2" name="Google Shape;52;p15"/>
          <p:cNvSpPr txBox="1"/>
          <p:nvPr>
            <p:ph idx="2" type="body"/>
          </p:nvPr>
        </p:nvSpPr>
        <p:spPr>
          <a:xfrm>
            <a:off x="457201" y="1609519"/>
            <a:ext cx="3008313" cy="298510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3" name="Google Shape;53;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5" name="Shape 55"/>
        <p:cNvGrpSpPr/>
        <p:nvPr/>
      </p:nvGrpSpPr>
      <p:grpSpPr>
        <a:xfrm>
          <a:off x="0" y="0"/>
          <a:ext cx="0" cy="0"/>
          <a:chOff x="0" y="0"/>
          <a:chExt cx="0" cy="0"/>
        </a:xfrm>
      </p:grpSpPr>
      <p:sp>
        <p:nvSpPr>
          <p:cNvPr id="56" name="Google Shape;56;p16"/>
          <p:cNvSpPr txBox="1"/>
          <p:nvPr>
            <p:ph type="title"/>
          </p:nvPr>
        </p:nvSpPr>
        <p:spPr>
          <a:xfrm>
            <a:off x="1792288" y="3858517"/>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p:nvPr>
            <p:ph idx="2" type="pic"/>
          </p:nvPr>
        </p:nvSpPr>
        <p:spPr>
          <a:xfrm>
            <a:off x="1792288" y="717648"/>
            <a:ext cx="5486400" cy="3086100"/>
          </a:xfrm>
          <a:prstGeom prst="rect">
            <a:avLst/>
          </a:prstGeom>
          <a:noFill/>
          <a:ln>
            <a:noFill/>
          </a:ln>
        </p:spPr>
      </p:sp>
      <p:sp>
        <p:nvSpPr>
          <p:cNvPr id="58" name="Google Shape;58;p16"/>
          <p:cNvSpPr txBox="1"/>
          <p:nvPr>
            <p:ph idx="1" type="body"/>
          </p:nvPr>
        </p:nvSpPr>
        <p:spPr>
          <a:xfrm>
            <a:off x="1792288" y="4283570"/>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theme" Target="../theme/theme2.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457200" y="1610179"/>
            <a:ext cx="8229600" cy="2984444"/>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descr="MD-flag-background-ppt.png" id="10" name="Google Shape;10;p7"/>
          <p:cNvPicPr preferRelativeResize="0"/>
          <p:nvPr/>
        </p:nvPicPr>
        <p:blipFill rotWithShape="1">
          <a:blip r:embed="rId1">
            <a:alphaModFix/>
          </a:blip>
          <a:srcRect b="0" l="0" r="0" t="0"/>
          <a:stretch/>
        </p:blipFill>
        <p:spPr>
          <a:xfrm>
            <a:off x="0" y="0"/>
            <a:ext cx="9143999" cy="571500"/>
          </a:xfrm>
          <a:prstGeom prst="rect">
            <a:avLst/>
          </a:prstGeom>
          <a:noFill/>
          <a:ln>
            <a:noFill/>
          </a:ln>
        </p:spPr>
      </p:pic>
      <p:pic>
        <p:nvPicPr>
          <p:cNvPr descr="UMBC-primary-logo-CMYK-on-black.png" id="11" name="Google Shape;11;p7"/>
          <p:cNvPicPr preferRelativeResize="0"/>
          <p:nvPr/>
        </p:nvPicPr>
        <p:blipFill rotWithShape="1">
          <a:blip r:embed="rId2">
            <a:alphaModFix/>
          </a:blip>
          <a:srcRect b="0" l="0" r="0" t="0"/>
          <a:stretch/>
        </p:blipFill>
        <p:spPr>
          <a:xfrm>
            <a:off x="294287" y="86177"/>
            <a:ext cx="1749252" cy="402989"/>
          </a:xfrm>
          <a:prstGeom prst="rect">
            <a:avLst/>
          </a:prstGeom>
          <a:noFill/>
          <a:ln>
            <a:noFill/>
          </a:ln>
        </p:spPr>
      </p:pic>
      <p:pic>
        <p:nvPicPr>
          <p:cNvPr descr="corner-element.png" id="12" name="Google Shape;12;p7"/>
          <p:cNvPicPr preferRelativeResize="0"/>
          <p:nvPr/>
        </p:nvPicPr>
        <p:blipFill rotWithShape="1">
          <a:blip r:embed="rId3">
            <a:alphaModFix/>
          </a:blip>
          <a:srcRect b="0" l="0" r="0" t="0"/>
          <a:stretch/>
        </p:blipFill>
        <p:spPr>
          <a:xfrm>
            <a:off x="7919918" y="3901058"/>
            <a:ext cx="1224081" cy="124244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ositivepsychology.com/social-learning-theory-bandura/" TargetMode="External"/><Relationship Id="rId4" Type="http://schemas.openxmlformats.org/officeDocument/2006/relationships/hyperlink" Target="https://panmore.com/apple-inc-organizational-culture-features-implications" TargetMode="External"/><Relationship Id="rId5" Type="http://schemas.openxmlformats.org/officeDocument/2006/relationships/hyperlink" Target="https://www.essay48.com/case/19634-Apollo-Hospitals-Differentiation-through-Hospitality-Organizational-Culture" TargetMode="External"/><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975963" y="608443"/>
            <a:ext cx="7192073" cy="7983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700"/>
              <a:buFont typeface="Calibri"/>
              <a:buNone/>
            </a:pPr>
            <a:r>
              <a:rPr b="1" lang="en-US" sz="2700"/>
              <a:t>Chapter 2:</a:t>
            </a:r>
            <a:r>
              <a:rPr lang="en-US" sz="2700"/>
              <a:t> </a:t>
            </a:r>
            <a:r>
              <a:rPr lang="en-US" sz="2877"/>
              <a:t>The Power of Positive Thinking</a:t>
            </a:r>
            <a:endParaRPr sz="2877"/>
          </a:p>
        </p:txBody>
      </p:sp>
      <p:sp>
        <p:nvSpPr>
          <p:cNvPr id="64" name="Google Shape;64;p1"/>
          <p:cNvSpPr txBox="1"/>
          <p:nvPr>
            <p:ph idx="1" type="subTitle"/>
          </p:nvPr>
        </p:nvSpPr>
        <p:spPr>
          <a:xfrm>
            <a:off x="5332141" y="2483001"/>
            <a:ext cx="2947639" cy="2235082"/>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80000"/>
              </a:lnSpc>
              <a:spcBef>
                <a:spcPts val="256"/>
              </a:spcBef>
              <a:spcAft>
                <a:spcPts val="0"/>
              </a:spcAft>
              <a:buClr>
                <a:schemeClr val="dk1"/>
              </a:buClr>
              <a:buSzPts val="605"/>
              <a:buFont typeface="Arial"/>
              <a:buNone/>
            </a:pPr>
            <a:r>
              <a:t/>
            </a:r>
            <a:endParaRPr sz="2460">
              <a:solidFill>
                <a:schemeClr val="dk1"/>
              </a:solidFill>
              <a:latin typeface="Calibri"/>
              <a:ea typeface="Calibri"/>
              <a:cs typeface="Calibri"/>
              <a:sym typeface="Calibri"/>
            </a:endParaRPr>
          </a:p>
          <a:p>
            <a:pPr indent="0" lvl="0" marL="0" rtl="0" algn="r">
              <a:lnSpc>
                <a:spcPct val="95000"/>
              </a:lnSpc>
              <a:spcBef>
                <a:spcPts val="0"/>
              </a:spcBef>
              <a:spcAft>
                <a:spcPts val="0"/>
              </a:spcAft>
              <a:buClr>
                <a:schemeClr val="dk1"/>
              </a:buClr>
              <a:buSzPts val="605"/>
              <a:buFont typeface="Arial"/>
              <a:buNone/>
            </a:pPr>
            <a:r>
              <a:t/>
            </a:r>
            <a:endParaRPr sz="1442">
              <a:solidFill>
                <a:schemeClr val="dk1"/>
              </a:solidFill>
              <a:latin typeface="Calibri"/>
              <a:ea typeface="Calibri"/>
              <a:cs typeface="Calibri"/>
              <a:sym typeface="Calibri"/>
            </a:endParaRPr>
          </a:p>
          <a:p>
            <a:pPr indent="0" lvl="0" marL="0" rtl="0" algn="ctr">
              <a:lnSpc>
                <a:spcPct val="95000"/>
              </a:lnSpc>
              <a:spcBef>
                <a:spcPts val="0"/>
              </a:spcBef>
              <a:spcAft>
                <a:spcPts val="0"/>
              </a:spcAft>
              <a:buClr>
                <a:schemeClr val="dk1"/>
              </a:buClr>
              <a:buSzPts val="605"/>
              <a:buNone/>
            </a:pPr>
            <a:r>
              <a:t/>
            </a:r>
            <a:endParaRPr sz="1200">
              <a:solidFill>
                <a:schemeClr val="dk1"/>
              </a:solidFill>
            </a:endParaRPr>
          </a:p>
          <a:p>
            <a:pPr indent="0" lvl="0" marL="0" rtl="0" algn="ctr">
              <a:lnSpc>
                <a:spcPct val="95000"/>
              </a:lnSpc>
              <a:spcBef>
                <a:spcPts val="0"/>
              </a:spcBef>
              <a:spcAft>
                <a:spcPts val="0"/>
              </a:spcAft>
              <a:buClr>
                <a:schemeClr val="dk1"/>
              </a:buClr>
              <a:buSzPts val="605"/>
              <a:buNone/>
            </a:pPr>
            <a:r>
              <a:t/>
            </a:r>
            <a:endParaRPr sz="1200">
              <a:solidFill>
                <a:schemeClr val="dk1"/>
              </a:solidFill>
            </a:endParaRPr>
          </a:p>
          <a:p>
            <a:pPr indent="0" lvl="0" marL="0" rtl="0" algn="r">
              <a:lnSpc>
                <a:spcPct val="95000"/>
              </a:lnSpc>
              <a:spcBef>
                <a:spcPts val="0"/>
              </a:spcBef>
              <a:spcAft>
                <a:spcPts val="0"/>
              </a:spcAft>
              <a:buClr>
                <a:schemeClr val="dk1"/>
              </a:buClr>
              <a:buSzPts val="605"/>
              <a:buNone/>
            </a:pPr>
            <a:r>
              <a:rPr b="1" lang="en-US" sz="1200">
                <a:solidFill>
                  <a:schemeClr val="dk1"/>
                </a:solidFill>
              </a:rPr>
              <a:t>By Group 2:</a:t>
            </a:r>
            <a:endParaRPr b="1" sz="1200">
              <a:solidFill>
                <a:schemeClr val="dk1"/>
              </a:solidFill>
            </a:endParaRPr>
          </a:p>
          <a:p>
            <a:pPr indent="0" lvl="0" marL="0" rtl="0" algn="r">
              <a:lnSpc>
                <a:spcPct val="95000"/>
              </a:lnSpc>
              <a:spcBef>
                <a:spcPts val="0"/>
              </a:spcBef>
              <a:spcAft>
                <a:spcPts val="0"/>
              </a:spcAft>
              <a:buClr>
                <a:schemeClr val="dk1"/>
              </a:buClr>
              <a:buSzPts val="605"/>
              <a:buFont typeface="Arial"/>
              <a:buNone/>
            </a:pPr>
            <a:r>
              <a:t/>
            </a:r>
            <a:endParaRPr b="1" sz="1200">
              <a:solidFill>
                <a:schemeClr val="dk1"/>
              </a:solidFill>
            </a:endParaRPr>
          </a:p>
          <a:p>
            <a:pPr indent="0" lvl="0" marL="0" rtl="0" algn="r">
              <a:lnSpc>
                <a:spcPct val="95000"/>
              </a:lnSpc>
              <a:spcBef>
                <a:spcPts val="0"/>
              </a:spcBef>
              <a:spcAft>
                <a:spcPts val="0"/>
              </a:spcAft>
              <a:buClr>
                <a:schemeClr val="dk1"/>
              </a:buClr>
              <a:buSzPts val="605"/>
              <a:buFont typeface="Arial"/>
              <a:buNone/>
            </a:pPr>
            <a:r>
              <a:rPr lang="en-US" sz="1200">
                <a:solidFill>
                  <a:schemeClr val="dk1"/>
                </a:solidFill>
                <a:latin typeface="Calibri"/>
                <a:ea typeface="Calibri"/>
                <a:cs typeface="Calibri"/>
                <a:sym typeface="Calibri"/>
              </a:rPr>
              <a:t>Nidhishree Sanam</a:t>
            </a:r>
            <a:endParaRPr sz="1200">
              <a:solidFill>
                <a:schemeClr val="dk1"/>
              </a:solidFill>
              <a:latin typeface="Calibri"/>
              <a:ea typeface="Calibri"/>
              <a:cs typeface="Calibri"/>
              <a:sym typeface="Calibri"/>
            </a:endParaRPr>
          </a:p>
          <a:p>
            <a:pPr indent="0" lvl="0" marL="0" rtl="0" algn="r">
              <a:lnSpc>
                <a:spcPct val="95000"/>
              </a:lnSpc>
              <a:spcBef>
                <a:spcPts val="0"/>
              </a:spcBef>
              <a:spcAft>
                <a:spcPts val="0"/>
              </a:spcAft>
              <a:buClr>
                <a:schemeClr val="dk1"/>
              </a:buClr>
              <a:buSzPts val="605"/>
              <a:buFont typeface="Arial"/>
              <a:buNone/>
            </a:pPr>
            <a:r>
              <a:rPr lang="en-US" sz="1200">
                <a:solidFill>
                  <a:schemeClr val="dk1"/>
                </a:solidFill>
                <a:latin typeface="Calibri"/>
                <a:ea typeface="Calibri"/>
                <a:cs typeface="Calibri"/>
                <a:sym typeface="Calibri"/>
              </a:rPr>
              <a:t>Shwetha Reddy Reddymalli</a:t>
            </a:r>
            <a:endParaRPr sz="1200">
              <a:solidFill>
                <a:schemeClr val="dk1"/>
              </a:solidFill>
              <a:latin typeface="Calibri"/>
              <a:ea typeface="Calibri"/>
              <a:cs typeface="Calibri"/>
              <a:sym typeface="Calibri"/>
            </a:endParaRPr>
          </a:p>
          <a:p>
            <a:pPr indent="0" lvl="0" marL="0" rtl="0" algn="r">
              <a:lnSpc>
                <a:spcPct val="95000"/>
              </a:lnSpc>
              <a:spcBef>
                <a:spcPts val="0"/>
              </a:spcBef>
              <a:spcAft>
                <a:spcPts val="0"/>
              </a:spcAft>
              <a:buClr>
                <a:schemeClr val="dk1"/>
              </a:buClr>
              <a:buSzPts val="605"/>
              <a:buFont typeface="Arial"/>
              <a:buNone/>
            </a:pPr>
            <a:r>
              <a:rPr lang="en-US" sz="1200">
                <a:solidFill>
                  <a:schemeClr val="dk1"/>
                </a:solidFill>
                <a:latin typeface="Calibri"/>
                <a:ea typeface="Calibri"/>
                <a:cs typeface="Calibri"/>
                <a:sym typeface="Calibri"/>
              </a:rPr>
              <a:t>Sai Gangadhar Veeramreddy</a:t>
            </a:r>
            <a:endParaRPr sz="1200">
              <a:solidFill>
                <a:schemeClr val="dk1"/>
              </a:solidFill>
              <a:latin typeface="Calibri"/>
              <a:ea typeface="Calibri"/>
              <a:cs typeface="Calibri"/>
              <a:sym typeface="Calibri"/>
            </a:endParaRPr>
          </a:p>
          <a:p>
            <a:pPr indent="0" lvl="0" marL="0" rtl="0" algn="r">
              <a:lnSpc>
                <a:spcPct val="95000"/>
              </a:lnSpc>
              <a:spcBef>
                <a:spcPts val="0"/>
              </a:spcBef>
              <a:spcAft>
                <a:spcPts val="0"/>
              </a:spcAft>
              <a:buClr>
                <a:schemeClr val="dk1"/>
              </a:buClr>
              <a:buSzPts val="605"/>
              <a:buFont typeface="Arial"/>
              <a:buNone/>
            </a:pPr>
            <a:r>
              <a:rPr lang="en-US" sz="1200">
                <a:solidFill>
                  <a:schemeClr val="dk1"/>
                </a:solidFill>
                <a:latin typeface="Calibri"/>
                <a:ea typeface="Calibri"/>
                <a:cs typeface="Calibri"/>
                <a:sym typeface="Calibri"/>
              </a:rPr>
              <a:t>Sai Manoj Kalasani</a:t>
            </a:r>
            <a:endParaRPr sz="1200">
              <a:solidFill>
                <a:schemeClr val="dk1"/>
              </a:solidFill>
              <a:latin typeface="Calibri"/>
              <a:ea typeface="Calibri"/>
              <a:cs typeface="Calibri"/>
              <a:sym typeface="Calibri"/>
            </a:endParaRPr>
          </a:p>
          <a:p>
            <a:pPr indent="0" lvl="0" marL="0" rtl="0" algn="r">
              <a:lnSpc>
                <a:spcPct val="95000"/>
              </a:lnSpc>
              <a:spcBef>
                <a:spcPts val="0"/>
              </a:spcBef>
              <a:spcAft>
                <a:spcPts val="0"/>
              </a:spcAft>
              <a:buClr>
                <a:schemeClr val="dk1"/>
              </a:buClr>
              <a:buSzPts val="605"/>
              <a:buFont typeface="Arial"/>
              <a:buNone/>
            </a:pPr>
            <a:r>
              <a:rPr lang="en-US" sz="1200">
                <a:solidFill>
                  <a:schemeClr val="dk1"/>
                </a:solidFill>
                <a:latin typeface="Calibri"/>
                <a:ea typeface="Calibri"/>
                <a:cs typeface="Calibri"/>
                <a:sym typeface="Calibri"/>
              </a:rPr>
              <a:t>Sravani Ravulaparthi</a:t>
            </a:r>
            <a:endParaRPr sz="1200">
              <a:solidFill>
                <a:schemeClr val="dk1"/>
              </a:solidFill>
              <a:latin typeface="Calibri"/>
              <a:ea typeface="Calibri"/>
              <a:cs typeface="Calibri"/>
              <a:sym typeface="Calibri"/>
            </a:endParaRPr>
          </a:p>
          <a:p>
            <a:pPr indent="0" lvl="0" marL="0" rtl="0" algn="ctr">
              <a:lnSpc>
                <a:spcPct val="80000"/>
              </a:lnSpc>
              <a:spcBef>
                <a:spcPts val="256"/>
              </a:spcBef>
              <a:spcAft>
                <a:spcPts val="0"/>
              </a:spcAft>
              <a:buClr>
                <a:srgbClr val="888888"/>
              </a:buClr>
              <a:buSzPts val="1760"/>
              <a:buNone/>
            </a:pPr>
            <a:r>
              <a:t/>
            </a:r>
            <a:endParaRPr sz="2460">
              <a:solidFill>
                <a:schemeClr val="dk1"/>
              </a:solidFill>
              <a:latin typeface="Calibri"/>
              <a:ea typeface="Calibri"/>
              <a:cs typeface="Calibri"/>
              <a:sym typeface="Calibri"/>
            </a:endParaRPr>
          </a:p>
        </p:txBody>
      </p:sp>
      <p:pic>
        <p:nvPicPr>
          <p:cNvPr descr="A picture containing text&#10;&#10;Description automatically generated" id="65" name="Google Shape;65;p1"/>
          <p:cNvPicPr preferRelativeResize="0"/>
          <p:nvPr/>
        </p:nvPicPr>
        <p:blipFill rotWithShape="1">
          <a:blip r:embed="rId3">
            <a:alphaModFix/>
          </a:blip>
          <a:srcRect b="0" l="0" r="0" t="0"/>
          <a:stretch/>
        </p:blipFill>
        <p:spPr>
          <a:xfrm>
            <a:off x="1059391" y="1567849"/>
            <a:ext cx="4417665" cy="2473892"/>
          </a:xfrm>
          <a:prstGeom prst="rect">
            <a:avLst/>
          </a:prstGeom>
          <a:noFill/>
          <a:ln>
            <a:noFill/>
          </a:ln>
        </p:spPr>
      </p:pic>
      <p:pic>
        <p:nvPicPr>
          <p:cNvPr id="66" name="Google Shape;66;p1"/>
          <p:cNvPicPr preferRelativeResize="0"/>
          <p:nvPr/>
        </p:nvPicPr>
        <p:blipFill rotWithShape="1">
          <a:blip r:embed="rId4">
            <a:alphaModFix/>
          </a:blip>
          <a:srcRect b="0" l="0" r="0" t="0"/>
          <a:stretch/>
        </p:blipFill>
        <p:spPr>
          <a:xfrm>
            <a:off x="6824068" y="1406819"/>
            <a:ext cx="1243931" cy="14016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76974" y="635530"/>
            <a:ext cx="3148500" cy="644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Font typeface="Calibri"/>
              <a:buNone/>
            </a:pPr>
            <a:r>
              <a:rPr b="1" lang="en-US" sz="2400"/>
              <a:t>Characters in the story</a:t>
            </a:r>
            <a:endParaRPr b="1" sz="2400"/>
          </a:p>
        </p:txBody>
      </p:sp>
      <p:sp>
        <p:nvSpPr>
          <p:cNvPr id="72" name="Google Shape;72;p4"/>
          <p:cNvSpPr txBox="1"/>
          <p:nvPr>
            <p:ph idx="1" type="body"/>
          </p:nvPr>
        </p:nvSpPr>
        <p:spPr>
          <a:xfrm>
            <a:off x="96200" y="1486761"/>
            <a:ext cx="3436500" cy="1023300"/>
          </a:xfrm>
          <a:prstGeom prst="rect">
            <a:avLst/>
          </a:prstGeom>
          <a:noFill/>
          <a:ln>
            <a:noFill/>
          </a:ln>
        </p:spPr>
        <p:txBody>
          <a:bodyPr anchorCtr="0" anchor="t" bIns="45700" lIns="91425" spcFirstLastPara="1" rIns="91425" wrap="square" tIns="45700">
            <a:noAutofit/>
          </a:bodyPr>
          <a:lstStyle/>
          <a:p>
            <a:pPr indent="0" lvl="0" marL="12700" rtl="0" algn="just">
              <a:lnSpc>
                <a:spcPct val="41666"/>
              </a:lnSpc>
              <a:spcBef>
                <a:spcPts val="1200"/>
              </a:spcBef>
              <a:spcAft>
                <a:spcPts val="0"/>
              </a:spcAft>
              <a:buSzPts val="1600"/>
              <a:buNone/>
            </a:pPr>
            <a:r>
              <a:rPr b="1" lang="en-US" sz="1300">
                <a:latin typeface="Calibri"/>
                <a:ea typeface="Calibri"/>
                <a:cs typeface="Calibri"/>
                <a:sym typeface="Calibri"/>
              </a:rPr>
              <a:t>Stanley          </a:t>
            </a:r>
            <a:r>
              <a:rPr lang="en-US" sz="1300">
                <a:latin typeface="Calibri"/>
                <a:ea typeface="Calibri"/>
                <a:cs typeface="Calibri"/>
                <a:sym typeface="Calibri"/>
              </a:rPr>
              <a:t>   –    Assistant Plant Engineer</a:t>
            </a:r>
            <a:endParaRPr sz="3300"/>
          </a:p>
          <a:p>
            <a:pPr indent="0" lvl="0" marL="12700" rtl="0" algn="just">
              <a:lnSpc>
                <a:spcPct val="41666"/>
              </a:lnSpc>
              <a:spcBef>
                <a:spcPts val="1200"/>
              </a:spcBef>
              <a:spcAft>
                <a:spcPts val="0"/>
              </a:spcAft>
              <a:buSzPts val="1600"/>
              <a:buNone/>
            </a:pPr>
            <a:r>
              <a:rPr b="1" lang="en-US" sz="1300">
                <a:latin typeface="Calibri"/>
                <a:ea typeface="Calibri"/>
                <a:cs typeface="Calibri"/>
                <a:sym typeface="Calibri"/>
              </a:rPr>
              <a:t>Ben Franklyn   </a:t>
            </a:r>
            <a:r>
              <a:rPr lang="en-US" sz="1300">
                <a:latin typeface="Calibri"/>
                <a:ea typeface="Calibri"/>
                <a:cs typeface="Calibri"/>
                <a:sym typeface="Calibri"/>
              </a:rPr>
              <a:t>–    Senior Employee</a:t>
            </a:r>
            <a:endParaRPr sz="3300"/>
          </a:p>
          <a:p>
            <a:pPr indent="0" lvl="0" marL="12700" rtl="0" algn="just">
              <a:lnSpc>
                <a:spcPct val="41666"/>
              </a:lnSpc>
              <a:spcBef>
                <a:spcPts val="1200"/>
              </a:spcBef>
              <a:spcAft>
                <a:spcPts val="0"/>
              </a:spcAft>
              <a:buSzPts val="1600"/>
              <a:buNone/>
            </a:pPr>
            <a:r>
              <a:rPr b="1" lang="en-US" sz="1300">
                <a:latin typeface="Calibri"/>
                <a:ea typeface="Calibri"/>
                <a:cs typeface="Calibri"/>
                <a:sym typeface="Calibri"/>
              </a:rPr>
              <a:t>Marsh</a:t>
            </a:r>
            <a:r>
              <a:rPr lang="en-US" sz="1300">
                <a:latin typeface="Calibri"/>
                <a:ea typeface="Calibri"/>
                <a:cs typeface="Calibri"/>
                <a:sym typeface="Calibri"/>
              </a:rPr>
              <a:t>               –    CEO of the Organization</a:t>
            </a:r>
            <a:endParaRPr sz="3300"/>
          </a:p>
          <a:p>
            <a:pPr indent="0" lvl="0" marL="12700" rtl="0" algn="just">
              <a:lnSpc>
                <a:spcPct val="41666"/>
              </a:lnSpc>
              <a:spcBef>
                <a:spcPts val="1200"/>
              </a:spcBef>
              <a:spcAft>
                <a:spcPts val="0"/>
              </a:spcAft>
              <a:buSzPts val="1600"/>
              <a:buNone/>
            </a:pPr>
            <a:r>
              <a:rPr b="1" lang="en-US" sz="1300">
                <a:latin typeface="Calibri"/>
                <a:ea typeface="Calibri"/>
                <a:cs typeface="Calibri"/>
                <a:sym typeface="Calibri"/>
              </a:rPr>
              <a:t>Ted Shelby       </a:t>
            </a:r>
            <a:r>
              <a:rPr lang="en-US" sz="1300">
                <a:latin typeface="Calibri"/>
                <a:ea typeface="Calibri"/>
                <a:cs typeface="Calibri"/>
                <a:sym typeface="Calibri"/>
              </a:rPr>
              <a:t>–    Staff Assistant of CEO</a:t>
            </a:r>
            <a:endParaRPr sz="3300"/>
          </a:p>
          <a:p>
            <a:pPr indent="0" lvl="0" marL="12700" rtl="0" algn="just">
              <a:lnSpc>
                <a:spcPct val="41666"/>
              </a:lnSpc>
              <a:spcBef>
                <a:spcPts val="1200"/>
              </a:spcBef>
              <a:spcAft>
                <a:spcPts val="0"/>
              </a:spcAft>
              <a:buSzPts val="1600"/>
              <a:buNone/>
            </a:pPr>
            <a:r>
              <a:t/>
            </a:r>
            <a:endParaRPr/>
          </a:p>
        </p:txBody>
      </p:sp>
      <p:pic>
        <p:nvPicPr>
          <p:cNvPr id="73" name="Google Shape;73;p4"/>
          <p:cNvPicPr preferRelativeResize="0"/>
          <p:nvPr/>
        </p:nvPicPr>
        <p:blipFill rotWithShape="1">
          <a:blip r:embed="rId3">
            <a:alphaModFix/>
          </a:blip>
          <a:srcRect b="0" l="0" r="0" t="0"/>
          <a:stretch/>
        </p:blipFill>
        <p:spPr>
          <a:xfrm>
            <a:off x="322200" y="2876675"/>
            <a:ext cx="2658051" cy="1786099"/>
          </a:xfrm>
          <a:prstGeom prst="rect">
            <a:avLst/>
          </a:prstGeom>
          <a:noFill/>
          <a:ln>
            <a:noFill/>
          </a:ln>
        </p:spPr>
      </p:pic>
      <p:sp>
        <p:nvSpPr>
          <p:cNvPr id="74" name="Google Shape;74;p4"/>
          <p:cNvSpPr txBox="1"/>
          <p:nvPr/>
        </p:nvSpPr>
        <p:spPr>
          <a:xfrm>
            <a:off x="3463600" y="414238"/>
            <a:ext cx="4067100" cy="644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Story Recap</a:t>
            </a:r>
            <a:endParaRPr>
              <a:solidFill>
                <a:schemeClr val="dk1"/>
              </a:solidFill>
            </a:endParaRPr>
          </a:p>
        </p:txBody>
      </p:sp>
      <p:sp>
        <p:nvSpPr>
          <p:cNvPr id="75" name="Google Shape;75;p4"/>
          <p:cNvSpPr txBox="1"/>
          <p:nvPr/>
        </p:nvSpPr>
        <p:spPr>
          <a:xfrm>
            <a:off x="3352075" y="989525"/>
            <a:ext cx="5702400" cy="4125000"/>
          </a:xfrm>
          <a:prstGeom prst="rect">
            <a:avLst/>
          </a:prstGeom>
          <a:noFill/>
          <a:ln>
            <a:noFill/>
          </a:ln>
        </p:spPr>
        <p:txBody>
          <a:bodyPr anchorCtr="0" anchor="t" bIns="45700" lIns="91425" spcFirstLastPara="1" rIns="91425" wrap="square" tIns="45700">
            <a:spAutoFit/>
          </a:bodyPr>
          <a:lstStyle/>
          <a:p>
            <a:pPr indent="-304800" lvl="0" marL="285750" rtl="0" algn="just">
              <a:lnSpc>
                <a:spcPct val="100000"/>
              </a:lnSpc>
              <a:spcBef>
                <a:spcPts val="1200"/>
              </a:spcBef>
              <a:spcAft>
                <a:spcPts val="0"/>
              </a:spcAft>
              <a:buClr>
                <a:schemeClr val="dk1"/>
              </a:buClr>
              <a:buSzPts val="1200"/>
              <a:buFont typeface="Noto Sans"/>
              <a:buAutoNum type="arabicPeriod"/>
            </a:pPr>
            <a:r>
              <a:rPr lang="en-US" sz="1200">
                <a:solidFill>
                  <a:schemeClr val="dk1"/>
                </a:solidFill>
                <a:latin typeface="Calibri"/>
                <a:ea typeface="Calibri"/>
                <a:cs typeface="Calibri"/>
                <a:sym typeface="Calibri"/>
              </a:rPr>
              <a:t>Ben comes to Stanley’s office and enquired regarding the overhead pipes' installation in Building B and the insulating material applied.</a:t>
            </a:r>
            <a:endParaRPr sz="1200">
              <a:solidFill>
                <a:schemeClr val="dk1"/>
              </a:solidFill>
              <a:latin typeface="Calibri"/>
              <a:ea typeface="Calibri"/>
              <a:cs typeface="Calibri"/>
              <a:sym typeface="Calibri"/>
            </a:endParaRPr>
          </a:p>
          <a:p>
            <a:pPr indent="-304800" lvl="0" marL="285750" rtl="0" algn="just">
              <a:lnSpc>
                <a:spcPct val="150000"/>
              </a:lnSpc>
              <a:spcBef>
                <a:spcPts val="1200"/>
              </a:spcBef>
              <a:spcAft>
                <a:spcPts val="0"/>
              </a:spcAft>
              <a:buClr>
                <a:schemeClr val="dk1"/>
              </a:buClr>
              <a:buSzPts val="1200"/>
              <a:buFont typeface="Noto Sans"/>
              <a:buAutoNum type="arabicPeriod"/>
            </a:pPr>
            <a:r>
              <a:rPr lang="en-US" sz="1200">
                <a:solidFill>
                  <a:schemeClr val="dk1"/>
                </a:solidFill>
                <a:latin typeface="Calibri"/>
                <a:ea typeface="Calibri"/>
                <a:cs typeface="Calibri"/>
                <a:sym typeface="Calibri"/>
              </a:rPr>
              <a:t>Stanley uses Insuban, the best stuff he could find, instead of Expandrium for the insulation of the pipes which made Ben furious. </a:t>
            </a:r>
            <a:endParaRPr sz="1200">
              <a:solidFill>
                <a:schemeClr val="dk1"/>
              </a:solidFill>
              <a:latin typeface="Calibri"/>
              <a:ea typeface="Calibri"/>
              <a:cs typeface="Calibri"/>
              <a:sym typeface="Calibri"/>
            </a:endParaRPr>
          </a:p>
          <a:p>
            <a:pPr indent="-304800" lvl="0" marL="285750" marR="0" rtl="0" algn="just">
              <a:lnSpc>
                <a:spcPct val="150000"/>
              </a:lnSpc>
              <a:spcBef>
                <a:spcPts val="0"/>
              </a:spcBef>
              <a:spcAft>
                <a:spcPts val="0"/>
              </a:spcAft>
              <a:buClr>
                <a:srgbClr val="000000"/>
              </a:buClr>
              <a:buSzPts val="1200"/>
              <a:buFont typeface="Noto Sans"/>
              <a:buAutoNum type="arabicPeriod"/>
            </a:pPr>
            <a:r>
              <a:rPr b="0" i="0" lang="en-US" sz="1200" u="none" cap="none" strike="noStrike">
                <a:solidFill>
                  <a:schemeClr val="dk1"/>
                </a:solidFill>
                <a:latin typeface="Calibri"/>
                <a:ea typeface="Calibri"/>
                <a:cs typeface="Calibri"/>
                <a:sym typeface="Calibri"/>
              </a:rPr>
              <a:t>Ted Shelby announced that Mr. Marsh would be touring the now-finished Building B to mark the official opening of the B Building facility.</a:t>
            </a:r>
            <a:endParaRPr b="0" i="0" sz="1200" u="none" cap="none" strike="noStrike">
              <a:solidFill>
                <a:srgbClr val="000000"/>
              </a:solidFill>
              <a:latin typeface="Calibri"/>
              <a:ea typeface="Calibri"/>
              <a:cs typeface="Calibri"/>
              <a:sym typeface="Calibri"/>
            </a:endParaRPr>
          </a:p>
          <a:p>
            <a:pPr indent="-304800" lvl="0" marL="285750" marR="0" rtl="0" algn="just">
              <a:lnSpc>
                <a:spcPct val="150000"/>
              </a:lnSpc>
              <a:spcBef>
                <a:spcPts val="0"/>
              </a:spcBef>
              <a:spcAft>
                <a:spcPts val="0"/>
              </a:spcAft>
              <a:buClr>
                <a:srgbClr val="000000"/>
              </a:buClr>
              <a:buSzPts val="1200"/>
              <a:buFont typeface="Noto Sans"/>
              <a:buAutoNum type="arabicPeriod"/>
            </a:pPr>
            <a:r>
              <a:rPr b="0" i="0" lang="en-US" sz="1200" u="none" cap="none" strike="noStrike">
                <a:solidFill>
                  <a:schemeClr val="dk1"/>
                </a:solidFill>
                <a:latin typeface="Calibri"/>
                <a:ea typeface="Calibri"/>
                <a:cs typeface="Calibri"/>
                <a:sym typeface="Calibri"/>
              </a:rPr>
              <a:t>Marsh, Ted Shelby, board members, and Stanley </a:t>
            </a:r>
            <a:r>
              <a:rPr lang="en-US" sz="1200">
                <a:solidFill>
                  <a:schemeClr val="dk1"/>
                </a:solidFill>
                <a:latin typeface="Calibri"/>
                <a:ea typeface="Calibri"/>
                <a:cs typeface="Calibri"/>
                <a:sym typeface="Calibri"/>
              </a:rPr>
              <a:t>were touring the Building B when one of the board member says</a:t>
            </a:r>
            <a:r>
              <a:rPr b="0" i="0" lang="en-US" sz="1200" u="none" cap="none" strike="noStrike">
                <a:solidFill>
                  <a:schemeClr val="dk1"/>
                </a:solidFill>
                <a:latin typeface="Calibri"/>
                <a:ea typeface="Calibri"/>
                <a:cs typeface="Calibri"/>
                <a:sym typeface="Calibri"/>
              </a:rPr>
              <a:t> “Isn’t that Expandrium insulation? I don’t believe I’ve seen that application before.” </a:t>
            </a:r>
            <a:endParaRPr b="0" i="0" sz="1200" u="none" cap="none" strike="noStrike">
              <a:solidFill>
                <a:srgbClr val="000000"/>
              </a:solidFill>
              <a:latin typeface="Calibri"/>
              <a:ea typeface="Calibri"/>
              <a:cs typeface="Calibri"/>
              <a:sym typeface="Calibri"/>
            </a:endParaRPr>
          </a:p>
          <a:p>
            <a:pPr indent="-304800" lvl="0" marL="285750" marR="0" rtl="0" algn="just">
              <a:lnSpc>
                <a:spcPct val="150000"/>
              </a:lnSpc>
              <a:spcBef>
                <a:spcPts val="0"/>
              </a:spcBef>
              <a:spcAft>
                <a:spcPts val="0"/>
              </a:spcAft>
              <a:buClr>
                <a:srgbClr val="000000"/>
              </a:buClr>
              <a:buSzPts val="1200"/>
              <a:buFont typeface="Noto Sans"/>
              <a:buAutoNum type="arabicPeriod"/>
            </a:pPr>
            <a:r>
              <a:rPr b="0" i="0" lang="en-US" sz="1200" u="none" cap="none" strike="noStrike">
                <a:solidFill>
                  <a:schemeClr val="dk1"/>
                </a:solidFill>
                <a:latin typeface="Calibri"/>
                <a:ea typeface="Calibri"/>
                <a:cs typeface="Calibri"/>
                <a:sym typeface="Calibri"/>
              </a:rPr>
              <a:t>In reply Stanley politely says “Well, sir, it’s always been our material of choice in the Company. We see it this way – when your own outﬁt makes the best product, you go with it.”</a:t>
            </a:r>
            <a:endParaRPr b="0" i="0" sz="1200" u="none" cap="none" strike="noStrike">
              <a:solidFill>
                <a:srgbClr val="000000"/>
              </a:solidFill>
              <a:latin typeface="Calibri"/>
              <a:ea typeface="Calibri"/>
              <a:cs typeface="Calibri"/>
              <a:sym typeface="Calibri"/>
            </a:endParaRPr>
          </a:p>
          <a:p>
            <a:pPr indent="-304800" lvl="0" marL="285750" marR="0" rtl="0" algn="just">
              <a:lnSpc>
                <a:spcPct val="150000"/>
              </a:lnSpc>
              <a:spcBef>
                <a:spcPts val="0"/>
              </a:spcBef>
              <a:spcAft>
                <a:spcPts val="0"/>
              </a:spcAft>
              <a:buClr>
                <a:srgbClr val="000000"/>
              </a:buClr>
              <a:buSzPts val="1200"/>
              <a:buFont typeface="Noto Sans"/>
              <a:buAutoNum type="arabicPeriod"/>
            </a:pPr>
            <a:r>
              <a:rPr b="0" i="0" lang="en-US" sz="1200" u="none" cap="none" strike="noStrike">
                <a:solidFill>
                  <a:schemeClr val="dk1"/>
                </a:solidFill>
                <a:latin typeface="Calibri"/>
                <a:ea typeface="Calibri"/>
                <a:cs typeface="Calibri"/>
                <a:sym typeface="Calibri"/>
              </a:rPr>
              <a:t>Mr. Marsh impressed with Stanley's explanation turns to Ted and says, "Good show, Ted. You know, I wish more of our people would understand, like young what's his name there does, that every one of us is a salesman for The Company."</a:t>
            </a:r>
            <a:endParaRPr b="0" i="0" sz="1200" u="none" cap="none" strike="noStrike">
              <a:solidFill>
                <a:srgbClr val="000000"/>
              </a:solidFill>
              <a:latin typeface="Calibri"/>
              <a:ea typeface="Calibri"/>
              <a:cs typeface="Calibri"/>
              <a:sym typeface="Calibri"/>
            </a:endParaRPr>
          </a:p>
        </p:txBody>
      </p:sp>
      <p:cxnSp>
        <p:nvCxnSpPr>
          <p:cNvPr id="76" name="Google Shape;76;p4"/>
          <p:cNvCxnSpPr/>
          <p:nvPr/>
        </p:nvCxnSpPr>
        <p:spPr>
          <a:xfrm>
            <a:off x="3210375" y="897525"/>
            <a:ext cx="11700" cy="3958500"/>
          </a:xfrm>
          <a:prstGeom prst="straightConnector1">
            <a:avLst/>
          </a:prstGeom>
          <a:noFill/>
          <a:ln cap="flat" cmpd="sng" w="19050">
            <a:solidFill>
              <a:srgbClr val="FF9900"/>
            </a:solidFill>
            <a:prstDash val="lgDashDot"/>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573630" y="755265"/>
            <a:ext cx="3931463" cy="55314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Calibri"/>
              <a:buNone/>
            </a:pPr>
            <a:r>
              <a:rPr lang="en-US" sz="2400"/>
              <a:t>Managerial Lessons learned</a:t>
            </a:r>
            <a:endParaRPr/>
          </a:p>
        </p:txBody>
      </p:sp>
      <p:pic>
        <p:nvPicPr>
          <p:cNvPr descr="A close-up of a logo&#10;&#10;Description automatically generated with low confidence" id="82" name="Google Shape;82;p18"/>
          <p:cNvPicPr preferRelativeResize="0"/>
          <p:nvPr/>
        </p:nvPicPr>
        <p:blipFill rotWithShape="1">
          <a:blip r:embed="rId3">
            <a:alphaModFix/>
          </a:blip>
          <a:srcRect b="0" l="0" r="0" t="0"/>
          <a:stretch/>
        </p:blipFill>
        <p:spPr>
          <a:xfrm>
            <a:off x="5927571" y="1308410"/>
            <a:ext cx="2993406" cy="2993406"/>
          </a:xfrm>
          <a:prstGeom prst="rect">
            <a:avLst/>
          </a:prstGeom>
          <a:noFill/>
          <a:ln>
            <a:noFill/>
          </a:ln>
        </p:spPr>
      </p:pic>
      <p:sp>
        <p:nvSpPr>
          <p:cNvPr id="83" name="Google Shape;83;p18"/>
          <p:cNvSpPr txBox="1"/>
          <p:nvPr/>
        </p:nvSpPr>
        <p:spPr>
          <a:xfrm>
            <a:off x="260850" y="1194148"/>
            <a:ext cx="5512200" cy="3232500"/>
          </a:xfrm>
          <a:prstGeom prst="rect">
            <a:avLst/>
          </a:prstGeom>
          <a:noFill/>
          <a:ln>
            <a:noFill/>
          </a:ln>
        </p:spPr>
        <p:txBody>
          <a:bodyPr anchorCtr="0" anchor="t" bIns="45700" lIns="91425" spcFirstLastPara="1" rIns="91425" wrap="square" tIns="45700">
            <a:spAutoFit/>
          </a:bodyPr>
          <a:lstStyle/>
          <a:p>
            <a:pPr indent="0" lvl="0" marL="457200" marR="0" rtl="0" algn="just">
              <a:lnSpc>
                <a:spcPct val="150000"/>
              </a:lnSpc>
              <a:spcBef>
                <a:spcPts val="0"/>
              </a:spcBef>
              <a:spcAft>
                <a:spcPts val="0"/>
              </a:spcAft>
              <a:buNone/>
            </a:pPr>
            <a:r>
              <a:t/>
            </a:r>
            <a:endParaRPr sz="1200">
              <a:solidFill>
                <a:schemeClr val="dk1"/>
              </a:solidFill>
              <a:latin typeface="Calibri"/>
              <a:ea typeface="Calibri"/>
              <a:cs typeface="Calibri"/>
              <a:sym typeface="Calibri"/>
            </a:endParaRPr>
          </a:p>
          <a:p>
            <a:pPr indent="-292100" lvl="0" marL="514350" marR="0" rtl="0" algn="just">
              <a:lnSpc>
                <a:spcPct val="150000"/>
              </a:lnSpc>
              <a:spcBef>
                <a:spcPts val="0"/>
              </a:spcBef>
              <a:spcAft>
                <a:spcPts val="0"/>
              </a:spcAft>
              <a:buClr>
                <a:srgbClr val="000000"/>
              </a:buClr>
              <a:buSzPts val="1500"/>
              <a:buFont typeface="Noto Sans"/>
              <a:buChar char="●"/>
            </a:pPr>
            <a:r>
              <a:rPr b="0" i="0" lang="en-US" sz="1300" u="none" cap="none" strike="noStrike">
                <a:solidFill>
                  <a:schemeClr val="dk1"/>
                </a:solidFill>
                <a:latin typeface="Calibri"/>
                <a:ea typeface="Calibri"/>
                <a:cs typeface="Calibri"/>
                <a:sym typeface="Calibri"/>
              </a:rPr>
              <a:t>Every problem has a solution. Problem complexity totally depends on the perspective of thinking.</a:t>
            </a:r>
            <a:endParaRPr b="0" i="0" sz="1300" u="none" cap="none" strike="noStrike">
              <a:solidFill>
                <a:srgbClr val="000000"/>
              </a:solidFill>
              <a:latin typeface="Calibri"/>
              <a:ea typeface="Calibri"/>
              <a:cs typeface="Calibri"/>
              <a:sym typeface="Calibri"/>
            </a:endParaRPr>
          </a:p>
          <a:p>
            <a:pPr indent="-292100" lvl="0" marL="514350" marR="0" rtl="0" algn="just">
              <a:lnSpc>
                <a:spcPct val="150000"/>
              </a:lnSpc>
              <a:spcBef>
                <a:spcPts val="0"/>
              </a:spcBef>
              <a:spcAft>
                <a:spcPts val="0"/>
              </a:spcAft>
              <a:buClr>
                <a:srgbClr val="000000"/>
              </a:buClr>
              <a:buSzPts val="1500"/>
              <a:buFont typeface="Noto Sans"/>
              <a:buChar char="●"/>
            </a:pPr>
            <a:r>
              <a:rPr b="0" i="0" lang="en-US" sz="1300" u="none" cap="none" strike="noStrike">
                <a:solidFill>
                  <a:schemeClr val="dk1"/>
                </a:solidFill>
                <a:latin typeface="Calibri"/>
                <a:ea typeface="Calibri"/>
                <a:cs typeface="Calibri"/>
                <a:sym typeface="Calibri"/>
              </a:rPr>
              <a:t>Predict rather than being uncertain of not doing anything.</a:t>
            </a:r>
            <a:endParaRPr b="0" i="0" sz="1300" u="none" cap="none" strike="noStrike">
              <a:solidFill>
                <a:srgbClr val="000000"/>
              </a:solidFill>
              <a:latin typeface="Calibri"/>
              <a:ea typeface="Calibri"/>
              <a:cs typeface="Calibri"/>
              <a:sym typeface="Calibri"/>
            </a:endParaRPr>
          </a:p>
          <a:p>
            <a:pPr indent="-292100" lvl="0" marL="514350" marR="0" rtl="0" algn="just">
              <a:lnSpc>
                <a:spcPct val="150000"/>
              </a:lnSpc>
              <a:spcBef>
                <a:spcPts val="0"/>
              </a:spcBef>
              <a:spcAft>
                <a:spcPts val="0"/>
              </a:spcAft>
              <a:buClr>
                <a:srgbClr val="000000"/>
              </a:buClr>
              <a:buSzPts val="1500"/>
              <a:buFont typeface="Noto Sans"/>
              <a:buChar char="●"/>
            </a:pPr>
            <a:r>
              <a:rPr b="0" i="0" lang="en-US" sz="1300" u="none" cap="none" strike="noStrike">
                <a:solidFill>
                  <a:schemeClr val="dk1"/>
                </a:solidFill>
                <a:latin typeface="Calibri"/>
                <a:ea typeface="Calibri"/>
                <a:cs typeface="Calibri"/>
                <a:sym typeface="Calibri"/>
              </a:rPr>
              <a:t>Practice before you preach.</a:t>
            </a:r>
            <a:endParaRPr b="0" i="0" sz="1300" u="none" cap="none" strike="noStrike">
              <a:solidFill>
                <a:srgbClr val="000000"/>
              </a:solidFill>
              <a:latin typeface="Calibri"/>
              <a:ea typeface="Calibri"/>
              <a:cs typeface="Calibri"/>
              <a:sym typeface="Calibri"/>
            </a:endParaRPr>
          </a:p>
          <a:p>
            <a:pPr indent="-292100" lvl="0" marL="514350" marR="0" rtl="0" algn="just">
              <a:lnSpc>
                <a:spcPct val="150000"/>
              </a:lnSpc>
              <a:spcBef>
                <a:spcPts val="0"/>
              </a:spcBef>
              <a:spcAft>
                <a:spcPts val="0"/>
              </a:spcAft>
              <a:buClr>
                <a:srgbClr val="000000"/>
              </a:buClr>
              <a:buSzPts val="1500"/>
              <a:buFont typeface="Noto Sans"/>
              <a:buChar char="●"/>
            </a:pPr>
            <a:r>
              <a:rPr b="0" i="0" lang="en-US" sz="1300" u="none" cap="none" strike="noStrike">
                <a:solidFill>
                  <a:schemeClr val="dk1"/>
                </a:solidFill>
                <a:latin typeface="Calibri"/>
                <a:ea typeface="Calibri"/>
                <a:cs typeface="Calibri"/>
                <a:sym typeface="Calibri"/>
              </a:rPr>
              <a:t>Believe in yourself and visualize your goals to see how small your problems are.</a:t>
            </a:r>
            <a:endParaRPr b="0" i="0" sz="1300" u="none" cap="none" strike="noStrike">
              <a:solidFill>
                <a:srgbClr val="000000"/>
              </a:solidFill>
              <a:latin typeface="Calibri"/>
              <a:ea typeface="Calibri"/>
              <a:cs typeface="Calibri"/>
              <a:sym typeface="Calibri"/>
            </a:endParaRPr>
          </a:p>
          <a:p>
            <a:pPr indent="-292100" lvl="0" marL="514350" marR="0" rtl="0" algn="just">
              <a:lnSpc>
                <a:spcPct val="150000"/>
              </a:lnSpc>
              <a:spcBef>
                <a:spcPts val="0"/>
              </a:spcBef>
              <a:spcAft>
                <a:spcPts val="0"/>
              </a:spcAft>
              <a:buClr>
                <a:srgbClr val="000000"/>
              </a:buClr>
              <a:buSzPts val="1500"/>
              <a:buFont typeface="Noto Sans"/>
              <a:buChar char="●"/>
            </a:pPr>
            <a:r>
              <a:rPr b="0" i="0" lang="en-US" sz="1300" u="none" cap="none" strike="noStrike">
                <a:solidFill>
                  <a:schemeClr val="dk1"/>
                </a:solidFill>
                <a:latin typeface="Calibri"/>
                <a:ea typeface="Calibri"/>
                <a:cs typeface="Calibri"/>
                <a:sym typeface="Calibri"/>
              </a:rPr>
              <a:t>Imagine your life free of worry to become less concerned about the future.</a:t>
            </a:r>
            <a:endParaRPr b="0" i="0" sz="1300" u="none" cap="none" strike="noStrike">
              <a:solidFill>
                <a:srgbClr val="000000"/>
              </a:solidFill>
              <a:latin typeface="Calibri"/>
              <a:ea typeface="Calibri"/>
              <a:cs typeface="Calibri"/>
              <a:sym typeface="Calibri"/>
            </a:endParaRPr>
          </a:p>
          <a:p>
            <a:pPr indent="-292100" lvl="0" marL="514350" marR="0" rtl="0" algn="just">
              <a:lnSpc>
                <a:spcPct val="150000"/>
              </a:lnSpc>
              <a:spcBef>
                <a:spcPts val="0"/>
              </a:spcBef>
              <a:spcAft>
                <a:spcPts val="0"/>
              </a:spcAft>
              <a:buClr>
                <a:srgbClr val="000000"/>
              </a:buClr>
              <a:buSzPts val="1500"/>
              <a:buFont typeface="Noto Sans"/>
              <a:buChar char="●"/>
            </a:pPr>
            <a:r>
              <a:rPr b="0" i="0" lang="en-US" sz="1300" u="none" cap="none" strike="noStrike">
                <a:solidFill>
                  <a:schemeClr val="dk1"/>
                </a:solidFill>
                <a:latin typeface="Calibri"/>
                <a:ea typeface="Calibri"/>
                <a:cs typeface="Calibri"/>
                <a:sym typeface="Calibri"/>
              </a:rPr>
              <a:t>Your attitude determines your entire life.</a:t>
            </a:r>
            <a:endParaRPr b="0" i="0" sz="13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420500" y="656400"/>
            <a:ext cx="1656300" cy="4734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66666"/>
              <a:buFont typeface="Calibri"/>
              <a:buNone/>
            </a:pPr>
            <a:r>
              <a:rPr lang="en-US" sz="2400"/>
              <a:t>Theories </a:t>
            </a:r>
            <a:endParaRPr/>
          </a:p>
        </p:txBody>
      </p:sp>
      <p:pic>
        <p:nvPicPr>
          <p:cNvPr descr="Diagram&#10;&#10;Description automatically generated" id="89" name="Google Shape;89;p19"/>
          <p:cNvPicPr preferRelativeResize="0"/>
          <p:nvPr/>
        </p:nvPicPr>
        <p:blipFill rotWithShape="1">
          <a:blip r:embed="rId3">
            <a:alphaModFix/>
          </a:blip>
          <a:srcRect b="0" l="0" r="0" t="0"/>
          <a:stretch/>
        </p:blipFill>
        <p:spPr>
          <a:xfrm>
            <a:off x="6467075" y="1874375"/>
            <a:ext cx="2520950" cy="1667875"/>
          </a:xfrm>
          <a:prstGeom prst="rect">
            <a:avLst/>
          </a:prstGeom>
          <a:noFill/>
          <a:ln>
            <a:noFill/>
          </a:ln>
        </p:spPr>
      </p:pic>
      <p:sp>
        <p:nvSpPr>
          <p:cNvPr id="90" name="Google Shape;90;p19"/>
          <p:cNvSpPr txBox="1"/>
          <p:nvPr/>
        </p:nvSpPr>
        <p:spPr>
          <a:xfrm>
            <a:off x="420525" y="1129800"/>
            <a:ext cx="5637600" cy="42483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en-US" sz="1200">
                <a:solidFill>
                  <a:schemeClr val="dk1"/>
                </a:solidFill>
                <a:latin typeface="Calibri"/>
                <a:ea typeface="Calibri"/>
                <a:cs typeface="Calibri"/>
                <a:sym typeface="Calibri"/>
              </a:rPr>
              <a:t>Organization Culture</a:t>
            </a:r>
            <a:endParaRPr b="1" sz="1200">
              <a:solidFill>
                <a:schemeClr val="dk1"/>
              </a:solidFill>
              <a:latin typeface="Calibri"/>
              <a:ea typeface="Calibri"/>
              <a:cs typeface="Calibri"/>
              <a:sym typeface="Calibri"/>
            </a:endParaRPr>
          </a:p>
          <a:p>
            <a:pPr indent="-317500" lvl="0" marL="457200" rtl="0" algn="just">
              <a:lnSpc>
                <a:spcPct val="150000"/>
              </a:lnSpc>
              <a:spcBef>
                <a:spcPts val="0"/>
              </a:spcBef>
              <a:spcAft>
                <a:spcPts val="0"/>
              </a:spcAft>
              <a:buSzPts val="1400"/>
              <a:buFont typeface="Noto Sans"/>
              <a:buChar char="●"/>
            </a:pPr>
            <a:r>
              <a:rPr lang="en-US" sz="1200">
                <a:solidFill>
                  <a:schemeClr val="dk1"/>
                </a:solidFill>
                <a:latin typeface="Calibri"/>
                <a:ea typeface="Calibri"/>
                <a:cs typeface="Calibri"/>
                <a:sym typeface="Calibri"/>
              </a:rPr>
              <a:t>Shared views, values, and attitudes developed by leaders within the organization defines organizational culture, which in turn shapes how employees behave and perceive in the organization.</a:t>
            </a:r>
            <a:endParaRPr sz="1200">
              <a:solidFill>
                <a:schemeClr val="dk1"/>
              </a:solidFill>
              <a:latin typeface="Calibri"/>
              <a:ea typeface="Calibri"/>
              <a:cs typeface="Calibri"/>
              <a:sym typeface="Calibri"/>
            </a:endParaRPr>
          </a:p>
          <a:p>
            <a:pPr indent="0" lvl="0" marL="457200" rtl="0" algn="just">
              <a:lnSpc>
                <a:spcPct val="15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50000"/>
              </a:lnSpc>
              <a:spcBef>
                <a:spcPts val="0"/>
              </a:spcBef>
              <a:spcAft>
                <a:spcPts val="0"/>
              </a:spcAft>
              <a:buNone/>
            </a:pPr>
            <a:r>
              <a:rPr b="1" lang="en-US" sz="1200">
                <a:solidFill>
                  <a:schemeClr val="dk1"/>
                </a:solidFill>
                <a:latin typeface="Calibri"/>
                <a:ea typeface="Calibri"/>
                <a:cs typeface="Calibri"/>
                <a:sym typeface="Calibri"/>
              </a:rPr>
              <a:t>Social Learning Theory</a:t>
            </a:r>
            <a:endParaRPr b="1" sz="1200">
              <a:solidFill>
                <a:schemeClr val="dk1"/>
              </a:solidFill>
              <a:latin typeface="Calibri"/>
              <a:ea typeface="Calibri"/>
              <a:cs typeface="Calibri"/>
              <a:sym typeface="Calibri"/>
            </a:endParaRPr>
          </a:p>
          <a:p>
            <a:pPr indent="-317500" lvl="0" marL="457200" rtl="0" algn="just">
              <a:lnSpc>
                <a:spcPct val="150000"/>
              </a:lnSpc>
              <a:spcBef>
                <a:spcPts val="0"/>
              </a:spcBef>
              <a:spcAft>
                <a:spcPts val="0"/>
              </a:spcAft>
              <a:buSzPts val="1400"/>
              <a:buFont typeface="Noto Sans"/>
              <a:buChar char="●"/>
            </a:pPr>
            <a:r>
              <a:rPr lang="en-US" sz="1200">
                <a:solidFill>
                  <a:schemeClr val="dk1"/>
                </a:solidFill>
                <a:latin typeface="Calibri"/>
                <a:ea typeface="Calibri"/>
                <a:cs typeface="Calibri"/>
                <a:sym typeface="Calibri"/>
              </a:rPr>
              <a:t>Social learning theory considers how environmental and cognitive factors interact to influence human learning and behavior.</a:t>
            </a:r>
            <a:endParaRPr sz="1200">
              <a:solidFill>
                <a:schemeClr val="dk1"/>
              </a:solidFill>
              <a:latin typeface="Calibri"/>
              <a:ea typeface="Calibri"/>
              <a:cs typeface="Calibri"/>
              <a:sym typeface="Calibri"/>
            </a:endParaRPr>
          </a:p>
          <a:p>
            <a:pPr indent="0" lvl="0" marL="457200" rtl="0" algn="just">
              <a:lnSpc>
                <a:spcPct val="15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50000"/>
              </a:lnSpc>
              <a:spcBef>
                <a:spcPts val="0"/>
              </a:spcBef>
              <a:spcAft>
                <a:spcPts val="0"/>
              </a:spcAft>
              <a:buNone/>
            </a:pPr>
            <a:r>
              <a:rPr b="1" lang="en-US" sz="1200">
                <a:solidFill>
                  <a:schemeClr val="dk1"/>
                </a:solidFill>
                <a:latin typeface="Calibri"/>
                <a:ea typeface="Calibri"/>
                <a:cs typeface="Calibri"/>
                <a:sym typeface="Calibri"/>
              </a:rPr>
              <a:t>Impression Management</a:t>
            </a:r>
            <a:endParaRPr b="1" sz="1200">
              <a:solidFill>
                <a:schemeClr val="dk1"/>
              </a:solidFill>
              <a:latin typeface="Calibri"/>
              <a:ea typeface="Calibri"/>
              <a:cs typeface="Calibri"/>
              <a:sym typeface="Calibri"/>
            </a:endParaRPr>
          </a:p>
          <a:p>
            <a:pPr indent="-304800" lvl="0" marL="457200" rtl="0" algn="just">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Impression management is a conscious or subconscious process in which people attempt to influence the perceptions of other people or </a:t>
            </a:r>
            <a:r>
              <a:rPr lang="en-US" sz="1200">
                <a:solidFill>
                  <a:schemeClr val="dk1"/>
                </a:solidFill>
                <a:latin typeface="Calibri"/>
                <a:ea typeface="Calibri"/>
                <a:cs typeface="Calibri"/>
                <a:sym typeface="Calibri"/>
              </a:rPr>
              <a:t>object</a:t>
            </a:r>
            <a:r>
              <a:rPr lang="en-US" sz="1200">
                <a:solidFill>
                  <a:schemeClr val="dk1"/>
                </a:solidFill>
                <a:latin typeface="Calibri"/>
                <a:ea typeface="Calibri"/>
                <a:cs typeface="Calibri"/>
                <a:sym typeface="Calibri"/>
              </a:rPr>
              <a:t> by controlling information in social interaction.</a:t>
            </a:r>
            <a:endParaRPr b="1" sz="1200">
              <a:solidFill>
                <a:schemeClr val="dk1"/>
              </a:solidFill>
              <a:latin typeface="Calibri"/>
              <a:ea typeface="Calibri"/>
              <a:cs typeface="Calibri"/>
              <a:sym typeface="Calibri"/>
            </a:endParaRPr>
          </a:p>
          <a:p>
            <a:pPr indent="0" lvl="0" marL="457200" rtl="0" algn="just">
              <a:lnSpc>
                <a:spcPct val="150000"/>
              </a:lnSpc>
              <a:spcBef>
                <a:spcPts val="0"/>
              </a:spcBef>
              <a:spcAft>
                <a:spcPts val="0"/>
              </a:spcAft>
              <a:buNone/>
            </a:pPr>
            <a:r>
              <a:t/>
            </a:r>
            <a:endParaRPr sz="12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1" sz="1200">
              <a:solidFill>
                <a:schemeClr val="dk1"/>
              </a:solidFill>
              <a:latin typeface="Calibri"/>
              <a:ea typeface="Calibri"/>
              <a:cs typeface="Calibri"/>
              <a:sym typeface="Calibri"/>
            </a:endParaRPr>
          </a:p>
        </p:txBody>
      </p:sp>
      <p:pic>
        <p:nvPicPr>
          <p:cNvPr id="91" name="Google Shape;91;p19"/>
          <p:cNvPicPr preferRelativeResize="0"/>
          <p:nvPr/>
        </p:nvPicPr>
        <p:blipFill>
          <a:blip r:embed="rId4">
            <a:alphaModFix/>
          </a:blip>
          <a:stretch>
            <a:fillRect/>
          </a:stretch>
        </p:blipFill>
        <p:spPr>
          <a:xfrm>
            <a:off x="6176500" y="723000"/>
            <a:ext cx="2227399" cy="1030950"/>
          </a:xfrm>
          <a:prstGeom prst="rect">
            <a:avLst/>
          </a:prstGeom>
          <a:noFill/>
          <a:ln>
            <a:noFill/>
          </a:ln>
        </p:spPr>
      </p:pic>
      <p:pic>
        <p:nvPicPr>
          <p:cNvPr id="92" name="Google Shape;92;p19"/>
          <p:cNvPicPr preferRelativeResize="0"/>
          <p:nvPr/>
        </p:nvPicPr>
        <p:blipFill>
          <a:blip r:embed="rId5">
            <a:alphaModFix/>
          </a:blip>
          <a:stretch>
            <a:fillRect/>
          </a:stretch>
        </p:blipFill>
        <p:spPr>
          <a:xfrm>
            <a:off x="6176500" y="3712350"/>
            <a:ext cx="1433476" cy="132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566196" y="672908"/>
            <a:ext cx="2999678" cy="54629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Calibri"/>
              <a:buNone/>
            </a:pPr>
            <a:r>
              <a:rPr lang="en-US" sz="2400"/>
              <a:t>Additional Research</a:t>
            </a:r>
            <a:endParaRPr sz="2400"/>
          </a:p>
        </p:txBody>
      </p:sp>
      <p:sp>
        <p:nvSpPr>
          <p:cNvPr id="98" name="Google Shape;98;p20"/>
          <p:cNvSpPr txBox="1"/>
          <p:nvPr/>
        </p:nvSpPr>
        <p:spPr>
          <a:xfrm>
            <a:off x="462032" y="1219201"/>
            <a:ext cx="3857100" cy="34785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000" u="none" cap="none" strike="noStrike">
                <a:solidFill>
                  <a:schemeClr val="dk1"/>
                </a:solidFill>
                <a:latin typeface="Calibri"/>
                <a:ea typeface="Calibri"/>
                <a:cs typeface="Calibri"/>
                <a:sym typeface="Calibri"/>
              </a:rPr>
              <a:t>Apple Inc. has an </a:t>
            </a:r>
            <a:r>
              <a:rPr b="1" i="0" lang="en-US" sz="1000" u="none" cap="none" strike="noStrike">
                <a:solidFill>
                  <a:schemeClr val="dk1"/>
                </a:solidFill>
                <a:latin typeface="Calibri"/>
                <a:ea typeface="Calibri"/>
                <a:cs typeface="Calibri"/>
                <a:sym typeface="Calibri"/>
              </a:rPr>
              <a:t>organizational culture for creative innovation</a:t>
            </a:r>
            <a:r>
              <a:rPr b="0" i="0" lang="en-US" sz="1000" u="none" cap="none" strike="noStrike">
                <a:solidFill>
                  <a:schemeClr val="dk1"/>
                </a:solidFill>
                <a:latin typeface="Calibri"/>
                <a:ea typeface="Calibri"/>
                <a:cs typeface="Calibri"/>
                <a:sym typeface="Calibri"/>
              </a:rPr>
              <a:t>. The company’s cultural features focus on maintaining a high level of innovation that involves workers’ creativity and a mindset that challenges conventions and standards, such as in the area of consumer electronics design. The business depends on cultural support and coherence, which are determinants of competitiveness and industry leadership, especially in addressing aggressive and rapid technological innovation and product development. The following are the main characteristics of Apple’s corporate culture:</a:t>
            </a:r>
            <a:endParaRPr b="0" i="0" sz="1000" u="none" cap="none" strike="noStrike">
              <a:solidFill>
                <a:srgbClr val="000000"/>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1200"/>
              <a:buFont typeface="Arial"/>
              <a:buNone/>
            </a:pPr>
            <a:r>
              <a:rPr b="0" i="0" lang="en-US" sz="1000" u="none" cap="none" strike="noStrike">
                <a:solidFill>
                  <a:schemeClr val="dk1"/>
                </a:solidFill>
                <a:latin typeface="Calibri"/>
                <a:ea typeface="Calibri"/>
                <a:cs typeface="Calibri"/>
                <a:sym typeface="Calibri"/>
              </a:rPr>
              <a:t>The following are the main characteristics of Apple’s corporate culture:</a:t>
            </a:r>
            <a:endParaRPr b="0" i="0" sz="1000" u="none" cap="none" strike="noStrike">
              <a:solidFill>
                <a:srgbClr val="000000"/>
              </a:solidFill>
              <a:latin typeface="Calibri"/>
              <a:ea typeface="Calibri"/>
              <a:cs typeface="Calibri"/>
              <a:sym typeface="Calibri"/>
            </a:endParaRPr>
          </a:p>
          <a:p>
            <a:pPr indent="-292100" lvl="0" marL="457200" marR="0" rtl="0" algn="just">
              <a:lnSpc>
                <a:spcPct val="150000"/>
              </a:lnSpc>
              <a:spcBef>
                <a:spcPts val="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Top-notch excellence</a:t>
            </a:r>
            <a:endParaRPr b="0" i="0" sz="1000" u="none" cap="none" strike="noStrike">
              <a:solidFill>
                <a:srgbClr val="000000"/>
              </a:solidFill>
              <a:latin typeface="Calibri"/>
              <a:ea typeface="Calibri"/>
              <a:cs typeface="Calibri"/>
              <a:sym typeface="Calibri"/>
            </a:endParaRPr>
          </a:p>
          <a:p>
            <a:pPr indent="-292100" lvl="0" marL="457200" marR="0" rtl="0" algn="just">
              <a:lnSpc>
                <a:spcPct val="150000"/>
              </a:lnSpc>
              <a:spcBef>
                <a:spcPts val="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Creativity</a:t>
            </a:r>
            <a:endParaRPr b="0" i="0" sz="1000" u="none" cap="none" strike="noStrike">
              <a:solidFill>
                <a:schemeClr val="dk1"/>
              </a:solidFill>
              <a:latin typeface="Calibri"/>
              <a:ea typeface="Calibri"/>
              <a:cs typeface="Calibri"/>
              <a:sym typeface="Calibri"/>
            </a:endParaRPr>
          </a:p>
          <a:p>
            <a:pPr indent="-292100" lvl="0" marL="457200" marR="0" rtl="0" algn="just">
              <a:lnSpc>
                <a:spcPct val="150000"/>
              </a:lnSpc>
              <a:spcBef>
                <a:spcPts val="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Innovation</a:t>
            </a:r>
            <a:endParaRPr b="0" i="0" sz="1000" u="none" cap="none" strike="noStrike">
              <a:solidFill>
                <a:schemeClr val="dk1"/>
              </a:solidFill>
              <a:latin typeface="Calibri"/>
              <a:ea typeface="Calibri"/>
              <a:cs typeface="Calibri"/>
              <a:sym typeface="Calibri"/>
            </a:endParaRPr>
          </a:p>
          <a:p>
            <a:pPr indent="-292100" lvl="0" marL="457200" marR="0" rtl="0" algn="just">
              <a:lnSpc>
                <a:spcPct val="150000"/>
              </a:lnSpc>
              <a:spcBef>
                <a:spcPts val="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Secrecy</a:t>
            </a:r>
            <a:endParaRPr b="0" i="0" sz="1000" u="none" cap="none" strike="noStrike">
              <a:solidFill>
                <a:srgbClr val="000000"/>
              </a:solidFill>
              <a:latin typeface="Calibri"/>
              <a:ea typeface="Calibri"/>
              <a:cs typeface="Calibri"/>
              <a:sym typeface="Calibri"/>
            </a:endParaRPr>
          </a:p>
          <a:p>
            <a:pPr indent="-292100" lvl="0" marL="457200" marR="0" rtl="0" algn="just">
              <a:lnSpc>
                <a:spcPct val="150000"/>
              </a:lnSpc>
              <a:spcBef>
                <a:spcPts val="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Moderate combativeness</a:t>
            </a:r>
            <a:endParaRPr b="0" i="0" sz="1000" u="none" cap="none" strike="noStrike">
              <a:solidFill>
                <a:srgbClr val="000000"/>
              </a:solidFill>
              <a:latin typeface="Calibri"/>
              <a:ea typeface="Calibri"/>
              <a:cs typeface="Calibri"/>
              <a:sym typeface="Calibri"/>
            </a:endParaRPr>
          </a:p>
        </p:txBody>
      </p:sp>
      <p:pic>
        <p:nvPicPr>
          <p:cNvPr descr="Shape&#10;&#10;Description automatically generated with low confidence" id="99" name="Google Shape;99;p20"/>
          <p:cNvPicPr preferRelativeResize="0"/>
          <p:nvPr/>
        </p:nvPicPr>
        <p:blipFill rotWithShape="1">
          <a:blip r:embed="rId3">
            <a:alphaModFix/>
          </a:blip>
          <a:srcRect b="0" l="0" r="0" t="0"/>
          <a:stretch/>
        </p:blipFill>
        <p:spPr>
          <a:xfrm>
            <a:off x="2841469" y="3751512"/>
            <a:ext cx="1088545" cy="937585"/>
          </a:xfrm>
          <a:prstGeom prst="rect">
            <a:avLst/>
          </a:prstGeom>
          <a:noFill/>
          <a:ln>
            <a:noFill/>
          </a:ln>
        </p:spPr>
      </p:pic>
      <p:sp>
        <p:nvSpPr>
          <p:cNvPr id="100" name="Google Shape;100;p20"/>
          <p:cNvSpPr txBox="1"/>
          <p:nvPr/>
        </p:nvSpPr>
        <p:spPr>
          <a:xfrm>
            <a:off x="4627426" y="1219200"/>
            <a:ext cx="3808500" cy="3309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100" u="none" cap="none" strike="noStrike">
                <a:solidFill>
                  <a:schemeClr val="dk1"/>
                </a:solidFill>
                <a:highlight>
                  <a:schemeClr val="lt1"/>
                </a:highlight>
                <a:latin typeface="Calibri"/>
                <a:ea typeface="Calibri"/>
                <a:cs typeface="Calibri"/>
                <a:sym typeface="Calibri"/>
              </a:rPr>
              <a:t>Apollo has an </a:t>
            </a:r>
            <a:r>
              <a:rPr b="1" i="0" lang="en-US" sz="1100" u="none" cap="none" strike="noStrike">
                <a:solidFill>
                  <a:schemeClr val="dk1"/>
                </a:solidFill>
                <a:highlight>
                  <a:schemeClr val="lt1"/>
                </a:highlight>
                <a:latin typeface="Calibri"/>
                <a:ea typeface="Calibri"/>
                <a:cs typeface="Calibri"/>
                <a:sym typeface="Calibri"/>
              </a:rPr>
              <a:t>organizational culture for Hospitality</a:t>
            </a:r>
            <a:r>
              <a:rPr b="0" i="0" lang="en-US" sz="1100" u="none" cap="none" strike="noStrike">
                <a:solidFill>
                  <a:schemeClr val="dk1"/>
                </a:solidFill>
                <a:highlight>
                  <a:schemeClr val="lt1"/>
                </a:highlight>
                <a:latin typeface="Calibri"/>
                <a:ea typeface="Calibri"/>
                <a:cs typeface="Calibri"/>
                <a:sym typeface="Calibri"/>
              </a:rPr>
              <a:t>. In the case of Apollo Hospitals Differentiation through Hospitality, the company promotes a professional attitude among its employees. There is no obligation to behave in a particular way. At Apollo Hospitals Differentiation through Hospitality, diversity is promoted, and differences are appreciated. It is done to leverage the opportunities offered by such constructive differences. It shows the importance of cultivating a professional organizational culture to remain successful in a highly diversified environment.</a:t>
            </a:r>
            <a:endParaRPr b="0" i="0" sz="1100" u="none" cap="none" strike="noStrike">
              <a:solidFill>
                <a:schemeClr val="dk1"/>
              </a:solidFill>
              <a:highlight>
                <a:schemeClr val="lt1"/>
              </a:highlight>
              <a:latin typeface="Calibri"/>
              <a:ea typeface="Calibri"/>
              <a:cs typeface="Calibri"/>
              <a:sym typeface="Calibri"/>
            </a:endParaRPr>
          </a:p>
          <a:p>
            <a:pPr indent="-298450" lvl="0" marL="457200" marR="0" rtl="0" algn="just">
              <a:lnSpc>
                <a:spcPct val="150000"/>
              </a:lnSpc>
              <a:spcBef>
                <a:spcPts val="0"/>
              </a:spcBef>
              <a:spcAft>
                <a:spcPts val="0"/>
              </a:spcAft>
              <a:buClr>
                <a:schemeClr val="dk1"/>
              </a:buClr>
              <a:buSzPts val="1100"/>
              <a:buFont typeface="Calibri"/>
              <a:buChar char="●"/>
            </a:pPr>
            <a:r>
              <a:rPr b="0" i="0" lang="en-US" sz="1100" u="none" cap="none" strike="noStrike">
                <a:solidFill>
                  <a:schemeClr val="dk1"/>
                </a:solidFill>
                <a:highlight>
                  <a:schemeClr val="lt1"/>
                </a:highlight>
                <a:latin typeface="Calibri"/>
                <a:ea typeface="Calibri"/>
                <a:cs typeface="Calibri"/>
                <a:sym typeface="Calibri"/>
              </a:rPr>
              <a:t>open door policy</a:t>
            </a:r>
            <a:endParaRPr b="0" i="0" sz="1100" u="none" cap="none" strike="noStrike">
              <a:solidFill>
                <a:schemeClr val="dk1"/>
              </a:solidFill>
              <a:highlight>
                <a:schemeClr val="lt1"/>
              </a:highlight>
              <a:latin typeface="Calibri"/>
              <a:ea typeface="Calibri"/>
              <a:cs typeface="Calibri"/>
              <a:sym typeface="Calibri"/>
            </a:endParaRPr>
          </a:p>
          <a:p>
            <a:pPr indent="-298450" lvl="0" marL="457200" marR="0" rtl="0" algn="just">
              <a:lnSpc>
                <a:spcPct val="150000"/>
              </a:lnSpc>
              <a:spcBef>
                <a:spcPts val="0"/>
              </a:spcBef>
              <a:spcAft>
                <a:spcPts val="0"/>
              </a:spcAft>
              <a:buClr>
                <a:schemeClr val="dk1"/>
              </a:buClr>
              <a:buSzPts val="1100"/>
              <a:buFont typeface="Calibri"/>
              <a:buChar char="●"/>
            </a:pPr>
            <a:r>
              <a:rPr b="0" i="0" lang="en-US" sz="1100" u="none" cap="none" strike="noStrike">
                <a:solidFill>
                  <a:schemeClr val="dk1"/>
                </a:solidFill>
                <a:highlight>
                  <a:schemeClr val="lt1"/>
                </a:highlight>
                <a:latin typeface="Calibri"/>
                <a:ea typeface="Calibri"/>
                <a:cs typeface="Calibri"/>
                <a:sym typeface="Calibri"/>
              </a:rPr>
              <a:t>office layout </a:t>
            </a:r>
            <a:endParaRPr b="0" i="0" sz="1100" u="none" cap="none" strike="noStrike">
              <a:solidFill>
                <a:schemeClr val="dk1"/>
              </a:solidFill>
              <a:highlight>
                <a:schemeClr val="lt1"/>
              </a:highlight>
              <a:latin typeface="Calibri"/>
              <a:ea typeface="Calibri"/>
              <a:cs typeface="Calibri"/>
              <a:sym typeface="Calibri"/>
            </a:endParaRPr>
          </a:p>
          <a:p>
            <a:pPr indent="-298450" lvl="0" marL="457200" marR="0" rtl="0" algn="just">
              <a:lnSpc>
                <a:spcPct val="150000"/>
              </a:lnSpc>
              <a:spcBef>
                <a:spcPts val="0"/>
              </a:spcBef>
              <a:spcAft>
                <a:spcPts val="0"/>
              </a:spcAft>
              <a:buClr>
                <a:schemeClr val="dk1"/>
              </a:buClr>
              <a:buSzPts val="1100"/>
              <a:buFont typeface="Calibri"/>
              <a:buChar char="●"/>
            </a:pPr>
            <a:r>
              <a:rPr b="0" i="0" lang="en-US" sz="1100" u="none" cap="none" strike="noStrike">
                <a:solidFill>
                  <a:schemeClr val="dk1"/>
                </a:solidFill>
                <a:highlight>
                  <a:schemeClr val="lt1"/>
                </a:highlight>
                <a:latin typeface="Calibri"/>
                <a:ea typeface="Calibri"/>
                <a:cs typeface="Calibri"/>
                <a:sym typeface="Calibri"/>
              </a:rPr>
              <a:t>official dress code for the employees</a:t>
            </a:r>
            <a:endParaRPr b="0" i="0" sz="1100" u="none" cap="none" strike="noStrike">
              <a:solidFill>
                <a:schemeClr val="dk1"/>
              </a:solidFill>
              <a:highlight>
                <a:schemeClr val="lt1"/>
              </a:highlight>
              <a:latin typeface="Calibri"/>
              <a:ea typeface="Calibri"/>
              <a:cs typeface="Calibri"/>
              <a:sym typeface="Calibri"/>
            </a:endParaRPr>
          </a:p>
        </p:txBody>
      </p:sp>
      <p:pic>
        <p:nvPicPr>
          <p:cNvPr id="101" name="Google Shape;101;p20"/>
          <p:cNvPicPr preferRelativeResize="0"/>
          <p:nvPr/>
        </p:nvPicPr>
        <p:blipFill rotWithShape="1">
          <a:blip r:embed="rId4">
            <a:alphaModFix/>
          </a:blip>
          <a:srcRect b="0" l="0" r="0" t="0"/>
          <a:stretch/>
        </p:blipFill>
        <p:spPr>
          <a:xfrm>
            <a:off x="7346266" y="3751508"/>
            <a:ext cx="1305786" cy="8803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457200" y="702644"/>
            <a:ext cx="1988634" cy="56859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Calibri"/>
              <a:buNone/>
            </a:pPr>
            <a:r>
              <a:rPr lang="en-US" sz="2400"/>
              <a:t>References:</a:t>
            </a:r>
            <a:endParaRPr sz="2400"/>
          </a:p>
        </p:txBody>
      </p:sp>
      <p:sp>
        <p:nvSpPr>
          <p:cNvPr id="107" name="Google Shape;107;p22"/>
          <p:cNvSpPr txBox="1"/>
          <p:nvPr/>
        </p:nvSpPr>
        <p:spPr>
          <a:xfrm>
            <a:off x="676982" y="1422889"/>
            <a:ext cx="7010400" cy="16623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200"/>
              <a:buFont typeface="Noto Sans Symbols"/>
              <a:buChar char="●"/>
            </a:pPr>
            <a:r>
              <a:rPr b="0" i="0" lang="en-US" sz="1200" u="sng" cap="none" strike="noStrike">
                <a:solidFill>
                  <a:srgbClr val="000000"/>
                </a:solidFill>
                <a:latin typeface="Calibri"/>
                <a:ea typeface="Calibri"/>
                <a:cs typeface="Calibri"/>
                <a:sym typeface="Calibri"/>
                <a:hlinkClick r:id="rId3">
                  <a:extLst>
                    <a:ext uri="{A12FA001-AC4F-418D-AE19-62706E023703}">
                      <ahyp:hlinkClr val="tx"/>
                    </a:ext>
                  </a:extLst>
                </a:hlinkClick>
              </a:rPr>
              <a:t>https://positivepsychology.com/social-learning-theory-bandura/</a:t>
            </a:r>
            <a:endParaRPr b="0" i="0" sz="1200" u="none" cap="none" strike="noStrike">
              <a:solidFill>
                <a:srgbClr val="000000"/>
              </a:solidFill>
              <a:latin typeface="Calibri"/>
              <a:ea typeface="Calibri"/>
              <a:cs typeface="Calibri"/>
              <a:sym typeface="Calibri"/>
            </a:endParaRPr>
          </a:p>
          <a:p>
            <a:pPr indent="-285750" lvl="0" marL="285750" marR="0" rtl="0" algn="just">
              <a:lnSpc>
                <a:spcPct val="150000"/>
              </a:lnSpc>
              <a:spcBef>
                <a:spcPts val="0"/>
              </a:spcBef>
              <a:spcAft>
                <a:spcPts val="0"/>
              </a:spcAft>
              <a:buClr>
                <a:srgbClr val="000000"/>
              </a:buClr>
              <a:buSzPts val="1200"/>
              <a:buFont typeface="Noto Sans Symbols"/>
              <a:buChar char="●"/>
            </a:pPr>
            <a:r>
              <a:rPr b="0" i="0" lang="en-US" sz="1200" u="sng" cap="none" strike="noStrike">
                <a:solidFill>
                  <a:srgbClr val="000000"/>
                </a:solidFill>
                <a:latin typeface="Calibri"/>
                <a:ea typeface="Calibri"/>
                <a:cs typeface="Calibri"/>
                <a:sym typeface="Calibri"/>
                <a:hlinkClick r:id="rId4">
                  <a:extLst>
                    <a:ext uri="{A12FA001-AC4F-418D-AE19-62706E023703}">
                      <ahyp:hlinkClr val="tx"/>
                    </a:ext>
                  </a:extLst>
                </a:hlinkClick>
              </a:rPr>
              <a:t>https://panmore.com/apple-inc-organizational-culture-features-implications</a:t>
            </a:r>
            <a:endParaRPr b="0" i="0" sz="1200" u="none" cap="none" strike="noStrike">
              <a:solidFill>
                <a:srgbClr val="000000"/>
              </a:solidFill>
              <a:latin typeface="Calibri"/>
              <a:ea typeface="Calibri"/>
              <a:cs typeface="Calibri"/>
              <a:sym typeface="Calibri"/>
            </a:endParaRPr>
          </a:p>
          <a:p>
            <a:pPr indent="-285750" lvl="0" marL="285750" marR="0" rtl="0" algn="just">
              <a:lnSpc>
                <a:spcPct val="150000"/>
              </a:lnSpc>
              <a:spcBef>
                <a:spcPts val="0"/>
              </a:spcBef>
              <a:spcAft>
                <a:spcPts val="0"/>
              </a:spcAft>
              <a:buClr>
                <a:srgbClr val="000000"/>
              </a:buClr>
              <a:buSzPts val="1200"/>
              <a:buFont typeface="Noto Sans Symbols"/>
              <a:buChar char="●"/>
            </a:pPr>
            <a:r>
              <a:rPr b="0" i="0" lang="en-US" sz="1200" u="sng" cap="none" strike="noStrike">
                <a:solidFill>
                  <a:schemeClr val="hlink"/>
                </a:solidFill>
                <a:latin typeface="Calibri"/>
                <a:ea typeface="Calibri"/>
                <a:cs typeface="Calibri"/>
                <a:sym typeface="Calibri"/>
                <a:hlinkClick r:id="rId5"/>
              </a:rPr>
              <a:t>https://www.essay48.com/case/19634-Apollo-Hospitals-Differentiation-through-Hospitality-Organizational-Culture</a:t>
            </a:r>
            <a:endParaRPr b="0" i="0" sz="1200" u="sng" cap="none" strike="noStrike">
              <a:solidFill>
                <a:schemeClr val="hlink"/>
              </a:solidFill>
              <a:latin typeface="Calibri"/>
              <a:ea typeface="Calibri"/>
              <a:cs typeface="Calibri"/>
              <a:sym typeface="Calibri"/>
            </a:endParaRPr>
          </a:p>
          <a:p>
            <a:pPr indent="-285750" lvl="0" marL="285750" marR="0" rtl="0" algn="just">
              <a:lnSpc>
                <a:spcPct val="150000"/>
              </a:lnSpc>
              <a:spcBef>
                <a:spcPts val="0"/>
              </a:spcBef>
              <a:spcAft>
                <a:spcPts val="0"/>
              </a:spcAft>
              <a:buClr>
                <a:srgbClr val="000000"/>
              </a:buClr>
              <a:buSzPts val="1200"/>
              <a:buFont typeface="Noto Sans Symbols"/>
              <a:buChar char="●"/>
            </a:pPr>
            <a:r>
              <a:rPr b="0" i="0" lang="en-US" sz="1200" u="none" cap="none" strike="noStrike">
                <a:solidFill>
                  <a:schemeClr val="dk1"/>
                </a:solidFill>
                <a:latin typeface="Calibri"/>
                <a:ea typeface="Calibri"/>
                <a:cs typeface="Calibri"/>
                <a:sym typeface="Calibri"/>
              </a:rPr>
              <a:t>The ropes to skip and the ropes to know_ studies in organizational theory and behavior-Chicago Business Press</a:t>
            </a:r>
            <a:endParaRPr b="0" i="0" sz="1200" u="none" cap="none" strike="noStrike">
              <a:solidFill>
                <a:srgbClr val="000000"/>
              </a:solidFill>
              <a:latin typeface="Calibri"/>
              <a:ea typeface="Calibri"/>
              <a:cs typeface="Calibri"/>
              <a:sym typeface="Calibri"/>
            </a:endParaRPr>
          </a:p>
        </p:txBody>
      </p:sp>
      <p:pic>
        <p:nvPicPr>
          <p:cNvPr id="108" name="Google Shape;108;p22"/>
          <p:cNvPicPr preferRelativeResize="0"/>
          <p:nvPr/>
        </p:nvPicPr>
        <p:blipFill rotWithShape="1">
          <a:blip r:embed="rId6">
            <a:alphaModFix/>
          </a:blip>
          <a:srcRect b="0" l="0" r="0" t="0"/>
          <a:stretch/>
        </p:blipFill>
        <p:spPr>
          <a:xfrm>
            <a:off x="2357575" y="3236850"/>
            <a:ext cx="3649226" cy="1545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2019-02-27T15:38:32Z</dcterms:created>
  <dc:creator>Jim Lord</dc:creator>
</cp:coreProperties>
</file>