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2" roundtripDataSignature="AMtx7mibFAon37dmR1cQ+ZrvwYL+Qmlt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9"/>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1"/>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 type="body"/>
          </p:nvPr>
        </p:nvSpPr>
        <p:spPr>
          <a:xfrm>
            <a:off x="457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1"/>
          <p:cNvSpPr txBox="1"/>
          <p:nvPr>
            <p:ph idx="2" type="body"/>
          </p:nvPr>
        </p:nvSpPr>
        <p:spPr>
          <a:xfrm>
            <a:off x="4648200" y="1451426"/>
            <a:ext cx="4038600" cy="3173395"/>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2"/>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 type="body"/>
          </p:nvPr>
        </p:nvSpPr>
        <p:spPr>
          <a:xfrm>
            <a:off x="457199" y="1397255"/>
            <a:ext cx="4040188" cy="43620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 name="Google Shape;37;p12"/>
          <p:cNvSpPr txBox="1"/>
          <p:nvPr>
            <p:ph idx="2" type="body"/>
          </p:nvPr>
        </p:nvSpPr>
        <p:spPr>
          <a:xfrm>
            <a:off x="457199" y="1989969"/>
            <a:ext cx="4040188" cy="269406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 name="Google Shape;38;p12"/>
          <p:cNvSpPr txBox="1"/>
          <p:nvPr>
            <p:ph idx="3" type="body"/>
          </p:nvPr>
        </p:nvSpPr>
        <p:spPr>
          <a:xfrm>
            <a:off x="4645025" y="1397255"/>
            <a:ext cx="4041775" cy="43620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2"/>
          <p:cNvSpPr txBox="1"/>
          <p:nvPr>
            <p:ph idx="4" type="body"/>
          </p:nvPr>
        </p:nvSpPr>
        <p:spPr>
          <a:xfrm>
            <a:off x="4645025" y="1989969"/>
            <a:ext cx="4041775" cy="269406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3"/>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5"/>
          <p:cNvSpPr txBox="1"/>
          <p:nvPr>
            <p:ph type="title"/>
          </p:nvPr>
        </p:nvSpPr>
        <p:spPr>
          <a:xfrm>
            <a:off x="457200" y="679122"/>
            <a:ext cx="3008313" cy="7773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 type="body"/>
          </p:nvPr>
        </p:nvSpPr>
        <p:spPr>
          <a:xfrm>
            <a:off x="3575050" y="679122"/>
            <a:ext cx="5111750" cy="3915501"/>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2" name="Google Shape;52;p15"/>
          <p:cNvSpPr txBox="1"/>
          <p:nvPr>
            <p:ph idx="2" type="body"/>
          </p:nvPr>
        </p:nvSpPr>
        <p:spPr>
          <a:xfrm>
            <a:off x="457201" y="1609519"/>
            <a:ext cx="3008313" cy="298510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3" name="Google Shape;53;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1792288" y="3858517"/>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1792288" y="717648"/>
            <a:ext cx="5486400" cy="3086100"/>
          </a:xfrm>
          <a:prstGeom prst="rect">
            <a:avLst/>
          </a:prstGeom>
          <a:noFill/>
          <a:ln>
            <a:noFill/>
          </a:ln>
        </p:spPr>
      </p:sp>
      <p:sp>
        <p:nvSpPr>
          <p:cNvPr id="58" name="Google Shape;58;p16"/>
          <p:cNvSpPr txBox="1"/>
          <p:nvPr>
            <p:ph idx="1" type="body"/>
          </p:nvPr>
        </p:nvSpPr>
        <p:spPr>
          <a:xfrm>
            <a:off x="1792288" y="4283570"/>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theme" Target="../theme/theme1.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702644"/>
            <a:ext cx="8229600" cy="64406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457200" y="1610179"/>
            <a:ext cx="8229600" cy="2984444"/>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descr="MD-flag-background-ppt.png" id="10" name="Google Shape;10;p7"/>
          <p:cNvPicPr preferRelativeResize="0"/>
          <p:nvPr/>
        </p:nvPicPr>
        <p:blipFill rotWithShape="1">
          <a:blip r:embed="rId1">
            <a:alphaModFix/>
          </a:blip>
          <a:srcRect b="0" l="0" r="0" t="0"/>
          <a:stretch/>
        </p:blipFill>
        <p:spPr>
          <a:xfrm>
            <a:off x="0" y="0"/>
            <a:ext cx="9143999" cy="571500"/>
          </a:xfrm>
          <a:prstGeom prst="rect">
            <a:avLst/>
          </a:prstGeom>
          <a:noFill/>
          <a:ln>
            <a:noFill/>
          </a:ln>
        </p:spPr>
      </p:pic>
      <p:pic>
        <p:nvPicPr>
          <p:cNvPr descr="UMBC-primary-logo-CMYK-on-black.png" id="11" name="Google Shape;11;p7"/>
          <p:cNvPicPr preferRelativeResize="0"/>
          <p:nvPr/>
        </p:nvPicPr>
        <p:blipFill rotWithShape="1">
          <a:blip r:embed="rId2">
            <a:alphaModFix/>
          </a:blip>
          <a:srcRect b="0" l="0" r="0" t="0"/>
          <a:stretch/>
        </p:blipFill>
        <p:spPr>
          <a:xfrm>
            <a:off x="294287" y="86177"/>
            <a:ext cx="1749252" cy="402989"/>
          </a:xfrm>
          <a:prstGeom prst="rect">
            <a:avLst/>
          </a:prstGeom>
          <a:noFill/>
          <a:ln>
            <a:noFill/>
          </a:ln>
        </p:spPr>
      </p:pic>
      <p:pic>
        <p:nvPicPr>
          <p:cNvPr descr="corner-element.png" id="12" name="Google Shape;12;p7"/>
          <p:cNvPicPr preferRelativeResize="0"/>
          <p:nvPr/>
        </p:nvPicPr>
        <p:blipFill rotWithShape="1">
          <a:blip r:embed="rId3">
            <a:alphaModFix/>
          </a:blip>
          <a:srcRect b="0" l="0" r="0" t="0"/>
          <a:stretch/>
        </p:blipFill>
        <p:spPr>
          <a:xfrm>
            <a:off x="7919918" y="3901058"/>
            <a:ext cx="1224081" cy="12424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umbc.hosted.panopto.com/Panopto/Pages/Viewer.aspx?id=00372a39-b835-4006-9e43-ac5200ea8102" TargetMode="External"/><Relationship Id="rId4" Type="http://schemas.openxmlformats.org/officeDocument/2006/relationships/hyperlink" Target="https://www.projectmanagement.com/contentPages/article.cfm?ID=289408&amp;thisPageURL=/articles/289408/Project-Failures---Reputation-Risk#_=_"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975963" y="608443"/>
            <a:ext cx="7192073" cy="7983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700"/>
              <a:buFont typeface="Calibri"/>
              <a:buNone/>
            </a:pPr>
            <a:r>
              <a:rPr b="1" lang="en-US" sz="2400"/>
              <a:t>Chapter 53:</a:t>
            </a:r>
            <a:r>
              <a:rPr lang="en-US" sz="2700"/>
              <a:t> </a:t>
            </a:r>
            <a:r>
              <a:rPr lang="en-US" sz="2800"/>
              <a:t>Your Job? My Reputation!</a:t>
            </a:r>
            <a:endParaRPr sz="2800"/>
          </a:p>
        </p:txBody>
      </p:sp>
      <p:sp>
        <p:nvSpPr>
          <p:cNvPr id="64" name="Google Shape;64;p1"/>
          <p:cNvSpPr txBox="1"/>
          <p:nvPr>
            <p:ph idx="1" type="subTitle"/>
          </p:nvPr>
        </p:nvSpPr>
        <p:spPr>
          <a:xfrm>
            <a:off x="5648166" y="2493901"/>
            <a:ext cx="2947500" cy="2235000"/>
          </a:xfrm>
          <a:prstGeom prst="rect">
            <a:avLst/>
          </a:prstGeom>
          <a:solidFill>
            <a:schemeClr val="lt1"/>
          </a:solidFill>
          <a:ln>
            <a:noFill/>
          </a:ln>
        </p:spPr>
        <p:txBody>
          <a:bodyPr anchorCtr="0" anchor="t" bIns="45700" lIns="91425" spcFirstLastPara="1" rIns="91425" wrap="square" tIns="45700">
            <a:noAutofit/>
          </a:bodyPr>
          <a:lstStyle/>
          <a:p>
            <a:pPr indent="0" lvl="0" marL="0" rtl="0" algn="r">
              <a:lnSpc>
                <a:spcPct val="80000"/>
              </a:lnSpc>
              <a:spcBef>
                <a:spcPts val="256"/>
              </a:spcBef>
              <a:spcAft>
                <a:spcPts val="0"/>
              </a:spcAft>
              <a:buClr>
                <a:schemeClr val="dk1"/>
              </a:buClr>
              <a:buSzPts val="605"/>
              <a:buFont typeface="Arial"/>
              <a:buNone/>
            </a:pPr>
            <a:r>
              <a:t/>
            </a:r>
            <a:endParaRPr sz="246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t/>
            </a:r>
            <a:endParaRPr sz="1442">
              <a:solidFill>
                <a:schemeClr val="dk1"/>
              </a:solidFill>
              <a:latin typeface="Calibri"/>
              <a:ea typeface="Calibri"/>
              <a:cs typeface="Calibri"/>
              <a:sym typeface="Calibri"/>
            </a:endParaRPr>
          </a:p>
          <a:p>
            <a:pPr indent="0" lvl="0" marL="0" rtl="0" algn="ctr">
              <a:lnSpc>
                <a:spcPct val="95000"/>
              </a:lnSpc>
              <a:spcBef>
                <a:spcPts val="0"/>
              </a:spcBef>
              <a:spcAft>
                <a:spcPts val="0"/>
              </a:spcAft>
              <a:buClr>
                <a:schemeClr val="dk1"/>
              </a:buClr>
              <a:buSzPts val="605"/>
              <a:buNone/>
            </a:pPr>
            <a:r>
              <a:t/>
            </a:r>
            <a:endParaRPr sz="1200">
              <a:solidFill>
                <a:schemeClr val="dk1"/>
              </a:solidFill>
            </a:endParaRPr>
          </a:p>
          <a:p>
            <a:pPr indent="0" lvl="0" marL="0" rtl="0" algn="ctr">
              <a:lnSpc>
                <a:spcPct val="95000"/>
              </a:lnSpc>
              <a:spcBef>
                <a:spcPts val="0"/>
              </a:spcBef>
              <a:spcAft>
                <a:spcPts val="0"/>
              </a:spcAft>
              <a:buClr>
                <a:schemeClr val="dk1"/>
              </a:buClr>
              <a:buSzPts val="605"/>
              <a:buNone/>
            </a:pPr>
            <a:r>
              <a:t/>
            </a:r>
            <a:endParaRPr sz="1200">
              <a:solidFill>
                <a:schemeClr val="dk1"/>
              </a:solidFill>
            </a:endParaRPr>
          </a:p>
          <a:p>
            <a:pPr indent="0" lvl="0" marL="0" rtl="0" algn="r">
              <a:lnSpc>
                <a:spcPct val="95000"/>
              </a:lnSpc>
              <a:spcBef>
                <a:spcPts val="0"/>
              </a:spcBef>
              <a:spcAft>
                <a:spcPts val="0"/>
              </a:spcAft>
              <a:buClr>
                <a:schemeClr val="dk1"/>
              </a:buClr>
              <a:buSzPts val="605"/>
              <a:buNone/>
            </a:pPr>
            <a:r>
              <a:rPr b="1" lang="en-US" sz="1200">
                <a:solidFill>
                  <a:schemeClr val="dk1"/>
                </a:solidFill>
              </a:rPr>
              <a:t>By Group 2:</a:t>
            </a:r>
            <a:endParaRPr b="1" sz="1200">
              <a:solidFill>
                <a:schemeClr val="dk1"/>
              </a:solidFill>
            </a:endParaRPr>
          </a:p>
          <a:p>
            <a:pPr indent="0" lvl="0" marL="0" rtl="0" algn="r">
              <a:lnSpc>
                <a:spcPct val="95000"/>
              </a:lnSpc>
              <a:spcBef>
                <a:spcPts val="0"/>
              </a:spcBef>
              <a:spcAft>
                <a:spcPts val="0"/>
              </a:spcAft>
              <a:buClr>
                <a:schemeClr val="dk1"/>
              </a:buClr>
              <a:buSzPts val="605"/>
              <a:buFont typeface="Arial"/>
              <a:buNone/>
            </a:pPr>
            <a:r>
              <a:t/>
            </a:r>
            <a:endParaRPr b="1" sz="1200">
              <a:solidFill>
                <a:schemeClr val="dk1"/>
              </a:solidFill>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Nidhishree Sanam</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Shwetha Reddy Reddymalli</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Sai Gangadhar Veeramreddy</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Sai Manoj Kalasani</a:t>
            </a:r>
            <a:endParaRPr sz="1200">
              <a:solidFill>
                <a:schemeClr val="dk1"/>
              </a:solidFill>
              <a:latin typeface="Calibri"/>
              <a:ea typeface="Calibri"/>
              <a:cs typeface="Calibri"/>
              <a:sym typeface="Calibri"/>
            </a:endParaRPr>
          </a:p>
          <a:p>
            <a:pPr indent="0" lvl="0" marL="0" rtl="0" algn="r">
              <a:lnSpc>
                <a:spcPct val="95000"/>
              </a:lnSpc>
              <a:spcBef>
                <a:spcPts val="0"/>
              </a:spcBef>
              <a:spcAft>
                <a:spcPts val="0"/>
              </a:spcAft>
              <a:buClr>
                <a:schemeClr val="dk1"/>
              </a:buClr>
              <a:buSzPts val="605"/>
              <a:buFont typeface="Arial"/>
              <a:buNone/>
            </a:pPr>
            <a:r>
              <a:rPr lang="en-US" sz="1200">
                <a:solidFill>
                  <a:schemeClr val="dk1"/>
                </a:solidFill>
                <a:latin typeface="Calibri"/>
                <a:ea typeface="Calibri"/>
                <a:cs typeface="Calibri"/>
                <a:sym typeface="Calibri"/>
              </a:rPr>
              <a:t>Sravani Ravulaparthi</a:t>
            </a:r>
            <a:endParaRPr sz="1200">
              <a:solidFill>
                <a:schemeClr val="dk1"/>
              </a:solidFill>
              <a:latin typeface="Calibri"/>
              <a:ea typeface="Calibri"/>
              <a:cs typeface="Calibri"/>
              <a:sym typeface="Calibri"/>
            </a:endParaRPr>
          </a:p>
          <a:p>
            <a:pPr indent="0" lvl="0" marL="0" rtl="0" algn="ctr">
              <a:lnSpc>
                <a:spcPct val="80000"/>
              </a:lnSpc>
              <a:spcBef>
                <a:spcPts val="256"/>
              </a:spcBef>
              <a:spcAft>
                <a:spcPts val="0"/>
              </a:spcAft>
              <a:buClr>
                <a:srgbClr val="888888"/>
              </a:buClr>
              <a:buSzPts val="1760"/>
              <a:buNone/>
            </a:pPr>
            <a:r>
              <a:t/>
            </a:r>
            <a:endParaRPr sz="2460">
              <a:solidFill>
                <a:schemeClr val="dk1"/>
              </a:solidFill>
              <a:latin typeface="Calibri"/>
              <a:ea typeface="Calibri"/>
              <a:cs typeface="Calibri"/>
              <a:sym typeface="Calibri"/>
            </a:endParaRPr>
          </a:p>
        </p:txBody>
      </p:sp>
      <p:pic>
        <p:nvPicPr>
          <p:cNvPr id="65" name="Google Shape;65;p1"/>
          <p:cNvPicPr preferRelativeResize="0"/>
          <p:nvPr/>
        </p:nvPicPr>
        <p:blipFill>
          <a:blip r:embed="rId3">
            <a:alphaModFix/>
          </a:blip>
          <a:stretch>
            <a:fillRect/>
          </a:stretch>
        </p:blipFill>
        <p:spPr>
          <a:xfrm>
            <a:off x="54325" y="1559218"/>
            <a:ext cx="3438585" cy="3431882"/>
          </a:xfrm>
          <a:prstGeom prst="rect">
            <a:avLst/>
          </a:prstGeom>
          <a:noFill/>
          <a:ln>
            <a:noFill/>
          </a:ln>
        </p:spPr>
      </p:pic>
      <p:pic>
        <p:nvPicPr>
          <p:cNvPr id="66" name="Google Shape;66;p1"/>
          <p:cNvPicPr preferRelativeResize="0"/>
          <p:nvPr/>
        </p:nvPicPr>
        <p:blipFill>
          <a:blip r:embed="rId4">
            <a:alphaModFix/>
          </a:blip>
          <a:stretch>
            <a:fillRect/>
          </a:stretch>
        </p:blipFill>
        <p:spPr>
          <a:xfrm>
            <a:off x="3127775" y="1661371"/>
            <a:ext cx="3258025" cy="332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76974" y="635530"/>
            <a:ext cx="3148500" cy="644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Calibri"/>
              <a:buNone/>
            </a:pPr>
            <a:r>
              <a:rPr b="1" lang="en-US" sz="2400"/>
              <a:t>Characters in the story</a:t>
            </a:r>
            <a:endParaRPr b="1" sz="2400"/>
          </a:p>
        </p:txBody>
      </p:sp>
      <p:sp>
        <p:nvSpPr>
          <p:cNvPr id="72" name="Google Shape;72;p4"/>
          <p:cNvSpPr txBox="1"/>
          <p:nvPr>
            <p:ph idx="1" type="body"/>
          </p:nvPr>
        </p:nvSpPr>
        <p:spPr>
          <a:xfrm>
            <a:off x="92025" y="1279625"/>
            <a:ext cx="3148500" cy="814500"/>
          </a:xfrm>
          <a:prstGeom prst="rect">
            <a:avLst/>
          </a:prstGeom>
          <a:noFill/>
          <a:ln>
            <a:noFill/>
          </a:ln>
        </p:spPr>
        <p:txBody>
          <a:bodyPr anchorCtr="0" anchor="t" bIns="45700" lIns="91425" spcFirstLastPara="1" rIns="91425" wrap="square" tIns="45700">
            <a:noAutofit/>
          </a:bodyPr>
          <a:lstStyle/>
          <a:p>
            <a:pPr indent="0" lvl="0" marL="12700" rtl="0" algn="just">
              <a:lnSpc>
                <a:spcPct val="41666"/>
              </a:lnSpc>
              <a:spcBef>
                <a:spcPts val="1200"/>
              </a:spcBef>
              <a:spcAft>
                <a:spcPts val="0"/>
              </a:spcAft>
              <a:buSzPts val="1600"/>
              <a:buNone/>
            </a:pPr>
            <a:r>
              <a:rPr b="1" lang="en-US" sz="1200">
                <a:latin typeface="Calibri"/>
                <a:ea typeface="Calibri"/>
                <a:cs typeface="Calibri"/>
                <a:sym typeface="Calibri"/>
              </a:rPr>
              <a:t>Stanley          </a:t>
            </a:r>
            <a:r>
              <a:rPr lang="en-US" sz="1200">
                <a:latin typeface="Calibri"/>
                <a:ea typeface="Calibri"/>
                <a:cs typeface="Calibri"/>
                <a:sym typeface="Calibri"/>
              </a:rPr>
              <a:t>            –    Student of Dept.</a:t>
            </a:r>
            <a:endParaRPr sz="1200"/>
          </a:p>
          <a:p>
            <a:pPr indent="0" lvl="0" marL="12700" rtl="0" algn="just">
              <a:lnSpc>
                <a:spcPct val="41666"/>
              </a:lnSpc>
              <a:spcBef>
                <a:spcPts val="1200"/>
              </a:spcBef>
              <a:spcAft>
                <a:spcPts val="0"/>
              </a:spcAft>
              <a:buSzPts val="1600"/>
              <a:buNone/>
            </a:pPr>
            <a:r>
              <a:rPr b="1" lang="en-US" sz="1200"/>
              <a:t>Dr. Faust        </a:t>
            </a:r>
            <a:r>
              <a:rPr b="1" lang="en-US" sz="1200">
                <a:latin typeface="Calibri"/>
                <a:ea typeface="Calibri"/>
                <a:cs typeface="Calibri"/>
                <a:sym typeface="Calibri"/>
              </a:rPr>
              <a:t>           </a:t>
            </a:r>
            <a:r>
              <a:rPr lang="en-US" sz="1200">
                <a:latin typeface="Calibri"/>
                <a:ea typeface="Calibri"/>
                <a:cs typeface="Calibri"/>
                <a:sym typeface="Calibri"/>
              </a:rPr>
              <a:t>–    Chairman o</a:t>
            </a:r>
            <a:r>
              <a:rPr lang="en-US" sz="1200"/>
              <a:t>f Dept.</a:t>
            </a:r>
            <a:endParaRPr sz="1200"/>
          </a:p>
          <a:p>
            <a:pPr indent="0" lvl="0" marL="12700" rtl="0" algn="just">
              <a:lnSpc>
                <a:spcPct val="41666"/>
              </a:lnSpc>
              <a:spcBef>
                <a:spcPts val="1200"/>
              </a:spcBef>
              <a:spcAft>
                <a:spcPts val="0"/>
              </a:spcAft>
              <a:buSzPts val="1600"/>
              <a:buNone/>
            </a:pPr>
            <a:r>
              <a:rPr b="1" lang="en-US" sz="1200"/>
              <a:t>Sherman </a:t>
            </a:r>
            <a:r>
              <a:rPr b="1" lang="en-US" sz="1200">
                <a:latin typeface="Calibri"/>
                <a:ea typeface="Calibri"/>
                <a:cs typeface="Calibri"/>
                <a:sym typeface="Calibri"/>
              </a:rPr>
              <a:t>Mar</a:t>
            </a:r>
            <a:r>
              <a:rPr b="1" lang="en-US" sz="1200"/>
              <a:t>c</a:t>
            </a:r>
            <a:r>
              <a:rPr b="1" lang="en-US" sz="1200">
                <a:latin typeface="Calibri"/>
                <a:ea typeface="Calibri"/>
                <a:cs typeface="Calibri"/>
                <a:sym typeface="Calibri"/>
              </a:rPr>
              <a:t>h</a:t>
            </a:r>
            <a:r>
              <a:rPr lang="en-US" sz="1200">
                <a:latin typeface="Calibri"/>
                <a:ea typeface="Calibri"/>
                <a:cs typeface="Calibri"/>
                <a:sym typeface="Calibri"/>
              </a:rPr>
              <a:t>      –    Student of Dept.</a:t>
            </a:r>
            <a:endParaRPr sz="1200"/>
          </a:p>
          <a:p>
            <a:pPr indent="0" lvl="0" marL="12700" rtl="0" algn="just">
              <a:lnSpc>
                <a:spcPct val="41666"/>
              </a:lnSpc>
              <a:spcBef>
                <a:spcPts val="1200"/>
              </a:spcBef>
              <a:spcAft>
                <a:spcPts val="0"/>
              </a:spcAft>
              <a:buSzPts val="1600"/>
              <a:buNone/>
            </a:pPr>
            <a:r>
              <a:t/>
            </a:r>
            <a:endParaRPr/>
          </a:p>
        </p:txBody>
      </p:sp>
      <p:pic>
        <p:nvPicPr>
          <p:cNvPr id="73" name="Google Shape;73;p4"/>
          <p:cNvPicPr preferRelativeResize="0"/>
          <p:nvPr/>
        </p:nvPicPr>
        <p:blipFill rotWithShape="1">
          <a:blip r:embed="rId3">
            <a:alphaModFix/>
          </a:blip>
          <a:srcRect b="0" l="0" r="0" t="0"/>
          <a:stretch/>
        </p:blipFill>
        <p:spPr>
          <a:xfrm>
            <a:off x="278600" y="2451675"/>
            <a:ext cx="2658051" cy="1786099"/>
          </a:xfrm>
          <a:prstGeom prst="rect">
            <a:avLst/>
          </a:prstGeom>
          <a:noFill/>
          <a:ln>
            <a:noFill/>
          </a:ln>
        </p:spPr>
      </p:pic>
      <p:sp>
        <p:nvSpPr>
          <p:cNvPr id="74" name="Google Shape;74;p4"/>
          <p:cNvSpPr txBox="1"/>
          <p:nvPr/>
        </p:nvSpPr>
        <p:spPr>
          <a:xfrm>
            <a:off x="3398200" y="635513"/>
            <a:ext cx="4067100" cy="644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Story Recap</a:t>
            </a:r>
            <a:endParaRPr>
              <a:solidFill>
                <a:schemeClr val="dk1"/>
              </a:solidFill>
            </a:endParaRPr>
          </a:p>
        </p:txBody>
      </p:sp>
      <p:cxnSp>
        <p:nvCxnSpPr>
          <p:cNvPr id="75" name="Google Shape;75;p4"/>
          <p:cNvCxnSpPr/>
          <p:nvPr/>
        </p:nvCxnSpPr>
        <p:spPr>
          <a:xfrm>
            <a:off x="3305988" y="908425"/>
            <a:ext cx="11700" cy="3958500"/>
          </a:xfrm>
          <a:prstGeom prst="straightConnector1">
            <a:avLst/>
          </a:prstGeom>
          <a:noFill/>
          <a:ln cap="flat" cmpd="sng" w="19050">
            <a:solidFill>
              <a:srgbClr val="FF9900"/>
            </a:solidFill>
            <a:prstDash val="lgDashDot"/>
            <a:round/>
            <a:headEnd len="med" w="med" type="none"/>
            <a:tailEnd len="med" w="med" type="none"/>
          </a:ln>
        </p:spPr>
      </p:cxnSp>
      <p:sp>
        <p:nvSpPr>
          <p:cNvPr id="76" name="Google Shape;76;p4"/>
          <p:cNvSpPr txBox="1"/>
          <p:nvPr/>
        </p:nvSpPr>
        <p:spPr>
          <a:xfrm>
            <a:off x="3306000" y="1210800"/>
            <a:ext cx="5634000" cy="37065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SzPts val="1200"/>
              <a:buFont typeface="Calibri"/>
              <a:buChar char="●"/>
            </a:pPr>
            <a:r>
              <a:rPr lang="en-US" sz="1200">
                <a:solidFill>
                  <a:schemeClr val="dk1"/>
                </a:solidFill>
                <a:highlight>
                  <a:srgbClr val="FFFFFF"/>
                </a:highlight>
              </a:rPr>
              <a:t>Stanley is discussing frustrations of experiences with upper management, with a young assistant in the burgeoning Management Trainee Program.</a:t>
            </a:r>
            <a:endParaRPr sz="1200">
              <a:solidFill>
                <a:schemeClr val="dk1"/>
              </a:solidFill>
              <a:highlight>
                <a:srgbClr val="FFFFFF"/>
              </a:highlight>
            </a:endParaRPr>
          </a:p>
          <a:p>
            <a:pPr indent="-304800" lvl="0" marL="457200" rtl="0" algn="just">
              <a:lnSpc>
                <a:spcPct val="115000"/>
              </a:lnSpc>
              <a:spcBef>
                <a:spcPts val="0"/>
              </a:spcBef>
              <a:spcAft>
                <a:spcPts val="0"/>
              </a:spcAft>
              <a:buSzPts val="1200"/>
              <a:buFont typeface="Calibri"/>
              <a:buChar char="●"/>
            </a:pPr>
            <a:r>
              <a:rPr lang="en-US" sz="1200">
                <a:solidFill>
                  <a:schemeClr val="dk1"/>
                </a:solidFill>
                <a:highlight>
                  <a:srgbClr val="FFFFFF"/>
                </a:highlight>
              </a:rPr>
              <a:t>As a result of this conversation, Stanley begins reflecting on his instructional episodes and the primary one that stands out is one that involves Dr. Faust. </a:t>
            </a:r>
            <a:endParaRPr sz="1200">
              <a:solidFill>
                <a:schemeClr val="dk1"/>
              </a:solidFill>
              <a:highlight>
                <a:srgbClr val="FFFFFF"/>
              </a:highlight>
            </a:endParaRPr>
          </a:p>
          <a:p>
            <a:pPr indent="-304800" lvl="0" marL="457200" rtl="0" algn="just">
              <a:lnSpc>
                <a:spcPct val="115000"/>
              </a:lnSpc>
              <a:spcBef>
                <a:spcPts val="0"/>
              </a:spcBef>
              <a:spcAft>
                <a:spcPts val="0"/>
              </a:spcAft>
              <a:buSzPts val="1200"/>
              <a:buFont typeface="Calibri"/>
              <a:buChar char="●"/>
            </a:pPr>
            <a:r>
              <a:rPr lang="en-US" sz="1200">
                <a:solidFill>
                  <a:schemeClr val="dk1"/>
                </a:solidFill>
                <a:highlight>
                  <a:srgbClr val="FFFFFF"/>
                </a:highlight>
              </a:rPr>
              <a:t>Stanley was named to lead a project and a main reason why he was awarded the project was because of the strong recommendation he received from Dr. Faust, his mentor. </a:t>
            </a:r>
            <a:endParaRPr sz="1200">
              <a:solidFill>
                <a:schemeClr val="dk1"/>
              </a:solidFill>
              <a:highlight>
                <a:srgbClr val="FFFFFF"/>
              </a:highlight>
            </a:endParaRPr>
          </a:p>
          <a:p>
            <a:pPr indent="-304800" lvl="0" marL="457200" rtl="0" algn="just">
              <a:lnSpc>
                <a:spcPct val="115000"/>
              </a:lnSpc>
              <a:spcBef>
                <a:spcPts val="0"/>
              </a:spcBef>
              <a:spcAft>
                <a:spcPts val="0"/>
              </a:spcAft>
              <a:buSzPts val="1200"/>
              <a:buFont typeface="Calibri"/>
              <a:buChar char="●"/>
            </a:pPr>
            <a:r>
              <a:rPr lang="en-US" sz="1200">
                <a:solidFill>
                  <a:schemeClr val="dk1"/>
                </a:solidFill>
                <a:highlight>
                  <a:srgbClr val="FFFFFF"/>
                </a:highlight>
              </a:rPr>
              <a:t>Stanley worked to set a clear description of the project and the results that were expected. </a:t>
            </a:r>
            <a:endParaRPr sz="1200">
              <a:solidFill>
                <a:schemeClr val="dk1"/>
              </a:solidFill>
              <a:highlight>
                <a:srgbClr val="FFFFFF"/>
              </a:highlight>
            </a:endParaRPr>
          </a:p>
          <a:p>
            <a:pPr indent="-304800" lvl="0" marL="457200" rtl="0" algn="just">
              <a:lnSpc>
                <a:spcPct val="115000"/>
              </a:lnSpc>
              <a:spcBef>
                <a:spcPts val="0"/>
              </a:spcBef>
              <a:spcAft>
                <a:spcPts val="0"/>
              </a:spcAft>
              <a:buSzPts val="1200"/>
              <a:buFont typeface="Calibri"/>
              <a:buChar char="●"/>
            </a:pPr>
            <a:r>
              <a:rPr lang="en-US" sz="1200">
                <a:solidFill>
                  <a:schemeClr val="dk1"/>
                </a:solidFill>
                <a:highlight>
                  <a:srgbClr val="FFFFFF"/>
                </a:highlight>
              </a:rPr>
              <a:t>Mr. Marsh approved the project as Stanley presented but New York begins demanding results only 8 months into the project, when Stanley projected years. </a:t>
            </a:r>
            <a:endParaRPr sz="1200">
              <a:solidFill>
                <a:schemeClr val="dk1"/>
              </a:solidFill>
              <a:highlight>
                <a:srgbClr val="FFFFFF"/>
              </a:highlight>
            </a:endParaRPr>
          </a:p>
          <a:p>
            <a:pPr indent="-304800" lvl="0" marL="457200" rtl="0" algn="just">
              <a:lnSpc>
                <a:spcPct val="115000"/>
              </a:lnSpc>
              <a:spcBef>
                <a:spcPts val="0"/>
              </a:spcBef>
              <a:spcAft>
                <a:spcPts val="0"/>
              </a:spcAft>
              <a:buSzPts val="1200"/>
              <a:buFont typeface="Calibri"/>
              <a:buChar char="●"/>
            </a:pPr>
            <a:r>
              <a:rPr lang="en-US" sz="1200">
                <a:solidFill>
                  <a:schemeClr val="dk1"/>
                </a:solidFill>
                <a:highlight>
                  <a:srgbClr val="FFFFFF"/>
                </a:highlight>
              </a:rPr>
              <a:t>Stanley is willing to put his job on the line and push back to reset expectations, but Dr. Faust feels that Stanley not delivering the results New York is asking for will now tarnish his reputation in the organization.</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573630" y="755265"/>
            <a:ext cx="3931463" cy="5531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Calibri"/>
              <a:buNone/>
            </a:pPr>
            <a:r>
              <a:rPr lang="en-US" sz="2400"/>
              <a:t>Managerial Lessons learned</a:t>
            </a:r>
            <a:endParaRPr/>
          </a:p>
        </p:txBody>
      </p:sp>
      <p:sp>
        <p:nvSpPr>
          <p:cNvPr id="82" name="Google Shape;82;p18"/>
          <p:cNvSpPr txBox="1"/>
          <p:nvPr/>
        </p:nvSpPr>
        <p:spPr>
          <a:xfrm>
            <a:off x="260850" y="1194148"/>
            <a:ext cx="5512200" cy="292500"/>
          </a:xfrm>
          <a:prstGeom prst="rect">
            <a:avLst/>
          </a:prstGeom>
          <a:noFill/>
          <a:ln>
            <a:noFill/>
          </a:ln>
        </p:spPr>
        <p:txBody>
          <a:bodyPr anchorCtr="0" anchor="t" bIns="45700" lIns="91425" spcFirstLastPara="1" rIns="91425" wrap="square" tIns="45700">
            <a:spAutoFit/>
          </a:bodyPr>
          <a:lstStyle/>
          <a:p>
            <a:pPr indent="0" lvl="0" marL="457200" marR="0" rtl="0" algn="just">
              <a:lnSpc>
                <a:spcPct val="150000"/>
              </a:lnSpc>
              <a:spcBef>
                <a:spcPts val="0"/>
              </a:spcBef>
              <a:spcAft>
                <a:spcPts val="0"/>
              </a:spcAft>
              <a:buNone/>
            </a:pPr>
            <a:r>
              <a:t/>
            </a:r>
            <a:endParaRPr b="0" i="0" sz="1300" u="none" cap="none" strike="noStrike">
              <a:solidFill>
                <a:srgbClr val="000000"/>
              </a:solidFill>
              <a:latin typeface="Calibri"/>
              <a:ea typeface="Calibri"/>
              <a:cs typeface="Calibri"/>
              <a:sym typeface="Calibri"/>
            </a:endParaRPr>
          </a:p>
        </p:txBody>
      </p:sp>
      <p:sp>
        <p:nvSpPr>
          <p:cNvPr id="83" name="Google Shape;83;p18"/>
          <p:cNvSpPr txBox="1"/>
          <p:nvPr/>
        </p:nvSpPr>
        <p:spPr>
          <a:xfrm>
            <a:off x="624100" y="1452650"/>
            <a:ext cx="8016600" cy="2667000"/>
          </a:xfrm>
          <a:prstGeom prst="rect">
            <a:avLst/>
          </a:prstGeom>
          <a:noFill/>
          <a:ln>
            <a:noFill/>
          </a:ln>
        </p:spPr>
        <p:txBody>
          <a:bodyPr anchorCtr="0" anchor="t" bIns="91425" lIns="91425" spcFirstLastPara="1" rIns="91425" wrap="square" tIns="91425">
            <a:spAutoFit/>
          </a:bodyPr>
          <a:lstStyle/>
          <a:p>
            <a:pPr indent="-323850" lvl="0" marL="457200" rtl="0" algn="just">
              <a:lnSpc>
                <a:spcPct val="16363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Your attitude determines your entire life.</a:t>
            </a:r>
            <a:endParaRPr sz="1500">
              <a:solidFill>
                <a:schemeClr val="dk1"/>
              </a:solidFill>
              <a:latin typeface="Calibri"/>
              <a:ea typeface="Calibri"/>
              <a:cs typeface="Calibri"/>
              <a:sym typeface="Calibri"/>
            </a:endParaRPr>
          </a:p>
          <a:p>
            <a:pPr indent="-323850" lvl="0" marL="457200" rtl="0" algn="just">
              <a:lnSpc>
                <a:spcPct val="16363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Take Constructive </a:t>
            </a:r>
            <a:r>
              <a:rPr lang="en-US" sz="1500">
                <a:solidFill>
                  <a:schemeClr val="dk1"/>
                </a:solidFill>
                <a:latin typeface="Calibri"/>
                <a:ea typeface="Calibri"/>
                <a:cs typeface="Calibri"/>
                <a:sym typeface="Calibri"/>
              </a:rPr>
              <a:t>criticism</a:t>
            </a:r>
            <a:r>
              <a:rPr lang="en-US" sz="1500">
                <a:solidFill>
                  <a:schemeClr val="dk1"/>
                </a:solidFill>
                <a:latin typeface="Calibri"/>
                <a:ea typeface="Calibri"/>
                <a:cs typeface="Calibri"/>
                <a:sym typeface="Calibri"/>
              </a:rPr>
              <a:t> seriously.</a:t>
            </a:r>
            <a:endParaRPr sz="1500">
              <a:solidFill>
                <a:schemeClr val="dk1"/>
              </a:solidFill>
              <a:latin typeface="Calibri"/>
              <a:ea typeface="Calibri"/>
              <a:cs typeface="Calibri"/>
              <a:sym typeface="Calibri"/>
            </a:endParaRPr>
          </a:p>
          <a:p>
            <a:pPr indent="-323850" lvl="0" marL="457200" rtl="0" algn="just">
              <a:lnSpc>
                <a:spcPct val="16363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Maximize the principles of common courtesy.</a:t>
            </a:r>
            <a:endParaRPr sz="1500">
              <a:solidFill>
                <a:schemeClr val="dk1"/>
              </a:solidFill>
              <a:latin typeface="Calibri"/>
              <a:ea typeface="Calibri"/>
              <a:cs typeface="Calibri"/>
              <a:sym typeface="Calibri"/>
            </a:endParaRPr>
          </a:p>
          <a:p>
            <a:pPr indent="-323850" lvl="0" marL="457200" rtl="0" algn="just">
              <a:lnSpc>
                <a:spcPct val="16363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Keep a </a:t>
            </a:r>
            <a:r>
              <a:rPr lang="en-US" sz="1500">
                <a:solidFill>
                  <a:schemeClr val="dk1"/>
                </a:solidFill>
                <a:latin typeface="Calibri"/>
                <a:ea typeface="Calibri"/>
                <a:cs typeface="Calibri"/>
                <a:sym typeface="Calibri"/>
              </a:rPr>
              <a:t>flexible</a:t>
            </a:r>
            <a:r>
              <a:rPr lang="en-US" sz="1500">
                <a:solidFill>
                  <a:schemeClr val="dk1"/>
                </a:solidFill>
                <a:latin typeface="Calibri"/>
                <a:ea typeface="Calibri"/>
                <a:cs typeface="Calibri"/>
                <a:sym typeface="Calibri"/>
              </a:rPr>
              <a:t> mindset.</a:t>
            </a:r>
            <a:endParaRPr sz="1500">
              <a:solidFill>
                <a:schemeClr val="dk1"/>
              </a:solidFill>
              <a:latin typeface="Calibri"/>
              <a:ea typeface="Calibri"/>
              <a:cs typeface="Calibri"/>
              <a:sym typeface="Calibri"/>
            </a:endParaRPr>
          </a:p>
          <a:p>
            <a:pPr indent="-323850" lvl="0" marL="457200" rtl="0" algn="just">
              <a:lnSpc>
                <a:spcPct val="163636"/>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Believe in yourself and visualize your goals to see how small your </a:t>
            </a:r>
            <a:endParaRPr sz="1500">
              <a:solidFill>
                <a:schemeClr val="dk1"/>
              </a:solidFill>
              <a:latin typeface="Calibri"/>
              <a:ea typeface="Calibri"/>
              <a:cs typeface="Calibri"/>
              <a:sym typeface="Calibri"/>
            </a:endParaRPr>
          </a:p>
          <a:p>
            <a:pPr indent="0" lvl="0" marL="457200" rtl="0" algn="just">
              <a:lnSpc>
                <a:spcPct val="163636"/>
              </a:lnSpc>
              <a:spcBef>
                <a:spcPts val="0"/>
              </a:spcBef>
              <a:spcAft>
                <a:spcPts val="0"/>
              </a:spcAft>
              <a:buNone/>
            </a:pPr>
            <a:r>
              <a:rPr lang="en-US" sz="1500">
                <a:solidFill>
                  <a:schemeClr val="dk1"/>
                </a:solidFill>
                <a:latin typeface="Calibri"/>
                <a:ea typeface="Calibri"/>
                <a:cs typeface="Calibri"/>
                <a:sym typeface="Calibri"/>
              </a:rPr>
              <a:t>problems are.</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84" name="Google Shape;84;p18"/>
          <p:cNvPicPr preferRelativeResize="0"/>
          <p:nvPr/>
        </p:nvPicPr>
        <p:blipFill>
          <a:blip r:embed="rId3">
            <a:alphaModFix/>
          </a:blip>
          <a:stretch>
            <a:fillRect/>
          </a:stretch>
        </p:blipFill>
        <p:spPr>
          <a:xfrm>
            <a:off x="6302850" y="1264863"/>
            <a:ext cx="2624875" cy="2613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420500" y="656400"/>
            <a:ext cx="1656300" cy="473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66666"/>
              <a:buFont typeface="Calibri"/>
              <a:buNone/>
            </a:pPr>
            <a:r>
              <a:rPr lang="en-US" sz="2400"/>
              <a:t>Theories </a:t>
            </a:r>
            <a:endParaRPr/>
          </a:p>
        </p:txBody>
      </p:sp>
      <p:sp>
        <p:nvSpPr>
          <p:cNvPr id="90" name="Google Shape;90;p19"/>
          <p:cNvSpPr txBox="1"/>
          <p:nvPr/>
        </p:nvSpPr>
        <p:spPr>
          <a:xfrm>
            <a:off x="420525" y="1129800"/>
            <a:ext cx="5637600" cy="36480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en-US" sz="1200">
                <a:solidFill>
                  <a:schemeClr val="dk1"/>
                </a:solidFill>
                <a:latin typeface="Calibri"/>
                <a:ea typeface="Calibri"/>
                <a:cs typeface="Calibri"/>
                <a:sym typeface="Calibri"/>
              </a:rPr>
              <a:t>Organization Culture</a:t>
            </a:r>
            <a:endParaRPr b="1" sz="12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SzPts val="1400"/>
              <a:buFont typeface="Noto Sans"/>
              <a:buChar char="●"/>
            </a:pPr>
            <a:r>
              <a:rPr lang="en-US" sz="1200">
                <a:solidFill>
                  <a:schemeClr val="dk1"/>
                </a:solidFill>
                <a:latin typeface="Calibri"/>
                <a:ea typeface="Calibri"/>
                <a:cs typeface="Calibri"/>
                <a:sym typeface="Calibri"/>
              </a:rPr>
              <a:t>Shared views, values, and attitudes developed by leaders within the organization defines organizational culture, which in turn shapes how employees behave and perceive in the organization.</a:t>
            </a:r>
            <a:endParaRPr sz="1200">
              <a:solidFill>
                <a:schemeClr val="dk1"/>
              </a:solidFill>
              <a:latin typeface="Calibri"/>
              <a:ea typeface="Calibri"/>
              <a:cs typeface="Calibri"/>
              <a:sym typeface="Calibri"/>
            </a:endParaRPr>
          </a:p>
          <a:p>
            <a:pPr indent="0" lvl="0" marL="0" rtl="0" algn="just">
              <a:lnSpc>
                <a:spcPct val="150000"/>
              </a:lnSpc>
              <a:spcBef>
                <a:spcPts val="0"/>
              </a:spcBef>
              <a:spcAft>
                <a:spcPts val="0"/>
              </a:spcAft>
              <a:buNone/>
            </a:pPr>
            <a:r>
              <a:rPr b="1" lang="en-US" sz="1200">
                <a:solidFill>
                  <a:schemeClr val="dk1"/>
                </a:solidFill>
                <a:latin typeface="Calibri"/>
                <a:ea typeface="Calibri"/>
                <a:cs typeface="Calibri"/>
                <a:sym typeface="Calibri"/>
              </a:rPr>
              <a:t>Coaching Skills </a:t>
            </a:r>
            <a:endParaRPr b="1"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Effective coaching skills are developed to help others in achieving personal and </a:t>
            </a:r>
            <a:r>
              <a:rPr lang="en-US" sz="1200">
                <a:solidFill>
                  <a:schemeClr val="dk1"/>
                </a:solidFill>
                <a:latin typeface="Calibri"/>
                <a:ea typeface="Calibri"/>
                <a:cs typeface="Calibri"/>
                <a:sym typeface="Calibri"/>
              </a:rPr>
              <a:t>professional</a:t>
            </a:r>
            <a:r>
              <a:rPr lang="en-US" sz="1200">
                <a:solidFill>
                  <a:schemeClr val="dk1"/>
                </a:solidFill>
                <a:latin typeface="Calibri"/>
                <a:ea typeface="Calibri"/>
                <a:cs typeface="Calibri"/>
                <a:sym typeface="Calibri"/>
              </a:rPr>
              <a:t> goals.</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Attending - being the company of someone else with full attention</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Acknowledging - bringing out the best</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Querying - proactive questions</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Reflecting - </a:t>
            </a:r>
            <a:r>
              <a:rPr lang="en-US" sz="1200">
                <a:solidFill>
                  <a:schemeClr val="dk1"/>
                </a:solidFill>
                <a:latin typeface="Calibri"/>
                <a:ea typeface="Calibri"/>
                <a:cs typeface="Calibri"/>
                <a:sym typeface="Calibri"/>
              </a:rPr>
              <a:t>prompts further exploration</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Indicating respect - communicating trust</a:t>
            </a:r>
            <a:endParaRPr sz="1200">
              <a:solidFill>
                <a:schemeClr val="dk1"/>
              </a:solidFill>
              <a:latin typeface="Calibri"/>
              <a:ea typeface="Calibri"/>
              <a:cs typeface="Calibri"/>
              <a:sym typeface="Calibri"/>
            </a:endParaRPr>
          </a:p>
          <a:p>
            <a:pPr indent="-304800" lvl="0" marL="457200" rtl="0" algn="just">
              <a:lnSpc>
                <a:spcPct val="150000"/>
              </a:lnSpc>
              <a:spcBef>
                <a:spcPts val="0"/>
              </a:spcBef>
              <a:spcAft>
                <a:spcPts val="0"/>
              </a:spcAft>
              <a:buClr>
                <a:schemeClr val="dk1"/>
              </a:buClr>
              <a:buSzPts val="1200"/>
              <a:buFont typeface="Calibri"/>
              <a:buChar char="●"/>
            </a:pPr>
            <a:r>
              <a:rPr lang="en-US" sz="1200">
                <a:solidFill>
                  <a:schemeClr val="dk1"/>
                </a:solidFill>
                <a:latin typeface="Calibri"/>
                <a:ea typeface="Calibri"/>
                <a:cs typeface="Calibri"/>
                <a:sym typeface="Calibri"/>
              </a:rPr>
              <a:t>Self - disclosure - sharing information</a:t>
            </a:r>
            <a:endParaRPr b="1" sz="1200">
              <a:solidFill>
                <a:schemeClr val="dk1"/>
              </a:solidFill>
              <a:latin typeface="Calibri"/>
              <a:ea typeface="Calibri"/>
              <a:cs typeface="Calibri"/>
              <a:sym typeface="Calibri"/>
            </a:endParaRPr>
          </a:p>
        </p:txBody>
      </p:sp>
      <p:pic>
        <p:nvPicPr>
          <p:cNvPr id="91" name="Google Shape;91;p19"/>
          <p:cNvPicPr preferRelativeResize="0"/>
          <p:nvPr/>
        </p:nvPicPr>
        <p:blipFill>
          <a:blip r:embed="rId3">
            <a:alphaModFix/>
          </a:blip>
          <a:stretch>
            <a:fillRect/>
          </a:stretch>
        </p:blipFill>
        <p:spPr>
          <a:xfrm>
            <a:off x="6125875" y="1230775"/>
            <a:ext cx="2781075" cy="1287216"/>
          </a:xfrm>
          <a:prstGeom prst="rect">
            <a:avLst/>
          </a:prstGeom>
          <a:noFill/>
          <a:ln>
            <a:noFill/>
          </a:ln>
        </p:spPr>
      </p:pic>
      <p:pic>
        <p:nvPicPr>
          <p:cNvPr id="92" name="Google Shape;92;p19"/>
          <p:cNvPicPr preferRelativeResize="0"/>
          <p:nvPr/>
        </p:nvPicPr>
        <p:blipFill>
          <a:blip r:embed="rId4">
            <a:alphaModFix/>
          </a:blip>
          <a:stretch>
            <a:fillRect/>
          </a:stretch>
        </p:blipFill>
        <p:spPr>
          <a:xfrm>
            <a:off x="6125875" y="2705600"/>
            <a:ext cx="2781075" cy="15626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566196" y="672908"/>
            <a:ext cx="2999678" cy="54629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libri"/>
              <a:buNone/>
            </a:pPr>
            <a:r>
              <a:rPr lang="en-US" sz="2400"/>
              <a:t>Additional Research</a:t>
            </a:r>
            <a:endParaRPr sz="2400"/>
          </a:p>
        </p:txBody>
      </p:sp>
      <p:sp>
        <p:nvSpPr>
          <p:cNvPr id="98" name="Google Shape;98;p20"/>
          <p:cNvSpPr txBox="1"/>
          <p:nvPr/>
        </p:nvSpPr>
        <p:spPr>
          <a:xfrm>
            <a:off x="403700" y="1219200"/>
            <a:ext cx="6093900" cy="30579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3400"/>
              </a:spcBef>
              <a:spcAft>
                <a:spcPts val="0"/>
              </a:spcAft>
              <a:buSzPts val="1500"/>
              <a:buFont typeface="Calibri"/>
              <a:buChar char="●"/>
            </a:pPr>
            <a:r>
              <a:rPr lang="en-US" sz="1500">
                <a:solidFill>
                  <a:srgbClr val="333333"/>
                </a:solidFill>
                <a:highlight>
                  <a:srgbClr val="FFFFFF"/>
                </a:highlight>
                <a:latin typeface="Calibri"/>
                <a:ea typeface="Calibri"/>
                <a:cs typeface="Calibri"/>
                <a:sym typeface="Calibri"/>
              </a:rPr>
              <a:t>The current story </a:t>
            </a:r>
            <a:r>
              <a:rPr lang="en-US" sz="1500">
                <a:solidFill>
                  <a:srgbClr val="333333"/>
                </a:solidFill>
                <a:highlight>
                  <a:srgbClr val="FFFFFF"/>
                </a:highlight>
                <a:latin typeface="Calibri"/>
                <a:ea typeface="Calibri"/>
                <a:cs typeface="Calibri"/>
                <a:sym typeface="Calibri"/>
              </a:rPr>
              <a:t>reflects</a:t>
            </a:r>
            <a:r>
              <a:rPr lang="en-US" sz="1500">
                <a:solidFill>
                  <a:srgbClr val="333333"/>
                </a:solidFill>
                <a:highlight>
                  <a:srgbClr val="FFFFFF"/>
                </a:highlight>
                <a:latin typeface="Calibri"/>
                <a:ea typeface="Calibri"/>
                <a:cs typeface="Calibri"/>
                <a:sym typeface="Calibri"/>
              </a:rPr>
              <a:t> a clear sign of Ego Affliction. </a:t>
            </a:r>
            <a:r>
              <a:rPr lang="en-US" sz="1500">
                <a:solidFill>
                  <a:srgbClr val="292929"/>
                </a:solidFill>
                <a:highlight>
                  <a:srgbClr val="FFFFFF"/>
                </a:highlight>
                <a:latin typeface="Calibri"/>
                <a:ea typeface="Calibri"/>
                <a:cs typeface="Calibri"/>
                <a:sym typeface="Calibri"/>
              </a:rPr>
              <a:t>In a recent study  by Deloitte and Forbes Insights, 300 executives (C-suite and board directors) were surveyed. One revelation? They consider reputation as the highest strategic risk area for a company. </a:t>
            </a:r>
            <a:endParaRPr sz="1500">
              <a:solidFill>
                <a:srgbClr val="292929"/>
              </a:solidFill>
              <a:highlight>
                <a:srgbClr val="FFFFFF"/>
              </a:highlight>
              <a:latin typeface="Calibri"/>
              <a:ea typeface="Calibri"/>
              <a:cs typeface="Calibri"/>
              <a:sym typeface="Calibri"/>
            </a:endParaRPr>
          </a:p>
          <a:p>
            <a:pPr indent="-323850" lvl="0" marL="457200" rtl="0" algn="just">
              <a:lnSpc>
                <a:spcPct val="150000"/>
              </a:lnSpc>
              <a:spcBef>
                <a:spcPts val="0"/>
              </a:spcBef>
              <a:spcAft>
                <a:spcPts val="0"/>
              </a:spcAft>
              <a:buClr>
                <a:schemeClr val="dk1"/>
              </a:buClr>
              <a:buSzPts val="1500"/>
              <a:buFont typeface="Calibri"/>
              <a:buChar char="●"/>
            </a:pPr>
            <a:r>
              <a:rPr lang="en-US" sz="1500">
                <a:solidFill>
                  <a:schemeClr val="dk1"/>
                </a:solidFill>
                <a:highlight>
                  <a:srgbClr val="FFFFFF"/>
                </a:highlight>
                <a:latin typeface="Calibri"/>
                <a:ea typeface="Calibri"/>
                <a:cs typeface="Calibri"/>
                <a:sym typeface="Calibri"/>
              </a:rPr>
              <a:t>In the fall of 2012, management consulting firm McKinsey published </a:t>
            </a:r>
            <a:r>
              <a:rPr b="1" lang="en-US" sz="1500">
                <a:solidFill>
                  <a:schemeClr val="dk1"/>
                </a:solidFill>
                <a:highlight>
                  <a:srgbClr val="FFFFFF"/>
                </a:highlight>
                <a:latin typeface="Calibri"/>
                <a:ea typeface="Calibri"/>
                <a:cs typeface="Calibri"/>
                <a:sym typeface="Calibri"/>
              </a:rPr>
              <a:t>McKinsey Business and Technology – Delivering large-scale IT projects on time on budget and on value.</a:t>
            </a:r>
            <a:endParaRPr sz="1550">
              <a:solidFill>
                <a:srgbClr val="292929"/>
              </a:solidFill>
              <a:highlight>
                <a:srgbClr val="FFFFFF"/>
              </a:highlight>
              <a:latin typeface="Calibri"/>
              <a:ea typeface="Calibri"/>
              <a:cs typeface="Calibri"/>
              <a:sym typeface="Calibri"/>
            </a:endParaRPr>
          </a:p>
          <a:p>
            <a:pPr indent="0" lvl="0" marL="457200" rtl="0" algn="just">
              <a:lnSpc>
                <a:spcPct val="150000"/>
              </a:lnSpc>
              <a:spcBef>
                <a:spcPts val="170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p:txBody>
      </p:sp>
      <p:pic>
        <p:nvPicPr>
          <p:cNvPr id="99" name="Google Shape;99;p20"/>
          <p:cNvPicPr preferRelativeResize="0"/>
          <p:nvPr/>
        </p:nvPicPr>
        <p:blipFill>
          <a:blip r:embed="rId3">
            <a:alphaModFix/>
          </a:blip>
          <a:stretch>
            <a:fillRect/>
          </a:stretch>
        </p:blipFill>
        <p:spPr>
          <a:xfrm>
            <a:off x="6549825" y="1692775"/>
            <a:ext cx="2422025" cy="200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457200" y="702644"/>
            <a:ext cx="1988634" cy="56859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libri"/>
              <a:buNone/>
            </a:pPr>
            <a:r>
              <a:rPr lang="en-US" sz="2400"/>
              <a:t>References:</a:t>
            </a:r>
            <a:endParaRPr sz="2400"/>
          </a:p>
        </p:txBody>
      </p:sp>
      <p:sp>
        <p:nvSpPr>
          <p:cNvPr id="105" name="Google Shape;105;p22"/>
          <p:cNvSpPr txBox="1"/>
          <p:nvPr/>
        </p:nvSpPr>
        <p:spPr>
          <a:xfrm>
            <a:off x="676982" y="1422889"/>
            <a:ext cx="7010400" cy="2216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0" i="0" sz="1200" u="sng" cap="none" strike="noStrike">
              <a:solidFill>
                <a:schemeClr val="hlink"/>
              </a:solidFill>
              <a:latin typeface="Calibri"/>
              <a:ea typeface="Calibri"/>
              <a:cs typeface="Calibri"/>
              <a:sym typeface="Calibri"/>
            </a:endParaRPr>
          </a:p>
          <a:p>
            <a:pPr indent="-285750" lvl="0" marL="285750" marR="0" rtl="0" algn="just">
              <a:lnSpc>
                <a:spcPct val="150000"/>
              </a:lnSpc>
              <a:spcBef>
                <a:spcPts val="0"/>
              </a:spcBef>
              <a:spcAft>
                <a:spcPts val="0"/>
              </a:spcAft>
              <a:buClr>
                <a:srgbClr val="000000"/>
              </a:buClr>
              <a:buSzPts val="1200"/>
              <a:buFont typeface="Noto Sans Symbols"/>
              <a:buChar char="●"/>
            </a:pPr>
            <a:r>
              <a:rPr b="0" i="0" lang="en-US" sz="1200" u="none" cap="none" strike="noStrike">
                <a:solidFill>
                  <a:schemeClr val="dk1"/>
                </a:solidFill>
                <a:latin typeface="Calibri"/>
                <a:ea typeface="Calibri"/>
                <a:cs typeface="Calibri"/>
                <a:sym typeface="Calibri"/>
              </a:rPr>
              <a:t>The ropes to skip and the ropes to know_ studies in organizational theory and behavior-Chicago Business Press</a:t>
            </a:r>
            <a:endParaRPr b="0" i="0" sz="1200" u="none" cap="none" strike="noStrike">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200"/>
              <a:buFont typeface="Calibri"/>
              <a:buChar char="●"/>
            </a:pPr>
            <a:r>
              <a:rPr lang="en-US" sz="1200" u="sng">
                <a:solidFill>
                  <a:schemeClr val="hlink"/>
                </a:solidFill>
                <a:latin typeface="Calibri"/>
                <a:ea typeface="Calibri"/>
                <a:cs typeface="Calibri"/>
                <a:sym typeface="Calibri"/>
                <a:hlinkClick r:id="rId3"/>
              </a:rPr>
              <a:t>https://umbc.hosted.panopto.com/Panopto/Pages/Viewer.aspx?id=00372a39-b835-4006-9e43-ac5200ea8102</a:t>
            </a:r>
            <a:endParaRPr sz="1200">
              <a:solidFill>
                <a:schemeClr val="dk1"/>
              </a:solidFill>
              <a:latin typeface="Calibri"/>
              <a:ea typeface="Calibri"/>
              <a:cs typeface="Calibri"/>
              <a:sym typeface="Calibri"/>
            </a:endParaRPr>
          </a:p>
          <a:p>
            <a:pPr indent="-285750" lvl="0" marL="285750" marR="0" rtl="0" algn="just">
              <a:lnSpc>
                <a:spcPct val="150000"/>
              </a:lnSpc>
              <a:spcBef>
                <a:spcPts val="0"/>
              </a:spcBef>
              <a:spcAft>
                <a:spcPts val="0"/>
              </a:spcAft>
              <a:buClr>
                <a:schemeClr val="dk1"/>
              </a:buClr>
              <a:buSzPts val="1200"/>
              <a:buFont typeface="Calibri"/>
              <a:buChar char="●"/>
            </a:pPr>
            <a:r>
              <a:rPr lang="en-US" sz="1200" u="sng">
                <a:solidFill>
                  <a:schemeClr val="hlink"/>
                </a:solidFill>
                <a:latin typeface="Calibri"/>
                <a:ea typeface="Calibri"/>
                <a:cs typeface="Calibri"/>
                <a:sym typeface="Calibri"/>
                <a:hlinkClick r:id="rId4"/>
              </a:rPr>
              <a:t>https://www.projectmanagement.com/contentPages/article.cfm?ID=289408&amp;thisPageURL=/articles/289408/Project-Failures---Reputation-Risk#_=_</a:t>
            </a:r>
            <a:endParaRPr sz="1200">
              <a:solidFill>
                <a:schemeClr val="dk1"/>
              </a:solidFill>
              <a:latin typeface="Calibri"/>
              <a:ea typeface="Calibri"/>
              <a:cs typeface="Calibri"/>
              <a:sym typeface="Calibri"/>
            </a:endParaRPr>
          </a:p>
          <a:p>
            <a:pPr indent="0" lvl="0" marL="457200" marR="0" rtl="0" algn="just">
              <a:lnSpc>
                <a:spcPct val="150000"/>
              </a:lnSpc>
              <a:spcBef>
                <a:spcPts val="0"/>
              </a:spcBef>
              <a:spcAft>
                <a:spcPts val="0"/>
              </a:spcAft>
              <a:buNone/>
            </a:pPr>
            <a:r>
              <a:t/>
            </a:r>
            <a:endParaRPr sz="1200">
              <a:solidFill>
                <a:schemeClr val="dk1"/>
              </a:solidFill>
              <a:latin typeface="Calibri"/>
              <a:ea typeface="Calibri"/>
              <a:cs typeface="Calibri"/>
              <a:sym typeface="Calibri"/>
            </a:endParaRPr>
          </a:p>
        </p:txBody>
      </p:sp>
      <p:pic>
        <p:nvPicPr>
          <p:cNvPr id="106" name="Google Shape;106;p22"/>
          <p:cNvPicPr preferRelativeResize="0"/>
          <p:nvPr/>
        </p:nvPicPr>
        <p:blipFill rotWithShape="1">
          <a:blip r:embed="rId5">
            <a:alphaModFix/>
          </a:blip>
          <a:srcRect b="0" l="0" r="0" t="0"/>
          <a:stretch/>
        </p:blipFill>
        <p:spPr>
          <a:xfrm>
            <a:off x="2445825" y="3393100"/>
            <a:ext cx="3649226" cy="154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2019-02-27T15:38:32Z</dcterms:created>
  <dc:creator>Jim Lord</dc:creator>
</cp:coreProperties>
</file>