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mR98bDIaP9YtsgpkanitOZBs/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9"/>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 name="Google Shape;21;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457200" y="1451426"/>
            <a:ext cx="4038600" cy="317339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1" name="Google Shape;31;p11"/>
          <p:cNvSpPr txBox="1">
            <a:spLocks noGrp="1"/>
          </p:cNvSpPr>
          <p:nvPr>
            <p:ph type="body" idx="2"/>
          </p:nvPr>
        </p:nvSpPr>
        <p:spPr>
          <a:xfrm>
            <a:off x="4648200" y="1451426"/>
            <a:ext cx="4038600" cy="317339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body" idx="1"/>
          </p:nvPr>
        </p:nvSpPr>
        <p:spPr>
          <a:xfrm>
            <a:off x="457199" y="1397255"/>
            <a:ext cx="4040188" cy="43620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7" name="Google Shape;37;p12"/>
          <p:cNvSpPr txBox="1">
            <a:spLocks noGrp="1"/>
          </p:cNvSpPr>
          <p:nvPr>
            <p:ph type="body" idx="2"/>
          </p:nvPr>
        </p:nvSpPr>
        <p:spPr>
          <a:xfrm>
            <a:off x="457199" y="1989969"/>
            <a:ext cx="4040188" cy="269406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8" name="Google Shape;38;p12"/>
          <p:cNvSpPr txBox="1">
            <a:spLocks noGrp="1"/>
          </p:cNvSpPr>
          <p:nvPr>
            <p:ph type="body" idx="3"/>
          </p:nvPr>
        </p:nvSpPr>
        <p:spPr>
          <a:xfrm>
            <a:off x="4645025" y="1397255"/>
            <a:ext cx="4041775" cy="43620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2"/>
          <p:cNvSpPr txBox="1">
            <a:spLocks noGrp="1"/>
          </p:cNvSpPr>
          <p:nvPr>
            <p:ph type="body" idx="4"/>
          </p:nvPr>
        </p:nvSpPr>
        <p:spPr>
          <a:xfrm>
            <a:off x="4645025" y="1989969"/>
            <a:ext cx="4041775" cy="269406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679122"/>
            <a:ext cx="3008313" cy="7773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body" idx="1"/>
          </p:nvPr>
        </p:nvSpPr>
        <p:spPr>
          <a:xfrm>
            <a:off x="3575050" y="679122"/>
            <a:ext cx="5111750" cy="3915501"/>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2" name="Google Shape;52;p15"/>
          <p:cNvSpPr txBox="1">
            <a:spLocks noGrp="1"/>
          </p:cNvSpPr>
          <p:nvPr>
            <p:ph type="body" idx="2"/>
          </p:nvPr>
        </p:nvSpPr>
        <p:spPr>
          <a:xfrm>
            <a:off x="457201" y="1609519"/>
            <a:ext cx="3008313" cy="298510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3" name="Google Shape;53;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1792288" y="3858517"/>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a:spLocks noGrp="1"/>
          </p:cNvSpPr>
          <p:nvPr>
            <p:ph type="pic" idx="2"/>
          </p:nvPr>
        </p:nvSpPr>
        <p:spPr>
          <a:xfrm>
            <a:off x="1792288" y="717648"/>
            <a:ext cx="5486400" cy="3086100"/>
          </a:xfrm>
          <a:prstGeom prst="rect">
            <a:avLst/>
          </a:prstGeom>
          <a:noFill/>
          <a:ln>
            <a:noFill/>
          </a:ln>
        </p:spPr>
      </p:sp>
      <p:sp>
        <p:nvSpPr>
          <p:cNvPr id="58" name="Google Shape;58;p16"/>
          <p:cNvSpPr txBox="1">
            <a:spLocks noGrp="1"/>
          </p:cNvSpPr>
          <p:nvPr>
            <p:ph type="body" idx="1"/>
          </p:nvPr>
        </p:nvSpPr>
        <p:spPr>
          <a:xfrm>
            <a:off x="1792288" y="4283570"/>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0" name="Google Shape;10;p7" descr="MD-flag-background-ppt.png"/>
          <p:cNvPicPr preferRelativeResize="0"/>
          <p:nvPr/>
        </p:nvPicPr>
        <p:blipFill rotWithShape="1">
          <a:blip r:embed="rId11">
            <a:alphaModFix/>
          </a:blip>
          <a:srcRect/>
          <a:stretch/>
        </p:blipFill>
        <p:spPr>
          <a:xfrm>
            <a:off x="0" y="0"/>
            <a:ext cx="9143999" cy="571500"/>
          </a:xfrm>
          <a:prstGeom prst="rect">
            <a:avLst/>
          </a:prstGeom>
          <a:noFill/>
          <a:ln>
            <a:noFill/>
          </a:ln>
        </p:spPr>
      </p:pic>
      <p:pic>
        <p:nvPicPr>
          <p:cNvPr id="11" name="Google Shape;11;p7" descr="UMBC-primary-logo-CMYK-on-black.png"/>
          <p:cNvPicPr preferRelativeResize="0"/>
          <p:nvPr/>
        </p:nvPicPr>
        <p:blipFill rotWithShape="1">
          <a:blip r:embed="rId12">
            <a:alphaModFix/>
          </a:blip>
          <a:srcRect/>
          <a:stretch/>
        </p:blipFill>
        <p:spPr>
          <a:xfrm>
            <a:off x="294287" y="86177"/>
            <a:ext cx="1749252" cy="402989"/>
          </a:xfrm>
          <a:prstGeom prst="rect">
            <a:avLst/>
          </a:prstGeom>
          <a:noFill/>
          <a:ln>
            <a:noFill/>
          </a:ln>
        </p:spPr>
      </p:pic>
      <p:pic>
        <p:nvPicPr>
          <p:cNvPr id="12" name="Google Shape;12;p7" descr="corner-element.png"/>
          <p:cNvPicPr preferRelativeResize="0"/>
          <p:nvPr/>
        </p:nvPicPr>
        <p:blipFill rotWithShape="1">
          <a:blip r:embed="rId13">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hyperlink" Target="https://www.ukessays.com/essays/business/employees-motivation-and-compensation-problems.ph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https://learn.pluralsight.com/resource/offers/2022/State-of-Upskilling?aid=7014Q000002LXkIQAW&amp;promo=&amp;oid=7014Q000001yz9uQAA&amp;utm_source=non_branded&amp;utm_medium=digital_paid_search_bing&amp;utm_campaign=Bing_B2B_NA_Content_State-of-Upskilling-2022&amp;utm_content=&amp;utm_term=aid=7014Q000002LXkIQAW&amp;promo=&amp;oid=7014Q000001yz9uQAA&amp;utm_source=non_branded&amp;utm_medium=digital_paid_search_bing&amp;utm_campaign=Bing_B2B_NA_Content_State-of-Upskilling-2022&amp;utm_content=&amp;utm_term=388613346&amp;msclkid=f98b77dc9e3a10c2574614b1e2c762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975963" y="608443"/>
            <a:ext cx="7192073" cy="7983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700"/>
              <a:buFont typeface="Calibri"/>
              <a:buNone/>
            </a:pPr>
            <a:r>
              <a:rPr lang="en-US" sz="2400" b="1" dirty="0"/>
              <a:t>Chapter 38:</a:t>
            </a:r>
            <a:r>
              <a:rPr lang="en-US" sz="2700" dirty="0"/>
              <a:t> </a:t>
            </a:r>
            <a:r>
              <a:rPr lang="en-US" sz="2800" dirty="0"/>
              <a:t>By Your Works Shall Ye Be Known</a:t>
            </a:r>
            <a:endParaRPr sz="2800" dirty="0"/>
          </a:p>
        </p:txBody>
      </p:sp>
      <p:sp>
        <p:nvSpPr>
          <p:cNvPr id="64" name="Google Shape;64;p1"/>
          <p:cNvSpPr txBox="1">
            <a:spLocks noGrp="1"/>
          </p:cNvSpPr>
          <p:nvPr>
            <p:ph type="subTitle" idx="1"/>
          </p:nvPr>
        </p:nvSpPr>
        <p:spPr>
          <a:xfrm>
            <a:off x="5984488" y="2571749"/>
            <a:ext cx="2611178" cy="2157151"/>
          </a:xfrm>
          <a:prstGeom prst="rect">
            <a:avLst/>
          </a:prstGeom>
          <a:solidFill>
            <a:schemeClr val="lt1"/>
          </a:solidFill>
          <a:ln>
            <a:noFill/>
          </a:ln>
        </p:spPr>
        <p:txBody>
          <a:bodyPr spcFirstLastPara="1" wrap="square" lIns="91425" tIns="45700" rIns="91425" bIns="45700" anchor="t" anchorCtr="0">
            <a:noAutofit/>
          </a:bodyPr>
          <a:lstStyle/>
          <a:p>
            <a:pPr marL="0" lvl="0" indent="0" algn="r" rtl="0">
              <a:lnSpc>
                <a:spcPct val="80000"/>
              </a:lnSpc>
              <a:spcBef>
                <a:spcPts val="256"/>
              </a:spcBef>
              <a:spcAft>
                <a:spcPts val="0"/>
              </a:spcAft>
              <a:buClr>
                <a:schemeClr val="dk1"/>
              </a:buClr>
              <a:buSzPts val="605"/>
              <a:buFont typeface="Arial"/>
              <a:buNone/>
            </a:pPr>
            <a:endParaRPr sz="2460" dirty="0">
              <a:solidFill>
                <a:schemeClr val="dk1"/>
              </a:solidFill>
              <a:latin typeface="Calibri"/>
              <a:ea typeface="Calibri"/>
              <a:cs typeface="Calibri"/>
              <a:sym typeface="Calibri"/>
            </a:endParaRPr>
          </a:p>
          <a:p>
            <a:pPr marL="0" lvl="0" indent="0" algn="r" rtl="0">
              <a:lnSpc>
                <a:spcPct val="95000"/>
              </a:lnSpc>
              <a:spcBef>
                <a:spcPts val="0"/>
              </a:spcBef>
              <a:spcAft>
                <a:spcPts val="0"/>
              </a:spcAft>
              <a:buClr>
                <a:schemeClr val="dk1"/>
              </a:buClr>
              <a:buSzPts val="605"/>
              <a:buFont typeface="Arial"/>
              <a:buNone/>
            </a:pPr>
            <a:endParaRPr sz="1442" dirty="0">
              <a:solidFill>
                <a:schemeClr val="dk1"/>
              </a:solidFill>
              <a:latin typeface="Calibri"/>
              <a:ea typeface="Calibri"/>
              <a:cs typeface="Calibri"/>
              <a:sym typeface="Calibri"/>
            </a:endParaRPr>
          </a:p>
          <a:p>
            <a:pPr marL="0" lvl="0" indent="0" algn="ctr" rtl="0">
              <a:lnSpc>
                <a:spcPct val="95000"/>
              </a:lnSpc>
              <a:spcBef>
                <a:spcPts val="0"/>
              </a:spcBef>
              <a:spcAft>
                <a:spcPts val="0"/>
              </a:spcAft>
              <a:buClr>
                <a:schemeClr val="dk1"/>
              </a:buClr>
              <a:buSzPts val="605"/>
              <a:buNone/>
            </a:pPr>
            <a:endParaRPr sz="1200" dirty="0">
              <a:solidFill>
                <a:schemeClr val="dk1"/>
              </a:solidFill>
            </a:endParaRPr>
          </a:p>
          <a:p>
            <a:pPr marL="0" lvl="0" indent="0" algn="ctr" rtl="0">
              <a:lnSpc>
                <a:spcPct val="95000"/>
              </a:lnSpc>
              <a:spcBef>
                <a:spcPts val="0"/>
              </a:spcBef>
              <a:spcAft>
                <a:spcPts val="0"/>
              </a:spcAft>
              <a:buClr>
                <a:schemeClr val="dk1"/>
              </a:buClr>
              <a:buSzPts val="605"/>
              <a:buNone/>
            </a:pPr>
            <a:endParaRPr sz="1200" dirty="0">
              <a:solidFill>
                <a:schemeClr val="dk1"/>
              </a:solidFill>
            </a:endParaRPr>
          </a:p>
          <a:p>
            <a:pPr marL="0" lvl="0" indent="0" algn="r" rtl="0">
              <a:lnSpc>
                <a:spcPct val="95000"/>
              </a:lnSpc>
              <a:spcBef>
                <a:spcPts val="0"/>
              </a:spcBef>
              <a:spcAft>
                <a:spcPts val="0"/>
              </a:spcAft>
              <a:buClr>
                <a:schemeClr val="dk1"/>
              </a:buClr>
              <a:buSzPts val="605"/>
              <a:buNone/>
            </a:pPr>
            <a:r>
              <a:rPr lang="en-US" sz="1200" b="1" dirty="0">
                <a:solidFill>
                  <a:schemeClr val="dk1"/>
                </a:solidFill>
              </a:rPr>
              <a:t>By Group 2:</a:t>
            </a:r>
            <a:endParaRPr sz="1200" b="1" dirty="0">
              <a:solidFill>
                <a:schemeClr val="dk1"/>
              </a:solidFill>
            </a:endParaRPr>
          </a:p>
          <a:p>
            <a:pPr marL="0" lvl="0" indent="0" algn="r" rtl="0">
              <a:lnSpc>
                <a:spcPct val="95000"/>
              </a:lnSpc>
              <a:spcBef>
                <a:spcPts val="0"/>
              </a:spcBef>
              <a:spcAft>
                <a:spcPts val="0"/>
              </a:spcAft>
              <a:buClr>
                <a:schemeClr val="dk1"/>
              </a:buClr>
              <a:buSzPts val="605"/>
              <a:buFont typeface="Arial"/>
              <a:buNone/>
            </a:pPr>
            <a:endParaRPr sz="1200" b="1" dirty="0">
              <a:solidFill>
                <a:schemeClr val="dk1"/>
              </a:solidFill>
            </a:endParaRPr>
          </a:p>
          <a:p>
            <a:pPr marL="0" lvl="0" indent="0" algn="r" rtl="0">
              <a:lnSpc>
                <a:spcPct val="95000"/>
              </a:lnSpc>
              <a:spcBef>
                <a:spcPts val="0"/>
              </a:spcBef>
              <a:spcAft>
                <a:spcPts val="0"/>
              </a:spcAft>
              <a:buClr>
                <a:schemeClr val="dk1"/>
              </a:buClr>
              <a:buSzPts val="605"/>
              <a:buFont typeface="Arial"/>
              <a:buNone/>
            </a:pPr>
            <a:r>
              <a:rPr lang="en-US" sz="1200" dirty="0" err="1">
                <a:solidFill>
                  <a:schemeClr val="dk1"/>
                </a:solidFill>
                <a:latin typeface="Calibri"/>
                <a:ea typeface="Calibri"/>
                <a:cs typeface="Calibri"/>
                <a:sym typeface="Calibri"/>
              </a:rPr>
              <a:t>Nidhishree</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Sanam</a:t>
            </a:r>
            <a:endParaRPr sz="1200" dirty="0">
              <a:solidFill>
                <a:schemeClr val="dk1"/>
              </a:solidFill>
              <a:latin typeface="Calibri"/>
              <a:ea typeface="Calibri"/>
              <a:cs typeface="Calibri"/>
              <a:sym typeface="Calibri"/>
            </a:endParaRPr>
          </a:p>
          <a:p>
            <a:pPr marL="0" lvl="0" indent="0" algn="r" rtl="0">
              <a:lnSpc>
                <a:spcPct val="95000"/>
              </a:lnSpc>
              <a:spcBef>
                <a:spcPts val="0"/>
              </a:spcBef>
              <a:spcAft>
                <a:spcPts val="0"/>
              </a:spcAft>
              <a:buClr>
                <a:schemeClr val="dk1"/>
              </a:buClr>
              <a:buSzPts val="605"/>
              <a:buFont typeface="Arial"/>
              <a:buNone/>
            </a:pPr>
            <a:r>
              <a:rPr lang="en-US" sz="1200" dirty="0">
                <a:solidFill>
                  <a:schemeClr val="dk1"/>
                </a:solidFill>
                <a:latin typeface="Calibri"/>
                <a:ea typeface="Calibri"/>
                <a:cs typeface="Calibri"/>
                <a:sym typeface="Calibri"/>
              </a:rPr>
              <a:t>Shwetha Reddy </a:t>
            </a:r>
            <a:r>
              <a:rPr lang="en-US" sz="1200" dirty="0" err="1">
                <a:solidFill>
                  <a:schemeClr val="dk1"/>
                </a:solidFill>
                <a:latin typeface="Calibri"/>
                <a:ea typeface="Calibri"/>
                <a:cs typeface="Calibri"/>
                <a:sym typeface="Calibri"/>
              </a:rPr>
              <a:t>Reddymalli</a:t>
            </a:r>
            <a:endParaRPr sz="1200" dirty="0">
              <a:solidFill>
                <a:schemeClr val="dk1"/>
              </a:solidFill>
              <a:latin typeface="Calibri"/>
              <a:ea typeface="Calibri"/>
              <a:cs typeface="Calibri"/>
              <a:sym typeface="Calibri"/>
            </a:endParaRPr>
          </a:p>
          <a:p>
            <a:pPr marL="0" lvl="0" indent="0" algn="r" rtl="0">
              <a:lnSpc>
                <a:spcPct val="95000"/>
              </a:lnSpc>
              <a:spcBef>
                <a:spcPts val="0"/>
              </a:spcBef>
              <a:spcAft>
                <a:spcPts val="0"/>
              </a:spcAft>
              <a:buClr>
                <a:schemeClr val="dk1"/>
              </a:buClr>
              <a:buSzPts val="605"/>
              <a:buFont typeface="Arial"/>
              <a:buNone/>
            </a:pPr>
            <a:r>
              <a:rPr lang="en-US" sz="1200" dirty="0">
                <a:solidFill>
                  <a:schemeClr val="dk1"/>
                </a:solidFill>
                <a:latin typeface="Calibri"/>
                <a:ea typeface="Calibri"/>
                <a:cs typeface="Calibri"/>
                <a:sym typeface="Calibri"/>
              </a:rPr>
              <a:t>Sai Gangadhar Veeramreddy</a:t>
            </a:r>
            <a:endParaRPr sz="1200" dirty="0">
              <a:solidFill>
                <a:schemeClr val="dk1"/>
              </a:solidFill>
              <a:latin typeface="Calibri"/>
              <a:ea typeface="Calibri"/>
              <a:cs typeface="Calibri"/>
              <a:sym typeface="Calibri"/>
            </a:endParaRPr>
          </a:p>
          <a:p>
            <a:pPr marL="0" lvl="0" indent="0" algn="r" rtl="0">
              <a:lnSpc>
                <a:spcPct val="95000"/>
              </a:lnSpc>
              <a:spcBef>
                <a:spcPts val="0"/>
              </a:spcBef>
              <a:spcAft>
                <a:spcPts val="0"/>
              </a:spcAft>
              <a:buClr>
                <a:schemeClr val="dk1"/>
              </a:buClr>
              <a:buSzPts val="605"/>
              <a:buFont typeface="Arial"/>
              <a:buNone/>
            </a:pPr>
            <a:r>
              <a:rPr lang="en-US" sz="1200" dirty="0">
                <a:solidFill>
                  <a:schemeClr val="dk1"/>
                </a:solidFill>
                <a:latin typeface="Calibri"/>
                <a:ea typeface="Calibri"/>
                <a:cs typeface="Calibri"/>
                <a:sym typeface="Calibri"/>
              </a:rPr>
              <a:t>Sai Manoj </a:t>
            </a:r>
            <a:r>
              <a:rPr lang="en-US" sz="1200" dirty="0" err="1">
                <a:solidFill>
                  <a:schemeClr val="dk1"/>
                </a:solidFill>
                <a:latin typeface="Calibri"/>
                <a:ea typeface="Calibri"/>
                <a:cs typeface="Calibri"/>
                <a:sym typeface="Calibri"/>
              </a:rPr>
              <a:t>Kalasani</a:t>
            </a:r>
            <a:endParaRPr sz="1200" dirty="0">
              <a:solidFill>
                <a:schemeClr val="dk1"/>
              </a:solidFill>
              <a:latin typeface="Calibri"/>
              <a:ea typeface="Calibri"/>
              <a:cs typeface="Calibri"/>
              <a:sym typeface="Calibri"/>
            </a:endParaRPr>
          </a:p>
          <a:p>
            <a:pPr marL="0" lvl="0" indent="0" algn="r" rtl="0">
              <a:lnSpc>
                <a:spcPct val="95000"/>
              </a:lnSpc>
              <a:spcBef>
                <a:spcPts val="0"/>
              </a:spcBef>
              <a:spcAft>
                <a:spcPts val="0"/>
              </a:spcAft>
              <a:buClr>
                <a:schemeClr val="dk1"/>
              </a:buClr>
              <a:buSzPts val="605"/>
              <a:buFont typeface="Arial"/>
              <a:buNone/>
            </a:pPr>
            <a:r>
              <a:rPr lang="en-US" sz="1200" dirty="0">
                <a:solidFill>
                  <a:schemeClr val="dk1"/>
                </a:solidFill>
                <a:latin typeface="Calibri"/>
                <a:ea typeface="Calibri"/>
                <a:cs typeface="Calibri"/>
                <a:sym typeface="Calibri"/>
              </a:rPr>
              <a:t>Sravani </a:t>
            </a:r>
            <a:r>
              <a:rPr lang="en-US" sz="1200" dirty="0" err="1">
                <a:solidFill>
                  <a:schemeClr val="dk1"/>
                </a:solidFill>
                <a:latin typeface="Calibri"/>
                <a:ea typeface="Calibri"/>
                <a:cs typeface="Calibri"/>
                <a:sym typeface="Calibri"/>
              </a:rPr>
              <a:t>Ravulaparthi</a:t>
            </a:r>
            <a:endParaRPr sz="1200" dirty="0">
              <a:solidFill>
                <a:schemeClr val="dk1"/>
              </a:solidFill>
              <a:latin typeface="Calibri"/>
              <a:ea typeface="Calibri"/>
              <a:cs typeface="Calibri"/>
              <a:sym typeface="Calibri"/>
            </a:endParaRPr>
          </a:p>
          <a:p>
            <a:pPr marL="0" lvl="0" indent="0" algn="ctr" rtl="0">
              <a:lnSpc>
                <a:spcPct val="80000"/>
              </a:lnSpc>
              <a:spcBef>
                <a:spcPts val="256"/>
              </a:spcBef>
              <a:spcAft>
                <a:spcPts val="0"/>
              </a:spcAft>
              <a:buClr>
                <a:srgbClr val="888888"/>
              </a:buClr>
              <a:buSzPts val="1760"/>
              <a:buNone/>
            </a:pPr>
            <a:endParaRPr sz="2460" dirty="0">
              <a:solidFill>
                <a:schemeClr val="dk1"/>
              </a:solidFill>
              <a:latin typeface="Calibri"/>
              <a:ea typeface="Calibri"/>
              <a:cs typeface="Calibri"/>
              <a:sym typeface="Calibri"/>
            </a:endParaRPr>
          </a:p>
        </p:txBody>
      </p:sp>
      <p:pic>
        <p:nvPicPr>
          <p:cNvPr id="65" name="Google Shape;65;p1"/>
          <p:cNvPicPr preferRelativeResize="0"/>
          <p:nvPr/>
        </p:nvPicPr>
        <p:blipFill>
          <a:blip r:embed="rId3">
            <a:alphaModFix/>
          </a:blip>
          <a:stretch>
            <a:fillRect/>
          </a:stretch>
        </p:blipFill>
        <p:spPr>
          <a:xfrm>
            <a:off x="1974137" y="1406818"/>
            <a:ext cx="4010351" cy="3671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title"/>
          </p:nvPr>
        </p:nvSpPr>
        <p:spPr>
          <a:xfrm>
            <a:off x="76974" y="635530"/>
            <a:ext cx="3148500" cy="644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400"/>
              <a:buFont typeface="Calibri"/>
              <a:buNone/>
            </a:pPr>
            <a:r>
              <a:rPr lang="en-US" sz="2400" b="1" dirty="0"/>
              <a:t>Characters in the story</a:t>
            </a:r>
            <a:endParaRPr sz="2400" b="1" dirty="0"/>
          </a:p>
        </p:txBody>
      </p:sp>
      <p:sp>
        <p:nvSpPr>
          <p:cNvPr id="71" name="Google Shape;71;p4"/>
          <p:cNvSpPr txBox="1">
            <a:spLocks noGrp="1"/>
          </p:cNvSpPr>
          <p:nvPr>
            <p:ph type="body" idx="1"/>
          </p:nvPr>
        </p:nvSpPr>
        <p:spPr>
          <a:xfrm>
            <a:off x="92025" y="1210800"/>
            <a:ext cx="3013800" cy="946800"/>
          </a:xfrm>
          <a:prstGeom prst="rect">
            <a:avLst/>
          </a:prstGeom>
          <a:noFill/>
          <a:ln>
            <a:noFill/>
          </a:ln>
        </p:spPr>
        <p:txBody>
          <a:bodyPr spcFirstLastPara="1" wrap="square" lIns="91425" tIns="45700" rIns="91425" bIns="45700" anchor="t" anchorCtr="0">
            <a:noAutofit/>
          </a:bodyPr>
          <a:lstStyle/>
          <a:p>
            <a:pPr marL="12700" lvl="0" indent="0" algn="just" rtl="0">
              <a:lnSpc>
                <a:spcPct val="41666"/>
              </a:lnSpc>
              <a:spcBef>
                <a:spcPts val="1200"/>
              </a:spcBef>
              <a:spcAft>
                <a:spcPts val="0"/>
              </a:spcAft>
              <a:buSzPts val="1600"/>
              <a:buNone/>
            </a:pPr>
            <a:r>
              <a:rPr lang="en-US" sz="1200" b="1" dirty="0">
                <a:latin typeface="Calibri"/>
                <a:ea typeface="Calibri"/>
                <a:cs typeface="Calibri"/>
                <a:sym typeface="Calibri"/>
              </a:rPr>
              <a:t>Stanley          </a:t>
            </a:r>
            <a:r>
              <a:rPr lang="en-US" sz="1200" dirty="0">
                <a:latin typeface="Calibri"/>
                <a:ea typeface="Calibri"/>
                <a:cs typeface="Calibri"/>
                <a:sym typeface="Calibri"/>
              </a:rPr>
              <a:t>            –    </a:t>
            </a:r>
            <a:r>
              <a:rPr lang="en-US" sz="1200" dirty="0"/>
              <a:t>Assistant</a:t>
            </a:r>
            <a:endParaRPr sz="1200" dirty="0"/>
          </a:p>
          <a:p>
            <a:pPr marL="12700" lvl="0" indent="0" algn="just" rtl="0">
              <a:lnSpc>
                <a:spcPct val="41666"/>
              </a:lnSpc>
              <a:spcBef>
                <a:spcPts val="1200"/>
              </a:spcBef>
              <a:spcAft>
                <a:spcPts val="0"/>
              </a:spcAft>
              <a:buSzPts val="1600"/>
              <a:buNone/>
            </a:pPr>
            <a:r>
              <a:rPr lang="en-US" sz="1200" b="1" dirty="0"/>
              <a:t>Ted                  </a:t>
            </a:r>
            <a:r>
              <a:rPr lang="en-US" sz="1200" b="1" dirty="0">
                <a:latin typeface="Calibri"/>
                <a:ea typeface="Calibri"/>
                <a:cs typeface="Calibri"/>
                <a:sym typeface="Calibri"/>
              </a:rPr>
              <a:t>           </a:t>
            </a:r>
            <a:r>
              <a:rPr lang="en-US" sz="1200" dirty="0">
                <a:latin typeface="Calibri"/>
                <a:ea typeface="Calibri"/>
                <a:cs typeface="Calibri"/>
                <a:sym typeface="Calibri"/>
              </a:rPr>
              <a:t>–    </a:t>
            </a:r>
            <a:r>
              <a:rPr lang="en-US" sz="1200" dirty="0"/>
              <a:t>Manager</a:t>
            </a:r>
            <a:endParaRPr sz="1200" dirty="0"/>
          </a:p>
          <a:p>
            <a:pPr marL="12700" lvl="0" indent="0" algn="just" rtl="0">
              <a:lnSpc>
                <a:spcPct val="41666"/>
              </a:lnSpc>
              <a:spcBef>
                <a:spcPts val="1200"/>
              </a:spcBef>
              <a:spcAft>
                <a:spcPts val="0"/>
              </a:spcAft>
              <a:buSzPts val="1600"/>
              <a:buNone/>
            </a:pPr>
            <a:r>
              <a:rPr lang="en-US" sz="1200" b="1" dirty="0"/>
              <a:t>Drew Bolt           </a:t>
            </a:r>
            <a:r>
              <a:rPr lang="en-US" sz="1200" dirty="0">
                <a:latin typeface="Calibri"/>
                <a:ea typeface="Calibri"/>
                <a:cs typeface="Calibri"/>
                <a:sym typeface="Calibri"/>
              </a:rPr>
              <a:t>      –    </a:t>
            </a:r>
            <a:r>
              <a:rPr lang="en-US" sz="1200" dirty="0"/>
              <a:t>Group Manager of </a:t>
            </a:r>
            <a:endParaRPr sz="1200" dirty="0"/>
          </a:p>
          <a:p>
            <a:pPr marL="12700" lvl="0" indent="0" algn="ctr" rtl="0">
              <a:lnSpc>
                <a:spcPct val="41666"/>
              </a:lnSpc>
              <a:spcBef>
                <a:spcPts val="1200"/>
              </a:spcBef>
              <a:spcAft>
                <a:spcPts val="0"/>
              </a:spcAft>
              <a:buSzPts val="1600"/>
              <a:buNone/>
            </a:pPr>
            <a:r>
              <a:rPr lang="en-US" sz="1200" dirty="0"/>
              <a:t>                   Engineering</a:t>
            </a:r>
            <a:r>
              <a:rPr lang="en-US" sz="1200" dirty="0">
                <a:latin typeface="Calibri"/>
                <a:ea typeface="Calibri"/>
                <a:cs typeface="Calibri"/>
                <a:sym typeface="Calibri"/>
              </a:rPr>
              <a:t>.</a:t>
            </a:r>
            <a:endParaRPr dirty="0"/>
          </a:p>
        </p:txBody>
      </p:sp>
      <p:pic>
        <p:nvPicPr>
          <p:cNvPr id="72" name="Google Shape;72;p4"/>
          <p:cNvPicPr preferRelativeResize="0"/>
          <p:nvPr/>
        </p:nvPicPr>
        <p:blipFill rotWithShape="1">
          <a:blip r:embed="rId3">
            <a:alphaModFix/>
          </a:blip>
          <a:srcRect/>
          <a:stretch/>
        </p:blipFill>
        <p:spPr>
          <a:xfrm>
            <a:off x="278600" y="2451675"/>
            <a:ext cx="2658051" cy="1786099"/>
          </a:xfrm>
          <a:prstGeom prst="rect">
            <a:avLst/>
          </a:prstGeom>
          <a:noFill/>
          <a:ln>
            <a:noFill/>
          </a:ln>
        </p:spPr>
      </p:pic>
      <p:sp>
        <p:nvSpPr>
          <p:cNvPr id="73" name="Google Shape;73;p4"/>
          <p:cNvSpPr txBox="1"/>
          <p:nvPr/>
        </p:nvSpPr>
        <p:spPr>
          <a:xfrm>
            <a:off x="3398200" y="635513"/>
            <a:ext cx="4067100" cy="64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1" i="0" u="none" strike="noStrike" cap="none" dirty="0">
                <a:solidFill>
                  <a:schemeClr val="dk1"/>
                </a:solidFill>
                <a:latin typeface="Calibri"/>
                <a:ea typeface="Calibri"/>
                <a:cs typeface="Calibri"/>
                <a:sym typeface="Calibri"/>
              </a:rPr>
              <a:t>Story Recap</a:t>
            </a:r>
            <a:endParaRPr dirty="0">
              <a:solidFill>
                <a:schemeClr val="dk1"/>
              </a:solidFill>
            </a:endParaRPr>
          </a:p>
        </p:txBody>
      </p:sp>
      <p:cxnSp>
        <p:nvCxnSpPr>
          <p:cNvPr id="74" name="Google Shape;74;p4"/>
          <p:cNvCxnSpPr/>
          <p:nvPr/>
        </p:nvCxnSpPr>
        <p:spPr>
          <a:xfrm>
            <a:off x="3305988" y="908425"/>
            <a:ext cx="11700" cy="3958500"/>
          </a:xfrm>
          <a:prstGeom prst="straightConnector1">
            <a:avLst/>
          </a:prstGeom>
          <a:noFill/>
          <a:ln w="19050" cap="flat" cmpd="sng">
            <a:solidFill>
              <a:srgbClr val="FF9900"/>
            </a:solidFill>
            <a:prstDash val="lgDashDot"/>
            <a:round/>
            <a:headEnd type="none" w="med" len="med"/>
            <a:tailEnd type="none" w="med" len="med"/>
          </a:ln>
        </p:spPr>
      </p:cxnSp>
      <p:sp>
        <p:nvSpPr>
          <p:cNvPr id="75" name="Google Shape;75;p4"/>
          <p:cNvSpPr txBox="1"/>
          <p:nvPr/>
        </p:nvSpPr>
        <p:spPr>
          <a:xfrm>
            <a:off x="3306000" y="1163100"/>
            <a:ext cx="5634000" cy="39804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SzPts val="1200"/>
              <a:buFont typeface="Calibri"/>
              <a:buChar char="●"/>
            </a:pPr>
            <a:r>
              <a:rPr lang="en-US" sz="1200" dirty="0">
                <a:latin typeface="Calibri"/>
                <a:ea typeface="Calibri"/>
                <a:cs typeface="Calibri"/>
                <a:sym typeface="Calibri"/>
              </a:rPr>
              <a:t>One day, Mr. Marsh’s office needed an information about top technical contributors to compensate them properly.</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US" sz="1200" dirty="0">
                <a:latin typeface="Calibri"/>
                <a:ea typeface="Calibri"/>
                <a:cs typeface="Calibri"/>
                <a:sym typeface="Calibri"/>
              </a:rPr>
              <a:t>Ted gave list of 21 outstanding contributors to Stanley and asked to determine whether or not the people on the list were being appropriately compensated.</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US" sz="1200" dirty="0">
                <a:latin typeface="Calibri"/>
                <a:ea typeface="Calibri"/>
                <a:cs typeface="Calibri"/>
                <a:sym typeface="Calibri"/>
              </a:rPr>
              <a:t>Stanley started to do research and understood the company’s  merit rating system.</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US" sz="1200" dirty="0">
                <a:latin typeface="Calibri"/>
                <a:ea typeface="Calibri"/>
                <a:cs typeface="Calibri"/>
                <a:sym typeface="Calibri"/>
              </a:rPr>
              <a:t>After some research, he looked up Drew Bolt for one of Pawtucket’s finest was on the list.</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US" sz="1200" dirty="0">
                <a:latin typeface="Calibri"/>
                <a:ea typeface="Calibri"/>
                <a:cs typeface="Calibri"/>
                <a:sym typeface="Calibri"/>
              </a:rPr>
              <a:t>The list was sequential and hierarchical, with four levels - Department, Group, Function and the division Manager. </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US" sz="1200" dirty="0">
                <a:latin typeface="Calibri"/>
                <a:ea typeface="Calibri"/>
                <a:cs typeface="Calibri"/>
                <a:sym typeface="Calibri"/>
              </a:rPr>
              <a:t>He mentioned A.S. Baker was one of the guy from Bolt’s company that shocked about the person. He was not the one who was suggested by Bolt. They were Greg Mendel and Eve Curie. </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US" sz="1200" dirty="0">
                <a:latin typeface="Calibri"/>
                <a:ea typeface="Calibri"/>
                <a:cs typeface="Calibri"/>
                <a:sym typeface="Calibri"/>
              </a:rPr>
              <a:t>He then confirmed with Bonnie, who knew just about everyone. She told A.S. Baker is a nice guy and whiz with words.</a:t>
            </a:r>
            <a:endParaRPr sz="1200" dirty="0">
              <a:latin typeface="Calibri"/>
              <a:ea typeface="Calibri"/>
              <a:cs typeface="Calibri"/>
              <a:sym typeface="Calibri"/>
            </a:endParaRPr>
          </a:p>
          <a:p>
            <a:pPr marL="457200" lvl="0" indent="-304800" algn="l" rtl="0">
              <a:lnSpc>
                <a:spcPct val="115000"/>
              </a:lnSpc>
              <a:spcBef>
                <a:spcPts val="0"/>
              </a:spcBef>
              <a:spcAft>
                <a:spcPts val="0"/>
              </a:spcAft>
              <a:buSzPts val="1200"/>
              <a:buFont typeface="Calibri"/>
              <a:buChar char="●"/>
            </a:pPr>
            <a:r>
              <a:rPr lang="en-US" sz="1200" dirty="0">
                <a:latin typeface="Calibri"/>
                <a:ea typeface="Calibri"/>
                <a:cs typeface="Calibri"/>
                <a:sym typeface="Calibri"/>
              </a:rPr>
              <a:t>Then Stanley understood the whole process and came to conclusion that, the competent technician gets passed over and the one with the management flair, the one with look of a winner, comes out on top again.</a:t>
            </a:r>
            <a:endParaRPr sz="12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573630" y="755265"/>
            <a:ext cx="3931463" cy="55314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Calibri"/>
              <a:buNone/>
            </a:pPr>
            <a:r>
              <a:rPr lang="en-US" sz="2400" dirty="0"/>
              <a:t>Managerial Lessons learned</a:t>
            </a:r>
            <a:endParaRPr dirty="0"/>
          </a:p>
        </p:txBody>
      </p:sp>
      <p:sp>
        <p:nvSpPr>
          <p:cNvPr id="81" name="Google Shape;81;p18"/>
          <p:cNvSpPr txBox="1"/>
          <p:nvPr/>
        </p:nvSpPr>
        <p:spPr>
          <a:xfrm>
            <a:off x="260850" y="1194148"/>
            <a:ext cx="5512200" cy="292500"/>
          </a:xfrm>
          <a:prstGeom prst="rect">
            <a:avLst/>
          </a:prstGeom>
          <a:noFill/>
          <a:ln>
            <a:noFill/>
          </a:ln>
        </p:spPr>
        <p:txBody>
          <a:bodyPr spcFirstLastPara="1" wrap="square" lIns="91425" tIns="45700" rIns="91425" bIns="45700" anchor="t" anchorCtr="0">
            <a:spAutoFit/>
          </a:bodyPr>
          <a:lstStyle/>
          <a:p>
            <a:pPr marL="457200" marR="0" lvl="0" indent="0" algn="just" rtl="0">
              <a:lnSpc>
                <a:spcPct val="150000"/>
              </a:lnSpc>
              <a:spcBef>
                <a:spcPts val="0"/>
              </a:spcBef>
              <a:spcAft>
                <a:spcPts val="0"/>
              </a:spcAft>
              <a:buNone/>
            </a:pPr>
            <a:endParaRPr sz="1300" b="0" i="0" u="none" strike="noStrike" cap="none">
              <a:solidFill>
                <a:srgbClr val="000000"/>
              </a:solidFill>
              <a:latin typeface="Calibri"/>
              <a:ea typeface="Calibri"/>
              <a:cs typeface="Calibri"/>
              <a:sym typeface="Calibri"/>
            </a:endParaRPr>
          </a:p>
        </p:txBody>
      </p:sp>
      <p:sp>
        <p:nvSpPr>
          <p:cNvPr id="82" name="Google Shape;82;p18"/>
          <p:cNvSpPr txBox="1"/>
          <p:nvPr/>
        </p:nvSpPr>
        <p:spPr>
          <a:xfrm>
            <a:off x="624100" y="1452650"/>
            <a:ext cx="801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83" name="Google Shape;83;p18"/>
          <p:cNvPicPr preferRelativeResize="0"/>
          <p:nvPr/>
        </p:nvPicPr>
        <p:blipFill>
          <a:blip r:embed="rId3">
            <a:alphaModFix/>
          </a:blip>
          <a:stretch>
            <a:fillRect/>
          </a:stretch>
        </p:blipFill>
        <p:spPr>
          <a:xfrm>
            <a:off x="5773050" y="1486650"/>
            <a:ext cx="2999770" cy="2985850"/>
          </a:xfrm>
          <a:prstGeom prst="rect">
            <a:avLst/>
          </a:prstGeom>
          <a:noFill/>
          <a:ln>
            <a:noFill/>
          </a:ln>
        </p:spPr>
      </p:pic>
      <p:sp>
        <p:nvSpPr>
          <p:cNvPr id="84" name="Google Shape;84;p18"/>
          <p:cNvSpPr txBox="1"/>
          <p:nvPr/>
        </p:nvSpPr>
        <p:spPr>
          <a:xfrm>
            <a:off x="573625" y="1194150"/>
            <a:ext cx="5056200" cy="1551600"/>
          </a:xfrm>
          <a:prstGeom prst="rect">
            <a:avLst/>
          </a:prstGeom>
          <a:noFill/>
          <a:ln>
            <a:noFill/>
          </a:ln>
        </p:spPr>
        <p:txBody>
          <a:bodyPr spcFirstLastPara="1" wrap="square" lIns="91425" tIns="91425" rIns="91425" bIns="91425" anchor="t" anchorCtr="0">
            <a:spAutoFit/>
          </a:bodyPr>
          <a:lstStyle/>
          <a:p>
            <a:pPr marL="457200" lvl="0" indent="-317500" algn="just" rtl="0">
              <a:lnSpc>
                <a:spcPct val="164000"/>
              </a:lnSpc>
              <a:spcBef>
                <a:spcPts val="0"/>
              </a:spcBef>
              <a:spcAft>
                <a:spcPts val="0"/>
              </a:spcAft>
              <a:buSzPts val="1400"/>
              <a:buFont typeface="Calibri"/>
              <a:buChar char="●"/>
            </a:pPr>
            <a:r>
              <a:rPr lang="en-US" sz="1500" dirty="0">
                <a:solidFill>
                  <a:schemeClr val="dk1"/>
                </a:solidFill>
                <a:latin typeface="Calibri"/>
                <a:ea typeface="Calibri"/>
                <a:cs typeface="Calibri"/>
                <a:sym typeface="Calibri"/>
              </a:rPr>
              <a:t>Reward to technical experts</a:t>
            </a:r>
            <a:endParaRPr sz="1500" dirty="0">
              <a:solidFill>
                <a:schemeClr val="dk1"/>
              </a:solidFill>
              <a:latin typeface="Calibri"/>
              <a:ea typeface="Calibri"/>
              <a:cs typeface="Calibri"/>
              <a:sym typeface="Calibri"/>
            </a:endParaRPr>
          </a:p>
          <a:p>
            <a:pPr marL="457200" lvl="0" indent="-317500" algn="just" rtl="0">
              <a:lnSpc>
                <a:spcPct val="164000"/>
              </a:lnSpc>
              <a:spcBef>
                <a:spcPts val="0"/>
              </a:spcBef>
              <a:spcAft>
                <a:spcPts val="0"/>
              </a:spcAft>
              <a:buSzPts val="1400"/>
              <a:buFont typeface="Calibri"/>
              <a:buChar char="●"/>
            </a:pPr>
            <a:r>
              <a:rPr lang="en-US" sz="1500" dirty="0">
                <a:solidFill>
                  <a:schemeClr val="dk1"/>
                </a:solidFill>
                <a:latin typeface="Calibri"/>
                <a:ea typeface="Calibri"/>
                <a:cs typeface="Calibri"/>
                <a:sym typeface="Calibri"/>
              </a:rPr>
              <a:t>Compensation of any employee.</a:t>
            </a:r>
            <a:endParaRPr sz="1500" dirty="0">
              <a:solidFill>
                <a:schemeClr val="dk1"/>
              </a:solidFill>
              <a:latin typeface="Calibri"/>
              <a:ea typeface="Calibri"/>
              <a:cs typeface="Calibri"/>
              <a:sym typeface="Calibri"/>
            </a:endParaRPr>
          </a:p>
          <a:p>
            <a:pPr marL="457200" lvl="0" indent="-323850" algn="just" rtl="0">
              <a:lnSpc>
                <a:spcPct val="164000"/>
              </a:lnSpc>
              <a:spcBef>
                <a:spcPts val="0"/>
              </a:spcBef>
              <a:spcAft>
                <a:spcPts val="0"/>
              </a:spcAft>
              <a:buClr>
                <a:schemeClr val="dk1"/>
              </a:buClr>
              <a:buSzPts val="1500"/>
              <a:buFont typeface="Calibri"/>
              <a:buChar char="●"/>
            </a:pPr>
            <a:r>
              <a:rPr lang="en-US" sz="1500" dirty="0">
                <a:solidFill>
                  <a:schemeClr val="dk1"/>
                </a:solidFill>
                <a:latin typeface="Calibri"/>
                <a:ea typeface="Calibri"/>
                <a:cs typeface="Calibri"/>
                <a:sym typeface="Calibri"/>
              </a:rPr>
              <a:t>What skills for employees does matter.</a:t>
            </a:r>
            <a:endParaRPr sz="1500" dirty="0">
              <a:solidFill>
                <a:schemeClr val="dk1"/>
              </a:solidFill>
              <a:latin typeface="Calibri"/>
              <a:ea typeface="Calibri"/>
              <a:cs typeface="Calibri"/>
              <a:sym typeface="Calibri"/>
            </a:endParaRPr>
          </a:p>
          <a:p>
            <a:pPr marL="457200" lvl="0" indent="-323850" algn="just" rtl="0">
              <a:lnSpc>
                <a:spcPct val="164000"/>
              </a:lnSpc>
              <a:spcBef>
                <a:spcPts val="0"/>
              </a:spcBef>
              <a:spcAft>
                <a:spcPts val="0"/>
              </a:spcAft>
              <a:buClr>
                <a:schemeClr val="dk1"/>
              </a:buClr>
              <a:buSzPts val="1500"/>
              <a:buFont typeface="Calibri"/>
              <a:buChar char="●"/>
            </a:pPr>
            <a:r>
              <a:rPr lang="en-US" sz="1500" dirty="0">
                <a:solidFill>
                  <a:schemeClr val="dk1"/>
                </a:solidFill>
                <a:latin typeface="Calibri"/>
                <a:ea typeface="Calibri"/>
                <a:cs typeface="Calibri"/>
                <a:sym typeface="Calibri"/>
              </a:rPr>
              <a:t>Perspective thinking of managers at different stages.</a:t>
            </a:r>
            <a:endParaRPr sz="15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420500" y="602575"/>
            <a:ext cx="1656300" cy="398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ct val="166666"/>
              <a:buFont typeface="Calibri"/>
              <a:buNone/>
            </a:pPr>
            <a:r>
              <a:rPr lang="en-US" sz="2400" dirty="0"/>
              <a:t>Theories </a:t>
            </a:r>
            <a:endParaRPr sz="2400" dirty="0"/>
          </a:p>
        </p:txBody>
      </p:sp>
      <p:sp>
        <p:nvSpPr>
          <p:cNvPr id="90" name="Google Shape;90;p19"/>
          <p:cNvSpPr txBox="1"/>
          <p:nvPr/>
        </p:nvSpPr>
        <p:spPr>
          <a:xfrm>
            <a:off x="345200" y="1000675"/>
            <a:ext cx="6229500" cy="4306203"/>
          </a:xfrm>
          <a:prstGeom prst="rect">
            <a:avLst/>
          </a:prstGeom>
          <a:noFill/>
          <a:ln>
            <a:noFill/>
          </a:ln>
        </p:spPr>
        <p:txBody>
          <a:bodyPr spcFirstLastPara="1" wrap="square" lIns="91425" tIns="45700" rIns="91425" bIns="45700" anchor="t" anchorCtr="0">
            <a:spAutoFit/>
          </a:bodyPr>
          <a:lstStyle/>
          <a:p>
            <a:pPr marL="0" lvl="0" indent="0" algn="just" rtl="0">
              <a:lnSpc>
                <a:spcPct val="163636"/>
              </a:lnSpc>
              <a:spcBef>
                <a:spcPts val="0"/>
              </a:spcBef>
              <a:spcAft>
                <a:spcPts val="0"/>
              </a:spcAft>
              <a:buClr>
                <a:schemeClr val="dk1"/>
              </a:buClr>
              <a:buSzPts val="1100"/>
              <a:buFont typeface="Arial"/>
              <a:buNone/>
            </a:pPr>
            <a:r>
              <a:rPr lang="en-US" sz="1200" b="1" dirty="0">
                <a:solidFill>
                  <a:schemeClr val="dk1"/>
                </a:solidFill>
                <a:latin typeface="Calibri"/>
                <a:ea typeface="Calibri"/>
                <a:cs typeface="Calibri"/>
                <a:sym typeface="Calibri"/>
              </a:rPr>
              <a:t>Organization Culture</a:t>
            </a:r>
            <a:endParaRPr sz="1200" b="1" dirty="0">
              <a:solidFill>
                <a:schemeClr val="dk1"/>
              </a:solidFill>
              <a:latin typeface="Calibri"/>
              <a:ea typeface="Calibri"/>
              <a:cs typeface="Calibri"/>
              <a:sym typeface="Calibri"/>
            </a:endParaRPr>
          </a:p>
          <a:p>
            <a:pPr marL="457200" lvl="0" indent="-304800" algn="just" rtl="0">
              <a:lnSpc>
                <a:spcPct val="163636"/>
              </a:lnSpc>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Shared views, values, and attitudes developed by leaders within the organization define organizational culture, which in turn shapes how employees behave and perceive the organization.</a:t>
            </a:r>
            <a:endParaRPr sz="1200" dirty="0">
              <a:solidFill>
                <a:schemeClr val="dk1"/>
              </a:solidFill>
              <a:latin typeface="Calibri"/>
              <a:ea typeface="Calibri"/>
              <a:cs typeface="Calibri"/>
              <a:sym typeface="Calibri"/>
            </a:endParaRPr>
          </a:p>
          <a:p>
            <a:pPr marL="0" lvl="0" indent="0" algn="just" rtl="0">
              <a:lnSpc>
                <a:spcPct val="163636"/>
              </a:lnSpc>
              <a:spcBef>
                <a:spcPts val="0"/>
              </a:spcBef>
              <a:spcAft>
                <a:spcPts val="0"/>
              </a:spcAft>
              <a:buNone/>
            </a:pPr>
            <a:endParaRPr sz="1200" dirty="0">
              <a:solidFill>
                <a:schemeClr val="dk1"/>
              </a:solidFill>
              <a:latin typeface="Calibri"/>
              <a:ea typeface="Calibri"/>
              <a:cs typeface="Calibri"/>
              <a:sym typeface="Calibri"/>
            </a:endParaRPr>
          </a:p>
          <a:p>
            <a:pPr marL="0" lvl="0" indent="0" algn="just" rtl="0">
              <a:lnSpc>
                <a:spcPct val="163636"/>
              </a:lnSpc>
              <a:spcBef>
                <a:spcPts val="0"/>
              </a:spcBef>
              <a:spcAft>
                <a:spcPts val="0"/>
              </a:spcAft>
              <a:buNone/>
            </a:pPr>
            <a:r>
              <a:rPr lang="en-US" sz="1200" b="1" dirty="0">
                <a:solidFill>
                  <a:schemeClr val="dk1"/>
                </a:solidFill>
                <a:latin typeface="Calibri"/>
                <a:ea typeface="Calibri"/>
                <a:cs typeface="Calibri"/>
                <a:sym typeface="Calibri"/>
              </a:rPr>
              <a:t>Motivation &amp; Reinforcement theory</a:t>
            </a:r>
            <a:endParaRPr sz="1200" b="1" dirty="0">
              <a:solidFill>
                <a:schemeClr val="dk1"/>
              </a:solidFill>
              <a:latin typeface="Calibri"/>
              <a:ea typeface="Calibri"/>
              <a:cs typeface="Calibri"/>
              <a:sym typeface="Calibri"/>
            </a:endParaRPr>
          </a:p>
          <a:p>
            <a:pPr marL="457200" lvl="0" indent="-304800" algn="just" rtl="0">
              <a:lnSpc>
                <a:spcPct val="163636"/>
              </a:lnSpc>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Using rewards, punishments, and extinction, the reinforcement theory of motivation tries to motivate employees to reinforce the desired employee experience and behavior.</a:t>
            </a:r>
            <a:endParaRPr sz="1200" dirty="0">
              <a:solidFill>
                <a:schemeClr val="dk1"/>
              </a:solidFill>
              <a:latin typeface="Calibri"/>
              <a:ea typeface="Calibri"/>
              <a:cs typeface="Calibri"/>
              <a:sym typeface="Calibri"/>
            </a:endParaRPr>
          </a:p>
          <a:p>
            <a:pPr marL="0" lvl="0" indent="0" algn="just" rtl="0">
              <a:lnSpc>
                <a:spcPct val="163636"/>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just" rtl="0">
              <a:lnSpc>
                <a:spcPct val="163636"/>
              </a:lnSpc>
              <a:spcBef>
                <a:spcPts val="0"/>
              </a:spcBef>
              <a:spcAft>
                <a:spcPts val="0"/>
              </a:spcAft>
              <a:buClr>
                <a:schemeClr val="dk1"/>
              </a:buClr>
              <a:buSzPts val="1100"/>
              <a:buFont typeface="Arial"/>
              <a:buNone/>
            </a:pPr>
            <a:r>
              <a:rPr lang="en-US" sz="1200" b="1" dirty="0">
                <a:solidFill>
                  <a:schemeClr val="dk1"/>
                </a:solidFill>
                <a:latin typeface="Calibri"/>
                <a:ea typeface="Calibri"/>
                <a:cs typeface="Calibri"/>
                <a:sym typeface="Calibri"/>
              </a:rPr>
              <a:t>Impression Management</a:t>
            </a:r>
            <a:endParaRPr sz="1200" b="1" dirty="0">
              <a:solidFill>
                <a:schemeClr val="dk1"/>
              </a:solidFill>
              <a:latin typeface="Calibri"/>
              <a:ea typeface="Calibri"/>
              <a:cs typeface="Calibri"/>
              <a:sym typeface="Calibri"/>
            </a:endParaRPr>
          </a:p>
          <a:p>
            <a:pPr marL="457200" lvl="0" indent="-304800" algn="just" rtl="0">
              <a:lnSpc>
                <a:spcPct val="163636"/>
              </a:lnSpc>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Impression management is a conscious or subconscious process in which people attempt to influence the perceptions of other people or objects by controlling information in social interaction.</a:t>
            </a:r>
            <a:endParaRPr sz="1200" dirty="0">
              <a:solidFill>
                <a:schemeClr val="dk1"/>
              </a:solidFill>
              <a:latin typeface="Calibri"/>
              <a:ea typeface="Calibri"/>
              <a:cs typeface="Calibri"/>
              <a:sym typeface="Calibri"/>
            </a:endParaRPr>
          </a:p>
          <a:p>
            <a:pPr marL="457200" lvl="0" indent="0" algn="just" rtl="0">
              <a:lnSpc>
                <a:spcPct val="150000"/>
              </a:lnSpc>
              <a:spcBef>
                <a:spcPts val="0"/>
              </a:spcBef>
              <a:spcAft>
                <a:spcPts val="0"/>
              </a:spcAft>
              <a:buNone/>
            </a:pPr>
            <a:endParaRPr sz="1200" b="1" dirty="0">
              <a:solidFill>
                <a:schemeClr val="dk1"/>
              </a:solidFill>
              <a:latin typeface="Calibri"/>
              <a:ea typeface="Calibri"/>
              <a:cs typeface="Calibri"/>
              <a:sym typeface="Calibri"/>
            </a:endParaRPr>
          </a:p>
        </p:txBody>
      </p:sp>
      <p:pic>
        <p:nvPicPr>
          <p:cNvPr id="91" name="Google Shape;91;p19"/>
          <p:cNvPicPr preferRelativeResize="0"/>
          <p:nvPr/>
        </p:nvPicPr>
        <p:blipFill>
          <a:blip r:embed="rId3">
            <a:alphaModFix/>
          </a:blip>
          <a:stretch>
            <a:fillRect/>
          </a:stretch>
        </p:blipFill>
        <p:spPr>
          <a:xfrm>
            <a:off x="6574701" y="617400"/>
            <a:ext cx="2407400" cy="1578550"/>
          </a:xfrm>
          <a:prstGeom prst="rect">
            <a:avLst/>
          </a:prstGeom>
          <a:noFill/>
          <a:ln>
            <a:noFill/>
          </a:ln>
        </p:spPr>
      </p:pic>
      <p:pic>
        <p:nvPicPr>
          <p:cNvPr id="92" name="Google Shape;92;p19"/>
          <p:cNvPicPr preferRelativeResize="0"/>
          <p:nvPr/>
        </p:nvPicPr>
        <p:blipFill>
          <a:blip r:embed="rId4">
            <a:alphaModFix/>
          </a:blip>
          <a:stretch>
            <a:fillRect/>
          </a:stretch>
        </p:blipFill>
        <p:spPr>
          <a:xfrm>
            <a:off x="6920025" y="3819950"/>
            <a:ext cx="1867875" cy="1258975"/>
          </a:xfrm>
          <a:prstGeom prst="rect">
            <a:avLst/>
          </a:prstGeom>
          <a:noFill/>
          <a:ln>
            <a:noFill/>
          </a:ln>
        </p:spPr>
      </p:pic>
      <p:pic>
        <p:nvPicPr>
          <p:cNvPr id="93" name="Google Shape;93;p19"/>
          <p:cNvPicPr preferRelativeResize="0"/>
          <p:nvPr/>
        </p:nvPicPr>
        <p:blipFill>
          <a:blip r:embed="rId5">
            <a:alphaModFix/>
          </a:blip>
          <a:stretch>
            <a:fillRect/>
          </a:stretch>
        </p:blipFill>
        <p:spPr>
          <a:xfrm>
            <a:off x="6707987" y="2281225"/>
            <a:ext cx="2291974" cy="1453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566196" y="672908"/>
            <a:ext cx="2999678" cy="54629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Calibri"/>
              <a:buNone/>
            </a:pPr>
            <a:r>
              <a:rPr lang="en-US" sz="2400"/>
              <a:t>Additional Research</a:t>
            </a:r>
            <a:endParaRPr sz="2400"/>
          </a:p>
        </p:txBody>
      </p:sp>
      <p:pic>
        <p:nvPicPr>
          <p:cNvPr id="100" name="Google Shape;100;p20"/>
          <p:cNvPicPr preferRelativeResize="0"/>
          <p:nvPr/>
        </p:nvPicPr>
        <p:blipFill>
          <a:blip r:embed="rId3">
            <a:alphaModFix/>
          </a:blip>
          <a:stretch>
            <a:fillRect/>
          </a:stretch>
        </p:blipFill>
        <p:spPr>
          <a:xfrm>
            <a:off x="4850836" y="924561"/>
            <a:ext cx="3179251" cy="1976226"/>
          </a:xfrm>
          <a:prstGeom prst="rect">
            <a:avLst/>
          </a:prstGeom>
          <a:noFill/>
          <a:ln>
            <a:noFill/>
          </a:ln>
        </p:spPr>
      </p:pic>
      <p:sp>
        <p:nvSpPr>
          <p:cNvPr id="101" name="Google Shape;101;p20"/>
          <p:cNvSpPr txBox="1"/>
          <p:nvPr/>
        </p:nvSpPr>
        <p:spPr>
          <a:xfrm>
            <a:off x="311700" y="1367599"/>
            <a:ext cx="4260300" cy="784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imes New Roman"/>
              </a:rPr>
              <a:t>Employee Performance and growth:</a:t>
            </a:r>
            <a:endParaRPr sz="120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just" rtl="0">
              <a:spcBef>
                <a:spcPts val="0"/>
              </a:spcBef>
              <a:spcAft>
                <a:spcPts val="0"/>
              </a:spcAft>
              <a:buNone/>
            </a:pPr>
            <a:r>
              <a:rPr lang="en-US" sz="120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imes New Roman"/>
              </a:rPr>
              <a:t>There are in total 21 parameters on which any employee of an organization is analyzed</a:t>
            </a:r>
            <a:r>
              <a:rPr lang="en-US" sz="1500" dirty="0">
                <a:solidFill>
                  <a:schemeClr val="dk1"/>
                </a:solidFill>
                <a:highlight>
                  <a:srgbClr val="FFFFFF"/>
                </a:highlight>
                <a:latin typeface="Times New Roman"/>
                <a:ea typeface="Calibri" panose="020F0502020204030204" pitchFamily="34" charset="0"/>
                <a:cs typeface="Times New Roman"/>
                <a:sym typeface="Times New Roman"/>
              </a:rPr>
              <a:t>.</a:t>
            </a:r>
            <a:endParaRPr sz="120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2" name="TextBox 1">
            <a:extLst>
              <a:ext uri="{FF2B5EF4-FFF2-40B4-BE49-F238E27FC236}">
                <a16:creationId xmlns:a16="http://schemas.microsoft.com/office/drawing/2014/main" id="{0E59C4E2-0414-E342-1BFA-B7F0DD0BFAAB}"/>
              </a:ext>
            </a:extLst>
          </p:cNvPr>
          <p:cNvSpPr txBox="1"/>
          <p:nvPr/>
        </p:nvSpPr>
        <p:spPr>
          <a:xfrm>
            <a:off x="370698" y="3085597"/>
            <a:ext cx="4201302" cy="1569660"/>
          </a:xfrm>
          <a:prstGeom prst="rect">
            <a:avLst/>
          </a:prstGeom>
          <a:noFill/>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Technical Skills vs Soft skills:</a:t>
            </a:r>
          </a:p>
          <a:p>
            <a:pPr marL="171450" indent="-171450">
              <a:buFont typeface="Arial" panose="020B0604020202020204" pitchFamily="34" charset="0"/>
              <a:buChar char="•"/>
            </a:pPr>
            <a:r>
              <a:rPr lang="en-US" sz="120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imes New Roman"/>
              </a:rPr>
              <a:t>Cognizant implemented merit-based performance.</a:t>
            </a:r>
          </a:p>
          <a:p>
            <a:pPr marL="171450" indent="-171450">
              <a:buFont typeface="Arial" panose="020B0604020202020204" pitchFamily="34" charset="0"/>
              <a:buChar char="•"/>
            </a:pPr>
            <a:r>
              <a:rPr lang="en-US" sz="120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imes New Roman"/>
              </a:rPr>
              <a:t>Pluralsight has stated that 52% of the employees are</a:t>
            </a:r>
          </a:p>
          <a:p>
            <a:r>
              <a:rPr lang="en-US" sz="120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imes New Roman"/>
              </a:rPr>
              <a:t>     showing interest in technical skills.</a:t>
            </a:r>
          </a:p>
          <a:p>
            <a:pPr marL="228600" indent="-228600">
              <a:buFont typeface="Arial" panose="020B0604020202020204" pitchFamily="34" charset="0"/>
              <a:buChar char="•"/>
            </a:pPr>
            <a:r>
              <a:rPr lang="en-US" sz="120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imes New Roman"/>
              </a:rPr>
              <a:t>Hospitality companies need to have more soft skills rather than technical ones.</a:t>
            </a:r>
          </a:p>
          <a:p>
            <a:pPr marL="228600" indent="-228600">
              <a:buFont typeface="Arial" panose="020B0604020202020204" pitchFamily="34" charset="0"/>
              <a:buChar char="•"/>
            </a:pPr>
            <a:r>
              <a:rPr lang="en-US" sz="120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sym typeface="Times New Roman"/>
              </a:rPr>
              <a:t>Google emphasizes its employees to be technical with good soft skills.</a:t>
            </a:r>
          </a:p>
        </p:txBody>
      </p:sp>
      <p:pic>
        <p:nvPicPr>
          <p:cNvPr id="8" name="Picture 7" descr="Chart&#10;&#10;Description automatically generated">
            <a:extLst>
              <a:ext uri="{FF2B5EF4-FFF2-40B4-BE49-F238E27FC236}">
                <a16:creationId xmlns:a16="http://schemas.microsoft.com/office/drawing/2014/main" id="{A8318639-6BBD-9E4C-7757-ABD916CA2378}"/>
              </a:ext>
            </a:extLst>
          </p:cNvPr>
          <p:cNvPicPr>
            <a:picLocks noChangeAspect="1"/>
          </p:cNvPicPr>
          <p:nvPr/>
        </p:nvPicPr>
        <p:blipFill>
          <a:blip r:embed="rId4"/>
          <a:stretch>
            <a:fillRect/>
          </a:stretch>
        </p:blipFill>
        <p:spPr>
          <a:xfrm>
            <a:off x="4850836" y="2900787"/>
            <a:ext cx="3179251" cy="2126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457200" y="702644"/>
            <a:ext cx="1988634" cy="56859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Calibri"/>
              <a:buNone/>
            </a:pPr>
            <a:r>
              <a:rPr lang="en-US" sz="2400"/>
              <a:t>References:</a:t>
            </a:r>
            <a:endParaRPr sz="2400"/>
          </a:p>
        </p:txBody>
      </p:sp>
      <p:sp>
        <p:nvSpPr>
          <p:cNvPr id="107" name="Google Shape;107;p22"/>
          <p:cNvSpPr txBox="1"/>
          <p:nvPr/>
        </p:nvSpPr>
        <p:spPr>
          <a:xfrm>
            <a:off x="676982" y="1422889"/>
            <a:ext cx="7010400" cy="276900"/>
          </a:xfrm>
          <a:prstGeom prst="rect">
            <a:avLst/>
          </a:prstGeom>
          <a:noFill/>
          <a:ln>
            <a:noFill/>
          </a:ln>
        </p:spPr>
        <p:txBody>
          <a:bodyPr spcFirstLastPara="1" wrap="square" lIns="91425" tIns="45700" rIns="91425" bIns="45700" anchor="t" anchorCtr="0">
            <a:spAutoFit/>
          </a:bodyPr>
          <a:lstStyle/>
          <a:p>
            <a:pPr marL="457200" marR="0" lvl="0" indent="0" algn="just" rtl="0">
              <a:lnSpc>
                <a:spcPct val="150000"/>
              </a:lnSpc>
              <a:spcBef>
                <a:spcPts val="0"/>
              </a:spcBef>
              <a:spcAft>
                <a:spcPts val="0"/>
              </a:spcAft>
              <a:buNone/>
            </a:pPr>
            <a:endParaRPr sz="1200">
              <a:solidFill>
                <a:schemeClr val="dk1"/>
              </a:solidFill>
              <a:latin typeface="Calibri"/>
              <a:ea typeface="Calibri"/>
              <a:cs typeface="Calibri"/>
              <a:sym typeface="Calibri"/>
            </a:endParaRPr>
          </a:p>
        </p:txBody>
      </p:sp>
      <p:sp>
        <p:nvSpPr>
          <p:cNvPr id="108" name="Google Shape;108;p22"/>
          <p:cNvSpPr txBox="1"/>
          <p:nvPr/>
        </p:nvSpPr>
        <p:spPr>
          <a:xfrm>
            <a:off x="676975" y="1366575"/>
            <a:ext cx="7679005" cy="3213093"/>
          </a:xfrm>
          <a:prstGeom prst="rect">
            <a:avLst/>
          </a:prstGeom>
          <a:noFill/>
          <a:ln>
            <a:noFill/>
          </a:ln>
        </p:spPr>
        <p:txBody>
          <a:bodyPr spcFirstLastPara="1" wrap="square" lIns="91425" tIns="91425" rIns="91425" bIns="91425" anchor="t" anchorCtr="0">
            <a:spAutoFit/>
          </a:bodyPr>
          <a:lstStyle/>
          <a:p>
            <a:pPr marL="457200" lvl="0" indent="-304800" algn="just" rtl="0">
              <a:lnSpc>
                <a:spcPct val="163636"/>
              </a:lnSpc>
              <a:spcBef>
                <a:spcPts val="0"/>
              </a:spcBef>
              <a:spcAft>
                <a:spcPts val="0"/>
              </a:spcAft>
              <a:buClr>
                <a:schemeClr val="dk1"/>
              </a:buClr>
              <a:buSzPts val="1200"/>
              <a:buFont typeface="Calibri"/>
              <a:buChar char="●"/>
            </a:pPr>
            <a:r>
              <a:rPr lang="en-US" sz="1200" dirty="0">
                <a:solidFill>
                  <a:schemeClr val="dk1"/>
                </a:solidFill>
                <a:latin typeface="Calibri"/>
                <a:ea typeface="Calibri"/>
                <a:cs typeface="Calibri"/>
                <a:sym typeface="Calibri"/>
              </a:rPr>
              <a:t>The ropes to skip and the ropes to know_ studies in organizational theory and behavior-Chicago Business Press</a:t>
            </a:r>
            <a:endParaRPr sz="1200" dirty="0">
              <a:solidFill>
                <a:schemeClr val="dk1"/>
              </a:solidFill>
              <a:latin typeface="Calibri"/>
              <a:ea typeface="Calibri"/>
              <a:cs typeface="Calibri"/>
              <a:sym typeface="Calibri"/>
            </a:endParaRPr>
          </a:p>
          <a:p>
            <a:pPr marL="457200" lvl="0" indent="-304800" algn="just" rtl="0">
              <a:lnSpc>
                <a:spcPct val="163636"/>
              </a:lnSpc>
              <a:spcBef>
                <a:spcPts val="0"/>
              </a:spcBef>
              <a:spcAft>
                <a:spcPts val="0"/>
              </a:spcAft>
              <a:buClr>
                <a:schemeClr val="dk1"/>
              </a:buClr>
              <a:buSzPts val="1200"/>
              <a:buFont typeface="Calibri"/>
              <a:buChar char="●"/>
            </a:pPr>
            <a:r>
              <a:rPr lang="en-US" sz="1100" u="sng" dirty="0">
                <a:solidFill>
                  <a:schemeClr val="hlink"/>
                </a:solidFill>
                <a:hlinkClick r:id="rId3"/>
              </a:rPr>
              <a:t>Employee's motivation and compensation problems (ukessays.com)</a:t>
            </a:r>
            <a:endParaRPr lang="en-US" sz="1100" u="sng" dirty="0">
              <a:solidFill>
                <a:schemeClr val="hlink"/>
              </a:solidFill>
            </a:endParaRPr>
          </a:p>
          <a:p>
            <a:pPr marL="457200" lvl="0" indent="-304800" algn="just" rtl="0">
              <a:lnSpc>
                <a:spcPct val="163636"/>
              </a:lnSpc>
              <a:spcBef>
                <a:spcPts val="0"/>
              </a:spcBef>
              <a:spcAft>
                <a:spcPts val="0"/>
              </a:spcAft>
              <a:buClr>
                <a:schemeClr val="dk1"/>
              </a:buClr>
              <a:buSzPts val="1200"/>
              <a:buFont typeface="Calibri"/>
              <a:buChar char="●"/>
            </a:pPr>
            <a:r>
              <a:rPr lang="en-US" sz="1400" dirty="0">
                <a:hlinkClick r:id="rId4"/>
              </a:rPr>
              <a:t>State of Upskilling 2022 | Pluralsight</a:t>
            </a:r>
            <a:endParaRPr lang="en-US" sz="1100" u="sng" dirty="0">
              <a:solidFill>
                <a:schemeClr val="hlink"/>
              </a:solidFill>
            </a:endParaRPr>
          </a:p>
          <a:p>
            <a:pPr marL="457200" lvl="0" indent="-304800" algn="just" rtl="0">
              <a:lnSpc>
                <a:spcPct val="163636"/>
              </a:lnSpc>
              <a:spcBef>
                <a:spcPts val="0"/>
              </a:spcBef>
              <a:spcAft>
                <a:spcPts val="0"/>
              </a:spcAft>
              <a:buClr>
                <a:schemeClr val="dk1"/>
              </a:buClr>
              <a:buSzPts val="1200"/>
              <a:buFont typeface="Calibri"/>
              <a:buChar char="●"/>
            </a:pPr>
            <a:endParaRPr lang="en-US" sz="1100" u="sng" dirty="0">
              <a:solidFill>
                <a:schemeClr val="hlink"/>
              </a:solidFill>
            </a:endParaRPr>
          </a:p>
          <a:p>
            <a:pPr marL="457200" lvl="0" indent="-304800" algn="just" rtl="0">
              <a:lnSpc>
                <a:spcPct val="163636"/>
              </a:lnSpc>
              <a:spcBef>
                <a:spcPts val="0"/>
              </a:spcBef>
              <a:spcAft>
                <a:spcPts val="0"/>
              </a:spcAft>
              <a:buClr>
                <a:schemeClr val="dk1"/>
              </a:buClr>
              <a:buSzPts val="1200"/>
              <a:buFont typeface="Calibri"/>
              <a:buChar char="●"/>
            </a:pPr>
            <a:endParaRPr sz="1200" dirty="0">
              <a:solidFill>
                <a:schemeClr val="dk1"/>
              </a:solidFill>
              <a:latin typeface="Calibri"/>
              <a:ea typeface="Calibri"/>
              <a:cs typeface="Calibri"/>
              <a:sym typeface="Calibri"/>
            </a:endParaRPr>
          </a:p>
          <a:p>
            <a:pPr marL="457200" lvl="0" indent="-304800" algn="just" rtl="0">
              <a:lnSpc>
                <a:spcPct val="163636"/>
              </a:lnSpc>
              <a:spcBef>
                <a:spcPts val="0"/>
              </a:spcBef>
              <a:spcAft>
                <a:spcPts val="0"/>
              </a:spcAft>
              <a:buClr>
                <a:schemeClr val="dk1"/>
              </a:buClr>
              <a:buSzPts val="1200"/>
              <a:buFont typeface="Calibri"/>
              <a:buChar char="●"/>
            </a:pPr>
            <a:endParaRPr sz="1200" dirty="0">
              <a:solidFill>
                <a:schemeClr val="dk1"/>
              </a:solidFill>
              <a:latin typeface="Calibri"/>
              <a:ea typeface="Calibri"/>
              <a:cs typeface="Calibri"/>
              <a:sym typeface="Calibri"/>
            </a:endParaRPr>
          </a:p>
          <a:p>
            <a:pPr marL="0" lvl="0" indent="0" algn="just" rtl="0">
              <a:lnSpc>
                <a:spcPct val="163636"/>
              </a:lnSpc>
              <a:spcBef>
                <a:spcPts val="0"/>
              </a:spcBef>
              <a:spcAft>
                <a:spcPts val="0"/>
              </a:spcAft>
              <a:buNone/>
            </a:pPr>
            <a:endParaRPr sz="1200" dirty="0">
              <a:solidFill>
                <a:schemeClr val="dk1"/>
              </a:solidFill>
              <a:latin typeface="Calibri"/>
              <a:ea typeface="Calibri"/>
              <a:cs typeface="Calibri"/>
              <a:sym typeface="Calibri"/>
            </a:endParaRPr>
          </a:p>
          <a:p>
            <a:pPr marL="0" lvl="0" indent="0" algn="just" rtl="0">
              <a:lnSpc>
                <a:spcPct val="163636"/>
              </a:lnSpc>
              <a:spcBef>
                <a:spcPts val="0"/>
              </a:spcBef>
              <a:spcAft>
                <a:spcPts val="0"/>
              </a:spcAft>
              <a:buNone/>
            </a:pPr>
            <a:endParaRPr sz="1200" dirty="0">
              <a:solidFill>
                <a:schemeClr val="dk1"/>
              </a:solidFill>
              <a:latin typeface="Calibri"/>
              <a:ea typeface="Calibri"/>
              <a:cs typeface="Calibri"/>
              <a:sym typeface="Calibri"/>
            </a:endParaRPr>
          </a:p>
          <a:p>
            <a:pPr marL="0" lvl="0" indent="0" algn="just" rtl="0">
              <a:lnSpc>
                <a:spcPct val="163636"/>
              </a:lnSpc>
              <a:spcBef>
                <a:spcPts val="0"/>
              </a:spcBef>
              <a:spcAft>
                <a:spcPts val="0"/>
              </a:spcAft>
              <a:buNone/>
            </a:pPr>
            <a:endParaRPr sz="1200" dirty="0">
              <a:solidFill>
                <a:schemeClr val="dk1"/>
              </a:solidFill>
              <a:latin typeface="Calibri"/>
              <a:ea typeface="Calibri"/>
              <a:cs typeface="Calibri"/>
              <a:sym typeface="Calibri"/>
            </a:endParaRPr>
          </a:p>
          <a:p>
            <a:pPr marL="0" lvl="0" indent="0" algn="just" rtl="0">
              <a:lnSpc>
                <a:spcPct val="163636"/>
              </a:lnSpc>
              <a:spcBef>
                <a:spcPts val="0"/>
              </a:spcBef>
              <a:spcAft>
                <a:spcPts val="0"/>
              </a:spcAft>
              <a:buNone/>
            </a:pPr>
            <a:endParaRPr sz="1200" dirty="0">
              <a:solidFill>
                <a:schemeClr val="dk1"/>
              </a:solidFill>
              <a:latin typeface="Calibri"/>
              <a:ea typeface="Calibri"/>
              <a:cs typeface="Calibri"/>
              <a:sym typeface="Calibri"/>
            </a:endParaRPr>
          </a:p>
        </p:txBody>
      </p:sp>
      <p:pic>
        <p:nvPicPr>
          <p:cNvPr id="109" name="Google Shape;109;p22"/>
          <p:cNvPicPr preferRelativeResize="0"/>
          <p:nvPr/>
        </p:nvPicPr>
        <p:blipFill>
          <a:blip r:embed="rId5">
            <a:alphaModFix/>
          </a:blip>
          <a:stretch>
            <a:fillRect/>
          </a:stretch>
        </p:blipFill>
        <p:spPr>
          <a:xfrm>
            <a:off x="2701999" y="3163575"/>
            <a:ext cx="3872951" cy="16406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On-screen Show (16:9)</PresentationFormat>
  <Paragraphs>58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Chapter 38: By Your Works Shall Ye Be Known</vt:lpstr>
      <vt:lpstr>Characters in the story</vt:lpstr>
      <vt:lpstr>Managerial Lessons learned</vt:lpstr>
      <vt:lpstr>Theories </vt:lpstr>
      <vt:lpstr>Additional Research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38: By Your Works Shall Ye Be Known</dc:title>
  <dc:creator>Jim Lord</dc:creator>
  <cp:lastModifiedBy>Sai Gangadhar</cp:lastModifiedBy>
  <cp:revision>1</cp:revision>
  <dcterms:created xsi:type="dcterms:W3CDTF">2019-02-27T15:38:32Z</dcterms:created>
  <dcterms:modified xsi:type="dcterms:W3CDTF">2022-11-10T23:14:01Z</dcterms:modified>
</cp:coreProperties>
</file>