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mo Bold" charset="1" panose="020B0704020202020204"/>
      <p:regular r:id="rId21"/>
    </p:embeddedFont>
    <p:embeddedFont>
      <p:font typeface="Calibri (MS) Bold" charset="1" panose="020F0702030404030204"/>
      <p:regular r:id="rId22"/>
    </p:embeddedFont>
    <p:embeddedFont>
      <p:font typeface="Canva Sans Bold" charset="1" panose="020B0803030501040103"/>
      <p:regular r:id="rId23"/>
    </p:embeddedFont>
    <p:embeddedFont>
      <p:font typeface="Arimo" charset="1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https://www.slidemake.com</a:t>
            </a:r>
          </a:p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https://www.slidemake.com</a:t>
            </a:r>
          </a:p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https://www.suntechnologies.com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https://www.suntechnologies.com</a:t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https://www.slidemake.com</a:t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https://www.slidemake.com</a:t>
            </a:r>
          </a:p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https://www.slidemake.com</a:t>
            </a:r>
          </a:p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https://www.slidemake.com</a:t>
            </a:r>
          </a:p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https://www.slidemake.com</a:t>
            </a:r>
          </a:p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Image source: https://www.slidemake.com</a:t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3.pn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3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3.png" Type="http://schemas.openxmlformats.org/officeDocument/2006/relationships/image"/><Relationship Id="rId4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507998"/>
            <a:ext cx="16459200" cy="9053286"/>
            <a:chOff x="0" y="0"/>
            <a:chExt cx="21945600" cy="120710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5600" cy="12071048"/>
            </a:xfrm>
            <a:custGeom>
              <a:avLst/>
              <a:gdLst/>
              <a:ahLst/>
              <a:cxnLst/>
              <a:rect r="r" b="b" t="t" l="l"/>
              <a:pathLst>
                <a:path h="12071048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12071048"/>
                  </a:lnTo>
                  <a:lnTo>
                    <a:pt x="0" y="12071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945600" cy="1209962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Data Shared Across Organizations Or Cloud Platforms Is Vulnerable To Interception And Misuse.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96753" y="507998"/>
            <a:ext cx="11301259" cy="1412657"/>
          </a:xfrm>
          <a:custGeom>
            <a:avLst/>
            <a:gdLst/>
            <a:ahLst/>
            <a:cxnLst/>
            <a:rect r="r" b="b" t="t" l="l"/>
            <a:pathLst>
              <a:path h="1412657" w="11301259">
                <a:moveTo>
                  <a:pt x="0" y="0"/>
                </a:moveTo>
                <a:lnTo>
                  <a:pt x="11301259" y="0"/>
                </a:lnTo>
                <a:lnTo>
                  <a:pt x="11301259" y="1412657"/>
                </a:lnTo>
                <a:lnTo>
                  <a:pt x="0" y="1412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74756" y="2332130"/>
            <a:ext cx="12807404" cy="106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SECURITY: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50801" y="7654247"/>
            <a:ext cx="3130125" cy="126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</a:p>
          <a:p>
            <a:pPr algn="ctr">
              <a:lnSpc>
                <a:spcPts val="5120"/>
              </a:lnSpc>
            </a:pPr>
            <a:r>
              <a:rPr lang="en-US" sz="365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Sravani group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lidemake.com/add_image.pn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5" r="0" b="-1428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457200"/>
            <a:ext cx="16459200" cy="1645920"/>
            <a:chOff x="0" y="0"/>
            <a:chExt cx="21945600" cy="219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194560"/>
            </a:xfrm>
            <a:custGeom>
              <a:avLst/>
              <a:gdLst/>
              <a:ahLst/>
              <a:cxnLst/>
              <a:rect r="r" b="b" t="t" l="l"/>
              <a:pathLst>
                <a:path h="219456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19456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945600" cy="22136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Future Trends and Technologies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Emerging technologies such as blockchain can enhance data integrity and security.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Artificial intelligence can help detect and respond to security threats in real-time.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Continued innovation is necessary to keep pace with evolving cyber threats related to data sharing.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144000" y="1079500"/>
            <a:ext cx="8114476" cy="8128000"/>
            <a:chOff x="0" y="0"/>
            <a:chExt cx="10819301" cy="10837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819257" cy="10837291"/>
            </a:xfrm>
            <a:custGeom>
              <a:avLst/>
              <a:gdLst/>
              <a:ahLst/>
              <a:cxnLst/>
              <a:rect r="r" b="b" t="t" l="l"/>
              <a:pathLst>
                <a:path h="10837291" w="10819257">
                  <a:moveTo>
                    <a:pt x="0" y="0"/>
                  </a:moveTo>
                  <a:lnTo>
                    <a:pt x="10819257" y="0"/>
                  </a:lnTo>
                  <a:lnTo>
                    <a:pt x="10819257" y="10837291"/>
                  </a:lnTo>
                  <a:lnTo>
                    <a:pt x="0" y="1083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lidemake.com/add_image.pn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5" r="0" b="-1428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457200"/>
            <a:ext cx="16459200" cy="1645920"/>
            <a:chOff x="0" y="0"/>
            <a:chExt cx="21945600" cy="219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194560"/>
            </a:xfrm>
            <a:custGeom>
              <a:avLst/>
              <a:gdLst/>
              <a:ahLst/>
              <a:cxnLst/>
              <a:rect r="r" b="b" t="t" l="l"/>
              <a:pathLst>
                <a:path h="219456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19456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945600" cy="22136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Conclusion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Sharing data across organizations offers significant benefits but also presents security challenges.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Implementing robust security measures is essential to prevent interception and misuse.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Organizations should stay informed about new threats and adopt best practices to safeguard shared data.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258802" y="928914"/>
            <a:ext cx="7999996" cy="8128000"/>
            <a:chOff x="0" y="0"/>
            <a:chExt cx="10666661" cy="10837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66603" cy="10837291"/>
            </a:xfrm>
            <a:custGeom>
              <a:avLst/>
              <a:gdLst/>
              <a:ahLst/>
              <a:cxnLst/>
              <a:rect r="r" b="b" t="t" l="l"/>
              <a:pathLst>
                <a:path h="10837291" w="10666603">
                  <a:moveTo>
                    <a:pt x="0" y="0"/>
                  </a:moveTo>
                  <a:lnTo>
                    <a:pt x="10666603" y="0"/>
                  </a:lnTo>
                  <a:lnTo>
                    <a:pt x="10666603" y="10837291"/>
                  </a:lnTo>
                  <a:lnTo>
                    <a:pt x="0" y="1083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731" t="0" r="-8731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725332" y="1079500"/>
            <a:ext cx="10837334" cy="8128000"/>
            <a:chOff x="0" y="0"/>
            <a:chExt cx="14449779" cy="10837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49806" cy="10837291"/>
            </a:xfrm>
            <a:custGeom>
              <a:avLst/>
              <a:gdLst/>
              <a:ahLst/>
              <a:cxnLst/>
              <a:rect r="r" b="b" t="t" l="l"/>
              <a:pathLst>
                <a:path h="10837291" w="14449806">
                  <a:moveTo>
                    <a:pt x="0" y="0"/>
                  </a:moveTo>
                  <a:lnTo>
                    <a:pt x="14449806" y="0"/>
                  </a:lnTo>
                  <a:lnTo>
                    <a:pt x="14449806" y="10837291"/>
                  </a:lnTo>
                  <a:lnTo>
                    <a:pt x="0" y="1083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untechnologies.com/wp-content/uploads/2020/11/image-1-01-1.jp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964" t="0" r="-496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457200"/>
            <a:ext cx="16459200" cy="1645920"/>
            <a:chOff x="0" y="0"/>
            <a:chExt cx="21945600" cy="219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194560"/>
            </a:xfrm>
            <a:custGeom>
              <a:avLst/>
              <a:gdLst/>
              <a:ahLst/>
              <a:cxnLst/>
              <a:rect r="r" b="b" t="t" l="l"/>
              <a:pathLst>
                <a:path h="219456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19456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945600" cy="22136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Introduction to Data Sharing Risks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sharing across organizations and cloud platforms is essential for collaboration and efficiency.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However, this practice introduces vulnerabilities that can be exploited by malicious actors.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Understanding these risks is crucial for implementing effective security measures.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untechnologies.com/wp-content/uploads/2020/11/image-1-01-1.jp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964" t="0" r="-496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457200"/>
            <a:ext cx="16459200" cy="1645920"/>
            <a:chOff x="0" y="0"/>
            <a:chExt cx="21945600" cy="219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194560"/>
            </a:xfrm>
            <a:custGeom>
              <a:avLst/>
              <a:gdLst/>
              <a:ahLst/>
              <a:cxnLst/>
              <a:rect r="r" b="b" t="t" l="l"/>
              <a:pathLst>
                <a:path h="219456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19456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945600" cy="22136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Types of Data Shared in Cloud Environments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Common data shared include sensitive personal information, financial records, and intellectual property.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Public and private cloud platforms facilitate different levels of data sharing and access.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nature of the data determines the level of security required during transmission and storage.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lidemake.com/add_image.pn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5" r="0" b="-1428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457200"/>
            <a:ext cx="16459200" cy="1645920"/>
            <a:chOff x="0" y="0"/>
            <a:chExt cx="21945600" cy="219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194560"/>
            </a:xfrm>
            <a:custGeom>
              <a:avLst/>
              <a:gdLst/>
              <a:ahLst/>
              <a:cxnLst/>
              <a:rect r="r" b="b" t="t" l="l"/>
              <a:pathLst>
                <a:path h="219456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19456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945600" cy="22136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Common Interception Methods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can be intercepted through eavesdropping on network traffic, such as man-in-the-middle attacks.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Insecure Wi-Fi connections increase the risk of data being captured by unauthorized parties.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Attackers may also exploit vulnerabilities in cloud service APIs to access shared data.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595758" y="1280160"/>
            <a:ext cx="7928428" cy="8128000"/>
            <a:chOff x="0" y="0"/>
            <a:chExt cx="10571237" cy="10837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71226" cy="10837291"/>
            </a:xfrm>
            <a:custGeom>
              <a:avLst/>
              <a:gdLst/>
              <a:ahLst/>
              <a:cxnLst/>
              <a:rect r="r" b="b" t="t" l="l"/>
              <a:pathLst>
                <a:path h="10837291" w="10571226">
                  <a:moveTo>
                    <a:pt x="0" y="0"/>
                  </a:moveTo>
                  <a:lnTo>
                    <a:pt x="10571226" y="0"/>
                  </a:lnTo>
                  <a:lnTo>
                    <a:pt x="10571226" y="10837291"/>
                  </a:lnTo>
                  <a:lnTo>
                    <a:pt x="0" y="1083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385" t="0" r="-8385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lidemake.com/add_image.pn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5" r="0" b="-1428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457200"/>
            <a:ext cx="16459200" cy="1645920"/>
            <a:chOff x="0" y="0"/>
            <a:chExt cx="21945600" cy="219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194560"/>
            </a:xfrm>
            <a:custGeom>
              <a:avLst/>
              <a:gdLst/>
              <a:ahLst/>
              <a:cxnLst/>
              <a:rect r="r" b="b" t="t" l="l"/>
              <a:pathLst>
                <a:path h="219456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19456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945600" cy="22136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Risks of Data Misuse and Breach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Unauthorized access can lead to data theft, identity theft, and financial fraud.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breaches damage organizational reputation and can result in legal penalties.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Misuse of shared data by insiders or external hackers can compromise multiple organizations simultaneously.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144000" y="1828800"/>
            <a:ext cx="8581572" cy="6858000"/>
            <a:chOff x="0" y="0"/>
            <a:chExt cx="11442096" cy="9144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42065" cy="9144000"/>
            </a:xfrm>
            <a:custGeom>
              <a:avLst/>
              <a:gdLst/>
              <a:ahLst/>
              <a:cxnLst/>
              <a:rect r="r" b="b" t="t" l="l"/>
              <a:pathLst>
                <a:path h="9144000" w="11442065">
                  <a:moveTo>
                    <a:pt x="0" y="0"/>
                  </a:moveTo>
                  <a:lnTo>
                    <a:pt x="11442065" y="0"/>
                  </a:lnTo>
                  <a:lnTo>
                    <a:pt x="11442065" y="9144000"/>
                  </a:lnTo>
                  <a:lnTo>
                    <a:pt x="0" y="914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1035" t="0" r="-21036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lidemake.com/add_image.pn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5" r="0" b="-1428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457200"/>
            <a:ext cx="16459200" cy="1645920"/>
            <a:chOff x="0" y="0"/>
            <a:chExt cx="21945600" cy="219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194560"/>
            </a:xfrm>
            <a:custGeom>
              <a:avLst/>
              <a:gdLst/>
              <a:ahLst/>
              <a:cxnLst/>
              <a:rect r="r" b="b" t="t" l="l"/>
              <a:pathLst>
                <a:path h="219456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19456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945600" cy="22136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Impact of Data Interception on Organizations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Interception can result in loss of confidential information and competitive advantage.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Organizations may face regulatory fines if data protection laws are violated.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Trust between organizations can be eroded, affecting future collaborations and partnerships.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779002" y="2103120"/>
            <a:ext cx="6658426" cy="6858000"/>
            <a:chOff x="0" y="0"/>
            <a:chExt cx="8877901" cy="9144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77935" cy="9144000"/>
            </a:xfrm>
            <a:custGeom>
              <a:avLst/>
              <a:gdLst/>
              <a:ahLst/>
              <a:cxnLst/>
              <a:rect r="r" b="b" t="t" l="l"/>
              <a:pathLst>
                <a:path h="9144000" w="8877935">
                  <a:moveTo>
                    <a:pt x="0" y="0"/>
                  </a:moveTo>
                  <a:lnTo>
                    <a:pt x="8877935" y="0"/>
                  </a:lnTo>
                  <a:lnTo>
                    <a:pt x="8877935" y="9144000"/>
                  </a:lnTo>
                  <a:lnTo>
                    <a:pt x="0" y="914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1553" t="0" r="-41552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lidemake.com/add_image.pn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5" r="0" b="-1428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457200"/>
            <a:ext cx="16459200" cy="1645920"/>
            <a:chOff x="0" y="0"/>
            <a:chExt cx="21945600" cy="219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194560"/>
            </a:xfrm>
            <a:custGeom>
              <a:avLst/>
              <a:gdLst/>
              <a:ahLst/>
              <a:cxnLst/>
              <a:rect r="r" b="b" t="t" l="l"/>
              <a:pathLst>
                <a:path h="219456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19456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945600" cy="22136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Vulnerabilities in Cloud Security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Cloud platforms may have security gaps due to misconfigurations or outdated software.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Shared environments increase the risk of cross-tenant data leakage.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Insufficient encryption during data transit and storage exposes data to interception.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144000" y="2460170"/>
            <a:ext cx="8886504" cy="5366658"/>
            <a:chOff x="0" y="0"/>
            <a:chExt cx="11848672" cy="71555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848719" cy="7155561"/>
            </a:xfrm>
            <a:custGeom>
              <a:avLst/>
              <a:gdLst/>
              <a:ahLst/>
              <a:cxnLst/>
              <a:rect r="r" b="b" t="t" l="l"/>
              <a:pathLst>
                <a:path h="7155561" w="11848719">
                  <a:moveTo>
                    <a:pt x="0" y="0"/>
                  </a:moveTo>
                  <a:lnTo>
                    <a:pt x="11848719" y="0"/>
                  </a:lnTo>
                  <a:lnTo>
                    <a:pt x="11848719" y="7155561"/>
                  </a:lnTo>
                  <a:lnTo>
                    <a:pt x="0" y="7155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403" r="0" b="-6402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lidemake.com/add_image.pn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5" r="0" b="-1428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457200"/>
            <a:ext cx="16459200" cy="1645920"/>
            <a:chOff x="0" y="0"/>
            <a:chExt cx="21945600" cy="219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194560"/>
            </a:xfrm>
            <a:custGeom>
              <a:avLst/>
              <a:gdLst/>
              <a:ahLst/>
              <a:cxnLst/>
              <a:rect r="r" b="b" t="t" l="l"/>
              <a:pathLst>
                <a:path h="219456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19456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945600" cy="22136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Best Practices for Securing Shared Data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Employ end-to-end encryption to protect data during transfer and storage.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Implement strict access controls and authentication mechanisms.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Regularly audit and update security protocols to address emerging threats.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180286" y="2176272"/>
            <a:ext cx="9107714" cy="6510528"/>
            <a:chOff x="0" y="0"/>
            <a:chExt cx="12143619" cy="86807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43613" cy="8680704"/>
            </a:xfrm>
            <a:custGeom>
              <a:avLst/>
              <a:gdLst/>
              <a:ahLst/>
              <a:cxnLst/>
              <a:rect r="r" b="b" t="t" l="l"/>
              <a:pathLst>
                <a:path h="8680704" w="12143613">
                  <a:moveTo>
                    <a:pt x="0" y="0"/>
                  </a:moveTo>
                  <a:lnTo>
                    <a:pt x="12143613" y="0"/>
                  </a:lnTo>
                  <a:lnTo>
                    <a:pt x="12143613" y="8680704"/>
                  </a:lnTo>
                  <a:lnTo>
                    <a:pt x="0" y="8680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6932" t="0" r="-16932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2286000"/>
            <a:ext cx="8229600" cy="6400800"/>
            <a:chOff x="0" y="0"/>
            <a:chExt cx="10972800" cy="8534400"/>
          </a:xfrm>
        </p:grpSpPr>
        <p:sp>
          <p:nvSpPr>
            <p:cNvPr name="Freeform 3" id="3" descr="https://search-letsfade-com.herokuapp.com/proxy?url=https://www.slidemake.com/add_image.png"/>
            <p:cNvSpPr/>
            <p:nvPr/>
          </p:nvSpPr>
          <p:spPr>
            <a:xfrm flipH="false" flipV="false" rot="0">
              <a:off x="0" y="0"/>
              <a:ext cx="10972800" cy="8534400"/>
            </a:xfrm>
            <a:custGeom>
              <a:avLst/>
              <a:gdLst/>
              <a:ahLst/>
              <a:cxnLst/>
              <a:rect r="r" b="b" t="t" l="l"/>
              <a:pathLst>
                <a:path h="85344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8534400"/>
                  </a:lnTo>
                  <a:lnTo>
                    <a:pt x="0" y="85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5" r="0" b="-1428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91770" y="602344"/>
            <a:ext cx="15704458" cy="1143000"/>
            <a:chOff x="0" y="0"/>
            <a:chExt cx="20939277" cy="1524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939277" cy="1524000"/>
            </a:xfrm>
            <a:custGeom>
              <a:avLst/>
              <a:gdLst/>
              <a:ahLst/>
              <a:cxnLst/>
              <a:rect r="r" b="b" t="t" l="l"/>
              <a:pathLst>
                <a:path h="1524000" w="20939277">
                  <a:moveTo>
                    <a:pt x="0" y="0"/>
                  </a:moveTo>
                  <a:lnTo>
                    <a:pt x="20939277" y="0"/>
                  </a:lnTo>
                  <a:lnTo>
                    <a:pt x="20939277" y="152400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0939277" cy="15430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Role of Compliance and Legal Frameworks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5840" y="2303145"/>
            <a:ext cx="8046720" cy="633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protection laws like GDPR and HIPAA set standards for secure data sharing.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Organizations must ensure compliance to avoid legal penalties and protect user privacy.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Legal frameworks also mandate transparency and accountability in data handling practices.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143998" y="2286000"/>
            <a:ext cx="8781142" cy="6454588"/>
            <a:chOff x="0" y="0"/>
            <a:chExt cx="11708189" cy="86061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08130" cy="8606155"/>
            </a:xfrm>
            <a:custGeom>
              <a:avLst/>
              <a:gdLst/>
              <a:ahLst/>
              <a:cxnLst/>
              <a:rect r="r" b="b" t="t" l="l"/>
              <a:pathLst>
                <a:path h="8606155" w="11708130">
                  <a:moveTo>
                    <a:pt x="0" y="0"/>
                  </a:moveTo>
                  <a:lnTo>
                    <a:pt x="11708130" y="0"/>
                  </a:lnTo>
                  <a:lnTo>
                    <a:pt x="11708130" y="8606155"/>
                  </a:lnTo>
                  <a:lnTo>
                    <a:pt x="0" y="8606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421" t="0" r="-19422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DAG3W-M00Xg</dc:identifier>
  <dcterms:modified xsi:type="dcterms:W3CDTF">2011-08-01T06:04:30Z</dcterms:modified>
  <cp:revision>1</cp:revision>
  <dc:title>4ad8e3e4-4f6e-46d8-a4d6-c7ce423cd367.pptx</dc:title>
</cp:coreProperties>
</file>