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9" r:id="rId4"/>
    <p:sldId id="260"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09" autoAdjust="0"/>
  </p:normalViewPr>
  <p:slideViewPr>
    <p:cSldViewPr snapToGrid="0">
      <p:cViewPr varScale="1">
        <p:scale>
          <a:sx n="79" d="100"/>
          <a:sy n="79" d="100"/>
        </p:scale>
        <p:origin x="78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347802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46888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714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776203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4752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3798127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278594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43287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76889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DF6CD-0924-4F42-ADE2-2EECA385505B}" type="datetimeFigureOut">
              <a:rPr lang="en-IN" smtClean="0"/>
              <a:t>04-02-2020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384315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FDF6CD-0924-4F42-ADE2-2EECA385505B}" type="datetimeFigureOut">
              <a:rPr lang="en-IN" smtClean="0"/>
              <a:t>04-02-2020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28994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FDF6CD-0924-4F42-ADE2-2EECA385505B}" type="datetimeFigureOut">
              <a:rPr lang="en-IN" smtClean="0"/>
              <a:t>04-02-2020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183950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FDF6CD-0924-4F42-ADE2-2EECA385505B}" type="datetimeFigureOut">
              <a:rPr lang="en-IN" smtClean="0"/>
              <a:t>04-02-2020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39054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DF6CD-0924-4F42-ADE2-2EECA385505B}" type="datetimeFigureOut">
              <a:rPr lang="en-IN" smtClean="0"/>
              <a:t>04-02-2020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62835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DF6CD-0924-4F42-ADE2-2EECA385505B}" type="datetimeFigureOut">
              <a:rPr lang="en-IN" smtClean="0"/>
              <a:t>04-02-2020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120616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DF6CD-0924-4F42-ADE2-2EECA385505B}" type="datetimeFigureOut">
              <a:rPr lang="en-IN" smtClean="0"/>
              <a:t>04-02-2020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6930F-000B-430A-8C3D-4AE7D7391F61}" type="slidenum">
              <a:rPr lang="en-IN" smtClean="0"/>
              <a:t>‹#›</a:t>
            </a:fld>
            <a:endParaRPr lang="en-IN"/>
          </a:p>
        </p:txBody>
      </p:sp>
    </p:spTree>
    <p:extLst>
      <p:ext uri="{BB962C8B-B14F-4D97-AF65-F5344CB8AC3E}">
        <p14:creationId xmlns:p14="http://schemas.microsoft.com/office/powerpoint/2010/main" val="273783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FDF6CD-0924-4F42-ADE2-2EECA385505B}" type="datetimeFigureOut">
              <a:rPr lang="en-IN" smtClean="0"/>
              <a:t>04-02-2020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A6930F-000B-430A-8C3D-4AE7D7391F61}" type="slidenum">
              <a:rPr lang="en-IN" smtClean="0"/>
              <a:t>‹#›</a:t>
            </a:fld>
            <a:endParaRPr lang="en-IN"/>
          </a:p>
        </p:txBody>
      </p:sp>
    </p:spTree>
    <p:extLst>
      <p:ext uri="{BB962C8B-B14F-4D97-AF65-F5344CB8AC3E}">
        <p14:creationId xmlns:p14="http://schemas.microsoft.com/office/powerpoint/2010/main" val="363981869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Feature Selection Techniques On SCF Dataset</a:t>
            </a:r>
            <a:endParaRPr lang="en-IN" dirty="0"/>
          </a:p>
        </p:txBody>
      </p:sp>
      <p:sp>
        <p:nvSpPr>
          <p:cNvPr id="5" name="Content Placeholder 4"/>
          <p:cNvSpPr>
            <a:spLocks noGrp="1"/>
          </p:cNvSpPr>
          <p:nvPr>
            <p:ph idx="1"/>
          </p:nvPr>
        </p:nvSpPr>
        <p:spPr/>
        <p:txBody>
          <a:bodyPr>
            <a:normAutofit/>
          </a:bodyPr>
          <a:lstStyle/>
          <a:p>
            <a:pPr marL="0" indent="0" algn="just">
              <a:buNone/>
            </a:pPr>
            <a:r>
              <a:rPr lang="en-IN" dirty="0" smtClean="0"/>
              <a:t>       </a:t>
            </a:r>
            <a:r>
              <a:rPr lang="en-IN" sz="1800" dirty="0" smtClean="0">
                <a:latin typeface="Calibri" panose="020F0502020204030204" pitchFamily="34" charset="0"/>
                <a:cs typeface="Calibri" panose="020F0502020204030204" pitchFamily="34" charset="0"/>
              </a:rPr>
              <a:t>The </a:t>
            </a:r>
            <a:r>
              <a:rPr lang="en-IN" sz="1800" dirty="0">
                <a:latin typeface="Calibri" panose="020F0502020204030204" pitchFamily="34" charset="0"/>
                <a:cs typeface="Calibri" panose="020F0502020204030204" pitchFamily="34" charset="0"/>
              </a:rPr>
              <a:t>main goal of </a:t>
            </a:r>
            <a:r>
              <a:rPr lang="en-IN" sz="1800" dirty="0" smtClean="0">
                <a:latin typeface="Calibri" panose="020F0502020204030204" pitchFamily="34" charset="0"/>
                <a:cs typeface="Calibri" panose="020F0502020204030204" pitchFamily="34" charset="0"/>
              </a:rPr>
              <a:t>this </a:t>
            </a:r>
            <a:r>
              <a:rPr lang="en-IN" sz="1800" dirty="0">
                <a:latin typeface="Calibri" panose="020F0502020204030204" pitchFamily="34" charset="0"/>
                <a:cs typeface="Calibri" panose="020F0502020204030204" pitchFamily="34" charset="0"/>
              </a:rPr>
              <a:t>is to establish a new benchmark using real consumer data and to provide machine </a:t>
            </a:r>
            <a:r>
              <a:rPr lang="en-IN" sz="1800" dirty="0" smtClean="0">
                <a:latin typeface="Calibri" panose="020F0502020204030204" pitchFamily="34" charset="0"/>
                <a:cs typeface="Calibri" panose="020F0502020204030204" pitchFamily="34" charset="0"/>
              </a:rPr>
              <a:t>learning. </a:t>
            </a:r>
            <a:r>
              <a:rPr lang="en-IN" sz="1800" dirty="0">
                <a:latin typeface="Calibri" panose="020F0502020204030204" pitchFamily="34" charset="0"/>
                <a:cs typeface="Calibri" panose="020F0502020204030204" pitchFamily="34" charset="0"/>
              </a:rPr>
              <a:t>We performed machine learning approaches on the Survey of Consumer Finances (SCF) data. SCF data is non-synthetic and consists of a large number of real variables so we applied feature selection techniques like Chi-square test, Random Forest and </a:t>
            </a:r>
            <a:r>
              <a:rPr lang="en-IN" sz="1800" dirty="0" err="1">
                <a:latin typeface="Calibri" panose="020F0502020204030204" pitchFamily="34" charset="0"/>
                <a:cs typeface="Calibri" panose="020F0502020204030204" pitchFamily="34" charset="0"/>
              </a:rPr>
              <a:t>Boruta</a:t>
            </a:r>
            <a:r>
              <a:rPr lang="en-IN" sz="1800" dirty="0">
                <a:latin typeface="Calibri" panose="020F0502020204030204" pitchFamily="34" charset="0"/>
                <a:cs typeface="Calibri" panose="020F0502020204030204" pitchFamily="34" charset="0"/>
              </a:rPr>
              <a:t> algorithms for effective </a:t>
            </a:r>
            <a:r>
              <a:rPr lang="en-IN" sz="1800" dirty="0" err="1">
                <a:latin typeface="Calibri" panose="020F0502020204030204" pitchFamily="34" charset="0"/>
                <a:cs typeface="Calibri" panose="020F0502020204030204" pitchFamily="34" charset="0"/>
              </a:rPr>
              <a:t>modeling</a:t>
            </a:r>
            <a:r>
              <a:rPr lang="en-IN" sz="1800" dirty="0">
                <a:latin typeface="Calibri" panose="020F0502020204030204" pitchFamily="34" charset="0"/>
                <a:cs typeface="Calibri" panose="020F0502020204030204" pitchFamily="34" charset="0"/>
              </a:rPr>
              <a:t>. We then trained the new obtained limited features with machine learning algorithms like Decision Tree, Random Forest, XG Boost and Logistic Regression and calculate the accuracy, precision, recall, F1-Score and area under the curve (AUC), respectively.</a:t>
            </a:r>
          </a:p>
        </p:txBody>
      </p:sp>
    </p:spTree>
    <p:extLst>
      <p:ext uri="{BB962C8B-B14F-4D97-AF65-F5344CB8AC3E}">
        <p14:creationId xmlns:p14="http://schemas.microsoft.com/office/powerpoint/2010/main" val="2386968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013" y="404261"/>
            <a:ext cx="11511813" cy="5078313"/>
          </a:xfrm>
          <a:prstGeom prst="rect">
            <a:avLst/>
          </a:prstGeom>
        </p:spPr>
        <p:txBody>
          <a:bodyPr wrap="square">
            <a:spAutoFit/>
          </a:bodyPr>
          <a:lstStyle/>
          <a:p>
            <a:r>
              <a:rPr lang="en-IN" sz="2400" b="1" i="1" dirty="0" smtClean="0">
                <a:effectLst/>
                <a:latin typeface="+mj-lt"/>
                <a:cs typeface="Calibri" panose="020F0502020204030204" pitchFamily="34" charset="0"/>
              </a:rPr>
              <a:t>Variance Inflation Factor:</a:t>
            </a:r>
          </a:p>
          <a:p>
            <a:pPr algn="just"/>
            <a:r>
              <a:rPr lang="en-IN" sz="2400" b="1" i="1" dirty="0">
                <a:latin typeface="+mj-lt"/>
                <a:cs typeface="Calibri" panose="020F0502020204030204" pitchFamily="34" charset="0"/>
              </a:rPr>
              <a:t> </a:t>
            </a:r>
            <a:r>
              <a:rPr lang="en-IN" sz="2400" b="1" i="1" dirty="0" smtClean="0">
                <a:latin typeface="+mj-lt"/>
                <a:cs typeface="Calibri" panose="020F0502020204030204" pitchFamily="34" charset="0"/>
              </a:rPr>
              <a:t>  </a:t>
            </a:r>
            <a:r>
              <a:rPr lang="en-US" dirty="0" err="1" smtClean="0">
                <a:latin typeface="Calibri" panose="020F0502020204030204" pitchFamily="34" charset="0"/>
                <a:cs typeface="Calibri" panose="020F0502020204030204" pitchFamily="34" charset="0"/>
              </a:rPr>
              <a:t>Colinearity</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state where two variables are highly correlated and contain </a:t>
            </a:r>
            <a:r>
              <a:rPr lang="en-US" dirty="0" err="1">
                <a:latin typeface="Calibri" panose="020F0502020204030204" pitchFamily="34" charset="0"/>
                <a:cs typeface="Calibri" panose="020F0502020204030204" pitchFamily="34" charset="0"/>
              </a:rPr>
              <a:t>similiar</a:t>
            </a:r>
            <a:r>
              <a:rPr lang="en-US" dirty="0">
                <a:latin typeface="Calibri" panose="020F0502020204030204" pitchFamily="34" charset="0"/>
                <a:cs typeface="Calibri" panose="020F0502020204030204" pitchFamily="34" charset="0"/>
              </a:rPr>
              <a:t> information about the variance within a given dataset. To detect </a:t>
            </a:r>
            <a:r>
              <a:rPr lang="en-US" dirty="0" err="1">
                <a:latin typeface="Calibri" panose="020F0502020204030204" pitchFamily="34" charset="0"/>
                <a:cs typeface="Calibri" panose="020F0502020204030204" pitchFamily="34" charset="0"/>
              </a:rPr>
              <a:t>colinearity</a:t>
            </a:r>
            <a:r>
              <a:rPr lang="en-US" dirty="0">
                <a:latin typeface="Calibri" panose="020F0502020204030204" pitchFamily="34" charset="0"/>
                <a:cs typeface="Calibri" panose="020F0502020204030204" pitchFamily="34" charset="0"/>
              </a:rPr>
              <a:t> among variables, simply create a correlation matrix and find variables with large absolute values</a:t>
            </a:r>
            <a:r>
              <a:rPr lang="en-US" dirty="0" smtClean="0">
                <a:latin typeface="Calibri" panose="020F0502020204030204" pitchFamily="34" charset="0"/>
                <a:cs typeface="Calibri" panose="020F0502020204030204" pitchFamily="34" charset="0"/>
              </a:rPr>
              <a:t>.</a:t>
            </a:r>
          </a:p>
          <a:p>
            <a:pPr algn="just"/>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Multicolinearity</a:t>
            </a:r>
            <a:r>
              <a:rPr lang="en-US" dirty="0" smtClean="0">
                <a:latin typeface="Calibri" panose="020F0502020204030204" pitchFamily="34" charset="0"/>
                <a:cs typeface="Calibri" panose="020F0502020204030204" pitchFamily="34" charset="0"/>
              </a:rPr>
              <a:t> on the other hand is more troublesome to detect because it emerges when three or more variables, which are highly correlated, are included within a model. To make matters worst </a:t>
            </a:r>
            <a:r>
              <a:rPr lang="en-US" dirty="0" err="1" smtClean="0">
                <a:latin typeface="Calibri" panose="020F0502020204030204" pitchFamily="34" charset="0"/>
                <a:cs typeface="Calibri" panose="020F0502020204030204" pitchFamily="34" charset="0"/>
              </a:rPr>
              <a:t>multicolinearity</a:t>
            </a:r>
            <a:r>
              <a:rPr lang="en-US" dirty="0" smtClean="0">
                <a:latin typeface="Calibri" panose="020F0502020204030204" pitchFamily="34" charset="0"/>
                <a:cs typeface="Calibri" panose="020F0502020204030204" pitchFamily="34" charset="0"/>
              </a:rPr>
              <a:t> can emerge even when isolated pairs of variables are not </a:t>
            </a:r>
            <a:r>
              <a:rPr lang="en-US" dirty="0" err="1" smtClean="0">
                <a:latin typeface="Calibri" panose="020F0502020204030204" pitchFamily="34" charset="0"/>
                <a:cs typeface="Calibri" panose="020F0502020204030204" pitchFamily="34" charset="0"/>
              </a:rPr>
              <a:t>colinear</a:t>
            </a:r>
            <a:r>
              <a:rPr lang="en-US" dirty="0" smtClean="0">
                <a:latin typeface="Calibri" panose="020F0502020204030204" pitchFamily="34" charset="0"/>
                <a:cs typeface="Calibri" panose="020F0502020204030204" pitchFamily="34" charset="0"/>
              </a:rPr>
              <a:t>.</a:t>
            </a:r>
          </a:p>
          <a:p>
            <a:pPr algn="just"/>
            <a:r>
              <a:rPr lang="en-US" dirty="0" smtClean="0">
                <a:latin typeface="Calibri" panose="020F0502020204030204" pitchFamily="34" charset="0"/>
                <a:cs typeface="Calibri" panose="020F0502020204030204" pitchFamily="34" charset="0"/>
              </a:rPr>
              <a:t>   The </a:t>
            </a:r>
            <a:r>
              <a:rPr lang="en-US" dirty="0">
                <a:latin typeface="Calibri" panose="020F0502020204030204" pitchFamily="34" charset="0"/>
                <a:cs typeface="Calibri" panose="020F0502020204030204" pitchFamily="34" charset="0"/>
              </a:rPr>
              <a:t>Variance Inflation Factor (VIF) is a measure of </a:t>
            </a:r>
            <a:r>
              <a:rPr lang="en-US" dirty="0" err="1">
                <a:latin typeface="Calibri" panose="020F0502020204030204" pitchFamily="34" charset="0"/>
                <a:cs typeface="Calibri" panose="020F0502020204030204" pitchFamily="34" charset="0"/>
              </a:rPr>
              <a:t>colinearity</a:t>
            </a:r>
            <a:r>
              <a:rPr lang="en-US" dirty="0">
                <a:latin typeface="Calibri" panose="020F0502020204030204" pitchFamily="34" charset="0"/>
                <a:cs typeface="Calibri" panose="020F0502020204030204" pitchFamily="34" charset="0"/>
              </a:rPr>
              <a:t> among predictor variables within a multiple regression. It is calculated by taking </a:t>
            </a: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ratio of the variance of all a given model's betas divide by the </a:t>
            </a:r>
            <a:r>
              <a:rPr lang="en-US" dirty="0" err="1">
                <a:latin typeface="Calibri" panose="020F0502020204030204" pitchFamily="34" charset="0"/>
                <a:cs typeface="Calibri" panose="020F0502020204030204" pitchFamily="34" charset="0"/>
              </a:rPr>
              <a:t>variane</a:t>
            </a:r>
            <a:r>
              <a:rPr lang="en-US" dirty="0">
                <a:latin typeface="Calibri" panose="020F0502020204030204" pitchFamily="34" charset="0"/>
                <a:cs typeface="Calibri" panose="020F0502020204030204" pitchFamily="34" charset="0"/>
              </a:rPr>
              <a:t> of a single beta if it were fit alone</a:t>
            </a:r>
            <a:r>
              <a:rPr lang="en-US" dirty="0" smtClean="0">
                <a:latin typeface="Calibri" panose="020F0502020204030204" pitchFamily="34" charset="0"/>
                <a:cs typeface="Calibri" panose="020F0502020204030204" pitchFamily="34" charset="0"/>
              </a:rPr>
              <a:t>.</a:t>
            </a:r>
          </a:p>
          <a:p>
            <a:pPr algn="just"/>
            <a:endParaRPr lang="en-US" dirty="0" smtClean="0">
              <a:latin typeface="Calibri" panose="020F0502020204030204" pitchFamily="34" charset="0"/>
              <a:cs typeface="Calibri" panose="020F0502020204030204" pitchFamily="34" charset="0"/>
            </a:endParaRPr>
          </a:p>
          <a:p>
            <a:r>
              <a:rPr lang="en-US" sz="2400" b="1" i="1" dirty="0"/>
              <a:t>Steps for </a:t>
            </a:r>
            <a:r>
              <a:rPr lang="en-US" sz="2400" b="1" i="1"/>
              <a:t>Implementing </a:t>
            </a:r>
            <a:r>
              <a:rPr lang="en-US" sz="2400" b="1" i="1" smtClean="0"/>
              <a:t>VIF:</a:t>
            </a:r>
            <a:endParaRPr lang="en-US" sz="2400" b="1" i="1" dirty="0"/>
          </a:p>
          <a:p>
            <a:pPr marL="342900" indent="-342900">
              <a:buFont typeface="+mj-lt"/>
              <a:buAutoNum type="arabicPeriod"/>
            </a:pPr>
            <a:r>
              <a:rPr lang="en-US" dirty="0"/>
              <a:t>Run a multiple regression</a:t>
            </a:r>
            <a:r>
              <a:rPr lang="en-US" dirty="0" smtClean="0"/>
              <a:t>.</a:t>
            </a:r>
          </a:p>
          <a:p>
            <a:r>
              <a:rPr lang="en-US" dirty="0" smtClean="0"/>
              <a:t>2. Calculate </a:t>
            </a:r>
            <a:r>
              <a:rPr lang="en-US" dirty="0"/>
              <a:t>the VIF factors.</a:t>
            </a:r>
          </a:p>
          <a:p>
            <a:r>
              <a:rPr lang="en-US" dirty="0" smtClean="0"/>
              <a:t>3. Inspect </a:t>
            </a:r>
            <a:r>
              <a:rPr lang="en-US" dirty="0"/>
              <a:t>the factors for each predictor variable, if the VIF is between 5-10, </a:t>
            </a:r>
            <a:r>
              <a:rPr lang="en-US" dirty="0" err="1"/>
              <a:t>multicolinearity</a:t>
            </a:r>
            <a:r>
              <a:rPr lang="en-US" dirty="0"/>
              <a:t> is likely present and you should consider dropping the variable.</a:t>
            </a:r>
          </a:p>
          <a:p>
            <a:pPr algn="just"/>
            <a:endParaRPr lang="en-IN" b="1" i="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9530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135" y="221381"/>
            <a:ext cx="11348185" cy="5970289"/>
          </a:xfrm>
          <a:prstGeom prst="rect">
            <a:avLst/>
          </a:prstGeom>
        </p:spPr>
        <p:txBody>
          <a:bodyPr wrap="square">
            <a:spAutoFit/>
          </a:bodyPr>
          <a:lstStyle/>
          <a:p>
            <a:pPr algn="just">
              <a:lnSpc>
                <a:spcPct val="107000"/>
              </a:lnSpc>
              <a:spcAft>
                <a:spcPts val="800"/>
              </a:spcAft>
            </a:pPr>
            <a:r>
              <a:rPr lang="en-IN" sz="2400" b="1" i="1" dirty="0" smtClean="0">
                <a:effectLst/>
                <a:latin typeface="+mj-lt"/>
                <a:ea typeface="Calibri" panose="020F0502020204030204" pitchFamily="34" charset="0"/>
                <a:cs typeface="Times New Roman" panose="02020603050405020304" pitchFamily="18" charset="0"/>
              </a:rPr>
              <a:t>Results:</a:t>
            </a:r>
            <a:endParaRPr lang="en-IN" sz="2400" i="1" dirty="0" smtClean="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We estimate models built over various machine-learning algorithms and feature-selection algorithms. But with Random Forest feature selection algorithm good results are found.</a:t>
            </a:r>
          </a:p>
          <a:p>
            <a:pPr algn="just">
              <a:lnSpc>
                <a:spcPct val="107000"/>
              </a:lnSpc>
              <a:spcAft>
                <a:spcPts val="80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633500484"/>
              </p:ext>
            </p:extLst>
          </p:nvPr>
        </p:nvGraphicFramePr>
        <p:xfrm>
          <a:off x="490888" y="2021306"/>
          <a:ext cx="11020926" cy="2780736"/>
        </p:xfrm>
        <a:graphic>
          <a:graphicData uri="http://schemas.openxmlformats.org/drawingml/2006/table">
            <a:tbl>
              <a:tblPr firstRow="1" bandRow="1">
                <a:tableStyleId>{073A0DAA-6AF3-43AB-8588-CEC1D06C72B9}</a:tableStyleId>
              </a:tblPr>
              <a:tblGrid>
                <a:gridCol w="2252312"/>
                <a:gridCol w="1549667"/>
                <a:gridCol w="1174282"/>
                <a:gridCol w="1203158"/>
                <a:gridCol w="1692671"/>
                <a:gridCol w="1574418"/>
                <a:gridCol w="1574418"/>
              </a:tblGrid>
              <a:tr h="535164">
                <a:tc>
                  <a:txBody>
                    <a:bodyPr/>
                    <a:lstStyle/>
                    <a:p>
                      <a:r>
                        <a:rPr lang="en-IN" dirty="0" smtClean="0">
                          <a:latin typeface="Calibri" panose="020F0502020204030204" pitchFamily="34" charset="0"/>
                          <a:cs typeface="Calibri" panose="020F0502020204030204" pitchFamily="34" charset="0"/>
                        </a:rPr>
                        <a:t>Model</a:t>
                      </a:r>
                      <a:endParaRPr lang="en-IN" dirty="0">
                        <a:latin typeface="Calibri" panose="020F0502020204030204" pitchFamily="34" charset="0"/>
                        <a:cs typeface="Calibri" panose="020F0502020204030204" pitchFamily="34" charset="0"/>
                      </a:endParaRPr>
                    </a:p>
                  </a:txBody>
                  <a:tcPr/>
                </a:tc>
                <a:tc>
                  <a:txBody>
                    <a:bodyPr/>
                    <a:lstStyle/>
                    <a:p>
                      <a:r>
                        <a:rPr lang="en-IN" dirty="0" err="1" smtClean="0"/>
                        <a:t>Train_Ac</a:t>
                      </a:r>
                      <a:r>
                        <a:rPr lang="en-IN" dirty="0" smtClean="0"/>
                        <a:t>-curacy</a:t>
                      </a:r>
                      <a:endParaRPr lang="en-IN" dirty="0"/>
                    </a:p>
                  </a:txBody>
                  <a:tcPr/>
                </a:tc>
                <a:tc>
                  <a:txBody>
                    <a:bodyPr/>
                    <a:lstStyle/>
                    <a:p>
                      <a:r>
                        <a:rPr lang="en-IN" dirty="0" err="1" smtClean="0"/>
                        <a:t>Test_Ac</a:t>
                      </a:r>
                      <a:r>
                        <a:rPr lang="en-IN" dirty="0" smtClean="0"/>
                        <a:t>-curacy</a:t>
                      </a:r>
                      <a:endParaRPr lang="en-IN" dirty="0"/>
                    </a:p>
                  </a:txBody>
                  <a:tcPr/>
                </a:tc>
                <a:tc>
                  <a:txBody>
                    <a:bodyPr/>
                    <a:lstStyle/>
                    <a:p>
                      <a:r>
                        <a:rPr lang="en-IN" dirty="0" smtClean="0"/>
                        <a:t>Precision</a:t>
                      </a:r>
                      <a:endParaRPr lang="en-IN" dirty="0"/>
                    </a:p>
                  </a:txBody>
                  <a:tcPr/>
                </a:tc>
                <a:tc>
                  <a:txBody>
                    <a:bodyPr/>
                    <a:lstStyle/>
                    <a:p>
                      <a:r>
                        <a:rPr lang="en-IN" dirty="0" smtClean="0"/>
                        <a:t>Recall</a:t>
                      </a:r>
                      <a:endParaRPr lang="en-IN" dirty="0"/>
                    </a:p>
                  </a:txBody>
                  <a:tcPr/>
                </a:tc>
                <a:tc>
                  <a:txBody>
                    <a:bodyPr/>
                    <a:lstStyle/>
                    <a:p>
                      <a:r>
                        <a:rPr lang="en-IN" dirty="0" smtClean="0"/>
                        <a:t>F1_Score</a:t>
                      </a:r>
                      <a:endParaRPr lang="en-IN" dirty="0"/>
                    </a:p>
                  </a:txBody>
                  <a:tcPr/>
                </a:tc>
                <a:tc>
                  <a:txBody>
                    <a:bodyPr/>
                    <a:lstStyle/>
                    <a:p>
                      <a:r>
                        <a:rPr lang="en-IN" dirty="0" smtClean="0"/>
                        <a:t>ROC_AUC</a:t>
                      </a:r>
                      <a:endParaRPr lang="en-IN" dirty="0"/>
                    </a:p>
                  </a:txBody>
                  <a:tcPr/>
                </a:tc>
              </a:tr>
              <a:tr h="535164">
                <a:tc>
                  <a:txBody>
                    <a:bodyPr/>
                    <a:lstStyle/>
                    <a:p>
                      <a:r>
                        <a:rPr lang="en-IN" dirty="0" smtClean="0"/>
                        <a:t>Decision Tree</a:t>
                      </a:r>
                      <a:endParaRPr lang="en-IN" dirty="0"/>
                    </a:p>
                  </a:txBody>
                  <a:tcPr/>
                </a:tc>
                <a:tc>
                  <a:txBody>
                    <a:bodyPr/>
                    <a:lstStyle/>
                    <a:p>
                      <a:pPr algn="ctr"/>
                      <a:r>
                        <a:rPr lang="en-IN" dirty="0" smtClean="0"/>
                        <a:t>1</a:t>
                      </a:r>
                      <a:endParaRPr lang="en-IN" dirty="0"/>
                    </a:p>
                  </a:txBody>
                  <a:tcPr/>
                </a:tc>
                <a:tc>
                  <a:txBody>
                    <a:bodyPr/>
                    <a:lstStyle/>
                    <a:p>
                      <a:pPr algn="ctr"/>
                      <a:r>
                        <a:rPr lang="en-IN" dirty="0" smtClean="0"/>
                        <a:t>0.981</a:t>
                      </a:r>
                      <a:endParaRPr lang="en-IN" dirty="0"/>
                    </a:p>
                  </a:txBody>
                  <a:tcPr/>
                </a:tc>
                <a:tc>
                  <a:txBody>
                    <a:bodyPr/>
                    <a:lstStyle/>
                    <a:p>
                      <a:pPr algn="ctr"/>
                      <a:r>
                        <a:rPr lang="en-IN" dirty="0" smtClean="0"/>
                        <a:t>0.933</a:t>
                      </a:r>
                      <a:endParaRPr lang="en-IN" dirty="0"/>
                    </a:p>
                  </a:txBody>
                  <a:tcPr/>
                </a:tc>
                <a:tc>
                  <a:txBody>
                    <a:bodyPr/>
                    <a:lstStyle/>
                    <a:p>
                      <a:pPr algn="ctr"/>
                      <a:r>
                        <a:rPr lang="en-IN" dirty="0" smtClean="0"/>
                        <a:t>0.947</a:t>
                      </a:r>
                      <a:endParaRPr lang="en-IN" dirty="0"/>
                    </a:p>
                  </a:txBody>
                  <a:tcPr/>
                </a:tc>
                <a:tc>
                  <a:txBody>
                    <a:bodyPr/>
                    <a:lstStyle/>
                    <a:p>
                      <a:pPr algn="ctr"/>
                      <a:r>
                        <a:rPr lang="en-IN" dirty="0" smtClean="0"/>
                        <a:t>0.941</a:t>
                      </a:r>
                      <a:endParaRPr lang="en-IN" dirty="0"/>
                    </a:p>
                  </a:txBody>
                  <a:tcPr/>
                </a:tc>
                <a:tc>
                  <a:txBody>
                    <a:bodyPr/>
                    <a:lstStyle/>
                    <a:p>
                      <a:pPr algn="ctr"/>
                      <a:r>
                        <a:rPr lang="en-IN" dirty="0" smtClean="0"/>
                        <a:t>0.967</a:t>
                      </a:r>
                      <a:endParaRPr lang="en-IN" dirty="0"/>
                    </a:p>
                  </a:txBody>
                  <a:tcPr/>
                </a:tc>
              </a:tr>
              <a:tr h="535164">
                <a:tc>
                  <a:txBody>
                    <a:bodyPr/>
                    <a:lstStyle/>
                    <a:p>
                      <a:r>
                        <a:rPr lang="en-IN" dirty="0" smtClean="0"/>
                        <a:t>Random Forest</a:t>
                      </a:r>
                      <a:endParaRPr lang="en-IN" dirty="0"/>
                    </a:p>
                  </a:txBody>
                  <a:tcPr/>
                </a:tc>
                <a:tc>
                  <a:txBody>
                    <a:bodyPr/>
                    <a:lstStyle/>
                    <a:p>
                      <a:pPr algn="ctr"/>
                      <a:r>
                        <a:rPr lang="en-IN" dirty="0" smtClean="0"/>
                        <a:t>1</a:t>
                      </a:r>
                      <a:endParaRPr lang="en-IN" dirty="0"/>
                    </a:p>
                  </a:txBody>
                  <a:tcPr/>
                </a:tc>
                <a:tc>
                  <a:txBody>
                    <a:bodyPr/>
                    <a:lstStyle/>
                    <a:p>
                      <a:pPr algn="ctr"/>
                      <a:r>
                        <a:rPr lang="en-IN" dirty="0" smtClean="0"/>
                        <a:t>0.992</a:t>
                      </a:r>
                      <a:endParaRPr lang="en-IN" dirty="0"/>
                    </a:p>
                  </a:txBody>
                  <a:tcPr/>
                </a:tc>
                <a:tc>
                  <a:txBody>
                    <a:bodyPr/>
                    <a:lstStyle/>
                    <a:p>
                      <a:pPr algn="ctr"/>
                      <a:r>
                        <a:rPr lang="en-IN" dirty="0" smtClean="0"/>
                        <a:t>0.998</a:t>
                      </a:r>
                      <a:endParaRPr lang="en-IN" dirty="0"/>
                    </a:p>
                  </a:txBody>
                  <a:tcPr/>
                </a:tc>
                <a:tc>
                  <a:txBody>
                    <a:bodyPr/>
                    <a:lstStyle/>
                    <a:p>
                      <a:pPr algn="ctr"/>
                      <a:r>
                        <a:rPr lang="en-IN" dirty="0" smtClean="0"/>
                        <a:t>0.950</a:t>
                      </a:r>
                      <a:endParaRPr lang="en-IN" dirty="0"/>
                    </a:p>
                  </a:txBody>
                  <a:tcPr/>
                </a:tc>
                <a:tc>
                  <a:txBody>
                    <a:bodyPr/>
                    <a:lstStyle/>
                    <a:p>
                      <a:pPr algn="ctr"/>
                      <a:r>
                        <a:rPr lang="en-IN" dirty="0" smtClean="0"/>
                        <a:t>0.973</a:t>
                      </a:r>
                      <a:endParaRPr lang="en-IN" dirty="0"/>
                    </a:p>
                  </a:txBody>
                  <a:tcPr/>
                </a:tc>
                <a:tc>
                  <a:txBody>
                    <a:bodyPr/>
                    <a:lstStyle/>
                    <a:p>
                      <a:pPr algn="ctr"/>
                      <a:r>
                        <a:rPr lang="en-IN" dirty="0" smtClean="0"/>
                        <a:t>0.975</a:t>
                      </a:r>
                      <a:endParaRPr lang="en-IN" dirty="0"/>
                    </a:p>
                  </a:txBody>
                  <a:tcPr/>
                </a:tc>
              </a:tr>
              <a:tr h="535164">
                <a:tc>
                  <a:txBody>
                    <a:bodyPr/>
                    <a:lstStyle/>
                    <a:p>
                      <a:r>
                        <a:rPr lang="en-IN" dirty="0" smtClean="0"/>
                        <a:t>XG Boost</a:t>
                      </a:r>
                      <a:endParaRPr lang="en-IN" dirty="0"/>
                    </a:p>
                  </a:txBody>
                  <a:tcPr/>
                </a:tc>
                <a:tc>
                  <a:txBody>
                    <a:bodyPr/>
                    <a:lstStyle/>
                    <a:p>
                      <a:pPr algn="ctr"/>
                      <a:r>
                        <a:rPr lang="en-IN" dirty="0" smtClean="0"/>
                        <a:t>0.952</a:t>
                      </a:r>
                      <a:endParaRPr lang="en-IN" dirty="0"/>
                    </a:p>
                  </a:txBody>
                  <a:tcPr/>
                </a:tc>
                <a:tc>
                  <a:txBody>
                    <a:bodyPr/>
                    <a:lstStyle/>
                    <a:p>
                      <a:pPr algn="ctr"/>
                      <a:r>
                        <a:rPr lang="en-IN" dirty="0" smtClean="0"/>
                        <a:t>0.941</a:t>
                      </a:r>
                      <a:endParaRPr lang="en-IN" dirty="0"/>
                    </a:p>
                  </a:txBody>
                  <a:tcPr/>
                </a:tc>
                <a:tc>
                  <a:txBody>
                    <a:bodyPr/>
                    <a:lstStyle/>
                    <a:p>
                      <a:pPr algn="ctr"/>
                      <a:r>
                        <a:rPr lang="en-IN" dirty="0" smtClean="0"/>
                        <a:t>0.993</a:t>
                      </a:r>
                      <a:endParaRPr lang="en-IN" dirty="0"/>
                    </a:p>
                  </a:txBody>
                  <a:tcPr/>
                </a:tc>
                <a:tc>
                  <a:txBody>
                    <a:bodyPr/>
                    <a:lstStyle/>
                    <a:p>
                      <a:pPr algn="ctr"/>
                      <a:r>
                        <a:rPr lang="en-IN" dirty="0" smtClean="0"/>
                        <a:t>0.609</a:t>
                      </a:r>
                      <a:endParaRPr lang="en-IN" dirty="0"/>
                    </a:p>
                  </a:txBody>
                  <a:tcPr/>
                </a:tc>
                <a:tc>
                  <a:txBody>
                    <a:bodyPr/>
                    <a:lstStyle/>
                    <a:p>
                      <a:pPr algn="ctr"/>
                      <a:r>
                        <a:rPr lang="en-IN" dirty="0" smtClean="0"/>
                        <a:t>0.755</a:t>
                      </a:r>
                      <a:endParaRPr lang="en-IN" dirty="0"/>
                    </a:p>
                  </a:txBody>
                  <a:tcPr/>
                </a:tc>
                <a:tc>
                  <a:txBody>
                    <a:bodyPr/>
                    <a:lstStyle/>
                    <a:p>
                      <a:pPr algn="ctr"/>
                      <a:r>
                        <a:rPr lang="en-IN" dirty="0" smtClean="0"/>
                        <a:t>0.804</a:t>
                      </a:r>
                      <a:endParaRPr lang="en-IN" dirty="0"/>
                    </a:p>
                  </a:txBody>
                  <a:tcPr/>
                </a:tc>
              </a:tr>
              <a:tr h="535164">
                <a:tc>
                  <a:txBody>
                    <a:bodyPr/>
                    <a:lstStyle/>
                    <a:p>
                      <a:r>
                        <a:rPr lang="en-IN" dirty="0" smtClean="0"/>
                        <a:t>Logistic Regression</a:t>
                      </a:r>
                      <a:endParaRPr lang="en-IN" dirty="0"/>
                    </a:p>
                  </a:txBody>
                  <a:tcPr/>
                </a:tc>
                <a:tc>
                  <a:txBody>
                    <a:bodyPr/>
                    <a:lstStyle/>
                    <a:p>
                      <a:pPr algn="ctr"/>
                      <a:r>
                        <a:rPr lang="en-IN" dirty="0" smtClean="0"/>
                        <a:t>0.913</a:t>
                      </a:r>
                      <a:endParaRPr lang="en-IN" dirty="0"/>
                    </a:p>
                  </a:txBody>
                  <a:tcPr/>
                </a:tc>
                <a:tc>
                  <a:txBody>
                    <a:bodyPr/>
                    <a:lstStyle/>
                    <a:p>
                      <a:pPr algn="ctr"/>
                      <a:r>
                        <a:rPr lang="en-IN" dirty="0" smtClean="0"/>
                        <a:t>0.914</a:t>
                      </a:r>
                      <a:endParaRPr lang="en-IN" dirty="0"/>
                    </a:p>
                  </a:txBody>
                  <a:tcPr/>
                </a:tc>
                <a:tc>
                  <a:txBody>
                    <a:bodyPr/>
                    <a:lstStyle/>
                    <a:p>
                      <a:pPr algn="ctr"/>
                      <a:r>
                        <a:rPr lang="en-IN" dirty="0" smtClean="0"/>
                        <a:t>1</a:t>
                      </a:r>
                      <a:endParaRPr lang="en-IN" dirty="0"/>
                    </a:p>
                  </a:txBody>
                  <a:tcPr/>
                </a:tc>
                <a:tc>
                  <a:txBody>
                    <a:bodyPr/>
                    <a:lstStyle/>
                    <a:p>
                      <a:pPr algn="ctr"/>
                      <a:r>
                        <a:rPr lang="en-IN" dirty="0" smtClean="0"/>
                        <a:t>0.437</a:t>
                      </a:r>
                      <a:endParaRPr lang="en-IN" dirty="0"/>
                    </a:p>
                  </a:txBody>
                  <a:tcPr/>
                </a:tc>
                <a:tc>
                  <a:txBody>
                    <a:bodyPr/>
                    <a:lstStyle/>
                    <a:p>
                      <a:pPr algn="ctr"/>
                      <a:r>
                        <a:rPr lang="en-IN" dirty="0" smtClean="0"/>
                        <a:t>0.608</a:t>
                      </a:r>
                      <a:endParaRPr lang="en-IN" dirty="0"/>
                    </a:p>
                  </a:txBody>
                  <a:tcPr/>
                </a:tc>
                <a:tc>
                  <a:txBody>
                    <a:bodyPr/>
                    <a:lstStyle/>
                    <a:p>
                      <a:pPr algn="ctr"/>
                      <a:r>
                        <a:rPr lang="en-IN" dirty="0" smtClean="0"/>
                        <a:t>0.718</a:t>
                      </a:r>
                      <a:endParaRPr lang="en-IN" dirty="0"/>
                    </a:p>
                  </a:txBody>
                  <a:tcPr/>
                </a:tc>
              </a:tr>
            </a:tbl>
          </a:graphicData>
        </a:graphic>
      </p:graphicFrame>
    </p:spTree>
    <p:extLst>
      <p:ext uri="{BB962C8B-B14F-4D97-AF65-F5344CB8AC3E}">
        <p14:creationId xmlns:p14="http://schemas.microsoft.com/office/powerpoint/2010/main" val="707853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764" y="391025"/>
            <a:ext cx="11049802" cy="5444054"/>
          </a:xfrm>
          <a:prstGeom prst="rect">
            <a:avLst/>
          </a:prstGeom>
        </p:spPr>
        <p:txBody>
          <a:bodyPr wrap="square">
            <a:spAutoFit/>
          </a:bodyPr>
          <a:lstStyle/>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For lending institutions, credit scoring systems aim to provide probability of default (PD) for their clients and to satisfy a minimum-loss principle for their sustainability. Therefore, a credit scoring system supports decision making for credit applications, manages credit risks and inﬂuences the amount of non-performing loans that are likely to lead to bankruptcy, ﬁnancial crisis and environment sustainability.</a:t>
            </a:r>
          </a:p>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For this we performed machine learning approaches on the Survey of Consumer Finances (SCF) data. SCF data is non-synthetic and consists of a large number of real variables so we applied feature selection techniques.</a:t>
            </a:r>
          </a:p>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In a high dimensional dataset, there remain some entirely irrelevant, insignificant and unimportant features. It has been seen that the contribution of these types of features is often less towards predictive </a:t>
            </a:r>
            <a:r>
              <a:rPr lang="en-IN" dirty="0" err="1" smtClean="0">
                <a:effectLst/>
                <a:latin typeface="Calibri" panose="020F0502020204030204" pitchFamily="34" charset="0"/>
                <a:ea typeface="Calibri" panose="020F0502020204030204" pitchFamily="34" charset="0"/>
                <a:cs typeface="Times New Roman" panose="02020603050405020304" pitchFamily="18" charset="0"/>
              </a:rPr>
              <a:t>modeling</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as compared to the critical features. They may have zero contribution as well. These features cause a number of problems which in turn prevents the process of efficient predictive </a:t>
            </a:r>
            <a:r>
              <a:rPr lang="en-IN" dirty="0" err="1" smtClean="0">
                <a:effectLst/>
                <a:latin typeface="Calibri" panose="020F0502020204030204" pitchFamily="34" charset="0"/>
                <a:ea typeface="Calibri" panose="020F0502020204030204" pitchFamily="34" charset="0"/>
                <a:cs typeface="Times New Roman" panose="02020603050405020304" pitchFamily="18" charset="0"/>
              </a:rPr>
              <a:t>modeling</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n-IN" dirty="0" smtClean="0">
                <a:latin typeface="Calibri" panose="020F0502020204030204" pitchFamily="34" charset="0"/>
                <a:cs typeface="Calibri" panose="020F0502020204030204" pitchFamily="34" charset="0"/>
              </a:rPr>
              <a:t>• Unnecessary resource allocation for these features.</a:t>
            </a:r>
          </a:p>
          <a:p>
            <a:pPr algn="just"/>
            <a:r>
              <a:rPr lang="en-IN" dirty="0" smtClean="0">
                <a:latin typeface="Calibri" panose="020F0502020204030204" pitchFamily="34" charset="0"/>
                <a:cs typeface="Calibri" panose="020F0502020204030204" pitchFamily="34" charset="0"/>
              </a:rPr>
              <a:t>• These features act as a noise for which the machine learning model can perform terribly poorly.</a:t>
            </a:r>
          </a:p>
          <a:p>
            <a:pPr algn="just"/>
            <a:r>
              <a:rPr lang="en-IN" dirty="0" smtClean="0">
                <a:latin typeface="Calibri" panose="020F0502020204030204" pitchFamily="34" charset="0"/>
                <a:cs typeface="Calibri" panose="020F0502020204030204" pitchFamily="34" charset="0"/>
              </a:rPr>
              <a:t>• The machine model takes more time to get trained.</a:t>
            </a:r>
          </a:p>
          <a:p>
            <a:pPr algn="just"/>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So, the solution for this is </a:t>
            </a:r>
            <a:r>
              <a:rPr lang="en-US" b="1" dirty="0" smtClean="0">
                <a:latin typeface="Calibri" panose="020F0502020204030204" pitchFamily="34" charset="0"/>
                <a:cs typeface="Calibri" panose="020F0502020204030204" pitchFamily="34" charset="0"/>
              </a:rPr>
              <a:t>Feature Selection</a:t>
            </a:r>
            <a:r>
              <a:rPr lang="en-US" dirty="0" smtClean="0">
                <a:latin typeface="Calibri" panose="020F0502020204030204" pitchFamily="34" charset="0"/>
                <a:cs typeface="Calibri" panose="020F0502020204030204" pitchFamily="34" charset="0"/>
              </a:rPr>
              <a:t>.</a:t>
            </a:r>
            <a:endParaRPr lang="en-IN" dirty="0" smtClean="0">
              <a:latin typeface="Calibri" panose="020F0502020204030204" pitchFamily="34" charset="0"/>
              <a:cs typeface="Calibri" panose="020F0502020204030204" pitchFamily="34" charset="0"/>
            </a:endParaRPr>
          </a:p>
          <a:p>
            <a:pPr algn="just">
              <a:lnSpc>
                <a:spcPct val="107000"/>
              </a:lnSpc>
              <a:spcAft>
                <a:spcPts val="800"/>
              </a:spcAft>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2377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525" y="333375"/>
            <a:ext cx="11210925" cy="5050100"/>
          </a:xfrm>
          <a:prstGeom prst="rect">
            <a:avLst/>
          </a:prstGeom>
        </p:spPr>
        <p:txBody>
          <a:bodyPr wrap="square">
            <a:spAutoFit/>
          </a:bodyPr>
          <a:lstStyle/>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   </a:t>
            </a:r>
          </a:p>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Feature Selection is the process of selecting out the most significant features from a given dataset. In many of the cases, Feature Selection can enhance the performance of a machine learning model as well.</a:t>
            </a:r>
          </a:p>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Feature selection is also known as Variable selection or Attribute selection.</a:t>
            </a:r>
          </a:p>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Essentially, it is the process of selecting the most important/relevant features of a dataset.</a:t>
            </a:r>
          </a:p>
          <a:p>
            <a:pPr algn="just">
              <a:lnSpc>
                <a:spcPct val="107000"/>
              </a:lnSpc>
              <a:spcAft>
                <a:spcPts val="800"/>
              </a:spcAft>
            </a:pPr>
            <a:r>
              <a:rPr lang="en-IN" sz="2400" b="1" i="1" dirty="0" smtClean="0">
                <a:effectLst/>
                <a:latin typeface="+mj-lt"/>
                <a:ea typeface="Calibri" panose="020F0502020204030204" pitchFamily="34" charset="0"/>
                <a:cs typeface="Calibri" panose="020F0502020204030204" pitchFamily="34" charset="0"/>
              </a:rPr>
              <a:t>Importance of Feature Selection:</a:t>
            </a:r>
          </a:p>
          <a:p>
            <a:pPr marL="342900" lvl="0" indent="-342900" algn="just">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Calibri" panose="020F0502020204030204" pitchFamily="34" charset="0"/>
              </a:rPr>
              <a:t>The importance of feature selection can best be recognized when you are dealing with a dataset that contains a vast number of features.</a:t>
            </a:r>
            <a:endParaRPr lang="en-IN" b="1" dirty="0" smtClean="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It enables the machine learning algorithm to train faster.</a:t>
            </a:r>
          </a:p>
          <a:p>
            <a:r>
              <a:rPr lang="en-IN" dirty="0">
                <a:latin typeface="Calibri" panose="020F0502020204030204" pitchFamily="34" charset="0"/>
                <a:cs typeface="Calibri" panose="020F0502020204030204" pitchFamily="34" charset="0"/>
              </a:rPr>
              <a:t>• It reduces the complexity of a model and makes it easier to interpret.</a:t>
            </a:r>
          </a:p>
          <a:p>
            <a:r>
              <a:rPr lang="en-IN" dirty="0">
                <a:latin typeface="Calibri" panose="020F0502020204030204" pitchFamily="34" charset="0"/>
                <a:cs typeface="Calibri" panose="020F0502020204030204" pitchFamily="34" charset="0"/>
              </a:rPr>
              <a:t>• It improves the accuracy of a model if the right subset is chosen.</a:t>
            </a:r>
          </a:p>
          <a:p>
            <a:r>
              <a:rPr lang="en-IN" dirty="0">
                <a:latin typeface="Calibri" panose="020F0502020204030204" pitchFamily="34" charset="0"/>
                <a:cs typeface="Calibri" panose="020F0502020204030204" pitchFamily="34" charset="0"/>
              </a:rPr>
              <a:t>• It reduces </a:t>
            </a:r>
            <a:r>
              <a:rPr lang="en-IN" dirty="0" err="1">
                <a:latin typeface="Calibri" panose="020F0502020204030204" pitchFamily="34" charset="0"/>
                <a:cs typeface="Calibri" panose="020F0502020204030204" pitchFamily="34" charset="0"/>
              </a:rPr>
              <a:t>Overfitting</a:t>
            </a:r>
            <a:r>
              <a:rPr lang="en-IN" dirty="0" smtClean="0">
                <a:latin typeface="Calibri" panose="020F0502020204030204" pitchFamily="34" charset="0"/>
                <a:cs typeface="Calibri" panose="020F0502020204030204" pitchFamily="34" charset="0"/>
              </a:rPr>
              <a:t>.</a:t>
            </a:r>
          </a:p>
          <a:p>
            <a:endParaRPr lang="en-IN" sz="2400" dirty="0"/>
          </a:p>
          <a:p>
            <a:pPr algn="just">
              <a:lnSpc>
                <a:spcPct val="107000"/>
              </a:lnSpc>
              <a:spcAft>
                <a:spcPts val="800"/>
              </a:spcAft>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5637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5775" y="314325"/>
            <a:ext cx="11239500" cy="7276159"/>
          </a:xfrm>
          <a:prstGeom prst="rect">
            <a:avLst/>
          </a:prstGeom>
        </p:spPr>
        <p:txBody>
          <a:bodyPr wrap="square">
            <a:spAutoFit/>
          </a:bodyPr>
          <a:lstStyle/>
          <a:p>
            <a:pPr algn="just">
              <a:lnSpc>
                <a:spcPct val="107000"/>
              </a:lnSpc>
              <a:spcAft>
                <a:spcPts val="800"/>
              </a:spcAft>
            </a:pPr>
            <a:r>
              <a:rPr lang="en-IN" sz="2400" b="1" i="1" dirty="0" smtClean="0">
                <a:effectLst/>
                <a:latin typeface="+mj-lt"/>
                <a:ea typeface="Calibri" panose="020F0502020204030204" pitchFamily="34" charset="0"/>
                <a:cs typeface="Times New Roman" panose="02020603050405020304" pitchFamily="18" charset="0"/>
              </a:rPr>
              <a:t>Feature Selection Methods:</a:t>
            </a:r>
          </a:p>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smtClean="0">
                <a:effectLst/>
                <a:latin typeface="Calibri" panose="020F0502020204030204" pitchFamily="34" charset="0"/>
                <a:ea typeface="Calibri" panose="020F0502020204030204" pitchFamily="34" charset="0"/>
                <a:cs typeface="Calibri" panose="020F0502020204030204" pitchFamily="34" charset="0"/>
              </a:rPr>
              <a:t>There are a few techniques of feature selection:</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Filter Methods,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Wrapper Methods,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Tree-based feature importance,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Sophisticated algorithms such as </a:t>
            </a:r>
            <a:r>
              <a:rPr lang="en-US" dirty="0" err="1" smtClean="0">
                <a:effectLst/>
                <a:latin typeface="Calibri" panose="020F0502020204030204" pitchFamily="34" charset="0"/>
                <a:ea typeface="Calibri" panose="020F0502020204030204" pitchFamily="34" charset="0"/>
                <a:cs typeface="Calibri" panose="020F0502020204030204" pitchFamily="34" charset="0"/>
              </a:rPr>
              <a:t>Boruta</a:t>
            </a:r>
            <a:r>
              <a:rPr lang="en-US" dirty="0" smtClean="0">
                <a:effectLst/>
                <a:latin typeface="Calibri" panose="020F0502020204030204" pitchFamily="34" charset="0"/>
                <a:ea typeface="Calibri" panose="020F0502020204030204" pitchFamily="34" charset="0"/>
                <a:cs typeface="Calibri" panose="020F0502020204030204" pitchFamily="34" charset="0"/>
              </a:rPr>
              <a:t>.</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AutoNum type="arabicParenBoth"/>
            </a:pPr>
            <a:r>
              <a:rPr lang="en-IN" sz="2400" b="1" i="1" dirty="0" smtClean="0">
                <a:latin typeface="Calibri" panose="020F0502020204030204" pitchFamily="34" charset="0"/>
                <a:ea typeface="Calibri" panose="020F0502020204030204" pitchFamily="34" charset="0"/>
                <a:cs typeface="Times New Roman" panose="02020603050405020304" pitchFamily="18" charset="0"/>
              </a:rPr>
              <a:t>Filter Method:</a:t>
            </a:r>
          </a:p>
          <a:p>
            <a:pPr marL="342900" lvl="0" indent="-342900" algn="just">
              <a:lnSpc>
                <a:spcPct val="107000"/>
              </a:lnSpc>
              <a:spcAft>
                <a:spcPts val="800"/>
              </a:spcAft>
              <a:buAutoNum type="arabicParenBoth"/>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AutoNum type="arabicParenBoth"/>
            </a:pP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smtClean="0"/>
          </a:p>
          <a:p>
            <a:pPr algn="just">
              <a:lnSpc>
                <a:spcPct val="107000"/>
              </a:lnSpc>
              <a:spcAft>
                <a:spcPts val="800"/>
              </a:spcAft>
            </a:pPr>
            <a:r>
              <a:rPr lang="en-US" dirty="0" smtClean="0">
                <a:latin typeface="Calibri" panose="020F0502020204030204" pitchFamily="34" charset="0"/>
                <a:cs typeface="Calibri" panose="020F0502020204030204" pitchFamily="34" charset="0"/>
              </a:rPr>
              <a:t>   Filter </a:t>
            </a:r>
            <a:r>
              <a:rPr lang="en-US" dirty="0">
                <a:latin typeface="Calibri" panose="020F0502020204030204" pitchFamily="34" charset="0"/>
                <a:cs typeface="Calibri" panose="020F0502020204030204" pitchFamily="34" charset="0"/>
              </a:rPr>
              <a:t>method relies on the general uniqueness of the data to be evaluated and pick feature subset, not including any mining algorithm. Filter method uses the exact assessment criterion which includes distance, information, dependency, and consistency. The filter method uses the principal criteria of ranking technique and uses the rank ordering method for variable selection. The reason for using the ranking method is simplicity, produce excellent and relevant features. The ranking method will filter out irrelevant features before classification process starts</a:t>
            </a: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Features give rank on the basis of statistical scores which tend to determine the features' correlation with the outcome variable. </a:t>
            </a:r>
            <a:endParaRPr lang="en-IN" dirty="0">
              <a:latin typeface="Calibri" panose="020F0502020204030204" pitchFamily="34" charset="0"/>
              <a:cs typeface="Calibri" panose="020F0502020204030204" pitchFamily="34" charset="0"/>
            </a:endParaRPr>
          </a:p>
          <a:p>
            <a:pPr lvl="0" algn="just">
              <a:lnSpc>
                <a:spcPct val="107000"/>
              </a:lnSpc>
              <a:spcAft>
                <a:spcPts val="800"/>
              </a:spcAft>
            </a:pP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61" y="3108961"/>
            <a:ext cx="10437864" cy="1135780"/>
          </a:xfrm>
          <a:prstGeom prst="rect">
            <a:avLst/>
          </a:prstGeom>
        </p:spPr>
      </p:pic>
    </p:spTree>
    <p:extLst>
      <p:ext uri="{BB962C8B-B14F-4D97-AF65-F5344CB8AC3E}">
        <p14:creationId xmlns:p14="http://schemas.microsoft.com/office/powerpoint/2010/main" val="2912891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4" y="269507"/>
            <a:ext cx="11502189" cy="7152022"/>
          </a:xfrm>
          <a:prstGeom prst="rect">
            <a:avLst/>
          </a:prstGeom>
        </p:spPr>
        <p:txBody>
          <a:bodyPr wrap="square">
            <a:spAutoFit/>
          </a:bodyPr>
          <a:lstStyle/>
          <a:p>
            <a:pPr algn="just">
              <a:lnSpc>
                <a:spcPct val="107000"/>
              </a:lnSpc>
              <a:spcAft>
                <a:spcPts val="800"/>
              </a:spcAft>
            </a:pPr>
            <a:r>
              <a:rPr lang="en-US" sz="2400" b="1" i="1" dirty="0" smtClean="0">
                <a:effectLst/>
                <a:latin typeface="+mj-lt"/>
                <a:ea typeface="Calibri" panose="020F0502020204030204" pitchFamily="34" charset="0"/>
                <a:cs typeface="Calibri" panose="020F0502020204030204" pitchFamily="34" charset="0"/>
              </a:rPr>
              <a:t>Example of Filter Method:</a:t>
            </a:r>
          </a:p>
          <a:p>
            <a:pPr marL="285750" indent="-285750" algn="just">
              <a:lnSpc>
                <a:spcPct val="107000"/>
              </a:lnSpc>
              <a:spcAft>
                <a:spcPts val="800"/>
              </a:spcAft>
              <a:buFont typeface="Wingdings" panose="05000000000000000000" pitchFamily="2" charset="2"/>
              <a:buChar char="Ø"/>
            </a:pPr>
            <a:r>
              <a:rPr lang="en-IN" sz="2400" b="1" i="1" dirty="0">
                <a:latin typeface="+mj-lt"/>
              </a:rPr>
              <a:t>Chi – Square </a:t>
            </a:r>
            <a:r>
              <a:rPr lang="en-IN" sz="2400" b="1" i="1" dirty="0" smtClean="0">
                <a:latin typeface="+mj-lt"/>
              </a:rPr>
              <a:t>Test:</a:t>
            </a:r>
          </a:p>
          <a:p>
            <a:pPr algn="just">
              <a:lnSpc>
                <a:spcPct val="107000"/>
              </a:lnSpc>
              <a:spcAft>
                <a:spcPts val="800"/>
              </a:spcAft>
            </a:pPr>
            <a:r>
              <a:rPr lang="en-IN" b="1" dirty="0">
                <a:latin typeface="Calibri" panose="020F0502020204030204" pitchFamily="34" charset="0"/>
                <a:cs typeface="Calibri" panose="020F0502020204030204" pitchFamily="34" charset="0"/>
              </a:rPr>
              <a:t> </a:t>
            </a:r>
            <a:r>
              <a:rPr lang="en-IN" b="1"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A </a:t>
            </a:r>
            <a:r>
              <a:rPr lang="en-IN" dirty="0">
                <a:latin typeface="Calibri" panose="020F0502020204030204" pitchFamily="34" charset="0"/>
                <a:cs typeface="Calibri" panose="020F0502020204030204" pitchFamily="34" charset="0"/>
              </a:rPr>
              <a:t>chi-square test is used in statistics to test the independence of two events. Given the data of two variables, we can get observed count O and expected count E. Chi-Square measures how expected count E and observed count O deviates each other</a:t>
            </a:r>
            <a:r>
              <a:rPr lang="en-IN" dirty="0" smtClean="0">
                <a:latin typeface="Calibri" panose="020F0502020204030204" pitchFamily="34" charset="0"/>
                <a:cs typeface="Calibri" panose="020F0502020204030204" pitchFamily="34" charset="0"/>
              </a:rPr>
              <a:t>.</a:t>
            </a:r>
          </a:p>
          <a:p>
            <a:pPr algn="just">
              <a:lnSpc>
                <a:spcPct val="107000"/>
              </a:lnSpc>
              <a:spcAft>
                <a:spcPts val="800"/>
              </a:spcAft>
            </a:pPr>
            <a:endParaRPr lang="en-IN" dirty="0">
              <a:latin typeface="Calibri" panose="020F0502020204030204" pitchFamily="34" charset="0"/>
              <a:cs typeface="Calibri" panose="020F0502020204030204" pitchFamily="34" charset="0"/>
            </a:endParaRPr>
          </a:p>
          <a:p>
            <a:pPr algn="just">
              <a:lnSpc>
                <a:spcPct val="107000"/>
              </a:lnSpc>
              <a:spcAft>
                <a:spcPts val="800"/>
              </a:spcAft>
            </a:pP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In feature selection, we aim to select the features which are highly dependent on the response (dependent variable).</a:t>
            </a:r>
          </a:p>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When two features are independent, the observed count is close to the expected count, thus we will have smaller Chi-Square value. So high Chi-Square value indicates that the hypothesis of independence is incorrect. In simple words, higher the Chi-Square value the feature is more dependent on the response and it can be selected for model training.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b="1" i="1" dirty="0" smtClean="0">
                <a:effectLst/>
                <a:latin typeface="+mj-lt"/>
                <a:ea typeface="Calibri" panose="020F0502020204030204" pitchFamily="34" charset="0"/>
                <a:cs typeface="Times New Roman" panose="02020603050405020304" pitchFamily="18" charset="0"/>
              </a:rPr>
              <a:t>(2) Wrapper </a:t>
            </a:r>
            <a:r>
              <a:rPr lang="en-US" sz="2400" b="1" i="1" dirty="0" smtClean="0">
                <a:effectLst/>
                <a:latin typeface="+mj-lt"/>
                <a:ea typeface="Calibri" panose="020F0502020204030204" pitchFamily="34" charset="0"/>
                <a:cs typeface="Times New Roman" panose="02020603050405020304" pitchFamily="18" charset="0"/>
              </a:rPr>
              <a:t>Method:</a:t>
            </a:r>
            <a:endParaRPr lang="en-US" sz="2400" b="1" i="1" dirty="0" smtClean="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sz="2400" b="1" i="1" dirty="0">
                <a:latin typeface="Calibri" panose="020F0502020204030204" pitchFamily="34" charset="0"/>
                <a:cs typeface="Calibri" panose="020F0502020204030204" pitchFamily="34" charset="0"/>
              </a:rPr>
              <a:t> </a:t>
            </a:r>
            <a:r>
              <a:rPr lang="en-US" sz="2400" b="1" i="1"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 </a:t>
            </a:r>
            <a:r>
              <a:rPr lang="en-US" dirty="0" smtClean="0">
                <a:latin typeface="Calibri" panose="020F0502020204030204" pitchFamily="34" charset="0"/>
                <a:cs typeface="Calibri" panose="020F0502020204030204" pitchFamily="34" charset="0"/>
              </a:rPr>
              <a:t>wrapper method needs one machine learning algorithm and uses its performance as evaluation criteria. This means, you feed the features to the selected Machine Learning algorithm and based on the model performance you add/remove the features. This is an iterative and computationally expensive process but it is more accurate than the filter method.</a:t>
            </a:r>
            <a:endParaRPr lang="en-IN" dirty="0" smtClean="0">
              <a:latin typeface="Calibri" panose="020F0502020204030204" pitchFamily="34" charset="0"/>
              <a:cs typeface="Calibri" panose="020F0502020204030204" pitchFamily="34" charset="0"/>
            </a:endParaRPr>
          </a:p>
          <a:p>
            <a:pPr algn="just">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451" y="2069432"/>
            <a:ext cx="5351646" cy="1289785"/>
          </a:xfrm>
          <a:prstGeom prst="rect">
            <a:avLst/>
          </a:prstGeom>
        </p:spPr>
      </p:pic>
    </p:spTree>
    <p:extLst>
      <p:ext uri="{BB962C8B-B14F-4D97-AF65-F5344CB8AC3E}">
        <p14:creationId xmlns:p14="http://schemas.microsoft.com/office/powerpoint/2010/main" val="3103571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80" y="596767"/>
            <a:ext cx="8152599" cy="1049154"/>
          </a:xfrm>
          <a:prstGeom prst="rect">
            <a:avLst/>
          </a:prstGeom>
        </p:spPr>
      </p:pic>
      <p:sp>
        <p:nvSpPr>
          <p:cNvPr id="3" name="Rectangle 2"/>
          <p:cNvSpPr/>
          <p:nvPr/>
        </p:nvSpPr>
        <p:spPr>
          <a:xfrm>
            <a:off x="404261" y="308008"/>
            <a:ext cx="11367436" cy="6843155"/>
          </a:xfrm>
          <a:prstGeom prst="rect">
            <a:avLst/>
          </a:prstGeom>
        </p:spPr>
        <p:txBody>
          <a:bodyPr wrap="square">
            <a:spAutoFit/>
          </a:bodyPr>
          <a:lstStyle/>
          <a:p>
            <a:pPr algn="just">
              <a:lnSpc>
                <a:spcPct val="107000"/>
              </a:lnSpc>
              <a:spcAft>
                <a:spcPts val="800"/>
              </a:spcAft>
            </a:pPr>
            <a:endParaRPr lang="en-US" b="1"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b="1"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sz="2400" b="1" i="1" dirty="0" smtClean="0">
                <a:effectLst/>
                <a:latin typeface="+mj-lt"/>
                <a:ea typeface="Calibri" panose="020F0502020204030204" pitchFamily="34" charset="0"/>
                <a:cs typeface="Calibri" panose="020F0502020204030204" pitchFamily="34" charset="0"/>
              </a:rPr>
              <a:t>Example of Wrapper Method:</a:t>
            </a:r>
            <a:endParaRPr lang="en-IN" sz="2400" b="1" i="1" dirty="0" smtClean="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2400" b="1" i="1" dirty="0" smtClean="0">
                <a:effectLst/>
                <a:latin typeface="+mj-lt"/>
                <a:ea typeface="Calibri" panose="020F0502020204030204" pitchFamily="34" charset="0"/>
                <a:cs typeface="Calibri" panose="020F0502020204030204" pitchFamily="34" charset="0"/>
              </a:rPr>
              <a:t>Recursive Feature Elimination (RFE):</a:t>
            </a:r>
            <a:endParaRPr lang="en-IN" sz="2400" b="1" i="1" dirty="0" smtClean="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   Recursive feature elimination performs a greedy search to find the best performing feature subset. It iteratively creates models and determines the best or the worst performing feature at each iteration. It constructs the subsequent models with the left features until all the features are explored. It then ranks the features based on the order of their elimination. In the worst case, if a dataset contains N number of features RFE will do a greedy search for 2^N combinations of features.</a:t>
            </a:r>
          </a:p>
          <a:p>
            <a:r>
              <a:rPr lang="en-US" sz="2400" b="1" i="1" dirty="0">
                <a:latin typeface="+mj-lt"/>
                <a:cs typeface="Calibri" panose="020F0502020204030204" pitchFamily="34" charset="0"/>
              </a:rPr>
              <a:t>(3) Tree-based Feature Importance:</a:t>
            </a:r>
            <a:endParaRPr lang="en-IN" sz="2400" b="1" i="1" dirty="0">
              <a:latin typeface="+mj-lt"/>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After </a:t>
            </a:r>
            <a:r>
              <a:rPr lang="en-US" dirty="0">
                <a:latin typeface="Calibri" panose="020F0502020204030204" pitchFamily="34" charset="0"/>
                <a:cs typeface="Calibri" panose="020F0502020204030204" pitchFamily="34" charset="0"/>
              </a:rPr>
              <a:t>training of tree ensemble methods such as Random Forests or Extra Tree, we can access relative importance of each feature. We can say that it is a by-product of these tree-based estimators. The values of future importance can be then used directly to perform feature selection</a:t>
            </a:r>
            <a:r>
              <a:rPr lang="en-US" dirty="0" smtClean="0">
                <a:latin typeface="Calibri" panose="020F0502020204030204" pitchFamily="34" charset="0"/>
                <a:cs typeface="Calibri" panose="020F0502020204030204" pitchFamily="34" charset="0"/>
              </a:rPr>
              <a:t>.</a:t>
            </a:r>
          </a:p>
          <a:p>
            <a:r>
              <a:rPr lang="en-US" sz="2400" b="1" i="1" dirty="0">
                <a:latin typeface="+mj-lt"/>
                <a:cs typeface="Calibri" panose="020F0502020204030204" pitchFamily="34" charset="0"/>
              </a:rPr>
              <a:t>Random Forest</a:t>
            </a:r>
            <a:r>
              <a:rPr lang="en-US" sz="2400" b="1" i="1" dirty="0" smtClean="0">
                <a:latin typeface="+mj-lt"/>
                <a:cs typeface="Calibri" panose="020F0502020204030204" pitchFamily="34" charset="0"/>
              </a:rPr>
              <a:t>:</a:t>
            </a:r>
            <a:endParaRPr lang="en-US" sz="2400" i="1" dirty="0" smtClean="0">
              <a:latin typeface="+mj-lt"/>
              <a:cs typeface="Calibri" panose="020F0502020204030204" pitchFamily="34" charset="0"/>
            </a:endParaRPr>
          </a:p>
          <a:p>
            <a:r>
              <a:rPr lang="en-US" dirty="0" smtClean="0">
                <a:latin typeface="Calibri" panose="020F0502020204030204" pitchFamily="34" charset="0"/>
                <a:cs typeface="Calibri" panose="020F0502020204030204" pitchFamily="34" charset="0"/>
              </a:rPr>
              <a:t>   Random </a:t>
            </a:r>
            <a:r>
              <a:rPr lang="en-US" dirty="0">
                <a:latin typeface="Calibri" panose="020F0502020204030204" pitchFamily="34" charset="0"/>
                <a:cs typeface="Calibri" panose="020F0502020204030204" pitchFamily="34" charset="0"/>
              </a:rPr>
              <a:t>Forests are often used for feature selection in a data science workflow. The reason is because the tree-based strategies used by random forests naturally ranks by how well they improve the purity of the node. This mean decrease in impurity over all trees (called </a:t>
            </a:r>
            <a:r>
              <a:rPr lang="en-US" dirty="0" err="1">
                <a:latin typeface="Calibri" panose="020F0502020204030204" pitchFamily="34" charset="0"/>
                <a:cs typeface="Calibri" panose="020F0502020204030204" pitchFamily="34" charset="0"/>
              </a:rPr>
              <a:t>gini</a:t>
            </a:r>
            <a:r>
              <a:rPr lang="en-US" dirty="0">
                <a:latin typeface="Calibri" panose="020F0502020204030204" pitchFamily="34" charset="0"/>
                <a:cs typeface="Calibri" panose="020F0502020204030204" pitchFamily="34" charset="0"/>
              </a:rPr>
              <a:t> impurity). Nodes with the greatest decrease in impurity happen at the start of the trees, while notes with the least decrease in impurity occur at the end of trees. </a:t>
            </a:r>
            <a:endParaRPr lang="en-IN" dirty="0" smtClean="0">
              <a:latin typeface="Calibri" panose="020F0502020204030204" pitchFamily="34" charset="0"/>
              <a:cs typeface="Calibri" panose="020F0502020204030204" pitchFamily="34" charset="0"/>
            </a:endParaRPr>
          </a:p>
          <a:p>
            <a:pPr algn="just">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325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33" y="240632"/>
            <a:ext cx="11502189" cy="7250511"/>
          </a:xfrm>
          <a:prstGeom prst="rect">
            <a:avLst/>
          </a:prstGeom>
        </p:spPr>
        <p:txBody>
          <a:bodyPr wrap="square">
            <a:spAutoFit/>
          </a:bodyPr>
          <a:lstStyle/>
          <a:p>
            <a:pPr algn="just">
              <a:lnSpc>
                <a:spcPct val="107000"/>
              </a:lnSpc>
              <a:spcAft>
                <a:spcPts val="800"/>
              </a:spcAft>
            </a:pPr>
            <a:r>
              <a:rPr lang="en-US" sz="2400" b="1" i="1" dirty="0" smtClean="0">
                <a:effectLst/>
                <a:latin typeface="+mj-lt"/>
                <a:ea typeface="Calibri" panose="020F0502020204030204" pitchFamily="34" charset="0"/>
                <a:cs typeface="Calibri" panose="020F0502020204030204" pitchFamily="34" charset="0"/>
              </a:rPr>
              <a:t>Steps:</a:t>
            </a:r>
            <a:endParaRPr lang="en-IN" sz="2400" i="1" dirty="0" smtClean="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1. Prepare the dataset.</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2. Train a random forest classifier.</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3. Identify the most important features.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4. Create a new ‘limited featured’ dataset containing only those features.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5. Train a second classifier on this new dataset.</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6. Compare the accuracy of the ‘full featured’ classifier to the accuracy of the    ‘limited featured’ classifier.</a:t>
            </a:r>
          </a:p>
          <a:p>
            <a:r>
              <a:rPr lang="en-US" sz="2400" b="1" i="1" dirty="0">
                <a:latin typeface="+mj-lt"/>
                <a:cs typeface="Calibri" panose="020F0502020204030204" pitchFamily="34" charset="0"/>
              </a:rPr>
              <a:t>(4) </a:t>
            </a:r>
            <a:r>
              <a:rPr lang="en-US" sz="2400" b="1" i="1" dirty="0" err="1">
                <a:latin typeface="+mj-lt"/>
                <a:cs typeface="Calibri" panose="020F0502020204030204" pitchFamily="34" charset="0"/>
              </a:rPr>
              <a:t>Boruta</a:t>
            </a:r>
            <a:r>
              <a:rPr lang="en-US" sz="2400" b="1" i="1" dirty="0">
                <a:latin typeface="+mj-lt"/>
                <a:cs typeface="Calibri" panose="020F0502020204030204" pitchFamily="34" charset="0"/>
              </a:rPr>
              <a:t>:</a:t>
            </a:r>
            <a:endParaRPr lang="en-IN" sz="2400" i="1" dirty="0">
              <a:latin typeface="+mj-lt"/>
              <a:cs typeface="Calibri" panose="020F0502020204030204" pitchFamily="34" charset="0"/>
            </a:endParaRPr>
          </a:p>
          <a:p>
            <a:r>
              <a:rPr lang="en-US" dirty="0" smtClean="0">
                <a:latin typeface="Calibri" panose="020F0502020204030204" pitchFamily="34" charset="0"/>
                <a:cs typeface="Calibri" panose="020F0502020204030204" pitchFamily="34" charset="0"/>
              </a:rPr>
              <a:t>   In </a:t>
            </a:r>
            <a:r>
              <a:rPr lang="en-US" dirty="0">
                <a:latin typeface="Calibri" panose="020F0502020204030204" pitchFamily="34" charset="0"/>
                <a:cs typeface="Calibri" panose="020F0502020204030204" pitchFamily="34" charset="0"/>
              </a:rPr>
              <a:t>contrary to the previous algorithms, </a:t>
            </a:r>
            <a:r>
              <a:rPr lang="en-US" dirty="0" err="1">
                <a:latin typeface="Calibri" panose="020F0502020204030204" pitchFamily="34" charset="0"/>
                <a:cs typeface="Calibri" panose="020F0502020204030204" pitchFamily="34" charset="0"/>
              </a:rPr>
              <a:t>Boruta</a:t>
            </a:r>
            <a:r>
              <a:rPr lang="en-US" dirty="0">
                <a:latin typeface="Calibri" panose="020F0502020204030204" pitchFamily="34" charset="0"/>
                <a:cs typeface="Calibri" panose="020F0502020204030204" pitchFamily="34" charset="0"/>
              </a:rPr>
              <a:t> tries to find all relevant features useful for prediction, instead of defining a subset of features with minimal error.  By default, </a:t>
            </a:r>
            <a:r>
              <a:rPr lang="en-US" dirty="0" err="1">
                <a:latin typeface="Calibri" panose="020F0502020204030204" pitchFamily="34" charset="0"/>
                <a:cs typeface="Calibri" panose="020F0502020204030204" pitchFamily="34" charset="0"/>
              </a:rPr>
              <a:t>Boruta</a:t>
            </a:r>
            <a:r>
              <a:rPr lang="en-US" dirty="0">
                <a:latin typeface="Calibri" panose="020F0502020204030204" pitchFamily="34" charset="0"/>
                <a:cs typeface="Calibri" panose="020F0502020204030204" pitchFamily="34" charset="0"/>
              </a:rPr>
              <a:t> uses Random Forest</a:t>
            </a:r>
            <a:r>
              <a:rPr lang="en-US" dirty="0" smtClean="0">
                <a:latin typeface="Calibri" panose="020F0502020204030204" pitchFamily="34" charset="0"/>
                <a:cs typeface="Calibri" panose="020F0502020204030204" pitchFamily="34" charset="0"/>
              </a:rPr>
              <a:t>.</a:t>
            </a:r>
          </a:p>
          <a:p>
            <a:r>
              <a:rPr lang="en-IN" b="1" dirty="0">
                <a:latin typeface="Calibri" panose="020F0502020204030204" pitchFamily="34" charset="0"/>
                <a:cs typeface="Calibri" panose="020F0502020204030204" pitchFamily="34" charset="0"/>
              </a:rPr>
              <a:t>Steps of </a:t>
            </a:r>
            <a:r>
              <a:rPr lang="en-IN" b="1" dirty="0" err="1">
                <a:latin typeface="Calibri" panose="020F0502020204030204" pitchFamily="34" charset="0"/>
                <a:cs typeface="Calibri" panose="020F0502020204030204" pitchFamily="34" charset="0"/>
              </a:rPr>
              <a:t>Boruta</a:t>
            </a:r>
            <a:r>
              <a:rPr lang="en-IN" b="1" dirty="0">
                <a:latin typeface="Calibri" panose="020F0502020204030204" pitchFamily="34" charset="0"/>
                <a:cs typeface="Calibri" panose="020F0502020204030204" pitchFamily="34" charset="0"/>
              </a:rPr>
              <a:t> Algorithm:</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1. Create duplicate copies of all independent variables. When the number of independent variables in the original data is less than 5, create at least 5 copies using existing variables.</a:t>
            </a:r>
          </a:p>
          <a:p>
            <a:r>
              <a:rPr lang="en-IN" dirty="0">
                <a:latin typeface="Calibri" panose="020F0502020204030204" pitchFamily="34" charset="0"/>
                <a:cs typeface="Calibri" panose="020F0502020204030204" pitchFamily="34" charset="0"/>
              </a:rPr>
              <a:t>2. Shuffle the values of added duplicate copies to remove their correlations with the target variable. It is called shadow features or permuted copies.</a:t>
            </a:r>
          </a:p>
          <a:p>
            <a:r>
              <a:rPr lang="en-IN" dirty="0">
                <a:latin typeface="Calibri" panose="020F0502020204030204" pitchFamily="34" charset="0"/>
                <a:cs typeface="Calibri" panose="020F0502020204030204" pitchFamily="34" charset="0"/>
              </a:rPr>
              <a:t>3. Combine the original ones with shuffled copies</a:t>
            </a:r>
            <a:r>
              <a:rPr lang="en-IN" dirty="0" smtClean="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4. Run a random forest classifier on the combined dataset and performs a variable importance measure (the default is Mean Decrease Accuracy) to evaluate the importance of each variable where higher means more important</a:t>
            </a:r>
            <a:r>
              <a:rPr lang="en-IN" dirty="0" smtClean="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5. Then Z score is computed. It means mean of accuracy loss divided by standard deviation of accuracy loss.</a:t>
            </a:r>
          </a:p>
          <a:p>
            <a:r>
              <a:rPr lang="en-IN" dirty="0">
                <a:latin typeface="Calibri" panose="020F0502020204030204" pitchFamily="34" charset="0"/>
                <a:cs typeface="Calibri" panose="020F0502020204030204" pitchFamily="34" charset="0"/>
              </a:rPr>
              <a:t>6. Find the maximum Z score among shadow attributes (MZSA).</a:t>
            </a:r>
          </a:p>
          <a:p>
            <a:endParaRPr lang="en-IN" dirty="0">
              <a:latin typeface="Calibri" panose="020F0502020204030204" pitchFamily="34" charset="0"/>
              <a:cs typeface="Calibri" panose="020F0502020204030204" pitchFamily="34" charset="0"/>
            </a:endParaRPr>
          </a:p>
          <a:p>
            <a:pPr algn="just">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7793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509" y="404261"/>
            <a:ext cx="11434813" cy="5149679"/>
          </a:xfrm>
          <a:prstGeom prst="rect">
            <a:avLst/>
          </a:prstGeom>
        </p:spPr>
        <p:txBody>
          <a:bodyPr wrap="square">
            <a:spAutoFit/>
          </a:bodyPr>
          <a:lstStyle/>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7. Tag the variables as 'unimportant' when they have importance significantly lower than MZSA. Then we permanently remove them from the process.</a:t>
            </a:r>
          </a:p>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8. Tag the variables as 'important' when they have importance significantly higher than MZSA.</a:t>
            </a:r>
          </a:p>
          <a:p>
            <a:pPr algn="just">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9. Repeat the above steps for predefined number of iterations (random forest runs), or until all attributes are either tagged 'unimportant' or 'important', whichever comes first.</a:t>
            </a:r>
          </a:p>
          <a:p>
            <a:pPr algn="just">
              <a:lnSpc>
                <a:spcPct val="107000"/>
              </a:lnSpc>
              <a:spcAft>
                <a:spcPts val="800"/>
              </a:spcAft>
            </a:pPr>
            <a:r>
              <a:rPr lang="en-IN" sz="2400" b="1" i="1" dirty="0">
                <a:latin typeface="+mj-lt"/>
                <a:cs typeface="Calibri" panose="020F0502020204030204" pitchFamily="34" charset="0"/>
              </a:rPr>
              <a:t>SCF Dataset</a:t>
            </a:r>
            <a:r>
              <a:rPr lang="en-IN" sz="2400" b="1" i="1" dirty="0" smtClean="0">
                <a:latin typeface="+mj-lt"/>
                <a:cs typeface="Calibri" panose="020F0502020204030204" pitchFamily="34" charset="0"/>
              </a:rPr>
              <a:t>:</a:t>
            </a:r>
          </a:p>
          <a:p>
            <a:pPr algn="just"/>
            <a:r>
              <a:rPr lang="en-US" dirty="0" smtClean="0">
                <a:latin typeface="Calibri" panose="020F0502020204030204" pitchFamily="34" charset="0"/>
                <a:cs typeface="Calibri" panose="020F0502020204030204" pitchFamily="34" charset="0"/>
              </a:rPr>
              <a:t>   We </a:t>
            </a:r>
            <a:r>
              <a:rPr lang="en-US" dirty="0">
                <a:latin typeface="Calibri" panose="020F0502020204030204" pitchFamily="34" charset="0"/>
                <a:cs typeface="Calibri" panose="020F0502020204030204" pitchFamily="34" charset="0"/>
              </a:rPr>
              <a:t>use SCF 2016 (Survey of Consumer Finances) Dataset. The dataset is retrieved from The Federal Reserve’s normally triennial cross-sectional survey of U.S. families. SCF consists of information about families’ balance sheets, pensions, income, demographic characteristics and the borrower’s attitude. SCF dataset had established an excellent foundation for the household payment problem. Therefore, this dataset is more suitable for the investigation of techniques and methodologies of credit scoring. SCF (2016) data contains 348 variables. The SCF survey started to provide information obtained from borrowers about their debt repayment behavior. Prior to the SCF, most information about delinquent debt repayment came from lenders. Therefore, we choose delinquent debt repayment variable (LATE) as dependent variable. If a household had no late debt payments, the LATE variable is “no” and 0. Otherwise, LATE variable is “yes” and 1</a:t>
            </a:r>
            <a:r>
              <a:rPr lang="en-US"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We </a:t>
            </a:r>
            <a:r>
              <a:rPr lang="en-US" dirty="0">
                <a:latin typeface="Calibri" panose="020F0502020204030204" pitchFamily="34" charset="0"/>
                <a:cs typeface="Calibri" panose="020F0502020204030204" pitchFamily="34" charset="0"/>
              </a:rPr>
              <a:t>got good results with Random Forest feature selection method. It gives 13 important features (variables). The following will give the description for those obtained variables</a:t>
            </a:r>
            <a:r>
              <a:rPr lang="en-US"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2527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33" y="240632"/>
            <a:ext cx="11473313" cy="4462760"/>
          </a:xfrm>
          <a:prstGeom prst="rect">
            <a:avLst/>
          </a:prstGeom>
        </p:spPr>
        <p:txBody>
          <a:bodyPr wrap="square">
            <a:spAutoFit/>
          </a:bodyPr>
          <a:lstStyle/>
          <a:p>
            <a:endParaRPr lang="en-IN"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1) LATE60 </a:t>
            </a:r>
            <a:r>
              <a:rPr lang="en-IN" dirty="0">
                <a:latin typeface="Calibri" panose="020F0502020204030204" pitchFamily="34" charset="0"/>
                <a:cs typeface="Calibri" panose="020F0502020204030204" pitchFamily="34" charset="0"/>
              </a:rPr>
              <a:t>– Delinquent debt repayment variable. It describes whether household had debt payment more than 60 days  </a:t>
            </a:r>
            <a:r>
              <a:rPr lang="en-IN" dirty="0" smtClean="0">
                <a:latin typeface="Calibri" panose="020F0502020204030204" pitchFamily="34" charset="0"/>
                <a:cs typeface="Calibri" panose="020F0502020204030204" pitchFamily="34" charset="0"/>
              </a:rPr>
              <a:t>                             past </a:t>
            </a:r>
            <a:r>
              <a:rPr lang="en-IN" dirty="0">
                <a:latin typeface="Calibri" panose="020F0502020204030204" pitchFamily="34" charset="0"/>
                <a:cs typeface="Calibri" panose="020F0502020204030204" pitchFamily="34" charset="0"/>
              </a:rPr>
              <a:t>due in last year</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2) LIQ - Total value of all types of transactions accounts, 2016 dollars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3) FEARDENIAL - Household feared being denied credit in the past 5 years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4) NETWORTH - Total net worth of household, 2016 dollars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5) FIN - Total value of financial assets held by household, 2016 dollars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6) ASSET - Total value of assets held by household, 2016 dollars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7) TURNFEAR - Household has been turned down for credit or feared being denied credit in the past 5 years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8) LEVRATIO - Ratio of total debt to total assets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9) Y1 - Case ID with implicate number</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10) YY1 - Case ID</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11) CHECKING - Total value of checking accounts held by household, 2016 dollars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12) PIRTOTAL - Ratio of monthly debt payments to monthly income</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13) DEBT2INC - Ratio of total debt to total income.</a:t>
            </a:r>
          </a:p>
          <a:p>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2939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TotalTime>
  <Words>2071</Words>
  <Application>Microsoft Office PowerPoint</Application>
  <PresentationFormat>Widescreen</PresentationFormat>
  <Paragraphs>145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Symbol</vt:lpstr>
      <vt:lpstr>Times New Roman</vt:lpstr>
      <vt:lpstr>Trebuchet MS</vt:lpstr>
      <vt:lpstr>Wingdings</vt:lpstr>
      <vt:lpstr>Wingdings 3</vt:lpstr>
      <vt:lpstr>Facet</vt:lpstr>
      <vt:lpstr>Feature Selection Techniques On SCF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dc:creator>
  <cp:lastModifiedBy>Pavan</cp:lastModifiedBy>
  <cp:revision>58</cp:revision>
  <dcterms:created xsi:type="dcterms:W3CDTF">2020-02-04T10:40:47Z</dcterms:created>
  <dcterms:modified xsi:type="dcterms:W3CDTF">2020-02-04T14:18:50Z</dcterms:modified>
</cp:coreProperties>
</file>