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7" r:id="rId2"/>
    <p:sldId id="258" r:id="rId3"/>
    <p:sldId id="267" r:id="rId4"/>
    <p:sldId id="256" r:id="rId5"/>
    <p:sldId id="260" r:id="rId6"/>
    <p:sldId id="262" r:id="rId7"/>
    <p:sldId id="265" r:id="rId8"/>
    <p:sldId id="259" r:id="rId9"/>
    <p:sldId id="272" r:id="rId10"/>
    <p:sldId id="273" r:id="rId11"/>
    <p:sldId id="275" r:id="rId12"/>
    <p:sldId id="276" r:id="rId13"/>
    <p:sldId id="266" r:id="rId14"/>
    <p:sldId id="274" r:id="rId15"/>
    <p:sldId id="277" r:id="rId16"/>
    <p:sldId id="278" r:id="rId17"/>
    <p:sldId id="268" r:id="rId18"/>
    <p:sldId id="261" r:id="rId19"/>
    <p:sldId id="263" r:id="rId20"/>
    <p:sldId id="269" r:id="rId21"/>
    <p:sldId id="270" r:id="rId22"/>
    <p:sldId id="271"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p:scale>
          <a:sx n="105" d="100"/>
          <a:sy n="105" d="100"/>
        </p:scale>
        <p:origin x="82" y="134"/>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545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029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4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5" name="Footer Placeholder 4">
            <a:extLst>
              <a:ext uri="{FF2B5EF4-FFF2-40B4-BE49-F238E27FC236}">
                <a16:creationId xmlns:a16="http://schemas.microsoft.com/office/drawing/2014/main" id="{1FB0587F-8A01-8303-14D0-DC56A1B4F1B8}"/>
              </a:ext>
            </a:extLst>
          </p:cNvPr>
          <p:cNvSpPr>
            <a:spLocks noGrp="1"/>
          </p:cNvSpPr>
          <p:nvPr>
            <p:ph type="ftr" idx="11"/>
          </p:nvPr>
        </p:nvSpPr>
        <p:spPr>
          <a:xfrm>
            <a:off x="3124200" y="4759829"/>
            <a:ext cx="2895600" cy="273900"/>
          </a:xfrm>
        </p:spPr>
        <p:txBody>
          <a:bodyPr/>
          <a:lstStyle/>
          <a:p>
            <a:r>
              <a:rPr lang="en-US" dirty="0"/>
              <a:t>Department of Data Science</a:t>
            </a:r>
          </a:p>
        </p:txBody>
      </p:sp>
      <p:sp>
        <p:nvSpPr>
          <p:cNvPr id="16" name="TextBox 15">
            <a:extLst>
              <a:ext uri="{FF2B5EF4-FFF2-40B4-BE49-F238E27FC236}">
                <a16:creationId xmlns:a16="http://schemas.microsoft.com/office/drawing/2014/main" id="{068573B1-5DED-E9F2-FB1B-312A88015A89}"/>
              </a:ext>
            </a:extLst>
          </p:cNvPr>
          <p:cNvSpPr txBox="1"/>
          <p:nvPr/>
        </p:nvSpPr>
        <p:spPr>
          <a:xfrm>
            <a:off x="672790" y="854927"/>
            <a:ext cx="7798420" cy="1200329"/>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Early Warning System for  Academic Performance</a:t>
            </a:r>
          </a:p>
        </p:txBody>
      </p:sp>
      <p:sp>
        <p:nvSpPr>
          <p:cNvPr id="17" name="TextBox 16">
            <a:extLst>
              <a:ext uri="{FF2B5EF4-FFF2-40B4-BE49-F238E27FC236}">
                <a16:creationId xmlns:a16="http://schemas.microsoft.com/office/drawing/2014/main" id="{CCE6C48F-332A-2EAA-067E-34AD4CDFE120}"/>
              </a:ext>
            </a:extLst>
          </p:cNvPr>
          <p:cNvSpPr txBox="1"/>
          <p:nvPr/>
        </p:nvSpPr>
        <p:spPr>
          <a:xfrm>
            <a:off x="1152290" y="2571750"/>
            <a:ext cx="2683729" cy="954107"/>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Team – 2</a:t>
            </a:r>
          </a:p>
          <a:p>
            <a:r>
              <a:rPr lang="en-US" dirty="0">
                <a:latin typeface="Times New Roman" panose="02020603050405020304" pitchFamily="18" charset="0"/>
                <a:cs typeface="Times New Roman" panose="02020603050405020304" pitchFamily="18" charset="0"/>
              </a:rPr>
              <a:t>B. Sravan Kumar (20EG110103)</a:t>
            </a:r>
          </a:p>
          <a:p>
            <a:r>
              <a:rPr lang="en-US" dirty="0">
                <a:latin typeface="Times New Roman" panose="02020603050405020304" pitchFamily="18" charset="0"/>
                <a:cs typeface="Times New Roman" panose="02020603050405020304" pitchFamily="18" charset="0"/>
              </a:rPr>
              <a:t>P. Abhilash Reddy (20EG110119)</a:t>
            </a:r>
          </a:p>
          <a:p>
            <a:r>
              <a:rPr lang="en-US" dirty="0">
                <a:latin typeface="Times New Roman" panose="02020603050405020304" pitchFamily="18" charset="0"/>
                <a:cs typeface="Times New Roman" panose="02020603050405020304" pitchFamily="18" charset="0"/>
              </a:rPr>
              <a:t>P. Akhil Kumar (20EG110121)</a:t>
            </a:r>
          </a:p>
        </p:txBody>
      </p:sp>
      <p:sp>
        <p:nvSpPr>
          <p:cNvPr id="18" name="TextBox 17">
            <a:extLst>
              <a:ext uri="{FF2B5EF4-FFF2-40B4-BE49-F238E27FC236}">
                <a16:creationId xmlns:a16="http://schemas.microsoft.com/office/drawing/2014/main" id="{9C4F886B-629C-2E38-CA33-9174922ADB12}"/>
              </a:ext>
            </a:extLst>
          </p:cNvPr>
          <p:cNvSpPr txBox="1"/>
          <p:nvPr/>
        </p:nvSpPr>
        <p:spPr>
          <a:xfrm>
            <a:off x="5307983" y="2571750"/>
            <a:ext cx="2535044" cy="954107"/>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Project Supervisor</a:t>
            </a:r>
          </a:p>
          <a:p>
            <a:pPr algn="ctr"/>
            <a:r>
              <a:rPr lang="en-US" dirty="0">
                <a:latin typeface="Times New Roman" panose="02020603050405020304" pitchFamily="18" charset="0"/>
                <a:cs typeface="Times New Roman" panose="02020603050405020304" pitchFamily="18" charset="0"/>
              </a:rPr>
              <a:t>Ms. B. Jyothi</a:t>
            </a:r>
          </a:p>
          <a:p>
            <a:pPr algn="ctr"/>
            <a:r>
              <a:rPr lang="en-US" dirty="0">
                <a:latin typeface="Times New Roman" panose="02020603050405020304" pitchFamily="18" charset="0"/>
                <a:cs typeface="Times New Roman" panose="02020603050405020304" pitchFamily="18" charset="0"/>
              </a:rPr>
              <a:t>Assistant Professor</a:t>
            </a:r>
          </a:p>
          <a:p>
            <a:pPr algn="ctr"/>
            <a:r>
              <a:rPr lang="en-US" dirty="0">
                <a:latin typeface="Times New Roman" panose="02020603050405020304" pitchFamily="18" charset="0"/>
                <a:cs typeface="Times New Roman" panose="02020603050405020304" pitchFamily="18" charset="0"/>
              </a:rPr>
              <a:t>Department of Data Science</a:t>
            </a:r>
          </a:p>
        </p:txBody>
      </p:sp>
      <p:sp>
        <p:nvSpPr>
          <p:cNvPr id="19" name="Google Shape;119;p1">
            <a:extLst>
              <a:ext uri="{FF2B5EF4-FFF2-40B4-BE49-F238E27FC236}">
                <a16:creationId xmlns:a16="http://schemas.microsoft.com/office/drawing/2014/main" id="{A464650C-2ECF-44ED-B2DA-820814BA6C88}"/>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1</a:t>
            </a:fld>
            <a:endParaRPr dirty="0">
              <a:solidFill>
                <a:schemeClr val="bg1">
                  <a:lumMod val="95000"/>
                </a:schemeClr>
              </a:solidFill>
            </a:endParaRP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E6D1DE5D-6C38-AB22-E822-C742451D9873}"/>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3" name="Google Shape;119;p1">
            <a:extLst>
              <a:ext uri="{FF2B5EF4-FFF2-40B4-BE49-F238E27FC236}">
                <a16:creationId xmlns:a16="http://schemas.microsoft.com/office/drawing/2014/main" id="{1A65867C-159E-9ABC-95B9-09838184D7F2}"/>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10</a:t>
            </a:fld>
            <a:endParaRPr dirty="0">
              <a:solidFill>
                <a:schemeClr val="bg1">
                  <a:lumMod val="95000"/>
                </a:schemeClr>
              </a:solidFill>
            </a:endParaRPr>
          </a:p>
        </p:txBody>
      </p:sp>
      <p:pic>
        <p:nvPicPr>
          <p:cNvPr id="3" name="image4.png" descr="A screenshot of a computer&#10;&#10;Description automatically generated">
            <a:extLst>
              <a:ext uri="{FF2B5EF4-FFF2-40B4-BE49-F238E27FC236}">
                <a16:creationId xmlns:a16="http://schemas.microsoft.com/office/drawing/2014/main" id="{382BA621-5403-E568-EBAF-84416B1178CC}"/>
              </a:ext>
            </a:extLst>
          </p:cNvPr>
          <p:cNvPicPr/>
          <p:nvPr/>
        </p:nvPicPr>
        <p:blipFill>
          <a:blip r:embed="rId2"/>
          <a:srcRect/>
          <a:stretch>
            <a:fillRect/>
          </a:stretch>
        </p:blipFill>
        <p:spPr>
          <a:xfrm>
            <a:off x="1184910" y="732971"/>
            <a:ext cx="6774180" cy="3846286"/>
          </a:xfrm>
          <a:prstGeom prst="rect">
            <a:avLst/>
          </a:prstGeom>
          <a:ln/>
        </p:spPr>
      </p:pic>
      <p:sp>
        <p:nvSpPr>
          <p:cNvPr id="4" name="TextBox 3">
            <a:extLst>
              <a:ext uri="{FF2B5EF4-FFF2-40B4-BE49-F238E27FC236}">
                <a16:creationId xmlns:a16="http://schemas.microsoft.com/office/drawing/2014/main" id="{D994560F-526A-C7BC-A5FF-08DF865503C1}"/>
              </a:ext>
            </a:extLst>
          </p:cNvPr>
          <p:cNvSpPr txBox="1"/>
          <p:nvPr/>
        </p:nvSpPr>
        <p:spPr>
          <a:xfrm>
            <a:off x="1603828" y="261909"/>
            <a:ext cx="272142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Sample Training data</a:t>
            </a:r>
          </a:p>
        </p:txBody>
      </p:sp>
    </p:spTree>
    <p:extLst>
      <p:ext uri="{BB962C8B-B14F-4D97-AF65-F5344CB8AC3E}">
        <p14:creationId xmlns:p14="http://schemas.microsoft.com/office/powerpoint/2010/main" val="214811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E6D1DE5D-6C38-AB22-E822-C742451D9873}"/>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3" name="Google Shape;119;p1">
            <a:extLst>
              <a:ext uri="{FF2B5EF4-FFF2-40B4-BE49-F238E27FC236}">
                <a16:creationId xmlns:a16="http://schemas.microsoft.com/office/drawing/2014/main" id="{1A65867C-159E-9ABC-95B9-09838184D7F2}"/>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11</a:t>
            </a:fld>
            <a:endParaRPr dirty="0">
              <a:solidFill>
                <a:schemeClr val="bg1">
                  <a:lumMod val="95000"/>
                </a:schemeClr>
              </a:solidFill>
            </a:endParaRPr>
          </a:p>
        </p:txBody>
      </p:sp>
      <p:sp>
        <p:nvSpPr>
          <p:cNvPr id="4" name="TextBox 3">
            <a:extLst>
              <a:ext uri="{FF2B5EF4-FFF2-40B4-BE49-F238E27FC236}">
                <a16:creationId xmlns:a16="http://schemas.microsoft.com/office/drawing/2014/main" id="{D994560F-526A-C7BC-A5FF-08DF865503C1}"/>
              </a:ext>
            </a:extLst>
          </p:cNvPr>
          <p:cNvSpPr txBox="1"/>
          <p:nvPr/>
        </p:nvSpPr>
        <p:spPr>
          <a:xfrm>
            <a:off x="1603828" y="261909"/>
            <a:ext cx="272142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Sample Testing data</a:t>
            </a:r>
          </a:p>
        </p:txBody>
      </p:sp>
      <p:pic>
        <p:nvPicPr>
          <p:cNvPr id="2" name="image7.png" descr="A screenshot of a computer&#10;&#10;Description automatically generated">
            <a:extLst>
              <a:ext uri="{FF2B5EF4-FFF2-40B4-BE49-F238E27FC236}">
                <a16:creationId xmlns:a16="http://schemas.microsoft.com/office/drawing/2014/main" id="{DCC40F32-42C1-3D0C-1CBA-82E52DD393F9}"/>
              </a:ext>
            </a:extLst>
          </p:cNvPr>
          <p:cNvPicPr/>
          <p:nvPr/>
        </p:nvPicPr>
        <p:blipFill>
          <a:blip r:embed="rId2"/>
          <a:srcRect/>
          <a:stretch>
            <a:fillRect/>
          </a:stretch>
        </p:blipFill>
        <p:spPr>
          <a:xfrm>
            <a:off x="1603828" y="780097"/>
            <a:ext cx="5619750" cy="3583305"/>
          </a:xfrm>
          <a:prstGeom prst="rect">
            <a:avLst/>
          </a:prstGeom>
          <a:ln/>
        </p:spPr>
      </p:pic>
    </p:spTree>
    <p:extLst>
      <p:ext uri="{BB962C8B-B14F-4D97-AF65-F5344CB8AC3E}">
        <p14:creationId xmlns:p14="http://schemas.microsoft.com/office/powerpoint/2010/main" val="2142301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E6D1DE5D-6C38-AB22-E822-C742451D9873}"/>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3" name="Google Shape;119;p1">
            <a:extLst>
              <a:ext uri="{FF2B5EF4-FFF2-40B4-BE49-F238E27FC236}">
                <a16:creationId xmlns:a16="http://schemas.microsoft.com/office/drawing/2014/main" id="{1A65867C-159E-9ABC-95B9-09838184D7F2}"/>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12</a:t>
            </a:fld>
            <a:endParaRPr dirty="0">
              <a:solidFill>
                <a:schemeClr val="bg1">
                  <a:lumMod val="95000"/>
                </a:schemeClr>
              </a:solidFill>
            </a:endParaRPr>
          </a:p>
        </p:txBody>
      </p:sp>
      <p:sp>
        <p:nvSpPr>
          <p:cNvPr id="4" name="TextBox 3">
            <a:extLst>
              <a:ext uri="{FF2B5EF4-FFF2-40B4-BE49-F238E27FC236}">
                <a16:creationId xmlns:a16="http://schemas.microsoft.com/office/drawing/2014/main" id="{D994560F-526A-C7BC-A5FF-08DF865503C1}"/>
              </a:ext>
            </a:extLst>
          </p:cNvPr>
          <p:cNvSpPr txBox="1"/>
          <p:nvPr/>
        </p:nvSpPr>
        <p:spPr>
          <a:xfrm>
            <a:off x="1603828" y="261909"/>
            <a:ext cx="2721429"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Sample Testing data</a:t>
            </a:r>
          </a:p>
        </p:txBody>
      </p:sp>
      <p:pic>
        <p:nvPicPr>
          <p:cNvPr id="3" name="image6.png" descr="A screenshot of a computer&#10;&#10;Description automatically generated">
            <a:extLst>
              <a:ext uri="{FF2B5EF4-FFF2-40B4-BE49-F238E27FC236}">
                <a16:creationId xmlns:a16="http://schemas.microsoft.com/office/drawing/2014/main" id="{C03607A0-2E47-46F6-84F4-F36CF9B87AC3}"/>
              </a:ext>
            </a:extLst>
          </p:cNvPr>
          <p:cNvPicPr/>
          <p:nvPr/>
        </p:nvPicPr>
        <p:blipFill>
          <a:blip r:embed="rId2"/>
          <a:srcRect/>
          <a:stretch>
            <a:fillRect/>
          </a:stretch>
        </p:blipFill>
        <p:spPr>
          <a:xfrm>
            <a:off x="1163320" y="719772"/>
            <a:ext cx="6812280" cy="3703955"/>
          </a:xfrm>
          <a:prstGeom prst="rect">
            <a:avLst/>
          </a:prstGeom>
          <a:ln/>
        </p:spPr>
      </p:pic>
    </p:spTree>
    <p:extLst>
      <p:ext uri="{BB962C8B-B14F-4D97-AF65-F5344CB8AC3E}">
        <p14:creationId xmlns:p14="http://schemas.microsoft.com/office/powerpoint/2010/main" val="258461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7" name="TextBox 6">
            <a:extLst>
              <a:ext uri="{FF2B5EF4-FFF2-40B4-BE49-F238E27FC236}">
                <a16:creationId xmlns:a16="http://schemas.microsoft.com/office/drawing/2014/main" id="{DA0F3C9E-AAEF-AB57-7DC5-4C73016AB7E2}"/>
              </a:ext>
            </a:extLst>
          </p:cNvPr>
          <p:cNvSpPr txBox="1"/>
          <p:nvPr/>
        </p:nvSpPr>
        <p:spPr>
          <a:xfrm>
            <a:off x="1300976" y="282123"/>
            <a:ext cx="3486614"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Sample Code</a:t>
            </a:r>
            <a:endParaRPr lang="en-US" sz="2400" b="1" dirty="0">
              <a:latin typeface="Times New Roman" panose="02020603050405020304" pitchFamily="18" charset="0"/>
              <a:cs typeface="Times New Roman" panose="02020603050405020304" pitchFamily="18" charset="0"/>
            </a:endParaRPr>
          </a:p>
        </p:txBody>
      </p:sp>
      <p:pic>
        <p:nvPicPr>
          <p:cNvPr id="11" name="Picture 10" descr="A screen shot of a computer program&#10;&#10;Description automatically generated">
            <a:extLst>
              <a:ext uri="{FF2B5EF4-FFF2-40B4-BE49-F238E27FC236}">
                <a16:creationId xmlns:a16="http://schemas.microsoft.com/office/drawing/2014/main" id="{E8F4EF86-4B8E-99C3-2B8D-9C1D1070144A}"/>
              </a:ext>
            </a:extLst>
          </p:cNvPr>
          <p:cNvPicPr>
            <a:picLocks noChangeAspect="1"/>
          </p:cNvPicPr>
          <p:nvPr/>
        </p:nvPicPr>
        <p:blipFill>
          <a:blip r:embed="rId3"/>
          <a:stretch>
            <a:fillRect/>
          </a:stretch>
        </p:blipFill>
        <p:spPr>
          <a:xfrm>
            <a:off x="945388" y="743788"/>
            <a:ext cx="6897636" cy="4014439"/>
          </a:xfrm>
          <a:prstGeom prst="rect">
            <a:avLst/>
          </a:prstGeom>
        </p:spPr>
      </p:pic>
      <p:sp>
        <p:nvSpPr>
          <p:cNvPr id="12" name="Footer Placeholder 4">
            <a:extLst>
              <a:ext uri="{FF2B5EF4-FFF2-40B4-BE49-F238E27FC236}">
                <a16:creationId xmlns:a16="http://schemas.microsoft.com/office/drawing/2014/main" id="{020B6D5E-0C07-7AD4-741E-38AA376A0A94}"/>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3" name="Google Shape;119;p1">
            <a:extLst>
              <a:ext uri="{FF2B5EF4-FFF2-40B4-BE49-F238E27FC236}">
                <a16:creationId xmlns:a16="http://schemas.microsoft.com/office/drawing/2014/main" id="{D15E1401-C319-19E8-7E82-962405CD91DD}"/>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13</a:t>
            </a:fld>
            <a:endParaRPr dirty="0">
              <a:solidFill>
                <a:schemeClr val="bg1">
                  <a:lumMod val="95000"/>
                </a:schemeClr>
              </a:solidFill>
            </a:endParaRPr>
          </a:p>
        </p:txBody>
      </p:sp>
    </p:spTree>
    <p:extLst>
      <p:ext uri="{BB962C8B-B14F-4D97-AF65-F5344CB8AC3E}">
        <p14:creationId xmlns:p14="http://schemas.microsoft.com/office/powerpoint/2010/main" val="99103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7" name="TextBox 6">
            <a:extLst>
              <a:ext uri="{FF2B5EF4-FFF2-40B4-BE49-F238E27FC236}">
                <a16:creationId xmlns:a16="http://schemas.microsoft.com/office/drawing/2014/main" id="{DA0F3C9E-AAEF-AB57-7DC5-4C73016AB7E2}"/>
              </a:ext>
            </a:extLst>
          </p:cNvPr>
          <p:cNvSpPr txBox="1"/>
          <p:nvPr/>
        </p:nvSpPr>
        <p:spPr>
          <a:xfrm>
            <a:off x="1380893" y="282123"/>
            <a:ext cx="3486614" cy="353943"/>
          </a:xfrm>
          <a:prstGeom prst="rect">
            <a:avLst/>
          </a:prstGeom>
          <a:noFill/>
        </p:spPr>
        <p:txBody>
          <a:bodyPr wrap="square" rtlCol="0">
            <a:spAutoFit/>
          </a:bodyPr>
          <a:lstStyle/>
          <a:p>
            <a:r>
              <a:rPr lang="en-US" sz="1700" b="1" dirty="0">
                <a:latin typeface="Times New Roman" panose="02020603050405020304" pitchFamily="18" charset="0"/>
                <a:cs typeface="Times New Roman" panose="02020603050405020304" pitchFamily="18" charset="0"/>
              </a:rPr>
              <a:t>Experiment Results</a:t>
            </a:r>
          </a:p>
        </p:txBody>
      </p:sp>
      <p:sp>
        <p:nvSpPr>
          <p:cNvPr id="12" name="Footer Placeholder 4">
            <a:extLst>
              <a:ext uri="{FF2B5EF4-FFF2-40B4-BE49-F238E27FC236}">
                <a16:creationId xmlns:a16="http://schemas.microsoft.com/office/drawing/2014/main" id="{020B6D5E-0C07-7AD4-741E-38AA376A0A94}"/>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3" name="Google Shape;119;p1">
            <a:extLst>
              <a:ext uri="{FF2B5EF4-FFF2-40B4-BE49-F238E27FC236}">
                <a16:creationId xmlns:a16="http://schemas.microsoft.com/office/drawing/2014/main" id="{D15E1401-C319-19E8-7E82-962405CD91DD}"/>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14</a:t>
            </a:fld>
            <a:endParaRPr dirty="0">
              <a:solidFill>
                <a:schemeClr val="bg1">
                  <a:lumMod val="95000"/>
                </a:schemeClr>
              </a:solidFill>
            </a:endParaRPr>
          </a:p>
        </p:txBody>
      </p:sp>
      <p:pic>
        <p:nvPicPr>
          <p:cNvPr id="2" name="image12.png" descr="A screenshot of a computer screen&#10;&#10;Description automatically generated">
            <a:extLst>
              <a:ext uri="{FF2B5EF4-FFF2-40B4-BE49-F238E27FC236}">
                <a16:creationId xmlns:a16="http://schemas.microsoft.com/office/drawing/2014/main" id="{9F8952E4-5646-646B-3069-485277A50BF2}"/>
              </a:ext>
            </a:extLst>
          </p:cNvPr>
          <p:cNvPicPr/>
          <p:nvPr/>
        </p:nvPicPr>
        <p:blipFill>
          <a:blip r:embed="rId3"/>
          <a:srcRect/>
          <a:stretch>
            <a:fillRect/>
          </a:stretch>
        </p:blipFill>
        <p:spPr>
          <a:xfrm>
            <a:off x="1316672" y="1049972"/>
            <a:ext cx="6510655" cy="3043555"/>
          </a:xfrm>
          <a:prstGeom prst="rect">
            <a:avLst/>
          </a:prstGeom>
          <a:ln/>
        </p:spPr>
      </p:pic>
    </p:spTree>
    <p:extLst>
      <p:ext uri="{BB962C8B-B14F-4D97-AF65-F5344CB8AC3E}">
        <p14:creationId xmlns:p14="http://schemas.microsoft.com/office/powerpoint/2010/main" val="4251514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7" name="TextBox 6">
            <a:extLst>
              <a:ext uri="{FF2B5EF4-FFF2-40B4-BE49-F238E27FC236}">
                <a16:creationId xmlns:a16="http://schemas.microsoft.com/office/drawing/2014/main" id="{DA0F3C9E-AAEF-AB57-7DC5-4C73016AB7E2}"/>
              </a:ext>
            </a:extLst>
          </p:cNvPr>
          <p:cNvSpPr txBox="1"/>
          <p:nvPr/>
        </p:nvSpPr>
        <p:spPr>
          <a:xfrm>
            <a:off x="1380893" y="282123"/>
            <a:ext cx="3486614" cy="353943"/>
          </a:xfrm>
          <a:prstGeom prst="rect">
            <a:avLst/>
          </a:prstGeom>
          <a:noFill/>
        </p:spPr>
        <p:txBody>
          <a:bodyPr wrap="square" rtlCol="0">
            <a:spAutoFit/>
          </a:bodyPr>
          <a:lstStyle/>
          <a:p>
            <a:r>
              <a:rPr lang="en-US" sz="1700" b="1" dirty="0">
                <a:latin typeface="Times New Roman" panose="02020603050405020304" pitchFamily="18" charset="0"/>
                <a:cs typeface="Times New Roman" panose="02020603050405020304" pitchFamily="18" charset="0"/>
              </a:rPr>
              <a:t>Experiment Results</a:t>
            </a:r>
          </a:p>
        </p:txBody>
      </p:sp>
      <p:sp>
        <p:nvSpPr>
          <p:cNvPr id="12" name="Footer Placeholder 4">
            <a:extLst>
              <a:ext uri="{FF2B5EF4-FFF2-40B4-BE49-F238E27FC236}">
                <a16:creationId xmlns:a16="http://schemas.microsoft.com/office/drawing/2014/main" id="{020B6D5E-0C07-7AD4-741E-38AA376A0A94}"/>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3" name="Google Shape;119;p1">
            <a:extLst>
              <a:ext uri="{FF2B5EF4-FFF2-40B4-BE49-F238E27FC236}">
                <a16:creationId xmlns:a16="http://schemas.microsoft.com/office/drawing/2014/main" id="{D15E1401-C319-19E8-7E82-962405CD91DD}"/>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15</a:t>
            </a:fld>
            <a:endParaRPr dirty="0">
              <a:solidFill>
                <a:schemeClr val="bg1">
                  <a:lumMod val="95000"/>
                </a:schemeClr>
              </a:solidFill>
            </a:endParaRPr>
          </a:p>
        </p:txBody>
      </p:sp>
      <p:pic>
        <p:nvPicPr>
          <p:cNvPr id="3" name="image10.png" descr="A screenshot of a computer&#10;&#10;Description automatically generated">
            <a:extLst>
              <a:ext uri="{FF2B5EF4-FFF2-40B4-BE49-F238E27FC236}">
                <a16:creationId xmlns:a16="http://schemas.microsoft.com/office/drawing/2014/main" id="{FFBE8786-E50D-EFDD-35E5-F0AF63C2C186}"/>
              </a:ext>
            </a:extLst>
          </p:cNvPr>
          <p:cNvPicPr/>
          <p:nvPr/>
        </p:nvPicPr>
        <p:blipFill>
          <a:blip r:embed="rId3"/>
          <a:srcRect/>
          <a:stretch>
            <a:fillRect/>
          </a:stretch>
        </p:blipFill>
        <p:spPr>
          <a:xfrm>
            <a:off x="997585" y="1034415"/>
            <a:ext cx="7148830" cy="3074670"/>
          </a:xfrm>
          <a:prstGeom prst="rect">
            <a:avLst/>
          </a:prstGeom>
          <a:ln/>
        </p:spPr>
      </p:pic>
    </p:spTree>
    <p:extLst>
      <p:ext uri="{BB962C8B-B14F-4D97-AF65-F5344CB8AC3E}">
        <p14:creationId xmlns:p14="http://schemas.microsoft.com/office/powerpoint/2010/main" val="3341437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7" name="TextBox 6">
            <a:extLst>
              <a:ext uri="{FF2B5EF4-FFF2-40B4-BE49-F238E27FC236}">
                <a16:creationId xmlns:a16="http://schemas.microsoft.com/office/drawing/2014/main" id="{DA0F3C9E-AAEF-AB57-7DC5-4C73016AB7E2}"/>
              </a:ext>
            </a:extLst>
          </p:cNvPr>
          <p:cNvSpPr txBox="1"/>
          <p:nvPr/>
        </p:nvSpPr>
        <p:spPr>
          <a:xfrm>
            <a:off x="1380893" y="282123"/>
            <a:ext cx="3486614" cy="353943"/>
          </a:xfrm>
          <a:prstGeom prst="rect">
            <a:avLst/>
          </a:prstGeom>
          <a:noFill/>
        </p:spPr>
        <p:txBody>
          <a:bodyPr wrap="square" rtlCol="0">
            <a:spAutoFit/>
          </a:bodyPr>
          <a:lstStyle/>
          <a:p>
            <a:r>
              <a:rPr lang="en-US" sz="1700" b="1" dirty="0">
                <a:latin typeface="Times New Roman" panose="02020603050405020304" pitchFamily="18" charset="0"/>
                <a:cs typeface="Times New Roman" panose="02020603050405020304" pitchFamily="18" charset="0"/>
              </a:rPr>
              <a:t>Experiment Results</a:t>
            </a:r>
          </a:p>
        </p:txBody>
      </p:sp>
      <p:sp>
        <p:nvSpPr>
          <p:cNvPr id="12" name="Footer Placeholder 4">
            <a:extLst>
              <a:ext uri="{FF2B5EF4-FFF2-40B4-BE49-F238E27FC236}">
                <a16:creationId xmlns:a16="http://schemas.microsoft.com/office/drawing/2014/main" id="{020B6D5E-0C07-7AD4-741E-38AA376A0A94}"/>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3" name="Google Shape;119;p1">
            <a:extLst>
              <a:ext uri="{FF2B5EF4-FFF2-40B4-BE49-F238E27FC236}">
                <a16:creationId xmlns:a16="http://schemas.microsoft.com/office/drawing/2014/main" id="{D15E1401-C319-19E8-7E82-962405CD91DD}"/>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16</a:t>
            </a:fld>
            <a:endParaRPr dirty="0">
              <a:solidFill>
                <a:schemeClr val="bg1">
                  <a:lumMod val="95000"/>
                </a:schemeClr>
              </a:solidFill>
            </a:endParaRPr>
          </a:p>
        </p:txBody>
      </p:sp>
      <p:pic>
        <p:nvPicPr>
          <p:cNvPr id="2" name="image11.png" descr="A screenshot of a computer&#10;&#10;Description automatically generated">
            <a:extLst>
              <a:ext uri="{FF2B5EF4-FFF2-40B4-BE49-F238E27FC236}">
                <a16:creationId xmlns:a16="http://schemas.microsoft.com/office/drawing/2014/main" id="{851DAFDB-261D-B644-F49A-750396F000FF}"/>
              </a:ext>
            </a:extLst>
          </p:cNvPr>
          <p:cNvPicPr/>
          <p:nvPr/>
        </p:nvPicPr>
        <p:blipFill>
          <a:blip r:embed="rId3"/>
          <a:srcRect/>
          <a:stretch>
            <a:fillRect/>
          </a:stretch>
        </p:blipFill>
        <p:spPr>
          <a:xfrm>
            <a:off x="993140" y="803275"/>
            <a:ext cx="7157720" cy="3536950"/>
          </a:xfrm>
          <a:prstGeom prst="rect">
            <a:avLst/>
          </a:prstGeom>
          <a:ln/>
        </p:spPr>
      </p:pic>
    </p:spTree>
    <p:extLst>
      <p:ext uri="{BB962C8B-B14F-4D97-AF65-F5344CB8AC3E}">
        <p14:creationId xmlns:p14="http://schemas.microsoft.com/office/powerpoint/2010/main" val="20716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7FEB475-21EB-FCE4-D024-D56139FCF47A}"/>
              </a:ext>
            </a:extLst>
          </p:cNvPr>
          <p:cNvSpPr txBox="1"/>
          <p:nvPr/>
        </p:nvSpPr>
        <p:spPr>
          <a:xfrm>
            <a:off x="1509132" y="230459"/>
            <a:ext cx="4200292" cy="400110"/>
          </a:xfrm>
          <a:prstGeom prst="rect">
            <a:avLst/>
          </a:prstGeom>
          <a:noFill/>
        </p:spPr>
        <p:txBody>
          <a:bodyPr wrap="square" rtlCol="0">
            <a:spAutoFit/>
          </a:bodyPr>
          <a:lstStyle/>
          <a:p>
            <a:r>
              <a:rPr lang="en-US" sz="2000" b="1" dirty="0">
                <a:solidFill>
                  <a:schemeClr val="tx1"/>
                </a:solidFill>
                <a:latin typeface="Times New Roman" panose="02020603050405020304" pitchFamily="18" charset="0"/>
                <a:cs typeface="Times New Roman" panose="02020603050405020304" pitchFamily="18" charset="0"/>
              </a:rPr>
              <a:t>Experiment Results</a:t>
            </a:r>
          </a:p>
        </p:txBody>
      </p:sp>
      <p:pic>
        <p:nvPicPr>
          <p:cNvPr id="14" name="Picture 13" descr="A screenshot of a chat&#10;&#10;Description automatically generated">
            <a:extLst>
              <a:ext uri="{FF2B5EF4-FFF2-40B4-BE49-F238E27FC236}">
                <a16:creationId xmlns:a16="http://schemas.microsoft.com/office/drawing/2014/main" id="{02F8213D-4C1F-E8A7-6BBB-E76535D28713}"/>
              </a:ext>
            </a:extLst>
          </p:cNvPr>
          <p:cNvPicPr>
            <a:picLocks noChangeAspect="1"/>
          </p:cNvPicPr>
          <p:nvPr/>
        </p:nvPicPr>
        <p:blipFill>
          <a:blip r:embed="rId2"/>
          <a:stretch>
            <a:fillRect/>
          </a:stretch>
        </p:blipFill>
        <p:spPr>
          <a:xfrm>
            <a:off x="695854" y="2088992"/>
            <a:ext cx="2269871" cy="2616821"/>
          </a:xfrm>
          <a:prstGeom prst="rect">
            <a:avLst/>
          </a:prstGeom>
        </p:spPr>
      </p:pic>
      <p:pic>
        <p:nvPicPr>
          <p:cNvPr id="16" name="Picture 15" descr="A screenshot of a black and white message&#10;&#10;Description automatically generated">
            <a:extLst>
              <a:ext uri="{FF2B5EF4-FFF2-40B4-BE49-F238E27FC236}">
                <a16:creationId xmlns:a16="http://schemas.microsoft.com/office/drawing/2014/main" id="{05BECD53-BD92-35DF-6B3F-5E2A48201C08}"/>
              </a:ext>
            </a:extLst>
          </p:cNvPr>
          <p:cNvPicPr>
            <a:picLocks noChangeAspect="1"/>
          </p:cNvPicPr>
          <p:nvPr/>
        </p:nvPicPr>
        <p:blipFill>
          <a:blip r:embed="rId3"/>
          <a:stretch>
            <a:fillRect/>
          </a:stretch>
        </p:blipFill>
        <p:spPr>
          <a:xfrm>
            <a:off x="3191239" y="2088993"/>
            <a:ext cx="2269871" cy="2616821"/>
          </a:xfrm>
          <a:prstGeom prst="rect">
            <a:avLst/>
          </a:prstGeom>
        </p:spPr>
      </p:pic>
      <p:pic>
        <p:nvPicPr>
          <p:cNvPr id="20" name="Picture 19" descr="A screenshot of a black and white website&#10;&#10;Description automatically generated">
            <a:extLst>
              <a:ext uri="{FF2B5EF4-FFF2-40B4-BE49-F238E27FC236}">
                <a16:creationId xmlns:a16="http://schemas.microsoft.com/office/drawing/2014/main" id="{EDC81806-B48B-6475-29A6-333A7F49568D}"/>
              </a:ext>
            </a:extLst>
          </p:cNvPr>
          <p:cNvPicPr>
            <a:picLocks noChangeAspect="1"/>
          </p:cNvPicPr>
          <p:nvPr/>
        </p:nvPicPr>
        <p:blipFill>
          <a:blip r:embed="rId4"/>
          <a:stretch>
            <a:fillRect/>
          </a:stretch>
        </p:blipFill>
        <p:spPr>
          <a:xfrm>
            <a:off x="5634087" y="2088992"/>
            <a:ext cx="2269871" cy="2616821"/>
          </a:xfrm>
          <a:prstGeom prst="rect">
            <a:avLst/>
          </a:prstGeom>
        </p:spPr>
      </p:pic>
      <p:sp>
        <p:nvSpPr>
          <p:cNvPr id="21" name="Google Shape;119;p1">
            <a:extLst>
              <a:ext uri="{FF2B5EF4-FFF2-40B4-BE49-F238E27FC236}">
                <a16:creationId xmlns:a16="http://schemas.microsoft.com/office/drawing/2014/main" id="{07AF078E-F89F-7F85-391A-5D474AC669AA}"/>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17</a:t>
            </a:fld>
            <a:endParaRPr dirty="0">
              <a:solidFill>
                <a:schemeClr val="bg1">
                  <a:lumMod val="95000"/>
                </a:schemeClr>
              </a:solidFill>
            </a:endParaRPr>
          </a:p>
        </p:txBody>
      </p:sp>
      <p:sp>
        <p:nvSpPr>
          <p:cNvPr id="22" name="Footer Placeholder 4">
            <a:extLst>
              <a:ext uri="{FF2B5EF4-FFF2-40B4-BE49-F238E27FC236}">
                <a16:creationId xmlns:a16="http://schemas.microsoft.com/office/drawing/2014/main" id="{B4358348-70B6-7208-1A43-4D23CC41668A}"/>
              </a:ext>
            </a:extLst>
          </p:cNvPr>
          <p:cNvSpPr>
            <a:spLocks noGrp="1"/>
          </p:cNvSpPr>
          <p:nvPr>
            <p:ph type="ftr" idx="11"/>
          </p:nvPr>
        </p:nvSpPr>
        <p:spPr>
          <a:xfrm>
            <a:off x="3124200" y="4752395"/>
            <a:ext cx="2895600" cy="273900"/>
          </a:xfrm>
        </p:spPr>
        <p:txBody>
          <a:bodyPr/>
          <a:lstStyle/>
          <a:p>
            <a:r>
              <a:rPr lang="en-US" dirty="0"/>
              <a:t>Department of Data Science</a:t>
            </a:r>
          </a:p>
        </p:txBody>
      </p:sp>
      <p:pic>
        <p:nvPicPr>
          <p:cNvPr id="3" name="Picture 2" descr="A black background with white text&#10;&#10;Description automatically generated">
            <a:extLst>
              <a:ext uri="{FF2B5EF4-FFF2-40B4-BE49-F238E27FC236}">
                <a16:creationId xmlns:a16="http://schemas.microsoft.com/office/drawing/2014/main" id="{563EEAA1-5A68-32B4-6BE1-DF6A67C58EF3}"/>
              </a:ext>
            </a:extLst>
          </p:cNvPr>
          <p:cNvPicPr>
            <a:picLocks noChangeAspect="1"/>
          </p:cNvPicPr>
          <p:nvPr/>
        </p:nvPicPr>
        <p:blipFill>
          <a:blip r:embed="rId5"/>
          <a:stretch>
            <a:fillRect/>
          </a:stretch>
        </p:blipFill>
        <p:spPr>
          <a:xfrm>
            <a:off x="711579" y="940622"/>
            <a:ext cx="7192379" cy="838317"/>
          </a:xfrm>
          <a:prstGeom prst="rect">
            <a:avLst/>
          </a:prstGeom>
        </p:spPr>
      </p:pic>
    </p:spTree>
    <p:extLst>
      <p:ext uri="{BB962C8B-B14F-4D97-AF65-F5344CB8AC3E}">
        <p14:creationId xmlns:p14="http://schemas.microsoft.com/office/powerpoint/2010/main" val="2963258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8" name="TextBox 7">
            <a:extLst>
              <a:ext uri="{FF2B5EF4-FFF2-40B4-BE49-F238E27FC236}">
                <a16:creationId xmlns:a16="http://schemas.microsoft.com/office/drawing/2014/main" id="{6F5A4DA0-53B7-AB91-8409-39C30F5921FA}"/>
              </a:ext>
            </a:extLst>
          </p:cNvPr>
          <p:cNvSpPr txBox="1"/>
          <p:nvPr/>
        </p:nvSpPr>
        <p:spPr>
          <a:xfrm>
            <a:off x="1464526" y="1358862"/>
            <a:ext cx="6066263" cy="1569660"/>
          </a:xfrm>
          <a:prstGeom prst="rect">
            <a:avLst/>
          </a:prstGeom>
          <a:noFill/>
        </p:spPr>
        <p:txBody>
          <a:bodyPr wrap="square">
            <a:spAutoFit/>
          </a:bodyPr>
          <a:lstStyle/>
          <a:p>
            <a:pPr algn="just"/>
            <a:r>
              <a:rPr lang="en-IN" sz="2000" b="1" i="0" u="sng" dirty="0">
                <a:solidFill>
                  <a:schemeClr val="tx1"/>
                </a:solidFill>
                <a:effectLst/>
                <a:latin typeface="Times New Roman" panose="02020603050405020304" pitchFamily="18" charset="0"/>
                <a:cs typeface="Times New Roman" panose="02020603050405020304" pitchFamily="18" charset="0"/>
              </a:rPr>
              <a:t>Findings:</a:t>
            </a:r>
          </a:p>
          <a:p>
            <a:pPr algn="just"/>
            <a:endParaRPr lang="en-IN" sz="2000" b="1" i="0" u="sng" dirty="0">
              <a:solidFill>
                <a:schemeClr val="tx1"/>
              </a:solidFill>
              <a:effectLst/>
              <a:latin typeface="Times New Roman" panose="02020603050405020304" pitchFamily="18" charset="0"/>
              <a:cs typeface="Times New Roman" panose="02020603050405020304" pitchFamily="18" charset="0"/>
            </a:endParaRPr>
          </a:p>
          <a:p>
            <a:pPr algn="just"/>
            <a:r>
              <a:rPr lang="en-IN" b="0" i="0" dirty="0">
                <a:solidFill>
                  <a:schemeClr val="tx1"/>
                </a:solidFill>
                <a:effectLst/>
                <a:latin typeface="Times New Roman" panose="02020603050405020304" pitchFamily="18" charset="0"/>
                <a:cs typeface="Times New Roman" panose="02020603050405020304" pitchFamily="18" charset="0"/>
              </a:rPr>
              <a:t>The findings of the experiments reveal the effectiveness of the Early Warning System in identifying at-risk students. It highlights the importance of attendance and credits in predicting student performance and provides insights into which machine learning models perform best in this context.</a:t>
            </a:r>
          </a:p>
        </p:txBody>
      </p:sp>
      <p:sp>
        <p:nvSpPr>
          <p:cNvPr id="9" name="Footer Placeholder 4">
            <a:extLst>
              <a:ext uri="{FF2B5EF4-FFF2-40B4-BE49-F238E27FC236}">
                <a16:creationId xmlns:a16="http://schemas.microsoft.com/office/drawing/2014/main" id="{83FBF6A1-A79B-BAAF-C548-285F23AD36F1}"/>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0" name="Google Shape;119;p1">
            <a:extLst>
              <a:ext uri="{FF2B5EF4-FFF2-40B4-BE49-F238E27FC236}">
                <a16:creationId xmlns:a16="http://schemas.microsoft.com/office/drawing/2014/main" id="{09602FDF-51E2-940D-B11C-C94134B55753}"/>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18</a:t>
            </a:fld>
            <a:endParaRPr dirty="0">
              <a:solidFill>
                <a:schemeClr val="bg1">
                  <a:lumMod val="95000"/>
                </a:schemeClr>
              </a:solidFill>
            </a:endParaRPr>
          </a:p>
        </p:txBody>
      </p:sp>
    </p:spTree>
    <p:extLst>
      <p:ext uri="{BB962C8B-B14F-4D97-AF65-F5344CB8AC3E}">
        <p14:creationId xmlns:p14="http://schemas.microsoft.com/office/powerpoint/2010/main" val="74732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9" name="TextBox 8">
            <a:extLst>
              <a:ext uri="{FF2B5EF4-FFF2-40B4-BE49-F238E27FC236}">
                <a16:creationId xmlns:a16="http://schemas.microsoft.com/office/drawing/2014/main" id="{4D859F19-5842-C7A6-C0D6-6E87880A2F37}"/>
              </a:ext>
            </a:extLst>
          </p:cNvPr>
          <p:cNvSpPr txBox="1"/>
          <p:nvPr/>
        </p:nvSpPr>
        <p:spPr>
          <a:xfrm>
            <a:off x="1551878" y="525264"/>
            <a:ext cx="6040244" cy="2031325"/>
          </a:xfrm>
          <a:prstGeom prst="rect">
            <a:avLst/>
          </a:prstGeom>
          <a:noFill/>
        </p:spPr>
        <p:txBody>
          <a:bodyPr wrap="square">
            <a:spAutoFit/>
          </a:bodyPr>
          <a:lstStyle/>
          <a:p>
            <a:pPr algn="just"/>
            <a:r>
              <a:rPr lang="en-IN" b="1" i="0" u="sng" dirty="0">
                <a:solidFill>
                  <a:schemeClr val="tx1"/>
                </a:solidFill>
                <a:effectLst/>
                <a:latin typeface="Times New Roman" panose="02020603050405020304" pitchFamily="18" charset="0"/>
                <a:cs typeface="Times New Roman" panose="02020603050405020304" pitchFamily="18" charset="0"/>
              </a:rPr>
              <a:t>Parameters Improved by the Method:</a:t>
            </a:r>
          </a:p>
          <a:p>
            <a:pPr algn="just"/>
            <a:endParaRPr lang="en-IN" u="sng" dirty="0">
              <a:solidFill>
                <a:schemeClr val="tx1"/>
              </a:solidFill>
              <a:latin typeface="Times New Roman" panose="02020603050405020304" pitchFamily="18" charset="0"/>
              <a:cs typeface="Times New Roman" panose="02020603050405020304" pitchFamily="18" charset="0"/>
            </a:endParaRPr>
          </a:p>
          <a:p>
            <a:pPr algn="just"/>
            <a:r>
              <a:rPr lang="en-IN" b="1" i="0" dirty="0">
                <a:solidFill>
                  <a:schemeClr val="tx1"/>
                </a:solidFill>
                <a:effectLst/>
                <a:latin typeface="Times New Roman" panose="02020603050405020304" pitchFamily="18" charset="0"/>
                <a:cs typeface="Times New Roman" panose="02020603050405020304" pitchFamily="18" charset="0"/>
              </a:rPr>
              <a:t>Prediction Accuracy:</a:t>
            </a:r>
            <a:r>
              <a:rPr lang="en-IN" b="0" i="0" dirty="0">
                <a:solidFill>
                  <a:schemeClr val="tx1"/>
                </a:solidFill>
                <a:effectLst/>
                <a:latin typeface="Times New Roman" panose="02020603050405020304" pitchFamily="18" charset="0"/>
                <a:cs typeface="Times New Roman" panose="02020603050405020304" pitchFamily="18" charset="0"/>
              </a:rPr>
              <a:t> The primary parameter improved by the Early Warning System is prediction accuracy. By leveraging machine learning models and incorporating features such as internal exam scores, attendance, and credits, the system aims to make more accurate predictions of students' external exam scores. This improvement in accuracy allows educators and administrators to identify students who may be at risk of underperforming more effectively.</a:t>
            </a:r>
          </a:p>
          <a:p>
            <a:pPr algn="just"/>
            <a:endParaRPr lang="en-IN" b="0" i="0" dirty="0">
              <a:solidFill>
                <a:schemeClr val="tx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7D89C4E-F2ED-53BF-F191-5561985949BF}"/>
              </a:ext>
            </a:extLst>
          </p:cNvPr>
          <p:cNvSpPr txBox="1"/>
          <p:nvPr/>
        </p:nvSpPr>
        <p:spPr>
          <a:xfrm>
            <a:off x="1551877" y="2433023"/>
            <a:ext cx="5317273" cy="307777"/>
          </a:xfrm>
          <a:prstGeom prst="rect">
            <a:avLst/>
          </a:prstGeom>
          <a:noFill/>
        </p:spPr>
        <p:txBody>
          <a:bodyPr wrap="square">
            <a:spAutoFit/>
          </a:bodyPr>
          <a:lstStyle/>
          <a:p>
            <a:r>
              <a:rPr lang="en-US" b="1" i="0" u="sng" dirty="0">
                <a:solidFill>
                  <a:schemeClr val="tx1"/>
                </a:solidFill>
                <a:effectLst/>
                <a:latin typeface="Times New Roman" panose="02020603050405020304" pitchFamily="18" charset="0"/>
                <a:cs typeface="Times New Roman" panose="02020603050405020304" pitchFamily="18" charset="0"/>
              </a:rPr>
              <a:t>Mathematical Formulas for Calculating Parameter Values:</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ADF30F8-27E5-0B52-43C5-10D09EABE035}"/>
              </a:ext>
            </a:extLst>
          </p:cNvPr>
          <p:cNvSpPr txBox="1"/>
          <p:nvPr/>
        </p:nvSpPr>
        <p:spPr>
          <a:xfrm>
            <a:off x="1551876" y="2823560"/>
            <a:ext cx="6040243" cy="307777"/>
          </a:xfrm>
          <a:prstGeom prst="rect">
            <a:avLst/>
          </a:prstGeom>
          <a:noFill/>
        </p:spPr>
        <p:txBody>
          <a:bodyPr wrap="square">
            <a:spAutoFit/>
          </a:bodyPr>
          <a:lstStyle/>
          <a:p>
            <a:r>
              <a:rPr lang="en-US" b="1" i="0" dirty="0">
                <a:solidFill>
                  <a:schemeClr val="tx1"/>
                </a:solidFill>
                <a:effectLst/>
                <a:latin typeface="Times New Roman" panose="02020603050405020304" pitchFamily="18" charset="0"/>
                <a:cs typeface="Times New Roman" panose="02020603050405020304" pitchFamily="18" charset="0"/>
              </a:rPr>
              <a:t>Mean Squared Error (MSE):</a:t>
            </a:r>
            <a:r>
              <a:rPr lang="en-US" b="0" i="0" dirty="0">
                <a:solidFill>
                  <a:schemeClr val="tx1"/>
                </a:solidFill>
                <a:effectLst/>
                <a:latin typeface="Times New Roman" panose="02020603050405020304" pitchFamily="18" charset="0"/>
                <a:cs typeface="Times New Roman" panose="02020603050405020304" pitchFamily="18" charset="0"/>
              </a:rPr>
              <a:t> Formula: MSE = </a:t>
            </a:r>
            <a:r>
              <a:rPr lang="el-GR" b="0" i="0" dirty="0">
                <a:solidFill>
                  <a:schemeClr val="tx1"/>
                </a:solidFill>
                <a:effectLst/>
                <a:latin typeface="Times New Roman" panose="02020603050405020304" pitchFamily="18" charset="0"/>
                <a:cs typeface="Times New Roman" panose="02020603050405020304" pitchFamily="18" charset="0"/>
              </a:rPr>
              <a:t>Σ(</a:t>
            </a:r>
            <a:r>
              <a:rPr lang="en-US" b="0" i="0" dirty="0">
                <a:solidFill>
                  <a:schemeClr val="tx1"/>
                </a:solidFill>
                <a:effectLst/>
                <a:latin typeface="Times New Roman" panose="02020603050405020304" pitchFamily="18" charset="0"/>
                <a:cs typeface="Times New Roman" panose="02020603050405020304" pitchFamily="18" charset="0"/>
              </a:rPr>
              <a:t>y_actual - y_predicted)^2 / 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0F506EA-11DD-FD16-5D06-7D11C1B31CE2}"/>
              </a:ext>
            </a:extLst>
          </p:cNvPr>
          <p:cNvSpPr txBox="1"/>
          <p:nvPr/>
        </p:nvSpPr>
        <p:spPr>
          <a:xfrm>
            <a:off x="1551875" y="3136698"/>
            <a:ext cx="5837666" cy="307777"/>
          </a:xfrm>
          <a:prstGeom prst="rect">
            <a:avLst/>
          </a:prstGeom>
          <a:noFill/>
        </p:spPr>
        <p:txBody>
          <a:bodyPr wrap="square">
            <a:spAutoFit/>
          </a:bodyPr>
          <a:lstStyle/>
          <a:p>
            <a:r>
              <a:rPr lang="es-ES" b="1" i="0" dirty="0">
                <a:solidFill>
                  <a:schemeClr val="tx1"/>
                </a:solidFill>
                <a:effectLst/>
                <a:latin typeface="Times New Roman" panose="02020603050405020304" pitchFamily="18" charset="0"/>
                <a:cs typeface="Times New Roman" panose="02020603050405020304" pitchFamily="18" charset="0"/>
              </a:rPr>
              <a:t>Mean Absolute Error (MAE):</a:t>
            </a:r>
            <a:r>
              <a:rPr lang="es-ES" b="0" i="0" dirty="0">
                <a:solidFill>
                  <a:schemeClr val="tx1"/>
                </a:solidFill>
                <a:effectLst/>
                <a:latin typeface="Times New Roman" panose="02020603050405020304" pitchFamily="18" charset="0"/>
                <a:cs typeface="Times New Roman" panose="02020603050405020304" pitchFamily="18" charset="0"/>
              </a:rPr>
              <a:t> Formula: MAE = Σ|y_actual - y_predicted| / 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9978E58-4A05-26E7-8E76-9509684CE57D}"/>
              </a:ext>
            </a:extLst>
          </p:cNvPr>
          <p:cNvSpPr txBox="1"/>
          <p:nvPr/>
        </p:nvSpPr>
        <p:spPr>
          <a:xfrm>
            <a:off x="1551875" y="3444475"/>
            <a:ext cx="7331932" cy="307777"/>
          </a:xfrm>
          <a:prstGeom prst="rect">
            <a:avLst/>
          </a:prstGeom>
          <a:noFill/>
        </p:spPr>
        <p:txBody>
          <a:bodyPr wrap="square">
            <a:spAutoFit/>
          </a:bodyPr>
          <a:lstStyle/>
          <a:p>
            <a:r>
              <a:rPr lang="es-ES" b="1" i="0" dirty="0">
                <a:solidFill>
                  <a:schemeClr val="tx1"/>
                </a:solidFill>
                <a:effectLst/>
                <a:latin typeface="Times New Roman" panose="02020603050405020304" pitchFamily="18" charset="0"/>
                <a:cs typeface="Times New Roman" panose="02020603050405020304" pitchFamily="18" charset="0"/>
              </a:rPr>
              <a:t>R-squared (R2) Score:</a:t>
            </a:r>
            <a:r>
              <a:rPr lang="es-ES" b="0" i="0" dirty="0">
                <a:solidFill>
                  <a:schemeClr val="tx1"/>
                </a:solidFill>
                <a:effectLst/>
                <a:latin typeface="Times New Roman" panose="02020603050405020304" pitchFamily="18" charset="0"/>
                <a:cs typeface="Times New Roman" panose="02020603050405020304" pitchFamily="18" charset="0"/>
              </a:rPr>
              <a:t> Formula: R2 = 1 - (Σ(y_actual - y_predicted)^2 / Σ(y_actual - y_mean)^2)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058E3C8-AF24-EF42-FDB0-231D19737A52}"/>
              </a:ext>
            </a:extLst>
          </p:cNvPr>
          <p:cNvSpPr txBox="1"/>
          <p:nvPr/>
        </p:nvSpPr>
        <p:spPr>
          <a:xfrm>
            <a:off x="1551874" y="3757613"/>
            <a:ext cx="6967658" cy="307777"/>
          </a:xfrm>
          <a:prstGeom prst="rect">
            <a:avLst/>
          </a:prstGeom>
          <a:noFill/>
        </p:spPr>
        <p:txBody>
          <a:bodyPr wrap="square">
            <a:spAutoFit/>
          </a:bodyPr>
          <a:lstStyle/>
          <a:p>
            <a:r>
              <a:rPr lang="en-IN" b="1" i="0" dirty="0">
                <a:solidFill>
                  <a:schemeClr val="tx1"/>
                </a:solidFill>
                <a:effectLst/>
                <a:latin typeface="Times New Roman" panose="02020603050405020304" pitchFamily="18" charset="0"/>
                <a:cs typeface="Times New Roman" panose="02020603050405020304" pitchFamily="18" charset="0"/>
              </a:rPr>
              <a:t>Root Mean Squared Error (RMSE):</a:t>
            </a:r>
            <a:r>
              <a:rPr lang="en-IN" b="0" i="0" dirty="0">
                <a:solidFill>
                  <a:schemeClr val="tx1"/>
                </a:solidFill>
                <a:effectLst/>
                <a:latin typeface="Times New Roman" panose="02020603050405020304" pitchFamily="18" charset="0"/>
                <a:cs typeface="Times New Roman" panose="02020603050405020304" pitchFamily="18" charset="0"/>
              </a:rPr>
              <a:t> Formula: RMSE = √(Σ(y_actual - y_predicted)^2 / 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0" name="Footer Placeholder 4">
            <a:extLst>
              <a:ext uri="{FF2B5EF4-FFF2-40B4-BE49-F238E27FC236}">
                <a16:creationId xmlns:a16="http://schemas.microsoft.com/office/drawing/2014/main" id="{9A3055BB-EE8F-2C39-2C9E-420BD63E8970}"/>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21" name="Google Shape;119;p1">
            <a:extLst>
              <a:ext uri="{FF2B5EF4-FFF2-40B4-BE49-F238E27FC236}">
                <a16:creationId xmlns:a16="http://schemas.microsoft.com/office/drawing/2014/main" id="{A9D0D24F-BB30-B864-85E7-0893988C0EC4}"/>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19</a:t>
            </a:fld>
            <a:endParaRPr dirty="0">
              <a:solidFill>
                <a:schemeClr val="bg1">
                  <a:lumMod val="95000"/>
                </a:schemeClr>
              </a:solidFill>
            </a:endParaRP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17B620C-B332-8E7D-5128-79ABA31FAAF0}"/>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3" name="Google Shape;119;p1">
            <a:extLst>
              <a:ext uri="{FF2B5EF4-FFF2-40B4-BE49-F238E27FC236}">
                <a16:creationId xmlns:a16="http://schemas.microsoft.com/office/drawing/2014/main" id="{505EBD45-66AC-D02A-E632-D09E57C8414D}"/>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solidFill>
              </a:rPr>
              <a:t>2</a:t>
            </a:fld>
            <a:endParaRPr dirty="0">
              <a:solidFill>
                <a:schemeClr val="bg1"/>
              </a:solidFill>
            </a:endParaRPr>
          </a:p>
        </p:txBody>
      </p:sp>
      <p:sp>
        <p:nvSpPr>
          <p:cNvPr id="14" name="Google Shape;73;g13e9e326a68_0_3">
            <a:extLst>
              <a:ext uri="{FF2B5EF4-FFF2-40B4-BE49-F238E27FC236}">
                <a16:creationId xmlns:a16="http://schemas.microsoft.com/office/drawing/2014/main" id="{B7BA732F-75BA-29F6-C50B-D3F7EDB1494D}"/>
              </a:ext>
            </a:extLst>
          </p:cNvPr>
          <p:cNvSpPr txBox="1"/>
          <p:nvPr/>
        </p:nvSpPr>
        <p:spPr>
          <a:xfrm>
            <a:off x="1077862" y="755883"/>
            <a:ext cx="6988275" cy="3631733"/>
          </a:xfrm>
          <a:prstGeom prst="rect">
            <a:avLst/>
          </a:prstGeom>
          <a:noFill/>
          <a:ln>
            <a:noFill/>
          </a:ln>
        </p:spPr>
        <p:txBody>
          <a:bodyPr spcFirstLastPara="1" wrap="square" lIns="91425" tIns="91425" rIns="91425" bIns="91425" anchor="t" anchorCtr="0">
            <a:spAutoFit/>
          </a:bodyPr>
          <a:lstStyle/>
          <a:p>
            <a:pPr marL="82550" lvl="0" algn="just" rtl="0">
              <a:spcBef>
                <a:spcPts val="0"/>
              </a:spcBef>
              <a:spcAft>
                <a:spcPts val="0"/>
              </a:spcAft>
              <a:buSzPts val="2300"/>
            </a:pPr>
            <a:r>
              <a:rPr lang="en-US" b="1" u="sng" dirty="0">
                <a:solidFill>
                  <a:schemeClr val="tx1"/>
                </a:solidFill>
                <a:latin typeface="Times New Roman" panose="02020603050405020304" pitchFamily="18" charset="0"/>
                <a:ea typeface="Calibri"/>
                <a:cs typeface="Times New Roman" panose="02020603050405020304" pitchFamily="18" charset="0"/>
                <a:sym typeface="Calibri"/>
              </a:rPr>
              <a:t>Introduction:</a:t>
            </a:r>
          </a:p>
          <a:p>
            <a:pPr marL="82550" lvl="0" algn="just" rtl="0">
              <a:spcBef>
                <a:spcPts val="0"/>
              </a:spcBef>
              <a:spcAft>
                <a:spcPts val="0"/>
              </a:spcAft>
              <a:buSzPts val="2300"/>
            </a:pPr>
            <a:endParaRPr lang="en-US" dirty="0">
              <a:solidFill>
                <a:schemeClr val="tx1"/>
              </a:solidFill>
              <a:latin typeface="Times New Roman" panose="02020603050405020304" pitchFamily="18" charset="0"/>
              <a:ea typeface="Calibri"/>
              <a:cs typeface="Times New Roman" panose="02020603050405020304" pitchFamily="18" charset="0"/>
              <a:sym typeface="Calibri"/>
            </a:endParaRPr>
          </a:p>
          <a:p>
            <a:pPr marL="82550" algn="just">
              <a:buSzPts val="2300"/>
            </a:pPr>
            <a:r>
              <a:rPr lang="en-IN" b="0" i="0" dirty="0">
                <a:solidFill>
                  <a:schemeClr val="tx1"/>
                </a:solidFill>
                <a:effectLst/>
                <a:latin typeface="Times New Roman" panose="02020603050405020304" pitchFamily="18" charset="0"/>
                <a:cs typeface="Times New Roman" panose="02020603050405020304" pitchFamily="18" charset="0"/>
              </a:rPr>
              <a:t>The Early Warning System (EWS) for Academic Performance is a data-driven solution designed to address the challenges in monitoring and supporting student success in educational institutions. With the increasing complexity of academic programs and the diverse needs of students, it has become crucial to develop systems that can identify at-risk students early and provide timely interventions.</a:t>
            </a:r>
          </a:p>
          <a:p>
            <a:pPr marL="82550" algn="just">
              <a:buSzPts val="2300"/>
            </a:pPr>
            <a:endParaRPr lang="en-IN" b="0" i="0" dirty="0">
              <a:solidFill>
                <a:schemeClr val="tx1"/>
              </a:solidFill>
              <a:effectLst/>
              <a:latin typeface="Times New Roman" panose="02020603050405020304" pitchFamily="18" charset="0"/>
              <a:cs typeface="Times New Roman" panose="02020603050405020304" pitchFamily="18" charset="0"/>
            </a:endParaRPr>
          </a:p>
          <a:p>
            <a:pPr marL="82550" algn="just">
              <a:buSzPts val="2300"/>
            </a:pPr>
            <a:r>
              <a:rPr lang="en-IN" dirty="0">
                <a:solidFill>
                  <a:schemeClr val="tx1"/>
                </a:solidFill>
                <a:latin typeface="Times New Roman" panose="02020603050405020304" pitchFamily="18" charset="0"/>
                <a:ea typeface="Calibri"/>
                <a:cs typeface="Times New Roman" panose="02020603050405020304" pitchFamily="18" charset="0"/>
                <a:sym typeface="Calibri"/>
              </a:rPr>
              <a:t>The following are required to develop the system:</a:t>
            </a:r>
          </a:p>
          <a:p>
            <a:pPr marL="82550" algn="just">
              <a:buSzPts val="2300"/>
            </a:pPr>
            <a:r>
              <a:rPr lang="en-IN" dirty="0">
                <a:solidFill>
                  <a:schemeClr val="tx1"/>
                </a:solidFill>
                <a:latin typeface="Times New Roman" panose="02020603050405020304" pitchFamily="18" charset="0"/>
                <a:ea typeface="Calibri"/>
                <a:cs typeface="Times New Roman" panose="02020603050405020304" pitchFamily="18" charset="0"/>
                <a:sym typeface="Calibri"/>
              </a:rPr>
              <a:t>1. Data: </a:t>
            </a:r>
            <a:r>
              <a:rPr lang="en-IN" b="0" i="0" dirty="0">
                <a:solidFill>
                  <a:schemeClr val="tx1"/>
                </a:solidFill>
                <a:effectLst/>
                <a:latin typeface="Times New Roman" panose="02020603050405020304" pitchFamily="18" charset="0"/>
                <a:cs typeface="Times New Roman" panose="02020603050405020304" pitchFamily="18" charset="0"/>
              </a:rPr>
              <a:t>The system requires access to data related to student performance, including internal exam scores, attendance records, credits earned, and contact information.</a:t>
            </a:r>
          </a:p>
          <a:p>
            <a:pPr marL="82550" algn="just">
              <a:buSzPts val="2300"/>
            </a:pPr>
            <a:r>
              <a:rPr lang="en-IN" dirty="0">
                <a:solidFill>
                  <a:schemeClr val="tx1"/>
                </a:solidFill>
                <a:latin typeface="Times New Roman" panose="02020603050405020304" pitchFamily="18" charset="0"/>
                <a:ea typeface="Calibri"/>
                <a:cs typeface="Times New Roman" panose="02020603050405020304" pitchFamily="18" charset="0"/>
                <a:sym typeface="Calibri"/>
              </a:rPr>
              <a:t>2. Machine Learning Models: </a:t>
            </a:r>
            <a:r>
              <a:rPr lang="en-IN" b="0" i="0" dirty="0">
                <a:solidFill>
                  <a:schemeClr val="tx1"/>
                </a:solidFill>
                <a:effectLst/>
                <a:latin typeface="Times New Roman" panose="02020603050405020304" pitchFamily="18" charset="0"/>
                <a:cs typeface="Times New Roman" panose="02020603050405020304" pitchFamily="18" charset="0"/>
              </a:rPr>
              <a:t>To predict student performance, machine learning models are used.</a:t>
            </a:r>
          </a:p>
          <a:p>
            <a:pPr marL="82550" algn="just">
              <a:buSzPts val="2300"/>
            </a:pPr>
            <a:r>
              <a:rPr lang="en-IN" dirty="0">
                <a:solidFill>
                  <a:schemeClr val="tx1"/>
                </a:solidFill>
                <a:latin typeface="Times New Roman" panose="02020603050405020304" pitchFamily="18" charset="0"/>
                <a:ea typeface="Calibri"/>
                <a:cs typeface="Times New Roman" panose="02020603050405020304" pitchFamily="18" charset="0"/>
                <a:sym typeface="Calibri"/>
              </a:rPr>
              <a:t>3. </a:t>
            </a:r>
            <a:r>
              <a:rPr lang="en-IN" b="0" i="0" dirty="0">
                <a:solidFill>
                  <a:schemeClr val="tx1"/>
                </a:solidFill>
                <a:effectLst/>
                <a:latin typeface="Times New Roman" panose="02020603050405020304" pitchFamily="18" charset="0"/>
                <a:cs typeface="Times New Roman" panose="02020603050405020304" pitchFamily="18" charset="0"/>
              </a:rPr>
              <a:t>Alerting Mechanism: An email-based alerting system is employed to notify both students and academic staff of potential issues.</a:t>
            </a:r>
          </a:p>
          <a:p>
            <a:pPr marL="82550" algn="just">
              <a:buSzPts val="2300"/>
            </a:pPr>
            <a:endParaRPr lang="en-IN" dirty="0">
              <a:solidFill>
                <a:schemeClr val="tx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4211881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DFA887-B673-6CB6-5DE3-174B87D70185}"/>
              </a:ext>
            </a:extLst>
          </p:cNvPr>
          <p:cNvSpPr txBox="1"/>
          <p:nvPr/>
        </p:nvSpPr>
        <p:spPr>
          <a:xfrm>
            <a:off x="2286000" y="1740753"/>
            <a:ext cx="4572000" cy="1661993"/>
          </a:xfrm>
          <a:prstGeom prst="rect">
            <a:avLst/>
          </a:prstGeom>
          <a:noFill/>
        </p:spPr>
        <p:txBody>
          <a:bodyPr wrap="square">
            <a:spAutoFit/>
          </a:bodyPr>
          <a:lstStyle/>
          <a:p>
            <a:r>
              <a:rPr lang="en-IN" sz="1800" b="1" i="0" u="sng" dirty="0">
                <a:effectLst/>
                <a:latin typeface="Times New Roman" panose="02020603050405020304" pitchFamily="18" charset="0"/>
                <a:cs typeface="Times New Roman" panose="02020603050405020304" pitchFamily="18" charset="0"/>
              </a:rPr>
              <a:t>Why our Parameter Values Improved:</a:t>
            </a:r>
          </a:p>
          <a:p>
            <a:endParaRPr lang="en-IN" b="1" i="0" u="sng"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Incorporation of Relevant Features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Machine Learning Models</a:t>
            </a:r>
            <a:r>
              <a:rPr lang="en-IN" i="0" dirty="0">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Cross-Validation</a:t>
            </a:r>
            <a:endParaRPr lang="en-IN"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Preprocessing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Feedback</a:t>
            </a:r>
            <a:endParaRPr lang="en-US" dirty="0">
              <a:latin typeface="Times New Roman" panose="02020603050405020304" pitchFamily="18" charset="0"/>
              <a:cs typeface="Times New Roman" panose="02020603050405020304" pitchFamily="18" charset="0"/>
            </a:endParaRPr>
          </a:p>
        </p:txBody>
      </p:sp>
      <p:sp>
        <p:nvSpPr>
          <p:cNvPr id="12" name="Footer Placeholder 4">
            <a:extLst>
              <a:ext uri="{FF2B5EF4-FFF2-40B4-BE49-F238E27FC236}">
                <a16:creationId xmlns:a16="http://schemas.microsoft.com/office/drawing/2014/main" id="{DEA0C9E9-85C8-7002-C4A8-748A4786A58B}"/>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3" name="Google Shape;119;p1">
            <a:extLst>
              <a:ext uri="{FF2B5EF4-FFF2-40B4-BE49-F238E27FC236}">
                <a16:creationId xmlns:a16="http://schemas.microsoft.com/office/drawing/2014/main" id="{3C0A0093-4EF1-689C-F230-C7851CA4D45F}"/>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20</a:t>
            </a:fld>
            <a:endParaRPr dirty="0">
              <a:solidFill>
                <a:schemeClr val="bg1">
                  <a:lumMod val="95000"/>
                </a:schemeClr>
              </a:solidFill>
            </a:endParaRPr>
          </a:p>
        </p:txBody>
      </p:sp>
    </p:spTree>
    <p:extLst>
      <p:ext uri="{BB962C8B-B14F-4D97-AF65-F5344CB8AC3E}">
        <p14:creationId xmlns:p14="http://schemas.microsoft.com/office/powerpoint/2010/main" val="269866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A2268E0-5E6A-27B6-488B-4A1EA16BB7E0}"/>
              </a:ext>
            </a:extLst>
          </p:cNvPr>
          <p:cNvSpPr txBox="1"/>
          <p:nvPr/>
        </p:nvSpPr>
        <p:spPr>
          <a:xfrm>
            <a:off x="1312126" y="1556087"/>
            <a:ext cx="6411951" cy="2031325"/>
          </a:xfrm>
          <a:prstGeom prst="rect">
            <a:avLst/>
          </a:prstGeom>
          <a:noFill/>
        </p:spPr>
        <p:txBody>
          <a:bodyPr wrap="square">
            <a:spAutoFit/>
          </a:bodyPr>
          <a:lstStyle/>
          <a:p>
            <a:pPr algn="just"/>
            <a:r>
              <a:rPr lang="en-IN" b="0" i="0" dirty="0">
                <a:solidFill>
                  <a:schemeClr val="tx1"/>
                </a:solidFill>
                <a:effectLst/>
                <a:latin typeface="Times New Roman" panose="02020603050405020304" pitchFamily="18" charset="0"/>
                <a:cs typeface="Times New Roman" panose="02020603050405020304" pitchFamily="18" charset="0"/>
              </a:rPr>
              <a:t>The system justifies its approach by demonstrating how predictive models can leverage internal exam scores, attendance, and credits to accurately predict students' external exam scores. It also justifies the choice of machine learning models and provides mathematical formulas for the evaluation metrics used to assess model performance.</a:t>
            </a:r>
          </a:p>
          <a:p>
            <a:pPr algn="just"/>
            <a:r>
              <a:rPr lang="en-IN" b="0" i="0" dirty="0">
                <a:solidFill>
                  <a:schemeClr val="tx1"/>
                </a:solidFill>
                <a:effectLst/>
                <a:latin typeface="Times New Roman" panose="02020603050405020304" pitchFamily="18" charset="0"/>
                <a:cs typeface="Times New Roman" panose="02020603050405020304" pitchFamily="18" charset="0"/>
              </a:rPr>
              <a:t>In summary, the Early Warning System for Academic Performance is a data-driven solution designed to enhance student success and retention by identifying and supporting at-risk students early in their academic journey. It combines data collection, preprocessing, machine learning, and alerting mechanisms to provide a comprehensive and effective solution for educational institutions.</a:t>
            </a:r>
          </a:p>
        </p:txBody>
      </p:sp>
      <p:sp>
        <p:nvSpPr>
          <p:cNvPr id="12" name="TextBox 11">
            <a:extLst>
              <a:ext uri="{FF2B5EF4-FFF2-40B4-BE49-F238E27FC236}">
                <a16:creationId xmlns:a16="http://schemas.microsoft.com/office/drawing/2014/main" id="{8D8FE1CA-CC02-2DD9-64AE-BB27F749C192}"/>
              </a:ext>
            </a:extLst>
          </p:cNvPr>
          <p:cNvSpPr txBox="1"/>
          <p:nvPr/>
        </p:nvSpPr>
        <p:spPr>
          <a:xfrm>
            <a:off x="1312126" y="1052848"/>
            <a:ext cx="2884449" cy="400110"/>
          </a:xfrm>
          <a:prstGeom prst="rect">
            <a:avLst/>
          </a:prstGeom>
          <a:noFill/>
        </p:spPr>
        <p:txBody>
          <a:bodyPr wrap="square" rtlCol="0">
            <a:spAutoFit/>
          </a:bodyPr>
          <a:lstStyle/>
          <a:p>
            <a:r>
              <a:rPr lang="en-US" sz="2000" b="1" dirty="0">
                <a:solidFill>
                  <a:schemeClr val="tx1"/>
                </a:solidFill>
                <a:latin typeface="Times New Roman" panose="02020603050405020304" pitchFamily="18" charset="0"/>
                <a:cs typeface="Times New Roman" panose="02020603050405020304" pitchFamily="18" charset="0"/>
              </a:rPr>
              <a:t>Conclusion:</a:t>
            </a:r>
          </a:p>
        </p:txBody>
      </p:sp>
      <p:sp>
        <p:nvSpPr>
          <p:cNvPr id="13" name="Footer Placeholder 4">
            <a:extLst>
              <a:ext uri="{FF2B5EF4-FFF2-40B4-BE49-F238E27FC236}">
                <a16:creationId xmlns:a16="http://schemas.microsoft.com/office/drawing/2014/main" id="{871483CE-D892-7F58-46DB-BB27B9764DA5}"/>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4" name="Google Shape;119;p1">
            <a:extLst>
              <a:ext uri="{FF2B5EF4-FFF2-40B4-BE49-F238E27FC236}">
                <a16:creationId xmlns:a16="http://schemas.microsoft.com/office/drawing/2014/main" id="{57EAEED3-33F4-2DED-151D-CDC8DDDA1C3E}"/>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21</a:t>
            </a:fld>
            <a:endParaRPr dirty="0">
              <a:solidFill>
                <a:schemeClr val="bg1">
                  <a:lumMod val="95000"/>
                </a:schemeClr>
              </a:solidFill>
            </a:endParaRPr>
          </a:p>
        </p:txBody>
      </p:sp>
    </p:spTree>
    <p:extLst>
      <p:ext uri="{BB962C8B-B14F-4D97-AF65-F5344CB8AC3E}">
        <p14:creationId xmlns:p14="http://schemas.microsoft.com/office/powerpoint/2010/main" val="409647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7599FE5-70A6-A1C3-DB46-7E8A0CC9CD27}"/>
              </a:ext>
            </a:extLst>
          </p:cNvPr>
          <p:cNvSpPr txBox="1"/>
          <p:nvPr/>
        </p:nvSpPr>
        <p:spPr>
          <a:xfrm>
            <a:off x="2767361" y="2248584"/>
            <a:ext cx="3609278"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THANK YOU</a:t>
            </a:r>
          </a:p>
        </p:txBody>
      </p:sp>
      <p:sp>
        <p:nvSpPr>
          <p:cNvPr id="11" name="Footer Placeholder 4">
            <a:extLst>
              <a:ext uri="{FF2B5EF4-FFF2-40B4-BE49-F238E27FC236}">
                <a16:creationId xmlns:a16="http://schemas.microsoft.com/office/drawing/2014/main" id="{B3EEBFDE-4942-3A47-DC28-A49A7195B482}"/>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2" name="Google Shape;119;p1">
            <a:extLst>
              <a:ext uri="{FF2B5EF4-FFF2-40B4-BE49-F238E27FC236}">
                <a16:creationId xmlns:a16="http://schemas.microsoft.com/office/drawing/2014/main" id="{88921CC2-CFCE-DC6F-D2D2-E16CF6BFD85A}"/>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22</a:t>
            </a:fld>
            <a:endParaRPr dirty="0">
              <a:solidFill>
                <a:schemeClr val="bg1">
                  <a:lumMod val="95000"/>
                </a:schemeClr>
              </a:solidFill>
            </a:endParaRPr>
          </a:p>
        </p:txBody>
      </p:sp>
    </p:spTree>
    <p:extLst>
      <p:ext uri="{BB962C8B-B14F-4D97-AF65-F5344CB8AC3E}">
        <p14:creationId xmlns:p14="http://schemas.microsoft.com/office/powerpoint/2010/main" val="148068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1785AC1-B412-79DA-DF82-7D60B305B7CE}"/>
              </a:ext>
            </a:extLst>
          </p:cNvPr>
          <p:cNvSpPr txBox="1"/>
          <p:nvPr/>
        </p:nvSpPr>
        <p:spPr>
          <a:xfrm>
            <a:off x="1437577" y="1879252"/>
            <a:ext cx="6268845" cy="1384995"/>
          </a:xfrm>
          <a:prstGeom prst="rect">
            <a:avLst/>
          </a:prstGeom>
          <a:noFill/>
        </p:spPr>
        <p:txBody>
          <a:bodyPr wrap="square">
            <a:spAutoFit/>
          </a:bodyPr>
          <a:lstStyle/>
          <a:p>
            <a:pPr algn="just"/>
            <a:r>
              <a:rPr lang="en-IN" b="0" i="0" dirty="0">
                <a:solidFill>
                  <a:schemeClr val="tx1"/>
                </a:solidFill>
                <a:effectLst/>
                <a:latin typeface="Times New Roman" panose="02020603050405020304" pitchFamily="18" charset="0"/>
                <a:cs typeface="Times New Roman" panose="02020603050405020304" pitchFamily="18" charset="0"/>
              </a:rPr>
              <a:t>The Early Warning System has several applications, including but not limited to:</a:t>
            </a:r>
          </a:p>
          <a:p>
            <a:pPr algn="just">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Identifying students at risk of failing or falling behind in their coursework.</a:t>
            </a:r>
          </a:p>
          <a:p>
            <a:pPr algn="just">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Providing personalized feedback and recommendations to students for improvement.</a:t>
            </a:r>
          </a:p>
          <a:p>
            <a:pPr algn="just">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Assisting academic advisors and instructors in targeting interventions.</a:t>
            </a:r>
          </a:p>
          <a:p>
            <a:pPr algn="just">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Enhancing overall student retention and success rates.</a:t>
            </a:r>
          </a:p>
        </p:txBody>
      </p:sp>
      <p:sp>
        <p:nvSpPr>
          <p:cNvPr id="12" name="TextBox 11">
            <a:extLst>
              <a:ext uri="{FF2B5EF4-FFF2-40B4-BE49-F238E27FC236}">
                <a16:creationId xmlns:a16="http://schemas.microsoft.com/office/drawing/2014/main" id="{67584ECB-0CA7-044F-D1FA-222E2AB7B582}"/>
              </a:ext>
            </a:extLst>
          </p:cNvPr>
          <p:cNvSpPr txBox="1"/>
          <p:nvPr/>
        </p:nvSpPr>
        <p:spPr>
          <a:xfrm>
            <a:off x="1437577" y="1277880"/>
            <a:ext cx="4616605"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Applications:</a:t>
            </a:r>
          </a:p>
        </p:txBody>
      </p:sp>
      <p:sp>
        <p:nvSpPr>
          <p:cNvPr id="13" name="Footer Placeholder 4">
            <a:extLst>
              <a:ext uri="{FF2B5EF4-FFF2-40B4-BE49-F238E27FC236}">
                <a16:creationId xmlns:a16="http://schemas.microsoft.com/office/drawing/2014/main" id="{794FB3D9-503E-A47D-D4B7-E1A544B98274}"/>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4" name="Google Shape;119;p1">
            <a:extLst>
              <a:ext uri="{FF2B5EF4-FFF2-40B4-BE49-F238E27FC236}">
                <a16:creationId xmlns:a16="http://schemas.microsoft.com/office/drawing/2014/main" id="{02C75B35-D501-FA8D-6459-584197B1949D}"/>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3</a:t>
            </a:fld>
            <a:endParaRPr dirty="0">
              <a:solidFill>
                <a:schemeClr val="bg1">
                  <a:lumMod val="95000"/>
                </a:schemeClr>
              </a:solidFill>
            </a:endParaRPr>
          </a:p>
        </p:txBody>
      </p:sp>
    </p:spTree>
    <p:extLst>
      <p:ext uri="{BB962C8B-B14F-4D97-AF65-F5344CB8AC3E}">
        <p14:creationId xmlns:p14="http://schemas.microsoft.com/office/powerpoint/2010/main" val="8750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7" name="TextBox 6">
            <a:extLst>
              <a:ext uri="{FF2B5EF4-FFF2-40B4-BE49-F238E27FC236}">
                <a16:creationId xmlns:a16="http://schemas.microsoft.com/office/drawing/2014/main" id="{8D473A7A-F030-BFC6-4B33-46E317DA7A78}"/>
              </a:ext>
            </a:extLst>
          </p:cNvPr>
          <p:cNvSpPr txBox="1"/>
          <p:nvPr/>
        </p:nvSpPr>
        <p:spPr>
          <a:xfrm>
            <a:off x="1182029" y="1017478"/>
            <a:ext cx="6713034" cy="2677656"/>
          </a:xfrm>
          <a:prstGeom prst="rect">
            <a:avLst/>
          </a:prstGeom>
          <a:noFill/>
        </p:spPr>
        <p:txBody>
          <a:bodyPr wrap="square">
            <a:spAutoFit/>
          </a:bodyPr>
          <a:lstStyle/>
          <a:p>
            <a:pPr algn="just"/>
            <a:r>
              <a:rPr lang="en-IN" b="1" i="0" u="sng" dirty="0">
                <a:solidFill>
                  <a:schemeClr val="tx1"/>
                </a:solidFill>
                <a:effectLst/>
                <a:latin typeface="Times New Roman" panose="02020603050405020304" pitchFamily="18" charset="0"/>
                <a:cs typeface="Times New Roman" panose="02020603050405020304" pitchFamily="18" charset="0"/>
              </a:rPr>
              <a:t>Problem Statement:</a:t>
            </a:r>
            <a:endParaRPr lang="en-IN" b="0" i="0" u="sng" dirty="0">
              <a:solidFill>
                <a:schemeClr val="tx1"/>
              </a:solidFill>
              <a:effectLst/>
              <a:latin typeface="Times New Roman" panose="02020603050405020304" pitchFamily="18" charset="0"/>
              <a:cs typeface="Times New Roman" panose="02020603050405020304" pitchFamily="18" charset="0"/>
            </a:endParaRPr>
          </a:p>
          <a:p>
            <a:pPr algn="just"/>
            <a:r>
              <a:rPr lang="en-IN" b="0" i="0" dirty="0">
                <a:solidFill>
                  <a:schemeClr val="tx1"/>
                </a:solidFill>
                <a:effectLst/>
                <a:latin typeface="Times New Roman" panose="02020603050405020304" pitchFamily="18" charset="0"/>
                <a:cs typeface="Times New Roman" panose="02020603050405020304" pitchFamily="18" charset="0"/>
              </a:rPr>
              <a:t>The problem addressed by this system is the challenge of identifying students who may be facing academic difficulties early in the semester. Without timely intervention, these students may struggle and potentially drop out, leading to negative consequences for both the students and the institution.</a:t>
            </a:r>
          </a:p>
          <a:p>
            <a:pPr algn="just"/>
            <a:endParaRPr lang="en-IN" b="0" i="0" dirty="0">
              <a:solidFill>
                <a:schemeClr val="tx1"/>
              </a:solidFill>
              <a:effectLst/>
              <a:latin typeface="Times New Roman" panose="02020603050405020304" pitchFamily="18" charset="0"/>
              <a:cs typeface="Times New Roman" panose="02020603050405020304" pitchFamily="18" charset="0"/>
            </a:endParaRPr>
          </a:p>
          <a:p>
            <a:pPr algn="just"/>
            <a:endParaRPr lang="en-IN" b="0" i="0" dirty="0">
              <a:solidFill>
                <a:schemeClr val="tx1"/>
              </a:solidFill>
              <a:effectLst/>
              <a:latin typeface="Times New Roman" panose="02020603050405020304" pitchFamily="18" charset="0"/>
              <a:cs typeface="Times New Roman" panose="02020603050405020304" pitchFamily="18" charset="0"/>
            </a:endParaRPr>
          </a:p>
          <a:p>
            <a:pPr algn="just"/>
            <a:r>
              <a:rPr lang="en-IN" b="1" i="0" u="sng" dirty="0">
                <a:solidFill>
                  <a:schemeClr val="tx1"/>
                </a:solidFill>
                <a:effectLst/>
                <a:latin typeface="Times New Roman" panose="02020603050405020304" pitchFamily="18" charset="0"/>
                <a:cs typeface="Times New Roman" panose="02020603050405020304" pitchFamily="18" charset="0"/>
              </a:rPr>
              <a:t>Illustration of the Problem:</a:t>
            </a:r>
            <a:endParaRPr lang="en-IN" b="0" i="0" u="sng" dirty="0">
              <a:solidFill>
                <a:schemeClr val="tx1"/>
              </a:solidFill>
              <a:effectLst/>
              <a:latin typeface="Times New Roman" panose="02020603050405020304" pitchFamily="18" charset="0"/>
              <a:cs typeface="Times New Roman" panose="02020603050405020304" pitchFamily="18" charset="0"/>
            </a:endParaRPr>
          </a:p>
          <a:p>
            <a:pPr algn="just"/>
            <a:r>
              <a:rPr lang="en-IN" b="0" i="0" dirty="0">
                <a:solidFill>
                  <a:schemeClr val="tx1"/>
                </a:solidFill>
                <a:effectLst/>
                <a:latin typeface="Times New Roman" panose="02020603050405020304" pitchFamily="18" charset="0"/>
                <a:cs typeface="Times New Roman" panose="02020603050405020304" pitchFamily="18" charset="0"/>
              </a:rPr>
              <a:t>Consider a scenario where many students are enrolled in a challenging academic program. Some students may have low internal exam scores, irregular attendance, or a shortage of credits. Without a systematic approach to identify and assist these students, they may face academic setbacks and even academic probation.</a:t>
            </a:r>
          </a:p>
        </p:txBody>
      </p:sp>
      <p:sp>
        <p:nvSpPr>
          <p:cNvPr id="8" name="Footer Placeholder 4">
            <a:extLst>
              <a:ext uri="{FF2B5EF4-FFF2-40B4-BE49-F238E27FC236}">
                <a16:creationId xmlns:a16="http://schemas.microsoft.com/office/drawing/2014/main" id="{6D9D1511-28B9-764B-2A70-1ABA4B2ED2CF}"/>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1" name="Google Shape;119;p1">
            <a:extLst>
              <a:ext uri="{FF2B5EF4-FFF2-40B4-BE49-F238E27FC236}">
                <a16:creationId xmlns:a16="http://schemas.microsoft.com/office/drawing/2014/main" id="{79654098-8977-BD36-836C-44292648B0C0}"/>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4</a:t>
            </a:fld>
            <a:endParaRPr dirty="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8" name="TextBox 7">
            <a:extLst>
              <a:ext uri="{FF2B5EF4-FFF2-40B4-BE49-F238E27FC236}">
                <a16:creationId xmlns:a16="http://schemas.microsoft.com/office/drawing/2014/main" id="{C4437C22-E5A9-26EA-CA48-6FE24CCD5B82}"/>
              </a:ext>
            </a:extLst>
          </p:cNvPr>
          <p:cNvSpPr txBox="1"/>
          <p:nvPr/>
        </p:nvSpPr>
        <p:spPr>
          <a:xfrm>
            <a:off x="854927" y="1663809"/>
            <a:ext cx="7196253" cy="1384995"/>
          </a:xfrm>
          <a:prstGeom prst="rect">
            <a:avLst/>
          </a:prstGeom>
          <a:noFill/>
        </p:spPr>
        <p:txBody>
          <a:bodyPr wrap="square">
            <a:spAutoFit/>
          </a:bodyPr>
          <a:lstStyle/>
          <a:p>
            <a:pPr algn="just"/>
            <a:r>
              <a:rPr lang="en-IN" b="1" i="0" u="sng" dirty="0">
                <a:solidFill>
                  <a:schemeClr val="tx1"/>
                </a:solidFill>
                <a:effectLst/>
                <a:latin typeface="Times New Roman" panose="02020603050405020304" pitchFamily="18" charset="0"/>
                <a:cs typeface="Times New Roman" panose="02020603050405020304" pitchFamily="18" charset="0"/>
              </a:rPr>
              <a:t>Proposed Method:</a:t>
            </a:r>
          </a:p>
          <a:p>
            <a:pPr algn="just"/>
            <a:endParaRPr lang="en-IN" b="0" i="0" dirty="0">
              <a:solidFill>
                <a:schemeClr val="tx1"/>
              </a:solidFill>
              <a:effectLst/>
              <a:latin typeface="Times New Roman" panose="02020603050405020304" pitchFamily="18" charset="0"/>
              <a:cs typeface="Times New Roman" panose="02020603050405020304" pitchFamily="18" charset="0"/>
            </a:endParaRPr>
          </a:p>
          <a:p>
            <a:pPr algn="just"/>
            <a:r>
              <a:rPr lang="en-IN" b="0" i="0" dirty="0">
                <a:solidFill>
                  <a:schemeClr val="tx1"/>
                </a:solidFill>
                <a:effectLst/>
                <a:latin typeface="Times New Roman" panose="02020603050405020304" pitchFamily="18" charset="0"/>
                <a:cs typeface="Times New Roman" panose="02020603050405020304" pitchFamily="18" charset="0"/>
              </a:rPr>
              <a:t>The proposed Early Warning System leverages machine learning techniques to predict students' external exam scores based on their internal exam scores. The steps involved include data collection, preprocessing, model training, and evaluation. The system also considers attendance and credit records to provide a comprehensive view of student performance.</a:t>
            </a:r>
          </a:p>
        </p:txBody>
      </p:sp>
      <p:sp>
        <p:nvSpPr>
          <p:cNvPr id="9" name="Footer Placeholder 4">
            <a:extLst>
              <a:ext uri="{FF2B5EF4-FFF2-40B4-BE49-F238E27FC236}">
                <a16:creationId xmlns:a16="http://schemas.microsoft.com/office/drawing/2014/main" id="{C5738AAB-9EC0-398D-EF12-F9DFDBE5BA7D}"/>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0" name="Google Shape;119;p1">
            <a:extLst>
              <a:ext uri="{FF2B5EF4-FFF2-40B4-BE49-F238E27FC236}">
                <a16:creationId xmlns:a16="http://schemas.microsoft.com/office/drawing/2014/main" id="{CA2EFFBA-6CF7-EA99-E98D-20728482426D}"/>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5</a:t>
            </a:fld>
            <a:endParaRPr dirty="0">
              <a:solidFill>
                <a:schemeClr val="bg1">
                  <a:lumMod val="95000"/>
                </a:schemeClr>
              </a:solidFill>
            </a:endParaRPr>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9" name="TextBox 8">
            <a:extLst>
              <a:ext uri="{FF2B5EF4-FFF2-40B4-BE49-F238E27FC236}">
                <a16:creationId xmlns:a16="http://schemas.microsoft.com/office/drawing/2014/main" id="{ED2F1250-DE3E-44CB-C255-0BC3F6A05989}"/>
              </a:ext>
            </a:extLst>
          </p:cNvPr>
          <p:cNvSpPr txBox="1"/>
          <p:nvPr/>
        </p:nvSpPr>
        <p:spPr>
          <a:xfrm>
            <a:off x="1170878" y="1340643"/>
            <a:ext cx="6802244" cy="2462213"/>
          </a:xfrm>
          <a:prstGeom prst="rect">
            <a:avLst/>
          </a:prstGeom>
          <a:noFill/>
        </p:spPr>
        <p:txBody>
          <a:bodyPr wrap="square">
            <a:spAutoFit/>
          </a:bodyPr>
          <a:lstStyle/>
          <a:p>
            <a:pPr algn="just"/>
            <a:r>
              <a:rPr lang="en-IN" b="1" i="0" u="sng" dirty="0">
                <a:solidFill>
                  <a:schemeClr val="tx1"/>
                </a:solidFill>
                <a:effectLst/>
                <a:latin typeface="Times New Roman" panose="02020603050405020304" pitchFamily="18" charset="0"/>
                <a:cs typeface="Times New Roman" panose="02020603050405020304" pitchFamily="18" charset="0"/>
              </a:rPr>
              <a:t>Illustration for Proposed Method:</a:t>
            </a:r>
            <a:endParaRPr lang="en-IN" b="0" i="0" u="sng"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Data Collection: The system collects data on internal exam scores, attendance, and credits from educational institutions.</a:t>
            </a:r>
          </a:p>
          <a:p>
            <a:pPr marL="285750" indent="-28575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Preprocessing: Data preprocessing involves cleaning and transforming the data to make it suitable for analysis.</a:t>
            </a:r>
          </a:p>
          <a:p>
            <a:pPr marL="285750" indent="-28575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Model Training: Machine learning models like Linear Regression, Ridge Regression, SVR, Polynomial Regression, and Random Forest Regression are trained on historical data.</a:t>
            </a:r>
          </a:p>
          <a:p>
            <a:pPr marL="285750" indent="-28575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Prediction: The trained models are used to predict student’s external exam scores.</a:t>
            </a:r>
          </a:p>
          <a:p>
            <a:pPr marL="285750" indent="-28575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Alerting: Alerts are generated for students who may be at risk based on their predicted scores, attendance, and credit status.</a:t>
            </a:r>
          </a:p>
        </p:txBody>
      </p:sp>
      <p:sp>
        <p:nvSpPr>
          <p:cNvPr id="10" name="Footer Placeholder 4">
            <a:extLst>
              <a:ext uri="{FF2B5EF4-FFF2-40B4-BE49-F238E27FC236}">
                <a16:creationId xmlns:a16="http://schemas.microsoft.com/office/drawing/2014/main" id="{47714D1F-83BE-02B1-3EEF-535FA6DDA10A}"/>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1" name="Google Shape;119;p1">
            <a:extLst>
              <a:ext uri="{FF2B5EF4-FFF2-40B4-BE49-F238E27FC236}">
                <a16:creationId xmlns:a16="http://schemas.microsoft.com/office/drawing/2014/main" id="{4A9EA932-467F-D14B-FB59-B6BB261D12EA}"/>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6</a:t>
            </a:fld>
            <a:endParaRPr dirty="0">
              <a:solidFill>
                <a:schemeClr val="bg1">
                  <a:lumMod val="95000"/>
                </a:schemeClr>
              </a:solidFill>
            </a:endParaRPr>
          </a:p>
        </p:txBody>
      </p:sp>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7" name="TextBox 6">
            <a:extLst>
              <a:ext uri="{FF2B5EF4-FFF2-40B4-BE49-F238E27FC236}">
                <a16:creationId xmlns:a16="http://schemas.microsoft.com/office/drawing/2014/main" id="{05419ECC-A95D-1A98-8B3E-D2A2A5A1D4D0}"/>
              </a:ext>
            </a:extLst>
          </p:cNvPr>
          <p:cNvSpPr txBox="1"/>
          <p:nvPr/>
        </p:nvSpPr>
        <p:spPr>
          <a:xfrm>
            <a:off x="2300868" y="661639"/>
            <a:ext cx="4542264"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Experiment Environment</a:t>
            </a:r>
          </a:p>
        </p:txBody>
      </p:sp>
      <p:sp>
        <p:nvSpPr>
          <p:cNvPr id="8" name="TextBox 7">
            <a:extLst>
              <a:ext uri="{FF2B5EF4-FFF2-40B4-BE49-F238E27FC236}">
                <a16:creationId xmlns:a16="http://schemas.microsoft.com/office/drawing/2014/main" id="{B84344E9-E6BE-9A44-F7A9-C6F05923C8AF}"/>
              </a:ext>
            </a:extLst>
          </p:cNvPr>
          <p:cNvSpPr txBox="1"/>
          <p:nvPr/>
        </p:nvSpPr>
        <p:spPr>
          <a:xfrm>
            <a:off x="1241502" y="1122555"/>
            <a:ext cx="6660995" cy="35394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System Requirements: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Processor: </a:t>
            </a:r>
            <a:r>
              <a:rPr lang="en-US" dirty="0">
                <a:latin typeface="Times New Roman" panose="02020603050405020304" pitchFamily="18" charset="0"/>
                <a:cs typeface="Times New Roman" panose="02020603050405020304" pitchFamily="18" charset="0"/>
              </a:rPr>
              <a:t>Dual core i3 or equivalent.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RAM: </a:t>
            </a:r>
            <a:r>
              <a:rPr lang="en-US" dirty="0">
                <a:latin typeface="Times New Roman" panose="02020603050405020304" pitchFamily="18" charset="0"/>
                <a:cs typeface="Times New Roman" panose="02020603050405020304" pitchFamily="18" charset="0"/>
              </a:rPr>
              <a:t>4GB.</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Hard Disk: </a:t>
            </a:r>
            <a:r>
              <a:rPr lang="en-US" dirty="0">
                <a:latin typeface="Times New Roman" panose="02020603050405020304" pitchFamily="18" charset="0"/>
                <a:cs typeface="Times New Roman" panose="02020603050405020304" pitchFamily="18" charset="0"/>
              </a:rPr>
              <a:t>128GB</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Operating System: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Linux, Windows 10, macOS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Internet Connectivity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 Studio Code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PyCharm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IDE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Coding Language: Python 3.10.11</a:t>
            </a:r>
          </a:p>
        </p:txBody>
      </p:sp>
      <p:sp>
        <p:nvSpPr>
          <p:cNvPr id="9" name="Footer Placeholder 4">
            <a:extLst>
              <a:ext uri="{FF2B5EF4-FFF2-40B4-BE49-F238E27FC236}">
                <a16:creationId xmlns:a16="http://schemas.microsoft.com/office/drawing/2014/main" id="{FE68DA73-7933-3B35-1404-1C605BAC6598}"/>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0" name="Google Shape;119;p1">
            <a:extLst>
              <a:ext uri="{FF2B5EF4-FFF2-40B4-BE49-F238E27FC236}">
                <a16:creationId xmlns:a16="http://schemas.microsoft.com/office/drawing/2014/main" id="{5D09F450-52A4-7E11-8786-36E029FC0898}"/>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7</a:t>
            </a:fld>
            <a:endParaRPr dirty="0">
              <a:solidFill>
                <a:schemeClr val="bg1">
                  <a:lumMod val="95000"/>
                </a:schemeClr>
              </a:solidFill>
            </a:endParaRPr>
          </a:p>
        </p:txBody>
      </p:sp>
    </p:spTree>
    <p:extLst>
      <p:ext uri="{BB962C8B-B14F-4D97-AF65-F5344CB8AC3E}">
        <p14:creationId xmlns:p14="http://schemas.microsoft.com/office/powerpoint/2010/main" val="28271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7" name="TextBox 6">
            <a:extLst>
              <a:ext uri="{FF2B5EF4-FFF2-40B4-BE49-F238E27FC236}">
                <a16:creationId xmlns:a16="http://schemas.microsoft.com/office/drawing/2014/main" id="{CE625E27-B184-C28B-51B6-6A973611E2DD}"/>
              </a:ext>
            </a:extLst>
          </p:cNvPr>
          <p:cNvSpPr txBox="1"/>
          <p:nvPr/>
        </p:nvSpPr>
        <p:spPr>
          <a:xfrm>
            <a:off x="1494262" y="356091"/>
            <a:ext cx="4252332"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Block Diagram:</a:t>
            </a:r>
          </a:p>
        </p:txBody>
      </p:sp>
      <p:sp>
        <p:nvSpPr>
          <p:cNvPr id="8" name="Footer Placeholder 4">
            <a:extLst>
              <a:ext uri="{FF2B5EF4-FFF2-40B4-BE49-F238E27FC236}">
                <a16:creationId xmlns:a16="http://schemas.microsoft.com/office/drawing/2014/main" id="{EAADE2C6-019F-0F5B-2675-53DB6D216299}"/>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9" name="Google Shape;119;p1">
            <a:extLst>
              <a:ext uri="{FF2B5EF4-FFF2-40B4-BE49-F238E27FC236}">
                <a16:creationId xmlns:a16="http://schemas.microsoft.com/office/drawing/2014/main" id="{F58D7733-487B-1A81-43B9-A58C9B6305EB}"/>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8</a:t>
            </a:fld>
            <a:endParaRPr dirty="0">
              <a:solidFill>
                <a:schemeClr val="bg1">
                  <a:lumMod val="95000"/>
                </a:schemeClr>
              </a:solidFill>
            </a:endParaRPr>
          </a:p>
        </p:txBody>
      </p:sp>
      <p:pic>
        <p:nvPicPr>
          <p:cNvPr id="2" name="image2.png" descr="A screenshot of a computer&#10;&#10;Description automatically generated">
            <a:extLst>
              <a:ext uri="{FF2B5EF4-FFF2-40B4-BE49-F238E27FC236}">
                <a16:creationId xmlns:a16="http://schemas.microsoft.com/office/drawing/2014/main" id="{0951FF03-4BD0-12EA-7584-2D1F9CFA8F90}"/>
              </a:ext>
            </a:extLst>
          </p:cNvPr>
          <p:cNvPicPr/>
          <p:nvPr/>
        </p:nvPicPr>
        <p:blipFill>
          <a:blip r:embed="rId3"/>
          <a:srcRect/>
          <a:stretch>
            <a:fillRect/>
          </a:stretch>
        </p:blipFill>
        <p:spPr>
          <a:xfrm>
            <a:off x="3124200" y="1019238"/>
            <a:ext cx="4267200" cy="3371334"/>
          </a:xfrm>
          <a:prstGeom prst="rect">
            <a:avLst/>
          </a:prstGeom>
          <a:ln/>
        </p:spPr>
      </p:pic>
      <p:sp>
        <p:nvSpPr>
          <p:cNvPr id="3" name="TextBox 2">
            <a:extLst>
              <a:ext uri="{FF2B5EF4-FFF2-40B4-BE49-F238E27FC236}">
                <a16:creationId xmlns:a16="http://schemas.microsoft.com/office/drawing/2014/main" id="{D5ED6E4E-11FC-6977-0FD7-A0923EF0F634}"/>
              </a:ext>
            </a:extLst>
          </p:cNvPr>
          <p:cNvSpPr txBox="1"/>
          <p:nvPr/>
        </p:nvSpPr>
        <p:spPr>
          <a:xfrm>
            <a:off x="3345543" y="4437050"/>
            <a:ext cx="2452914"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Block diagram at the developer end</a:t>
            </a:r>
          </a:p>
        </p:txBody>
      </p:sp>
    </p:spTree>
    <p:extLst>
      <p:ext uri="{BB962C8B-B14F-4D97-AF65-F5344CB8AC3E}">
        <p14:creationId xmlns:p14="http://schemas.microsoft.com/office/powerpoint/2010/main" val="42934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31B4B3-418F-24D3-19F3-112A185C0D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1334" y="224971"/>
            <a:ext cx="3032760" cy="4216401"/>
          </a:xfrm>
          <a:prstGeom prst="rect">
            <a:avLst/>
          </a:prstGeom>
          <a:noFill/>
          <a:ln>
            <a:noFill/>
          </a:ln>
        </p:spPr>
      </p:pic>
      <p:sp>
        <p:nvSpPr>
          <p:cNvPr id="11" name="TextBox 10">
            <a:extLst>
              <a:ext uri="{FF2B5EF4-FFF2-40B4-BE49-F238E27FC236}">
                <a16:creationId xmlns:a16="http://schemas.microsoft.com/office/drawing/2014/main" id="{60EC73F6-51C2-831B-68EE-D083B81638F0}"/>
              </a:ext>
            </a:extLst>
          </p:cNvPr>
          <p:cNvSpPr txBox="1"/>
          <p:nvPr/>
        </p:nvSpPr>
        <p:spPr>
          <a:xfrm>
            <a:off x="3345543" y="4437050"/>
            <a:ext cx="2452914"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Block diagram at the user end</a:t>
            </a:r>
          </a:p>
        </p:txBody>
      </p:sp>
      <p:sp>
        <p:nvSpPr>
          <p:cNvPr id="12" name="Footer Placeholder 4">
            <a:extLst>
              <a:ext uri="{FF2B5EF4-FFF2-40B4-BE49-F238E27FC236}">
                <a16:creationId xmlns:a16="http://schemas.microsoft.com/office/drawing/2014/main" id="{E6D1DE5D-6C38-AB22-E822-C742451D9873}"/>
              </a:ext>
            </a:extLst>
          </p:cNvPr>
          <p:cNvSpPr>
            <a:spLocks noGrp="1"/>
          </p:cNvSpPr>
          <p:nvPr>
            <p:ph type="ftr" idx="11"/>
          </p:nvPr>
        </p:nvSpPr>
        <p:spPr>
          <a:xfrm>
            <a:off x="3124200" y="4752395"/>
            <a:ext cx="2895600" cy="273900"/>
          </a:xfrm>
        </p:spPr>
        <p:txBody>
          <a:bodyPr/>
          <a:lstStyle/>
          <a:p>
            <a:r>
              <a:rPr lang="en-US" dirty="0"/>
              <a:t>Department of Data Science</a:t>
            </a:r>
          </a:p>
        </p:txBody>
      </p:sp>
      <p:sp>
        <p:nvSpPr>
          <p:cNvPr id="13" name="Google Shape;119;p1">
            <a:extLst>
              <a:ext uri="{FF2B5EF4-FFF2-40B4-BE49-F238E27FC236}">
                <a16:creationId xmlns:a16="http://schemas.microsoft.com/office/drawing/2014/main" id="{1A65867C-159E-9ABC-95B9-09838184D7F2}"/>
              </a:ext>
            </a:extLst>
          </p:cNvPr>
          <p:cNvSpPr txBox="1">
            <a:spLocks noGrp="1"/>
          </p:cNvSpPr>
          <p:nvPr>
            <p:ph type="sldNum" idx="12"/>
          </p:nvPr>
        </p:nvSpPr>
        <p:spPr>
          <a:xfrm>
            <a:off x="8207298" y="4767264"/>
            <a:ext cx="479502"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bg1">
                    <a:lumMod val="95000"/>
                  </a:schemeClr>
                </a:solidFill>
              </a:rPr>
              <a:t>9</a:t>
            </a:fld>
            <a:endParaRPr dirty="0">
              <a:solidFill>
                <a:schemeClr val="bg1">
                  <a:lumMod val="95000"/>
                </a:schemeClr>
              </a:solidFill>
            </a:endParaRPr>
          </a:p>
        </p:txBody>
      </p:sp>
    </p:spTree>
    <p:extLst>
      <p:ext uri="{BB962C8B-B14F-4D97-AF65-F5344CB8AC3E}">
        <p14:creationId xmlns:p14="http://schemas.microsoft.com/office/powerpoint/2010/main" val="253498139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2878</TotalTime>
  <Words>1073</Words>
  <Application>Microsoft Office PowerPoint</Application>
  <PresentationFormat>On-screen Show (16:9)</PresentationFormat>
  <Paragraphs>132</Paragraphs>
  <Slides>22</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Times New Roman</vt:lpstr>
      <vt:lpstr>Calibri</vt:lpstr>
      <vt:lpstr>Arial</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Sravan Kumar</cp:lastModifiedBy>
  <cp:revision>18</cp:revision>
  <dcterms:modified xsi:type="dcterms:W3CDTF">2023-10-10T13:43:35Z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2023-09-28T12:30:57Z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0889945b-ee12-4dd2-b2c0-64f248cb9319</vt:lpwstr>
  </property>
  <property fmtid="{D5CDD505-2E9C-101B-9397-08002B2CF9AE}" pid="7" name="MSIP_Label_defa4170-0d19-0005-0004-bc88714345d2_ActionId">
    <vt:lpwstr>ae25c075-bde0-469f-85ae-e8801cbd9ac3</vt:lpwstr>
  </property>
  <property fmtid="{D5CDD505-2E9C-101B-9397-08002B2CF9AE}" pid="8" name="MSIP_Label_defa4170-0d19-0005-0004-bc88714345d2_ContentBits">
    <vt:lpwstr>0</vt:lpwstr>
  </property>
</Properties>
</file>