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6"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E0A755B-11C5-3F44-BC7E-826C0A510C20}">
          <p14:sldIdLst/>
        </p14:section>
        <p14:section name="Untitled Section" id="{DC59D132-DF07-464B-ACBF-C2AE25301E23}">
          <p14:sldIdLst>
            <p14:sldId id="256"/>
          </p14:sldIdLst>
        </p14:section>
      </p14:sectionLst>
    </p:ex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guide id="6" orient="horz" pos="300">
          <p15:clr>
            <a:srgbClr val="A4A3A4"/>
          </p15:clr>
        </p15:guide>
        <p15:guide id="7" orient="horz" pos="5578">
          <p15:clr>
            <a:srgbClr val="A4A3A4"/>
          </p15:clr>
        </p15:guide>
        <p15:guide id="8" pos="243">
          <p15:clr>
            <a:srgbClr val="A4A3A4"/>
          </p15:clr>
        </p15:guide>
        <p15:guide id="9" pos="406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B53"/>
    <a:srgbClr val="F2B800"/>
    <a:srgbClr val="0071BC"/>
    <a:srgbClr val="0C6EA5"/>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p:scale>
          <a:sx n="100" d="100"/>
          <a:sy n="100" d="100"/>
        </p:scale>
        <p:origin x="1044" y="-272"/>
      </p:cViewPr>
      <p:guideLst>
        <p:guide pos="2160"/>
        <p:guide orient="horz" pos="2880"/>
        <p:guide pos="3589"/>
        <p:guide orient="horz" pos="226"/>
        <p:guide orient="horz" pos="300"/>
        <p:guide orient="horz" pos="5578"/>
        <p:guide pos="243"/>
        <p:guide pos="4066"/>
      </p:guideLst>
    </p:cSldViewPr>
  </p:slid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5/2/2022</a:t>
            </a:fld>
            <a:endParaRPr lang="en-US"/>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5/2/2022</a:t>
            </a:fld>
            <a:endParaRPr lang="en-US" noProof="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48" name="Title 247"/>
          <p:cNvSpPr>
            <a:spLocks noGrp="1"/>
          </p:cNvSpPr>
          <p:nvPr userDrawn="1">
            <p:ph type="title" hasCustomPrompt="1"/>
          </p:nvPr>
        </p:nvSpPr>
        <p:spPr>
          <a:xfrm>
            <a:off x="3651905" y="474481"/>
            <a:ext cx="2822238" cy="713372"/>
          </a:xfrm>
        </p:spPr>
        <p:txBody>
          <a:bodyPr lIns="0" tIns="0" rIns="0" bIns="0">
            <a:noAutofit/>
          </a:bodyPr>
          <a:lstStyle>
            <a:lvl1pPr algn="r">
              <a:defRPr sz="3100" b="1">
                <a:solidFill>
                  <a:schemeClr val="tx1"/>
                </a:solidFill>
              </a:defRPr>
            </a:lvl1pPr>
          </a:lstStyle>
          <a:p>
            <a:r>
              <a:rPr lang="en-US" dirty="0"/>
              <a:t>INFOGRAPHIC</a:t>
            </a:r>
            <a:br>
              <a:rPr lang="en-US" dirty="0"/>
            </a:br>
            <a:r>
              <a:rPr lang="en-US" dirty="0"/>
              <a:t>ELEMENTS:</a:t>
            </a:r>
          </a:p>
        </p:txBody>
      </p:sp>
      <p:sp>
        <p:nvSpPr>
          <p:cNvPr id="254" name="Text Placeholder 253"/>
          <p:cNvSpPr>
            <a:spLocks noGrp="1"/>
          </p:cNvSpPr>
          <p:nvPr userDrawn="1">
            <p:ph type="body" sz="quarter" idx="10" hasCustomPrompt="1"/>
          </p:nvPr>
        </p:nvSpPr>
        <p:spPr>
          <a:xfrm>
            <a:off x="5202198" y="1208126"/>
            <a:ext cx="1260475" cy="329061"/>
          </a:xfrm>
        </p:spPr>
        <p:txBody>
          <a:bodyPr lIns="0" tIns="0" rIns="0" bIns="0">
            <a:noAutofit/>
          </a:bodyPr>
          <a:lstStyle>
            <a:lvl1pPr marL="0" indent="0" algn="r">
              <a:buNone/>
              <a:defRPr sz="2200" i="1">
                <a:solidFill>
                  <a:schemeClr val="accent1"/>
                </a:solidFill>
              </a:defRPr>
            </a:lvl1pPr>
            <a:lvl2pPr marL="342900" indent="0" algn="r">
              <a:buNone/>
              <a:defRPr sz="2200">
                <a:solidFill>
                  <a:schemeClr val="bg2"/>
                </a:solidFill>
              </a:defRPr>
            </a:lvl2pPr>
            <a:lvl3pPr marL="685800" indent="0" algn="r">
              <a:buNone/>
              <a:defRPr sz="2200">
                <a:solidFill>
                  <a:schemeClr val="bg2"/>
                </a:solidFill>
              </a:defRPr>
            </a:lvl3pPr>
            <a:lvl4pPr marL="1028700" indent="0" algn="r">
              <a:buNone/>
              <a:defRPr sz="2200">
                <a:solidFill>
                  <a:schemeClr val="bg2"/>
                </a:solidFill>
              </a:defRPr>
            </a:lvl4pPr>
            <a:lvl5pPr marL="1371600" indent="0" algn="r">
              <a:buNone/>
              <a:defRPr sz="2200">
                <a:solidFill>
                  <a:schemeClr val="bg2"/>
                </a:solidFill>
              </a:defRPr>
            </a:lvl5pPr>
          </a:lstStyle>
          <a:p>
            <a:pPr lvl="0"/>
            <a:r>
              <a:rPr lang="en-US" dirty="0"/>
              <a:t>People</a:t>
            </a:r>
          </a:p>
        </p:txBody>
      </p:sp>
      <p:sp>
        <p:nvSpPr>
          <p:cNvPr id="251" name="Rectangle 165">
            <a:extLst>
              <a:ext uri="{FF2B5EF4-FFF2-40B4-BE49-F238E27FC236}">
                <a16:creationId xmlns:a16="http://schemas.microsoft.com/office/drawing/2014/main" id="{E4477FDC-CE26-44E3-A53A-2737491BD509}"/>
              </a:ext>
            </a:extLst>
          </p:cNvPr>
          <p:cNvSpPr>
            <a:spLocks noChangeArrowheads="1"/>
          </p:cNvSpPr>
          <p:nvPr userDrawn="1"/>
        </p:nvSpPr>
        <p:spPr bwMode="auto">
          <a:xfrm>
            <a:off x="0" y="7108825"/>
            <a:ext cx="6858000" cy="203517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92">
            <a:extLst>
              <a:ext uri="{FF2B5EF4-FFF2-40B4-BE49-F238E27FC236}">
                <a16:creationId xmlns:a16="http://schemas.microsoft.com/office/drawing/2014/main" id="{B9AB8CE3-0763-49B7-A81F-C2B34484F677}"/>
              </a:ext>
            </a:extLst>
          </p:cNvPr>
          <p:cNvSpPr>
            <a:spLocks noGrp="1"/>
          </p:cNvSpPr>
          <p:nvPr>
            <p:ph type="title"/>
          </p:nvPr>
        </p:nvSpPr>
        <p:spPr>
          <a:xfrm>
            <a:off x="241300" y="1"/>
            <a:ext cx="6232843" cy="749300"/>
          </a:xfrm>
        </p:spPr>
        <p:txBody>
          <a:bodyPr/>
          <a:lstStyle/>
          <a:p>
            <a:pPr algn="ctr"/>
            <a:r>
              <a:rPr lang="en-US" sz="2800" dirty="0" err="1">
                <a:solidFill>
                  <a:schemeClr val="tx2"/>
                </a:solidFill>
                <a:latin typeface="Times New Roman" panose="02020603050405020304" pitchFamily="18" charset="0"/>
                <a:cs typeface="Mangal" panose="02040503050203030202" pitchFamily="18" charset="0"/>
              </a:rPr>
              <a:t>Healthineer</a:t>
            </a:r>
            <a:r>
              <a:rPr lang="en-US" sz="2800" dirty="0">
                <a:solidFill>
                  <a:schemeClr val="tx2"/>
                </a:solidFill>
                <a:latin typeface="Times New Roman" panose="02020603050405020304" pitchFamily="18" charset="0"/>
                <a:cs typeface="Mangal" panose="02040503050203030202" pitchFamily="18" charset="0"/>
              </a:rPr>
              <a:t> Project</a:t>
            </a:r>
            <a:endParaRPr lang="en-US" sz="2800" dirty="0">
              <a:solidFill>
                <a:schemeClr val="tx2"/>
              </a:solidFill>
            </a:endParaRPr>
          </a:p>
        </p:txBody>
      </p:sp>
      <p:sp>
        <p:nvSpPr>
          <p:cNvPr id="268" name="TextBox 267">
            <a:extLst>
              <a:ext uri="{FF2B5EF4-FFF2-40B4-BE49-F238E27FC236}">
                <a16:creationId xmlns:a16="http://schemas.microsoft.com/office/drawing/2014/main" id="{4B5E3F65-9B69-4251-8A80-748EC13FE18C}"/>
              </a:ext>
            </a:extLst>
          </p:cNvPr>
          <p:cNvSpPr txBox="1"/>
          <p:nvPr/>
        </p:nvSpPr>
        <p:spPr>
          <a:xfrm>
            <a:off x="9573" y="749301"/>
            <a:ext cx="3638452" cy="1107996"/>
          </a:xfrm>
          <a:prstGeom prst="rect">
            <a:avLst/>
          </a:prstGeom>
          <a:noFill/>
        </p:spPr>
        <p:txBody>
          <a:bodyPr wrap="square">
            <a:spAutoFit/>
          </a:bodyPr>
          <a:lstStyle/>
          <a:p>
            <a:pPr marL="0" marR="0" algn="just">
              <a:lnSpc>
                <a:spcPct val="107000"/>
              </a:lnSpc>
              <a:spcBef>
                <a:spcPts val="0"/>
              </a:spcBef>
              <a:spcAft>
                <a:spcPts val="800"/>
              </a:spcAft>
            </a:pPr>
            <a:r>
              <a:rPr lang="en-US" sz="800" b="1"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Introduction </a:t>
            </a:r>
          </a:p>
          <a:p>
            <a:pPr marL="0" marR="0" algn="just">
              <a:lnSpc>
                <a:spcPct val="107000"/>
              </a:lnSpc>
              <a:spcBef>
                <a:spcPts val="0"/>
              </a:spcBef>
              <a:spcAft>
                <a:spcPts val="800"/>
              </a:spcAft>
            </a:pPr>
            <a:r>
              <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rPr>
              <a:t>Data has significant value for making key business decisions for any organization. This </a:t>
            </a:r>
            <a:r>
              <a:rPr lang="en-US" sz="800" dirty="0" err="1">
                <a:solidFill>
                  <a:schemeClr val="tx2"/>
                </a:solidFill>
                <a:latin typeface="Times New Roman" panose="02020603050405020304" pitchFamily="18" charset="0"/>
                <a:ea typeface="Calibri" panose="020F0502020204030204" pitchFamily="34" charset="0"/>
                <a:cs typeface="Mangal" panose="02040503050203030202" pitchFamily="18" charset="0"/>
              </a:rPr>
              <a:t>Healthineer</a:t>
            </a:r>
            <a:r>
              <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rPr>
              <a:t> project aims to develop a flexible database management system for Healthcare organizations using SQL for Structured data and MongoDB for Unstructured data. An Integration of four major aspects concludes the key areas of healthcare which are Patient Management Systems, Laboratory Information Systems, Finance Systems, and Electronic Health records. </a:t>
            </a:r>
            <a:endPar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271" name="TextBox 270">
            <a:extLst>
              <a:ext uri="{FF2B5EF4-FFF2-40B4-BE49-F238E27FC236}">
                <a16:creationId xmlns:a16="http://schemas.microsoft.com/office/drawing/2014/main" id="{B9D01FEB-1BE1-4863-9492-E16E079E56E9}"/>
              </a:ext>
            </a:extLst>
          </p:cNvPr>
          <p:cNvSpPr txBox="1"/>
          <p:nvPr/>
        </p:nvSpPr>
        <p:spPr>
          <a:xfrm>
            <a:off x="-1" y="1886407"/>
            <a:ext cx="3638453" cy="1200329"/>
          </a:xfrm>
          <a:prstGeom prst="rect">
            <a:avLst/>
          </a:prstGeom>
          <a:noFill/>
        </p:spPr>
        <p:txBody>
          <a:bodyPr wrap="square">
            <a:spAutoFit/>
          </a:bodyPr>
          <a:lstStyle/>
          <a:p>
            <a:pPr algn="just"/>
            <a:r>
              <a:rPr lang="en-US" sz="800" b="1" dirty="0">
                <a:solidFill>
                  <a:schemeClr val="tx2"/>
                </a:solidFill>
                <a:latin typeface="Times New Roman" panose="02020603050405020304" pitchFamily="18" charset="0"/>
                <a:ea typeface="Calibri" panose="020F0502020204030204" pitchFamily="34" charset="0"/>
                <a:cs typeface="Mangal" panose="02040503050203030202" pitchFamily="18" charset="0"/>
              </a:rPr>
              <a:t>Methodology</a:t>
            </a:r>
          </a:p>
          <a:p>
            <a:pPr algn="just"/>
            <a:r>
              <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rPr>
              <a:t>Patients can schedule and alter their appointments using the patient management system and laboratory Information systems provides the list of tests prior to the appointment if necessary and records all the Lab test reports and the rest of the data is stored in the Electronic health records. The finance systems will validate according to the patient demographic data and match their respective health insurance provider. </a:t>
            </a:r>
          </a:p>
          <a:p>
            <a:pPr algn="just"/>
            <a:r>
              <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rPr>
              <a:t>Concurrency control is used in this project to reduce the concurrency issues as it has multi-user access which may lead to data loss and duplication issues. </a:t>
            </a:r>
          </a:p>
        </p:txBody>
      </p:sp>
      <p:sp>
        <p:nvSpPr>
          <p:cNvPr id="273" name="TextBox 272">
            <a:extLst>
              <a:ext uri="{FF2B5EF4-FFF2-40B4-BE49-F238E27FC236}">
                <a16:creationId xmlns:a16="http://schemas.microsoft.com/office/drawing/2014/main" id="{536F6ED4-D69B-4F04-800A-07A16D8773D6}"/>
              </a:ext>
            </a:extLst>
          </p:cNvPr>
          <p:cNvSpPr txBox="1"/>
          <p:nvPr/>
        </p:nvSpPr>
        <p:spPr>
          <a:xfrm>
            <a:off x="0" y="3135971"/>
            <a:ext cx="4070348" cy="741998"/>
          </a:xfrm>
          <a:prstGeom prst="rect">
            <a:avLst/>
          </a:prstGeom>
          <a:noFill/>
        </p:spPr>
        <p:txBody>
          <a:bodyPr wrap="square">
            <a:spAutoFit/>
          </a:bodyPr>
          <a:lstStyle/>
          <a:p>
            <a:pPr marL="0" marR="0" algn="just">
              <a:lnSpc>
                <a:spcPct val="107000"/>
              </a:lnSpc>
              <a:spcBef>
                <a:spcPts val="0"/>
              </a:spcBef>
              <a:spcAft>
                <a:spcPts val="800"/>
              </a:spcAft>
            </a:pPr>
            <a:r>
              <a:rPr lang="en-US" sz="800" dirty="0">
                <a:solidFill>
                  <a:schemeClr val="tx2"/>
                </a:solidFill>
              </a:rPr>
              <a:t>The entities that we have induced in this project are the patients’ table and doctors’ table with data types prioritizing the primary key and foreign key with the development of Azure cloud service. These services will provide 99.99% availability of and low latency with continuous support. This project is developed on the bases of DBMS SQL queries for the structure which includes logical operators like and, or, not, between, and also with arithmetical operators. </a:t>
            </a:r>
          </a:p>
        </p:txBody>
      </p:sp>
      <p:sp>
        <p:nvSpPr>
          <p:cNvPr id="276" name="TextBox 275">
            <a:extLst>
              <a:ext uri="{FF2B5EF4-FFF2-40B4-BE49-F238E27FC236}">
                <a16:creationId xmlns:a16="http://schemas.microsoft.com/office/drawing/2014/main" id="{A38D0D7F-EC47-4726-95AB-EE28AB16BCCB}"/>
              </a:ext>
            </a:extLst>
          </p:cNvPr>
          <p:cNvSpPr txBox="1"/>
          <p:nvPr/>
        </p:nvSpPr>
        <p:spPr>
          <a:xfrm>
            <a:off x="-1" y="3907907"/>
            <a:ext cx="3977957" cy="712887"/>
          </a:xfrm>
          <a:prstGeom prst="rect">
            <a:avLst/>
          </a:prstGeom>
          <a:noFill/>
        </p:spPr>
        <p:txBody>
          <a:bodyPr wrap="square">
            <a:spAutoFit/>
          </a:bodyPr>
          <a:lstStyle/>
          <a:p>
            <a:pPr marL="0" marR="0" algn="just">
              <a:lnSpc>
                <a:spcPct val="107000"/>
              </a:lnSpc>
              <a:spcBef>
                <a:spcPts val="0"/>
              </a:spcBef>
              <a:spcAft>
                <a:spcPts val="800"/>
              </a:spcAft>
            </a:pPr>
            <a:r>
              <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Aggregate functions, and regular and formula expressions subqueries are used in this process to smooth transition that supports the database management system.  </a:t>
            </a:r>
          </a:p>
          <a:p>
            <a:pPr marL="0" marR="0" algn="just">
              <a:lnSpc>
                <a:spcPct val="107000"/>
              </a:lnSpc>
              <a:spcBef>
                <a:spcPts val="0"/>
              </a:spcBef>
              <a:spcAft>
                <a:spcPts val="800"/>
              </a:spcAft>
            </a:pPr>
            <a:r>
              <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rPr>
              <a:t>Manipulations queries, definition queries, query language, and transaction control queries are used to construct the flexible database system.</a:t>
            </a:r>
            <a:endPar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13" name="TextBox 12">
            <a:extLst>
              <a:ext uri="{FF2B5EF4-FFF2-40B4-BE49-F238E27FC236}">
                <a16:creationId xmlns:a16="http://schemas.microsoft.com/office/drawing/2014/main" id="{C0988A69-E57C-1C21-3E9E-42C122E38D79}"/>
              </a:ext>
            </a:extLst>
          </p:cNvPr>
          <p:cNvSpPr txBox="1"/>
          <p:nvPr/>
        </p:nvSpPr>
        <p:spPr>
          <a:xfrm>
            <a:off x="0" y="7458891"/>
            <a:ext cx="6113417" cy="830997"/>
          </a:xfrm>
          <a:prstGeom prst="rect">
            <a:avLst/>
          </a:prstGeom>
          <a:solidFill>
            <a:schemeClr val="bg1"/>
          </a:solidFill>
        </p:spPr>
        <p:txBody>
          <a:bodyPr wrap="square" rtlCol="0">
            <a:spAutoFit/>
          </a:bodyPr>
          <a:lstStyle/>
          <a:p>
            <a:r>
              <a:rPr lang="en-US" sz="1200" dirty="0">
                <a:solidFill>
                  <a:schemeClr val="tx2"/>
                </a:solidFill>
              </a:rPr>
              <a:t>1) Bansal, V., Bhatia, A. B. (2015). Database Management System. United Kingdom: Alpha Science International, Limited.</a:t>
            </a:r>
          </a:p>
          <a:p>
            <a:r>
              <a:rPr lang="en-US" sz="1200" dirty="0">
                <a:solidFill>
                  <a:schemeClr val="tx2"/>
                </a:solidFill>
              </a:rPr>
              <a:t>2) Kumar, R., Agrawal, A., &amp; Khan, R. A. (2020). A wake-up call for data integrity invulnerability. </a:t>
            </a:r>
            <a:r>
              <a:rPr lang="en-US" sz="1200" i="1" dirty="0">
                <a:solidFill>
                  <a:schemeClr val="tx2"/>
                </a:solidFill>
              </a:rPr>
              <a:t>Computer Fraud &amp; Security</a:t>
            </a:r>
            <a:r>
              <a:rPr lang="en-US" sz="1200" dirty="0">
                <a:solidFill>
                  <a:schemeClr val="tx2"/>
                </a:solidFill>
              </a:rPr>
              <a:t>, </a:t>
            </a:r>
            <a:r>
              <a:rPr lang="en-US" sz="1200" i="1" dirty="0">
                <a:solidFill>
                  <a:schemeClr val="tx2"/>
                </a:solidFill>
              </a:rPr>
              <a:t>2020</a:t>
            </a:r>
            <a:r>
              <a:rPr lang="en-US" sz="1200" dirty="0">
                <a:solidFill>
                  <a:schemeClr val="tx2"/>
                </a:solidFill>
              </a:rPr>
              <a:t>(4), 14-19.</a:t>
            </a:r>
          </a:p>
        </p:txBody>
      </p:sp>
      <p:pic>
        <p:nvPicPr>
          <p:cNvPr id="1026" name="Picture 2">
            <a:extLst>
              <a:ext uri="{FF2B5EF4-FFF2-40B4-BE49-F238E27FC236}">
                <a16:creationId xmlns:a16="http://schemas.microsoft.com/office/drawing/2014/main" id="{5C8D06F3-C3AB-91C0-52B8-BA0CCD1E8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417" y="990103"/>
            <a:ext cx="2903582" cy="211649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Diagram, timeline&#10;&#10;Description automatically generated">
            <a:extLst>
              <a:ext uri="{FF2B5EF4-FFF2-40B4-BE49-F238E27FC236}">
                <a16:creationId xmlns:a16="http://schemas.microsoft.com/office/drawing/2014/main" id="{6489765A-FF32-DBDE-2C5A-20804462457F}"/>
              </a:ext>
            </a:extLst>
          </p:cNvPr>
          <p:cNvPicPr>
            <a:picLocks noChangeAspect="1"/>
          </p:cNvPicPr>
          <p:nvPr/>
        </p:nvPicPr>
        <p:blipFill>
          <a:blip r:embed="rId3"/>
          <a:stretch>
            <a:fillRect/>
          </a:stretch>
        </p:blipFill>
        <p:spPr>
          <a:xfrm>
            <a:off x="0" y="4763076"/>
            <a:ext cx="4070348" cy="1791251"/>
          </a:xfrm>
          <a:prstGeom prst="rect">
            <a:avLst/>
          </a:prstGeom>
        </p:spPr>
      </p:pic>
      <p:sp>
        <p:nvSpPr>
          <p:cNvPr id="16" name="TextBox 15">
            <a:extLst>
              <a:ext uri="{FF2B5EF4-FFF2-40B4-BE49-F238E27FC236}">
                <a16:creationId xmlns:a16="http://schemas.microsoft.com/office/drawing/2014/main" id="{743B9709-38CB-DBB0-91D5-63A66E0327A6}"/>
              </a:ext>
            </a:extLst>
          </p:cNvPr>
          <p:cNvSpPr txBox="1"/>
          <p:nvPr/>
        </p:nvSpPr>
        <p:spPr>
          <a:xfrm>
            <a:off x="64906" y="6529134"/>
            <a:ext cx="3783408" cy="276999"/>
          </a:xfrm>
          <a:prstGeom prst="rect">
            <a:avLst/>
          </a:prstGeom>
          <a:noFill/>
        </p:spPr>
        <p:txBody>
          <a:bodyPr wrap="none" rtlCol="0">
            <a:spAutoFit/>
          </a:bodyPr>
          <a:lstStyle/>
          <a:p>
            <a:r>
              <a:rPr lang="en-US" sz="1200" dirty="0">
                <a:solidFill>
                  <a:schemeClr val="tx2"/>
                </a:solidFill>
              </a:rPr>
              <a:t>Fig 1. Sequence of operations for appointment Scheduling</a:t>
            </a:r>
          </a:p>
        </p:txBody>
      </p:sp>
      <p:sp>
        <p:nvSpPr>
          <p:cNvPr id="12" name="TextBox 11">
            <a:extLst>
              <a:ext uri="{FF2B5EF4-FFF2-40B4-BE49-F238E27FC236}">
                <a16:creationId xmlns:a16="http://schemas.microsoft.com/office/drawing/2014/main" id="{C1A3C3C3-475F-4302-9E0B-18D039946AE3}"/>
              </a:ext>
            </a:extLst>
          </p:cNvPr>
          <p:cNvSpPr txBox="1"/>
          <p:nvPr/>
        </p:nvSpPr>
        <p:spPr>
          <a:xfrm>
            <a:off x="4144211" y="4824984"/>
            <a:ext cx="2691918" cy="2440283"/>
          </a:xfrm>
          <a:prstGeom prst="rect">
            <a:avLst/>
          </a:prstGeom>
          <a:noFill/>
        </p:spPr>
        <p:txBody>
          <a:bodyPr wrap="square">
            <a:spAutoFit/>
          </a:bodyPr>
          <a:lstStyle/>
          <a:p>
            <a:pPr marL="0" marR="0" algn="just">
              <a:lnSpc>
                <a:spcPct val="107000"/>
              </a:lnSpc>
              <a:spcBef>
                <a:spcPts val="0"/>
              </a:spcBef>
              <a:spcAft>
                <a:spcPts val="800"/>
              </a:spcAft>
            </a:pPr>
            <a:r>
              <a:rPr lang="en-US" sz="800" b="1"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Conclusion</a:t>
            </a:r>
            <a:endParaRPr lang="en-US" sz="800" b="1" dirty="0">
              <a:solidFill>
                <a:schemeClr val="tx2"/>
              </a:solidFill>
              <a:latin typeface="Times New Roman" panose="02020603050405020304" pitchFamily="18"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rPr>
              <a:t>A relational database management system is been used as the core database type, which connects all the relational tables like patients, doctors, schedules, logins, reports, etc. Developing a database management system is solely based on the parameterized database type, that interlinks between the datatypes. These systems are maintained efficiently by conducting timely audits and security checks, which will help the health care organization to better serve their patients with more efficiency.</a:t>
            </a:r>
          </a:p>
          <a:p>
            <a:pPr marL="0" marR="0" algn="just">
              <a:lnSpc>
                <a:spcPct val="107000"/>
              </a:lnSpc>
              <a:spcBef>
                <a:spcPts val="0"/>
              </a:spcBef>
              <a:spcAft>
                <a:spcPts val="800"/>
              </a:spcAft>
            </a:pPr>
            <a:endPar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endParaRPr lang="en-US" sz="800" dirty="0">
              <a:solidFill>
                <a:schemeClr val="tx2"/>
              </a:solidFill>
              <a:latin typeface="Times New Roman" panose="02020603050405020304" pitchFamily="18"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endPar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endPar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15" name="Picture 14" descr="Diagram&#10;&#10;Description automatically generated">
            <a:extLst>
              <a:ext uri="{FF2B5EF4-FFF2-40B4-BE49-F238E27FC236}">
                <a16:creationId xmlns:a16="http://schemas.microsoft.com/office/drawing/2014/main" id="{F27CB974-E501-4B39-A10E-9058DAA82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740" y="3135970"/>
            <a:ext cx="2481260" cy="1638913"/>
          </a:xfrm>
          <a:prstGeom prst="rect">
            <a:avLst/>
          </a:prstGeom>
        </p:spPr>
      </p:pic>
    </p:spTree>
    <p:extLst>
      <p:ext uri="{BB962C8B-B14F-4D97-AF65-F5344CB8AC3E}">
        <p14:creationId xmlns:p14="http://schemas.microsoft.com/office/powerpoint/2010/main" val="2456709946"/>
      </p:ext>
    </p:extLst>
  </p:cSld>
  <p:clrMapOvr>
    <a:masterClrMapping/>
  </p:clrMapOvr>
</p:sld>
</file>

<file path=ppt/theme/theme1.xml><?xml version="1.0" encoding="utf-8"?>
<a:theme xmlns:a="http://schemas.openxmlformats.org/drawingml/2006/main" name="Infographic People">
  <a:themeElements>
    <a:clrScheme name="Custom 1">
      <a:dk1>
        <a:srgbClr val="999999"/>
      </a:dk1>
      <a:lt1>
        <a:srgbClr val="FFFFFF"/>
      </a:lt1>
      <a:dk2>
        <a:srgbClr val="000000"/>
      </a:dk2>
      <a:lt2>
        <a:srgbClr val="C1272D"/>
      </a:lt2>
      <a:accent1>
        <a:srgbClr val="F8682C"/>
      </a:accent1>
      <a:accent2>
        <a:srgbClr val="FFC300"/>
      </a:accent2>
      <a:accent3>
        <a:srgbClr val="91C300"/>
      </a:accent3>
      <a:accent4>
        <a:srgbClr val="00B4F1"/>
      </a:accent4>
      <a:accent5>
        <a:srgbClr val="E6E6E6"/>
      </a:accent5>
      <a:accent6>
        <a:srgbClr val="007E59"/>
      </a:accent6>
      <a:hlink>
        <a:srgbClr val="29ABE2"/>
      </a:hlink>
      <a:folHlink>
        <a:srgbClr val="29ABE2"/>
      </a:folHlink>
    </a:clrScheme>
    <a:fontScheme name="Custom 1">
      <a:majorFont>
        <a:latin typeface="Century Gothic"/>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00006817_win32_fixed" id="{BCDD521F-B450-4883-A2C6-0E19979DA975}" vid="{6C1C7B58-8364-4F50-A987-3ECAA8D9C1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404BE95-76C5-49B8-9119-358894A0EDD4}">
  <ds:schemaRefs>
    <ds:schemaRef ds:uri="http://schemas.microsoft.com/sharepoint/v3/contenttype/forms"/>
  </ds:schemaRefs>
</ds:datastoreItem>
</file>

<file path=customXml/itemProps2.xml><?xml version="1.0" encoding="utf-8"?>
<ds:datastoreItem xmlns:ds="http://schemas.openxmlformats.org/officeDocument/2006/customXml" ds:itemID="{E58FA57C-6A70-4935-8449-AF08ABFF7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E685CD-1580-4ECC-8E1A-DCB5E1745E0C}">
  <ds:schemaRefs>
    <ds:schemaRef ds:uri="71af3243-3dd4-4a8d-8c0d-dd76da1f02a5"/>
    <ds:schemaRef ds:uri="http://purl.org/dc/terms/"/>
    <ds:schemaRef ds:uri="http://schemas.microsoft.com/sharepoint/v3"/>
    <ds:schemaRef ds:uri="http://schemas.microsoft.com/office/2006/documentManagement/types"/>
    <ds:schemaRef ds:uri="http://schemas.microsoft.com/office/2006/metadata/properties"/>
    <ds:schemaRef ds:uri="230e9df3-be65-4c73-a93b-d1236ebd677e"/>
    <ds:schemaRef ds:uri="16c05727-aa75-4e4a-9b5f-8a80a1165891"/>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People images</Template>
  <TotalTime>115</TotalTime>
  <Words>453</Words>
  <Application>Microsoft Office PowerPoint</Application>
  <PresentationFormat>On-screen Show (4:3)</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Times New Roman</vt:lpstr>
      <vt:lpstr>Infographic People</vt:lpstr>
      <vt:lpstr>Healthineer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Cancer Risk Assessment and the Monitoring</dc:title>
  <dc:creator>SHIVA MAHESWARAM</dc:creator>
  <cp:lastModifiedBy>SravanKumar Maheswaram</cp:lastModifiedBy>
  <cp:revision>3</cp:revision>
  <dcterms:created xsi:type="dcterms:W3CDTF">2022-04-29T05:32:22Z</dcterms:created>
  <dcterms:modified xsi:type="dcterms:W3CDTF">2022-05-02T19:50:31Z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