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87" r:id="rId18"/>
    <p:sldId id="271" r:id="rId19"/>
    <p:sldId id="273" r:id="rId20"/>
    <p:sldId id="274" r:id="rId21"/>
    <p:sldId id="288" r:id="rId22"/>
    <p:sldId id="289" r:id="rId23"/>
    <p:sldId id="283" r:id="rId24"/>
    <p:sldId id="284" r:id="rId25"/>
    <p:sldId id="275" r:id="rId26"/>
    <p:sldId id="276" r:id="rId27"/>
    <p:sldId id="277" r:id="rId28"/>
    <p:sldId id="278" r:id="rId29"/>
    <p:sldId id="282" r:id="rId30"/>
    <p:sldId id="279" r:id="rId31"/>
    <p:sldId id="280" r:id="rId32"/>
    <p:sldId id="281" r:id="rId33"/>
    <p:sldId id="285" r:id="rId34"/>
    <p:sldId id="286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64011-B8A8-4B37-B957-8366ECACFB7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0" y="2507333"/>
            <a:ext cx="9144000" cy="8154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i="1" kern="100" dirty="0">
                <a:solidFill>
                  <a:srgbClr val="178DB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MEDICAL INSURANCE COST PREDICTION </a:t>
            </a:r>
            <a:r>
              <a:rPr lang="en-IN" sz="2800" b="1" i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USING MACHINE LEARNING</a:t>
            </a:r>
            <a:r>
              <a:rPr lang="en-IN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R="3295015" algn="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47942" y="3628990"/>
            <a:ext cx="4016061" cy="4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47942" y="4353549"/>
            <a:ext cx="4016061" cy="81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S.RAJESWARI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(GUEST FACULTY)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2516" y="5008004"/>
            <a:ext cx="4016061" cy="81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5" y="70856"/>
            <a:ext cx="11229975" cy="123825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477572" y="1647792"/>
            <a:ext cx="7391399" cy="418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DAD11-DDFB-0483-B2B1-4F694F659352}"/>
              </a:ext>
            </a:extLst>
          </p:cNvPr>
          <p:cNvSpPr txBox="1"/>
          <p:nvPr/>
        </p:nvSpPr>
        <p:spPr>
          <a:xfrm>
            <a:off x="8304245" y="5415712"/>
            <a:ext cx="348401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  <a:buSzPts val="1600"/>
              <a:tabLst>
                <a:tab pos="2536825" algn="ctr"/>
                <a:tab pos="8592820" algn="ctr"/>
              </a:tabLst>
            </a:pPr>
            <a:r>
              <a:rPr lang="en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A.SIVA PRASAD   (R191021	</a:t>
            </a:r>
            <a:r>
              <a:rPr lang="en-IN" b="1" kern="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4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62255-D1BE-680F-86C2-6A714B362002}"/>
              </a:ext>
            </a:extLst>
          </p:cNvPr>
          <p:cNvSpPr txBox="1"/>
          <p:nvPr/>
        </p:nvSpPr>
        <p:spPr>
          <a:xfrm>
            <a:off x="1446245" y="438539"/>
            <a:ext cx="10002415" cy="602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Literature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Introduction to Literature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Early Approaches</a:t>
            </a:r>
            <a:r>
              <a:rPr lang="en-US" sz="2400" dirty="0"/>
              <a:t>: Initial methods for predicting insurance cost on basic statistical analysis for customer.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Shift to Machine Learning</a:t>
            </a:r>
            <a:r>
              <a:rPr lang="en-US" sz="2000" dirty="0"/>
              <a:t>: </a:t>
            </a:r>
            <a:r>
              <a:rPr lang="en-US" sz="2400" dirty="0"/>
              <a:t>The advent of machine learning brought more sophisticated models capable of analyzing vast datasets and identifying complex patterns.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Purpose</a:t>
            </a:r>
            <a:r>
              <a:rPr lang="en-US" sz="2000" dirty="0"/>
              <a:t>: </a:t>
            </a:r>
            <a:r>
              <a:rPr lang="en-US" sz="2400" dirty="0"/>
              <a:t>Review key studies and methodologies used in the prediction of insurance cost, specifically focusing on the age.</a:t>
            </a:r>
          </a:p>
        </p:txBody>
      </p:sp>
    </p:spTree>
    <p:extLst>
      <p:ext uri="{BB962C8B-B14F-4D97-AF65-F5344CB8AC3E}">
        <p14:creationId xmlns:p14="http://schemas.microsoft.com/office/powerpoint/2010/main" val="369062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06906-5F6D-4666-B5A3-035987D52035}"/>
              </a:ext>
            </a:extLst>
          </p:cNvPr>
          <p:cNvSpPr txBox="1"/>
          <p:nvPr/>
        </p:nvSpPr>
        <p:spPr>
          <a:xfrm>
            <a:off x="1539551" y="802433"/>
            <a:ext cx="9573208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Insights and Emerging Trends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Data Quality</a:t>
            </a:r>
            <a:r>
              <a:rPr lang="en-US" sz="2000" dirty="0"/>
              <a:t>: High-quality data is crucial for accurate predictions. Missing values, incorrect data entries, or outliers can significantly impact the model's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Feature Importance</a:t>
            </a:r>
            <a:r>
              <a:rPr lang="en-US" sz="2000" dirty="0"/>
              <a:t>: Understanding which features (e.g., age, BMI, smoking status) are most predictive of medical costs can provide valuable insights. Techniques like feature importance scores from tree-based models or SHAP values can help identify these key features.</a:t>
            </a:r>
            <a:r>
              <a:rPr lang="en-IN" sz="2000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Evaluation Metrics</a:t>
            </a:r>
            <a:r>
              <a:rPr lang="en-IN" sz="2000" dirty="0"/>
              <a:t>: Common metrics for regression tasks, such as R-squared, help evaluate model performance. Comparing these metrics across different models can reveal which algorithm performs best for this specific problem.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3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3D79-6E7C-3B64-5B8D-52605D9F3FBC}"/>
              </a:ext>
            </a:extLst>
          </p:cNvPr>
          <p:cNvSpPr txBox="1"/>
          <p:nvPr/>
        </p:nvSpPr>
        <p:spPr>
          <a:xfrm>
            <a:off x="963020" y="461395"/>
            <a:ext cx="11202956" cy="46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   Contribution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400" b="1" dirty="0"/>
              <a:t>Data Collection and Preprocessing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Gathered a comprehensive dataset that includes various features relevant to predicting medical costs such as age, gender, BMI, number of children, smoking status, and region.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Performed thorough data cleaning and preprocessing to handle missing values, encode categorical variables, and scale numerical features</a:t>
            </a:r>
            <a:r>
              <a:rPr lang="en-US" dirty="0"/>
              <a:t>.</a:t>
            </a:r>
          </a:p>
          <a:p>
            <a:r>
              <a:rPr lang="en-US" sz="2400" b="1" dirty="0"/>
              <a:t>2. Exploratory Data Analysis (EDA)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Conducted an in-depth analysis of the dataset to understand the distribution of features and their relationship with the target variable (medical costs).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insurance Advantage: </a:t>
            </a:r>
            <a:r>
              <a:rPr lang="en-US" sz="2400" dirty="0"/>
              <a:t>More </a:t>
            </a:r>
            <a:r>
              <a:rPr lang="en-US" sz="2400" dirty="0" err="1"/>
              <a:t>usefull</a:t>
            </a:r>
            <a:r>
              <a:rPr lang="en-US" sz="2400" dirty="0"/>
              <a:t> for highly risk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2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E29A3-BA7A-195D-A295-F5EA3449A986}"/>
              </a:ext>
            </a:extLst>
          </p:cNvPr>
          <p:cNvSpPr txBox="1"/>
          <p:nvPr/>
        </p:nvSpPr>
        <p:spPr>
          <a:xfrm>
            <a:off x="1380931" y="0"/>
            <a:ext cx="10811069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Age Conditions</a:t>
            </a:r>
            <a:r>
              <a:rPr lang="en-US" sz="2400" dirty="0"/>
              <a:t>: More age give the high risk factors so insurance will be very high compare to others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/>
              <a:t>Bmi</a:t>
            </a:r>
            <a:r>
              <a:rPr lang="en-US" sz="2400" b="1" dirty="0"/>
              <a:t> Conditions</a:t>
            </a:r>
            <a:r>
              <a:rPr lang="en-US" sz="2400" dirty="0"/>
              <a:t>: More BMI give the high risk factors so insurance will be very high compare to others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HEALTH CONDITION:</a:t>
            </a:r>
            <a:r>
              <a:rPr lang="en-US" sz="2400" dirty="0"/>
              <a:t> Health is bad give the high risk factors so insurance will be very high compare to others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Child</a:t>
            </a:r>
            <a:r>
              <a:rPr lang="en-US" sz="2400" dirty="0"/>
              <a:t>: More child give the high  factors so high insurance will be very high compare to others</a:t>
            </a:r>
          </a:p>
        </p:txBody>
      </p:sp>
    </p:spTree>
    <p:extLst>
      <p:ext uri="{BB962C8B-B14F-4D97-AF65-F5344CB8AC3E}">
        <p14:creationId xmlns:p14="http://schemas.microsoft.com/office/powerpoint/2010/main" val="311716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EA5422-241A-B611-86F7-DE27C65B3B43}"/>
              </a:ext>
            </a:extLst>
          </p:cNvPr>
          <p:cNvSpPr txBox="1"/>
          <p:nvPr/>
        </p:nvSpPr>
        <p:spPr>
          <a:xfrm>
            <a:off x="1539551" y="251928"/>
            <a:ext cx="10375641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Methodologies: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Data Collection and Cleaning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Exploratory Data Analysis (EDA) and Feature Engineering</a:t>
            </a:r>
            <a:endParaRPr lang="en-I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Selection and Training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Evaluation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Deployment and Visualization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Continuous Improvement</a:t>
            </a:r>
          </a:p>
          <a:p>
            <a:pPr>
              <a:lnSpc>
                <a:spcPct val="200000"/>
              </a:lnSpc>
            </a:pPr>
            <a:endParaRPr lang="en-IN" sz="2400" dirty="0"/>
          </a:p>
          <a:p>
            <a:pPr>
              <a:lnSpc>
                <a:spcPct val="200000"/>
              </a:lnSpc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5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5A79EEA-4545-6434-0CAF-0D6484A23A6B}"/>
              </a:ext>
            </a:extLst>
          </p:cNvPr>
          <p:cNvSpPr txBox="1"/>
          <p:nvPr/>
        </p:nvSpPr>
        <p:spPr>
          <a:xfrm>
            <a:off x="5071230" y="41422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PROJECT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8B3A9-3A2B-4CF9-A719-C1DB58C0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1037891"/>
            <a:ext cx="334374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10E44-E1D0-3081-CDD4-CE036FDA6324}"/>
              </a:ext>
            </a:extLst>
          </p:cNvPr>
          <p:cNvSpPr txBox="1"/>
          <p:nvPr/>
        </p:nvSpPr>
        <p:spPr>
          <a:xfrm>
            <a:off x="1502229" y="0"/>
            <a:ext cx="10689772" cy="1324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Data Collection and Cleaning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Collect insurance Data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Gather past  insurance details, including costs and results.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Collect customer Data</a:t>
            </a:r>
            <a:r>
              <a:rPr lang="en-IN" sz="2400" dirty="0"/>
              <a:t>:</a:t>
            </a:r>
            <a:endParaRPr lang="en-US" sz="2400" dirty="0"/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individual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statistics, like BMI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team performance records, including cost history.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Data and health condition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information on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conditions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insurance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and Standardize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duplicates, handle missing values, and ensure consistency in format.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106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51538F-82A9-0F3D-4994-3FF14B726099}"/>
              </a:ext>
            </a:extLst>
          </p:cNvPr>
          <p:cNvSpPr txBox="1"/>
          <p:nvPr/>
        </p:nvSpPr>
        <p:spPr>
          <a:xfrm>
            <a:off x="2584580" y="513184"/>
            <a:ext cx="598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</a:t>
            </a:r>
            <a:r>
              <a:rPr lang="en-IN" sz="2800" b="1" dirty="0"/>
              <a:t>Fig: Steps to follow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AA9FF-6540-4522-A1F6-603B0C8D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342734"/>
            <a:ext cx="895475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39E8B-B6BF-494E-6048-8D66160973B3}"/>
              </a:ext>
            </a:extLst>
          </p:cNvPr>
          <p:cNvSpPr txBox="1"/>
          <p:nvPr/>
        </p:nvSpPr>
        <p:spPr>
          <a:xfrm>
            <a:off x="1670179" y="326570"/>
            <a:ext cx="10207689" cy="557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Data Distribution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data summaries like averages and ranges.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how data is spread out.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charts and graphs (e.g.,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plots) to spot patterns and trends.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for relationships between variables.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Outliers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unusual data points that might affect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Investigate any anomalies found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2361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08A90-542B-F734-9B17-87BC2BA00983}"/>
              </a:ext>
            </a:extLst>
          </p:cNvPr>
          <p:cNvSpPr txBox="1"/>
          <p:nvPr/>
        </p:nvSpPr>
        <p:spPr>
          <a:xfrm>
            <a:off x="1707502" y="363894"/>
            <a:ext cx="10226352" cy="501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Feature Engineering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Select Relevant Features</a:t>
            </a:r>
            <a:r>
              <a:rPr lang="en-US" sz="2000" dirty="0"/>
              <a:t>: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Choose key data points what is the insurance for in certain age like that (</a:t>
            </a:r>
            <a:r>
              <a:rPr lang="en-US" sz="2000" dirty="0" err="1"/>
              <a:t>e.g.,customer</a:t>
            </a:r>
            <a:r>
              <a:rPr lang="en-US" sz="2000" dirty="0"/>
              <a:t> , health performance).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Create New Features</a:t>
            </a:r>
            <a:r>
              <a:rPr lang="en-US" sz="2000" dirty="0"/>
              <a:t>: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Generate useful metrics (e.g., average cost, from the data set).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Standardize and prepare features for modeling.</a:t>
            </a:r>
          </a:p>
        </p:txBody>
      </p:sp>
    </p:spTree>
    <p:extLst>
      <p:ext uri="{BB962C8B-B14F-4D97-AF65-F5344CB8AC3E}">
        <p14:creationId xmlns:p14="http://schemas.microsoft.com/office/powerpoint/2010/main" val="8716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7" y="159064"/>
            <a:ext cx="11989836" cy="6027132"/>
          </a:xfrm>
        </p:spPr>
        <p:txBody>
          <a:bodyPr>
            <a:noAutofit/>
          </a:bodyPr>
          <a:lstStyle/>
          <a:p>
            <a:pPr indent="-6350">
              <a:lnSpc>
                <a:spcPct val="107000"/>
              </a:lnSpc>
              <a:spcAft>
                <a:spcPts val="800"/>
              </a:spcAft>
            </a:pPr>
            <a:r>
              <a:rPr lang="en-IN" sz="18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00F7A-4A5B-447C-D26E-9CEDC9A9E7F5}"/>
              </a:ext>
            </a:extLst>
          </p:cNvPr>
          <p:cNvSpPr txBox="1"/>
          <p:nvPr/>
        </p:nvSpPr>
        <p:spPr>
          <a:xfrm>
            <a:off x="108857" y="159064"/>
            <a:ext cx="11989836" cy="604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en-IN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Outline</a:t>
            </a:r>
            <a:r>
              <a:rPr lang="en-IN" sz="3200" b="1" kern="100" baseline="-250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endParaRPr lang="en-IN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marR="7256145" indent="-6350">
              <a:lnSpc>
                <a:spcPct val="146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Introduction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marR="7256145" indent="-6350">
              <a:lnSpc>
                <a:spcPct val="146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Objective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Motivation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9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Related Works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Methodology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8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Workflow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8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Results and Experimental Analysis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Discussions and Conclusion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9855" indent="-6350">
              <a:lnSpc>
                <a:spcPct val="110000"/>
              </a:lnSpc>
              <a:spcAft>
                <a:spcPts val="91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References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9855" indent="-6350">
              <a:lnSpc>
                <a:spcPct val="110000"/>
              </a:lnSpc>
              <a:spcAft>
                <a:spcPts val="910"/>
              </a:spcAft>
            </a:pP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3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BE119-4B43-91EE-B912-C5463F50B21A}"/>
              </a:ext>
            </a:extLst>
          </p:cNvPr>
          <p:cNvSpPr txBox="1"/>
          <p:nvPr/>
        </p:nvSpPr>
        <p:spPr>
          <a:xfrm>
            <a:off x="1912775" y="335902"/>
            <a:ext cx="9871787" cy="500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appropriate machine learning algorithms (e.g.,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ensemble methods for better accuracy.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data for training models.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data into chosen models to learn patterns.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model parameters for better performance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058269-C322-BA4F-AF6D-0163BF4BADE3}"/>
              </a:ext>
            </a:extLst>
          </p:cNvPr>
          <p:cNvSpPr txBox="1"/>
          <p:nvPr/>
        </p:nvSpPr>
        <p:spPr>
          <a:xfrm>
            <a:off x="2192694" y="466532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Fig: Importing Libraries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F7312-1625-4E7E-9140-B7F286D5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31" y="1676966"/>
            <a:ext cx="10146399" cy="29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008FBD-6755-7EC0-F161-B877B44692B8}"/>
              </a:ext>
            </a:extLst>
          </p:cNvPr>
          <p:cNvSpPr txBox="1"/>
          <p:nvPr/>
        </p:nvSpPr>
        <p:spPr>
          <a:xfrm>
            <a:off x="1978090" y="699796"/>
            <a:ext cx="49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</a:t>
            </a:r>
            <a:r>
              <a:rPr lang="en-IN" sz="2800" b="1" dirty="0"/>
              <a:t>Fig : Data Loading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3C20E-A66A-EEC5-5CE1-9A630F6C6724}"/>
              </a:ext>
            </a:extLst>
          </p:cNvPr>
          <p:cNvSpPr txBox="1"/>
          <p:nvPr/>
        </p:nvSpPr>
        <p:spPr>
          <a:xfrm>
            <a:off x="1973411" y="2810312"/>
            <a:ext cx="567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Fig : 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AEE12-BE01-4F2E-A223-CA55600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88" y="1223017"/>
            <a:ext cx="8137476" cy="1486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26D54-850E-4766-9943-7EB2A14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66" y="3283763"/>
            <a:ext cx="6241980" cy="33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DA4109-9362-1AE0-AB07-5A2E4526BD93}"/>
              </a:ext>
            </a:extLst>
          </p:cNvPr>
          <p:cNvSpPr txBox="1"/>
          <p:nvPr/>
        </p:nvSpPr>
        <p:spPr>
          <a:xfrm>
            <a:off x="2556588" y="877078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Fig: Training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E2CC-3614-43A8-A5A9-62A841E6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5" y="1566602"/>
            <a:ext cx="6850579" cy="40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B52E3E-B8F7-7288-7832-24691AF3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25" y="2133600"/>
            <a:ext cx="4874003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0D8DC-16FC-7CA6-6B7E-3DF5DA75FAB0}"/>
              </a:ext>
            </a:extLst>
          </p:cNvPr>
          <p:cNvSpPr txBox="1"/>
          <p:nvPr/>
        </p:nvSpPr>
        <p:spPr>
          <a:xfrm>
            <a:off x="4152549" y="1258350"/>
            <a:ext cx="343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Fig: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9509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F212A7-51B5-1028-4EBE-49A726C84CE1}"/>
              </a:ext>
            </a:extLst>
          </p:cNvPr>
          <p:cNvSpPr txBox="1"/>
          <p:nvPr/>
        </p:nvSpPr>
        <p:spPr>
          <a:xfrm>
            <a:off x="2034073" y="326570"/>
            <a:ext cx="9414588" cy="444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Performance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testing data to assess how well models predict outcomes.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accuracy and other metrics to gauge performance.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Fine-tune models by adjusting parameters.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cross-validation to validate model robustness.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Model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best-performing model.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 for deployment and future predictions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2976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F3E54-FF32-AB60-2DCA-D7B935AEBF2B}"/>
              </a:ext>
            </a:extLst>
          </p:cNvPr>
          <p:cNvSpPr txBox="1"/>
          <p:nvPr/>
        </p:nvSpPr>
        <p:spPr>
          <a:xfrm>
            <a:off x="1524000" y="503853"/>
            <a:ext cx="9144000" cy="630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2800" b="1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Testing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model's predictions on a separate testing dataset.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performance using metrics like accuracy, precision,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recall,</a:t>
            </a:r>
            <a:r>
              <a:rPr lang="en-IN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Rsquared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model consistency across different data subsets.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and Select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models to choose the most accurate one for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for Accuracy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6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482FC-E9B9-156C-03B4-8F78B74BE606}"/>
              </a:ext>
            </a:extLst>
          </p:cNvPr>
          <p:cNvSpPr txBox="1"/>
          <p:nvPr/>
        </p:nvSpPr>
        <p:spPr>
          <a:xfrm>
            <a:off x="2015411" y="541175"/>
            <a:ext cx="9358605" cy="53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Deployment and Visualization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Model for Deployment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the trained model for operational use.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compatibility with deployment environments.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 Development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user-friendly interface for inputting new data and receiving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usability and accessibility.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Predictions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visualizations (e.g., charts, graphs) to illustrate predicted outcomes.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7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3F9F6-02CF-02C4-0C76-55B2EC2149D2}"/>
              </a:ext>
            </a:extLst>
          </p:cNvPr>
          <p:cNvSpPr txBox="1"/>
          <p:nvPr/>
        </p:nvSpPr>
        <p:spPr>
          <a:xfrm>
            <a:off x="1670181" y="167952"/>
            <a:ext cx="9134668" cy="49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thorough testing of the deployed model and interface.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accuracy and reliability of predictions in real-world scenarios.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the model and interface to production.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performance and gather feedback for continuous improvement.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41F7-CE2B-6C6C-3BF0-A474F11189D7}"/>
              </a:ext>
            </a:extLst>
          </p:cNvPr>
          <p:cNvSpPr txBox="1"/>
          <p:nvPr/>
        </p:nvSpPr>
        <p:spPr>
          <a:xfrm>
            <a:off x="2136710" y="914400"/>
            <a:ext cx="569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  Fig: Data Visualisation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38802-856A-4191-AFD4-4E642D69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29" y="2173857"/>
            <a:ext cx="7431354" cy="20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AF39-8740-5741-7B40-A4700D0E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083559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entury Gothic" panose="020B0502020202020204" pitchFamily="34" charset="0"/>
              </a:rPr>
              <a:t>ABSTRACT </a:t>
            </a:r>
            <a:endParaRPr lang="en-IN" sz="2800" b="1" kern="100" dirty="0">
              <a:solidFill>
                <a:schemeClr val="accent4">
                  <a:lumMod val="50000"/>
                </a:schemeClr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685800" indent="0">
              <a:lnSpc>
                <a:spcPct val="107000"/>
              </a:lnSpc>
              <a:spcAft>
                <a:spcPts val="350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5"/>
              </a:spcAft>
              <a:buNone/>
            </a:pPr>
            <a:r>
              <a:rPr lang="en-IN" sz="1800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b="1" kern="1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Introduction:</a:t>
            </a:r>
            <a:endParaRPr lang="en-IN" sz="2800" b="1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5"/>
              </a:spcAft>
              <a:buNone/>
            </a:pPr>
            <a:r>
              <a:rPr lang="en-IN" sz="18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dirty="0"/>
              <a:t>Predicting the cost of medical insurance is important for both insurance companies and their customers. This project uses machine learning to create a model that can help predict how much a person might have to pay for medical insurance. By using data about people's age, gender, </a:t>
            </a:r>
            <a:r>
              <a:rPr lang="en-US" dirty="0" err="1"/>
              <a:t>weight,Body</a:t>
            </a:r>
            <a:r>
              <a:rPr lang="en-US" dirty="0"/>
              <a:t> mass index(BMI) and other factors, we can make better predictions about insurance costs.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77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37EBEC-49F5-6B99-7928-2BFA2EF70D95}"/>
              </a:ext>
            </a:extLst>
          </p:cNvPr>
          <p:cNvSpPr txBox="1"/>
          <p:nvPr/>
        </p:nvSpPr>
        <p:spPr>
          <a:xfrm>
            <a:off x="3573624" y="811763"/>
            <a:ext cx="556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</a:t>
            </a:r>
            <a:r>
              <a:rPr lang="en-IN" sz="2800" b="1" dirty="0"/>
              <a:t>Fig: Team Performances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E7497-36FB-4227-A039-ED1D8ED1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509180"/>
            <a:ext cx="66303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2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2588D5-B57C-8669-D8A2-7B7CDCC24FB1}"/>
              </a:ext>
            </a:extLst>
          </p:cNvPr>
          <p:cNvSpPr txBox="1"/>
          <p:nvPr/>
        </p:nvSpPr>
        <p:spPr>
          <a:xfrm>
            <a:off x="1707502" y="410547"/>
            <a:ext cx="909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Fig: </a:t>
            </a:r>
            <a:r>
              <a:rPr lang="en-US" sz="2800" dirty="0"/>
              <a:t>Correlation Heatmap of Insurance Dataset 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E810F-4F45-4BA6-8552-5EE58136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8" y="1409350"/>
            <a:ext cx="8035792" cy="36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38DFC4-690C-350B-FE5C-27B9E008A800}"/>
              </a:ext>
            </a:extLst>
          </p:cNvPr>
          <p:cNvSpPr txBox="1"/>
          <p:nvPr/>
        </p:nvSpPr>
        <p:spPr>
          <a:xfrm>
            <a:off x="2752531" y="513184"/>
            <a:ext cx="33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D69-C93F-4B03-A3EB-B549A96C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128391"/>
            <a:ext cx="687801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FBC97-7E1E-C801-CDF0-206B4D27FCBE}"/>
              </a:ext>
            </a:extLst>
          </p:cNvPr>
          <p:cNvSpPr txBox="1"/>
          <p:nvPr/>
        </p:nvSpPr>
        <p:spPr>
          <a:xfrm>
            <a:off x="2192694" y="438539"/>
            <a:ext cx="9144000" cy="612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Updates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Regularly update model with new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data remains current for accurate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Integration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Incorporate user and stakeholder feedback to refine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feedback to identify and address areas for improvement.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Continuously monitor model performance.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model based on changes in prediction accuracy.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 algorithms and features to enhance prediction capabilities.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719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EF406-B4FF-332D-BDA6-ACEE4BD39ACF}"/>
              </a:ext>
            </a:extLst>
          </p:cNvPr>
          <p:cNvSpPr txBox="1"/>
          <p:nvPr/>
        </p:nvSpPr>
        <p:spPr>
          <a:xfrm>
            <a:off x="1959428" y="223935"/>
            <a:ext cx="9899779" cy="655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and Future Enhancements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 Predictions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Using machine learning, we accurately predict the cost of the insurance.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Factors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Body mass index , region and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bmi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height and weight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Improvement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Regular updates and user feedback refine models, improving prediction accuracy.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Insights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These predictions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customer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analysts, and cost prediction.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Developments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Advancements in data analysis and AI will further refine predictions, making them even more precise and valuable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other peoples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647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1AA11-12DB-39DF-AA6A-E216AECAED4F}"/>
              </a:ext>
            </a:extLst>
          </p:cNvPr>
          <p:cNvSpPr txBox="1"/>
          <p:nvPr/>
        </p:nvSpPr>
        <p:spPr>
          <a:xfrm>
            <a:off x="2603241" y="3088433"/>
            <a:ext cx="715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          </a:t>
            </a:r>
            <a:r>
              <a:rPr lang="en-IN" sz="7200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78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C4BBF-5A28-91D2-C973-88947E4D8891}"/>
              </a:ext>
            </a:extLst>
          </p:cNvPr>
          <p:cNvSpPr txBox="1"/>
          <p:nvPr/>
        </p:nvSpPr>
        <p:spPr>
          <a:xfrm>
            <a:off x="1418253" y="597159"/>
            <a:ext cx="9619861" cy="529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5"/>
              </a:spcAft>
            </a:pPr>
            <a:r>
              <a:rPr lang="en-IN" sz="2800" b="1" kern="1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Features:</a:t>
            </a:r>
            <a:endParaRPr lang="en-IN" sz="28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8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Models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Employing various machine learning models such as  and linear regression for training and evaluating prediction performance.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Effectiveness Of Machine Learning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Demonstrating the effectiveness of machine learning techniques in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 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analysis, specifically in predicting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outcomes in dynamic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environments 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Identification Of Key Factors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Identifying the key factors that influence the results of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crucial for accurate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39955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D4B8C-2970-EC06-B009-18F6696D3751}"/>
              </a:ext>
            </a:extLst>
          </p:cNvPr>
          <p:cNvSpPr txBox="1"/>
          <p:nvPr/>
        </p:nvSpPr>
        <p:spPr>
          <a:xfrm>
            <a:off x="1296955" y="746449"/>
            <a:ext cx="10086392" cy="518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 Of Prediction Enhancement :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Offering insights gained from the study to enhance prediction accuracy in unpredictable events like the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, contributing to advancements in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analytic.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Real-Time Scenario Evaluation :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Conducting real time Scenario evaluations to assess the performance and reliability of the machine learning models in predicting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outcomes. 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IN" sz="24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Stack</a:t>
            </a:r>
            <a:endParaRPr lang="en-IN" sz="2400" kern="1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Machine Learning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Matplotlib , Seaborn , NumPy and Pandas 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IN" sz="1800" kern="1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8869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8A865-AFCA-689A-6A62-744B8F367992}"/>
              </a:ext>
            </a:extLst>
          </p:cNvPr>
          <p:cNvSpPr txBox="1"/>
          <p:nvPr/>
        </p:nvSpPr>
        <p:spPr>
          <a:xfrm>
            <a:off x="1511560" y="242596"/>
            <a:ext cx="10067730" cy="52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200000"/>
              </a:lnSpc>
              <a:spcAft>
                <a:spcPts val="3215"/>
              </a:spcAft>
            </a:pPr>
            <a:r>
              <a:rPr lang="en-IN" sz="2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Introduction </a:t>
            </a:r>
          </a:p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en-IN" sz="1800" b="1" i="1" kern="10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kern="1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400" i="1" kern="100" dirty="0">
              <a:solidFill>
                <a:srgbClr val="7030A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Predicts the outcome of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data.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Utilizes historical  data and advanced machine learning techniques.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Aims to provide accurate and reliable predictions.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Benefits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analysts,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prediction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8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7A7FB-8B08-334C-D273-921FDED9F019}"/>
              </a:ext>
            </a:extLst>
          </p:cNvPr>
          <p:cNvSpPr txBox="1"/>
          <p:nvPr/>
        </p:nvSpPr>
        <p:spPr>
          <a:xfrm>
            <a:off x="1558213" y="149290"/>
            <a:ext cx="10366310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Scope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Comprehensive Data Analysis</a:t>
            </a:r>
            <a:r>
              <a:rPr lang="en-US" sz="2000" dirty="0">
                <a:solidFill>
                  <a:schemeClr val="tx2"/>
                </a:solidFill>
              </a:rPr>
              <a:t>: Utilizes extensive historical data, including insurance results, patients statistics, risk conditions, and more.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Machine Learning Techniques</a:t>
            </a:r>
            <a:r>
              <a:rPr lang="en-US" sz="2000" dirty="0">
                <a:solidFill>
                  <a:schemeClr val="tx2"/>
                </a:solidFill>
              </a:rPr>
              <a:t>: Implements advanced algorithms such as linear regression., Gradient Boosting, SVM, and Neural Networks for accurate predictions.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Real-Time Updates</a:t>
            </a:r>
            <a:r>
              <a:rPr lang="en-US" sz="2000" dirty="0">
                <a:solidFill>
                  <a:schemeClr val="tx2"/>
                </a:solidFill>
              </a:rPr>
              <a:t>: Capable of integrating real-time data during health issue to provide dynamic and up-to-date predictions.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User Engagement</a:t>
            </a:r>
            <a:r>
              <a:rPr lang="en-US" sz="2000" dirty="0">
                <a:solidFill>
                  <a:schemeClr val="tx2"/>
                </a:solidFill>
              </a:rPr>
              <a:t>: Offers a user-friendly interface for teams, analysts, and users to access predictions and insights easily.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Strategic Insights</a:t>
            </a:r>
            <a:r>
              <a:rPr lang="en-US" sz="2000" dirty="0">
                <a:solidFill>
                  <a:schemeClr val="tx2"/>
                </a:solidFill>
              </a:rPr>
              <a:t>: Provides valuable information for region , cost prediction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0F7F38-2930-F3D6-05D4-B8C2AF08679D}"/>
              </a:ext>
            </a:extLst>
          </p:cNvPr>
          <p:cNvSpPr txBox="1"/>
          <p:nvPr/>
        </p:nvSpPr>
        <p:spPr>
          <a:xfrm>
            <a:off x="1483567" y="307910"/>
            <a:ext cx="9339943" cy="664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4720"/>
              </a:spcAft>
            </a:pPr>
            <a:r>
              <a:rPr lang="en-I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Objective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Improve Accuracy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Develop a highly accurate prediction model.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Factors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Identify crucial elements influencing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cost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Real-time Predictions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Enable dynamic updates during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Predictions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User-Friendly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Create an easy-to-use interface for various users.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Comprehensive Analysis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Cover all aspects influencing a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predicting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such as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health conditions, and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age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4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E0011-3330-946A-EB59-B76175C20303}"/>
              </a:ext>
            </a:extLst>
          </p:cNvPr>
          <p:cNvSpPr txBox="1"/>
          <p:nvPr/>
        </p:nvSpPr>
        <p:spPr>
          <a:xfrm>
            <a:off x="1464906" y="1306286"/>
            <a:ext cx="10487608" cy="454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5020"/>
              </a:spcAft>
            </a:pPr>
            <a:r>
              <a:rPr lang="en-IN" sz="2800" b="1" kern="100" dirty="0">
                <a:solidFill>
                  <a:srgbClr val="203864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Motivation</a:t>
            </a:r>
            <a:r>
              <a:rPr lang="en-IN" sz="2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methods are subjective and limited.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processes vast data for better predictions.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and data-driven approach enhances reliability.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Bridges the gap between raw data and actionable insights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561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1685</TotalTime>
  <Words>1608</Words>
  <Application>Microsoft Office PowerPoint</Application>
  <PresentationFormat>Widescreen</PresentationFormat>
  <Paragraphs>219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Corbel</vt:lpstr>
      <vt:lpstr>Courier New</vt:lpstr>
      <vt:lpstr>Times New Roman</vt:lpstr>
      <vt:lpstr>Wingdings</vt:lpstr>
      <vt:lpstr>Parallax</vt:lpstr>
      <vt:lpstr>PowerPoint Presentation</vt:lpstr>
      <vt:lpstr>   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Sravan Kumar Annuri</cp:lastModifiedBy>
  <cp:revision>17</cp:revision>
  <dcterms:created xsi:type="dcterms:W3CDTF">2024-07-08T11:56:09Z</dcterms:created>
  <dcterms:modified xsi:type="dcterms:W3CDTF">2024-07-16T10:33:43Z</dcterms:modified>
</cp:coreProperties>
</file>