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87" r:id="rId18"/>
    <p:sldId id="271" r:id="rId19"/>
    <p:sldId id="273" r:id="rId20"/>
    <p:sldId id="274" r:id="rId21"/>
    <p:sldId id="288" r:id="rId22"/>
    <p:sldId id="289" r:id="rId23"/>
    <p:sldId id="283" r:id="rId24"/>
    <p:sldId id="284" r:id="rId25"/>
    <p:sldId id="275" r:id="rId26"/>
    <p:sldId id="276" r:id="rId27"/>
    <p:sldId id="277" r:id="rId28"/>
    <p:sldId id="278" r:id="rId29"/>
    <p:sldId id="282" r:id="rId30"/>
    <p:sldId id="279" r:id="rId31"/>
    <p:sldId id="280" r:id="rId32"/>
    <p:sldId id="281" r:id="rId33"/>
    <p:sldId id="285" r:id="rId34"/>
    <p:sldId id="286"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85023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28862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94225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01896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428363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205294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45683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17758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80413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60852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13732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64011-B8A8-4B37-B957-8366ECACFB70}"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0782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64011-B8A8-4B37-B957-8366ECACFB70}"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410737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64011-B8A8-4B37-B957-8366ECACFB70}"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96885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64011-B8A8-4B37-B957-8366ECACFB70}"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61924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41337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395161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564011-B8A8-4B37-B957-8366ECACFB70}" type="datetimeFigureOut">
              <a:rPr lang="en-US" smtClean="0"/>
              <a:t>7/16/2024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CB4E27-6056-408D-9EE8-6C54BA80E7DB}" type="slidenum">
              <a:rPr lang="en-US" smtClean="0"/>
              <a:t>‹#›</a:t>
            </a:fld>
            <a:endParaRPr lang="en-US"/>
          </a:p>
        </p:txBody>
      </p:sp>
    </p:spTree>
    <p:extLst>
      <p:ext uri="{BB962C8B-B14F-4D97-AF65-F5344CB8AC3E}">
        <p14:creationId xmlns:p14="http://schemas.microsoft.com/office/powerpoint/2010/main" val="242209810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270" y="2507333"/>
            <a:ext cx="9144000" cy="815416"/>
          </a:xfrm>
        </p:spPr>
        <p:txBody>
          <a:bodyPr>
            <a:normAutofit fontScale="70000" lnSpcReduction="20000"/>
          </a:bodyPr>
          <a:lstStyle/>
          <a:p>
            <a:pPr>
              <a:lnSpc>
                <a:spcPct val="107000"/>
              </a:lnSpc>
              <a:spcAft>
                <a:spcPts val="800"/>
              </a:spcAft>
            </a:pPr>
            <a:r>
              <a:rPr lang="en-IN" sz="1800" b="1" i="1" kern="10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2800" b="1" i="1" kern="10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IPL WINNING PREDICTOR USING </a:t>
            </a:r>
            <a:r>
              <a:rPr lang="en-IN" sz="2800" b="1" i="1" kern="10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MACHINE LEARNING 0=,</a:t>
            </a:r>
            <a:r>
              <a:rPr lang="en-IN" sz="2800" b="1" kern="100" dirty="0">
                <a:solidFill>
                  <a:srgbClr val="000000"/>
                </a:solidFill>
                <a:effectLst/>
                <a:latin typeface="Calibri" panose="020F0502020204030204" pitchFamily="34" charset="0"/>
                <a:ea typeface="Calibri" panose="020F0502020204030204" pitchFamily="34" charset="0"/>
              </a:rPr>
              <a:t>	</a:t>
            </a:r>
            <a:r>
              <a:rPr lang="en-IN" sz="2800" kern="100" dirty="0">
                <a:solidFill>
                  <a:srgbClr val="000000"/>
                </a:solidFill>
                <a:effectLst/>
                <a:latin typeface="Calibri" panose="020F0502020204030204" pitchFamily="34" charset="0"/>
                <a:ea typeface="Calibri" panose="020F0502020204030204" pitchFamily="34" charset="0"/>
              </a:rPr>
              <a:t> </a:t>
            </a:r>
          </a:p>
          <a:p>
            <a:pPr marR="3295015" algn="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rPr>
              <a:t> </a:t>
            </a:r>
            <a:endParaRPr lang="en-US" sz="26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3647942" y="3628990"/>
            <a:ext cx="4016061" cy="418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Under the Guidance of </a:t>
            </a:r>
          </a:p>
        </p:txBody>
      </p:sp>
      <p:sp>
        <p:nvSpPr>
          <p:cNvPr id="5" name="Subtitle 2"/>
          <p:cNvSpPr txBox="1">
            <a:spLocks/>
          </p:cNvSpPr>
          <p:nvPr/>
        </p:nvSpPr>
        <p:spPr>
          <a:xfrm>
            <a:off x="3647942" y="4353549"/>
            <a:ext cx="4016061" cy="8154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00B0F0"/>
                </a:solidFill>
                <a:latin typeface="Times New Roman" panose="02020603050405020304" pitchFamily="18" charset="0"/>
                <a:cs typeface="Times New Roman" panose="02020603050405020304" pitchFamily="18" charset="0"/>
              </a:rPr>
              <a:t>N.SATYANANDARAM</a:t>
            </a:r>
          </a:p>
          <a:p>
            <a:r>
              <a:rPr lang="en-US" dirty="0">
                <a:solidFill>
                  <a:srgbClr val="00B0F0"/>
                </a:solidFill>
                <a:latin typeface="Times New Roman" panose="02020603050405020304" pitchFamily="18" charset="0"/>
                <a:cs typeface="Times New Roman" panose="02020603050405020304" pitchFamily="18" charset="0"/>
              </a:rPr>
              <a:t>(Lecturer) </a:t>
            </a:r>
          </a:p>
        </p:txBody>
      </p:sp>
      <p:sp>
        <p:nvSpPr>
          <p:cNvPr id="6" name="Subtitle 2"/>
          <p:cNvSpPr txBox="1">
            <a:spLocks/>
          </p:cNvSpPr>
          <p:nvPr/>
        </p:nvSpPr>
        <p:spPr>
          <a:xfrm>
            <a:off x="8052516" y="5008004"/>
            <a:ext cx="4016061" cy="8154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chemeClr val="tx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58285" y="70856"/>
            <a:ext cx="11229975" cy="1238250"/>
          </a:xfrm>
          <a:prstGeom prst="rect">
            <a:avLst/>
          </a:prstGeom>
        </p:spPr>
      </p:pic>
      <p:sp>
        <p:nvSpPr>
          <p:cNvPr id="8" name="Subtitle 2"/>
          <p:cNvSpPr txBox="1">
            <a:spLocks/>
          </p:cNvSpPr>
          <p:nvPr/>
        </p:nvSpPr>
        <p:spPr>
          <a:xfrm>
            <a:off x="2477572" y="1647792"/>
            <a:ext cx="7391399" cy="418317"/>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latin typeface="Times New Roman" panose="02020603050405020304" pitchFamily="18" charset="0"/>
                <a:cs typeface="Times New Roman" panose="02020603050405020304" pitchFamily="18" charset="0"/>
              </a:rPr>
              <a:t>DEPARTMENT OF COMPUTER SCIENCE AND ENGINEERING</a:t>
            </a:r>
          </a:p>
        </p:txBody>
      </p:sp>
      <p:sp>
        <p:nvSpPr>
          <p:cNvPr id="12" name="TextBox 11">
            <a:extLst>
              <a:ext uri="{FF2B5EF4-FFF2-40B4-BE49-F238E27FC236}">
                <a16:creationId xmlns:a16="http://schemas.microsoft.com/office/drawing/2014/main" id="{8EDDAD11-DDFB-0483-B2B1-4F694F659352}"/>
              </a:ext>
            </a:extLst>
          </p:cNvPr>
          <p:cNvSpPr txBox="1"/>
          <p:nvPr/>
        </p:nvSpPr>
        <p:spPr>
          <a:xfrm>
            <a:off x="8304245" y="5415712"/>
            <a:ext cx="3484015" cy="742639"/>
          </a:xfrm>
          <a:prstGeom prst="rect">
            <a:avLst/>
          </a:prstGeom>
          <a:noFill/>
        </p:spPr>
        <p:txBody>
          <a:bodyPr wrap="square" rtlCol="0">
            <a:spAutoFit/>
          </a:bodyPr>
          <a:lstStyle/>
          <a:p>
            <a:pPr lvl="0">
              <a:lnSpc>
                <a:spcPct val="107000"/>
              </a:lnSpc>
              <a:spcAft>
                <a:spcPts val="600"/>
              </a:spcAft>
              <a:buSzPts val="1600"/>
              <a:tabLst>
                <a:tab pos="2536825" algn="ctr"/>
                <a:tab pos="8592820" algn="ctr"/>
              </a:tabLst>
            </a:pPr>
            <a:r>
              <a:rPr lang="en-IN" sz="1800" b="1" kern="100" dirty="0">
                <a:solidFill>
                  <a:schemeClr val="accent3">
                    <a:lumMod val="50000"/>
                  </a:schemeClr>
                </a:solidFill>
                <a:effectLst/>
                <a:latin typeface="Calibri" panose="020F0502020204030204" pitchFamily="34" charset="0"/>
                <a:ea typeface="Calibri" panose="020F0502020204030204" pitchFamily="34" charset="0"/>
              </a:rPr>
              <a:t>A.SRAVAN KUMAR -R190303	</a:t>
            </a:r>
            <a:endParaRPr lang="en-IN" sz="1800" kern="100" dirty="0">
              <a:solidFill>
                <a:schemeClr val="accent3">
                  <a:lumMod val="50000"/>
                </a:schemeClr>
              </a:solidFill>
              <a:effectLst/>
              <a:latin typeface="Calibri" panose="020F0502020204030204" pitchFamily="34" charset="0"/>
              <a:ea typeface="Calibri" panose="020F0502020204030204" pitchFamily="34" charset="0"/>
            </a:endParaRPr>
          </a:p>
          <a:p>
            <a:r>
              <a:rPr lang="en-IN" sz="1800" b="1" dirty="0">
                <a:solidFill>
                  <a:schemeClr val="accent3">
                    <a:lumMod val="50000"/>
                  </a:schemeClr>
                </a:solidFill>
                <a:effectLst/>
                <a:latin typeface="Calibri" panose="020F0502020204030204" pitchFamily="34" charset="0"/>
                <a:ea typeface="Calibri" panose="020F0502020204030204" pitchFamily="34" charset="0"/>
              </a:rPr>
              <a:t>B.RUCHITHA            -R190680</a:t>
            </a:r>
            <a:endParaRPr lang="en-IN" dirty="0">
              <a:solidFill>
                <a:schemeClr val="accent3">
                  <a:lumMod val="50000"/>
                </a:schemeClr>
              </a:solidFill>
            </a:endParaRPr>
          </a:p>
        </p:txBody>
      </p:sp>
    </p:spTree>
    <p:extLst>
      <p:ext uri="{BB962C8B-B14F-4D97-AF65-F5344CB8AC3E}">
        <p14:creationId xmlns:p14="http://schemas.microsoft.com/office/powerpoint/2010/main" val="112554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B62255-D1BE-680F-86C2-6A714B362002}"/>
              </a:ext>
            </a:extLst>
          </p:cNvPr>
          <p:cNvSpPr txBox="1"/>
          <p:nvPr/>
        </p:nvSpPr>
        <p:spPr>
          <a:xfrm>
            <a:off x="1446245" y="438539"/>
            <a:ext cx="10002415" cy="6021328"/>
          </a:xfrm>
          <a:prstGeom prst="rect">
            <a:avLst/>
          </a:prstGeom>
          <a:noFill/>
        </p:spPr>
        <p:txBody>
          <a:bodyPr wrap="square" rtlCol="0">
            <a:spAutoFit/>
          </a:bodyPr>
          <a:lstStyle/>
          <a:p>
            <a:r>
              <a:rPr lang="en-US" sz="3200" b="1" dirty="0">
                <a:solidFill>
                  <a:schemeClr val="accent5">
                    <a:lumMod val="50000"/>
                  </a:schemeClr>
                </a:solidFill>
              </a:rPr>
              <a:t>Literature</a:t>
            </a:r>
          </a:p>
          <a:p>
            <a:r>
              <a:rPr lang="en-US" sz="2400" b="1" i="1" dirty="0">
                <a:solidFill>
                  <a:schemeClr val="accent1">
                    <a:lumMod val="75000"/>
                  </a:schemeClr>
                </a:solidFill>
              </a:rPr>
              <a:t>Introduction to Literature</a:t>
            </a:r>
          </a:p>
          <a:p>
            <a:pPr marL="342900" indent="-342900">
              <a:lnSpc>
                <a:spcPct val="200000"/>
              </a:lnSpc>
              <a:buFont typeface="Wingdings" panose="05000000000000000000" pitchFamily="2" charset="2"/>
              <a:buChar char="Ø"/>
            </a:pPr>
            <a:r>
              <a:rPr lang="en-US" sz="2000" b="1" dirty="0"/>
              <a:t>Early Approaches</a:t>
            </a:r>
            <a:r>
              <a:rPr lang="en-US" sz="2400" dirty="0"/>
              <a:t>: Initial methods for predicting cricket match outcomes relied on basic statistical analysis of player and team performances.</a:t>
            </a:r>
          </a:p>
          <a:p>
            <a:pPr marL="342900" indent="-342900">
              <a:lnSpc>
                <a:spcPct val="200000"/>
              </a:lnSpc>
              <a:buFont typeface="Wingdings" panose="05000000000000000000" pitchFamily="2" charset="2"/>
              <a:buChar char="Ø"/>
            </a:pPr>
            <a:r>
              <a:rPr lang="en-US" sz="2000" b="1" dirty="0"/>
              <a:t>Shift to Machine Learning</a:t>
            </a:r>
            <a:r>
              <a:rPr lang="en-US" sz="2000" dirty="0"/>
              <a:t>: </a:t>
            </a:r>
            <a:r>
              <a:rPr lang="en-US" sz="2400" dirty="0"/>
              <a:t>The advent of machine learning brought more sophisticated models capable of analyzing vast datasets and identifying complex patterns.</a:t>
            </a:r>
          </a:p>
          <a:p>
            <a:pPr marL="342900" indent="-342900">
              <a:lnSpc>
                <a:spcPct val="200000"/>
              </a:lnSpc>
              <a:buFont typeface="Wingdings" panose="05000000000000000000" pitchFamily="2" charset="2"/>
              <a:buChar char="Ø"/>
            </a:pPr>
            <a:r>
              <a:rPr lang="en-US" sz="2000" b="1" dirty="0"/>
              <a:t>Purpose</a:t>
            </a:r>
            <a:r>
              <a:rPr lang="en-US" sz="2000" dirty="0"/>
              <a:t>: </a:t>
            </a:r>
            <a:r>
              <a:rPr lang="en-US" sz="2400" dirty="0"/>
              <a:t>Review key studies and methodologies used in the prediction of cricket match outcomes, specifically focusing on the IPL.</a:t>
            </a:r>
          </a:p>
        </p:txBody>
      </p:sp>
    </p:spTree>
    <p:extLst>
      <p:ext uri="{BB962C8B-B14F-4D97-AF65-F5344CB8AC3E}">
        <p14:creationId xmlns:p14="http://schemas.microsoft.com/office/powerpoint/2010/main" val="369062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006906-5F6D-4666-B5A3-035987D52035}"/>
              </a:ext>
            </a:extLst>
          </p:cNvPr>
          <p:cNvSpPr txBox="1"/>
          <p:nvPr/>
        </p:nvSpPr>
        <p:spPr>
          <a:xfrm>
            <a:off x="1539551" y="802433"/>
            <a:ext cx="9573208" cy="4938275"/>
          </a:xfrm>
          <a:prstGeom prst="rect">
            <a:avLst/>
          </a:prstGeom>
          <a:noFill/>
        </p:spPr>
        <p:txBody>
          <a:bodyPr wrap="square" rtlCol="0">
            <a:spAutoFit/>
          </a:bodyPr>
          <a:lstStyle/>
          <a:p>
            <a:r>
              <a:rPr lang="en-US" sz="2400" b="1" dirty="0">
                <a:solidFill>
                  <a:schemeClr val="accent1"/>
                </a:solidFill>
              </a:rPr>
              <a:t>Insights and Emerging Trends</a:t>
            </a:r>
          </a:p>
          <a:p>
            <a:endParaRPr lang="en-US" sz="2400" b="1" dirty="0">
              <a:solidFill>
                <a:schemeClr val="accent1"/>
              </a:solidFill>
            </a:endParaRPr>
          </a:p>
          <a:p>
            <a:pPr marL="285750" indent="-285750">
              <a:lnSpc>
                <a:spcPct val="150000"/>
              </a:lnSpc>
              <a:buFont typeface="Wingdings" panose="05000000000000000000" pitchFamily="2" charset="2"/>
              <a:buChar char="Ø"/>
            </a:pPr>
            <a:r>
              <a:rPr lang="en-US" sz="2000" b="1" dirty="0"/>
              <a:t>Player Performance Prediction</a:t>
            </a:r>
            <a:r>
              <a:rPr lang="en-US" sz="2000" dirty="0"/>
              <a:t>: </a:t>
            </a:r>
            <a:r>
              <a:rPr lang="en-US" sz="2000" dirty="0" err="1"/>
              <a:t>Passi</a:t>
            </a:r>
            <a:r>
              <a:rPr lang="en-US" sz="2000" dirty="0"/>
              <a:t> et al. predicted player performance based on runs and wickets using Random Forest, outperforming other algorithms.</a:t>
            </a:r>
          </a:p>
          <a:p>
            <a:pPr marL="285750" indent="-285750">
              <a:lnSpc>
                <a:spcPct val="150000"/>
              </a:lnSpc>
              <a:buFont typeface="Wingdings" panose="05000000000000000000" pitchFamily="2" charset="2"/>
              <a:buChar char="Ø"/>
            </a:pPr>
            <a:r>
              <a:rPr lang="en-US" sz="2000" b="1" dirty="0"/>
              <a:t>Trait Analysis</a:t>
            </a:r>
            <a:r>
              <a:rPr lang="en-US" sz="2000" dirty="0"/>
              <a:t>: Nigel Rodrigues et al. used Multiple Random Forest Regression to predict player traits in current matches, aiding in player selection.</a:t>
            </a:r>
          </a:p>
          <a:p>
            <a:pPr marL="285750" indent="-285750">
              <a:lnSpc>
                <a:spcPct val="150000"/>
              </a:lnSpc>
              <a:buFont typeface="Wingdings" panose="05000000000000000000" pitchFamily="2" charset="2"/>
              <a:buChar char="Ø"/>
            </a:pPr>
            <a:r>
              <a:rPr lang="en-US" sz="2000" b="1" dirty="0"/>
              <a:t>Fixture Prediction</a:t>
            </a:r>
            <a:r>
              <a:rPr lang="en-US" sz="2000" dirty="0"/>
              <a:t>: Wright used </a:t>
            </a:r>
            <a:r>
              <a:rPr lang="en-US" sz="2000" dirty="0" err="1"/>
              <a:t>Subcost</a:t>
            </a:r>
            <a:r>
              <a:rPr lang="en-US" sz="2000" dirty="0"/>
              <a:t>-Guided Simulated Annealing (SGSA) to predict fair and efficient match fixtures.</a:t>
            </a:r>
          </a:p>
          <a:p>
            <a:pPr marL="285750" indent="-285750">
              <a:lnSpc>
                <a:spcPct val="150000"/>
              </a:lnSpc>
              <a:buFont typeface="Wingdings" panose="05000000000000000000" pitchFamily="2" charset="2"/>
              <a:buChar char="Ø"/>
            </a:pPr>
            <a:r>
              <a:rPr lang="en-US" sz="2000" b="1" dirty="0"/>
              <a:t>Comprehensive Models</a:t>
            </a:r>
            <a:r>
              <a:rPr lang="en-US" sz="2000" dirty="0"/>
              <a:t>: Shetty et al. achieved varying accuracies (76% for batsmen, 67% for bowlers, 96% for all-rounders) using Random Forest, incorporating multiple factors like ground, pitch, and opposition.</a:t>
            </a:r>
          </a:p>
        </p:txBody>
      </p:sp>
    </p:spTree>
    <p:extLst>
      <p:ext uri="{BB962C8B-B14F-4D97-AF65-F5344CB8AC3E}">
        <p14:creationId xmlns:p14="http://schemas.microsoft.com/office/powerpoint/2010/main" val="357431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B73D79-6E7C-3B64-5B8D-52605D9F3FBC}"/>
              </a:ext>
            </a:extLst>
          </p:cNvPr>
          <p:cNvSpPr txBox="1"/>
          <p:nvPr/>
        </p:nvSpPr>
        <p:spPr>
          <a:xfrm>
            <a:off x="989044" y="0"/>
            <a:ext cx="11202956" cy="7098192"/>
          </a:xfrm>
          <a:prstGeom prst="rect">
            <a:avLst/>
          </a:prstGeom>
          <a:noFill/>
        </p:spPr>
        <p:txBody>
          <a:bodyPr wrap="square" rtlCol="0">
            <a:spAutoFit/>
          </a:bodyPr>
          <a:lstStyle/>
          <a:p>
            <a:r>
              <a:rPr lang="en-US" sz="2800" b="1" dirty="0">
                <a:solidFill>
                  <a:schemeClr val="accent3">
                    <a:lumMod val="50000"/>
                  </a:schemeClr>
                </a:solidFill>
              </a:rPr>
              <a:t>    Contribution</a:t>
            </a:r>
          </a:p>
          <a:p>
            <a:endParaRPr lang="en-US" dirty="0"/>
          </a:p>
          <a:p>
            <a:pPr>
              <a:lnSpc>
                <a:spcPct val="150000"/>
              </a:lnSpc>
            </a:pPr>
            <a:r>
              <a:rPr lang="en-US" dirty="0"/>
              <a:t>	</a:t>
            </a:r>
            <a:r>
              <a:rPr lang="en-US" sz="2400" dirty="0"/>
              <a:t>Predicting the winner of the Indian Premier League (IPL) involves several key factors. Here are the main contributions to an IPL winning prediction :</a:t>
            </a:r>
          </a:p>
          <a:p>
            <a:pPr marL="342900" indent="-342900">
              <a:lnSpc>
                <a:spcPct val="150000"/>
              </a:lnSpc>
              <a:buFont typeface="Wingdings" panose="05000000000000000000" pitchFamily="2" charset="2"/>
              <a:buChar char="Ø"/>
            </a:pPr>
            <a:r>
              <a:rPr lang="en-US" sz="2400" b="1" dirty="0"/>
              <a:t>Team Strength</a:t>
            </a:r>
            <a:r>
              <a:rPr lang="en-US" sz="2400" dirty="0"/>
              <a:t>: This includes the overall skills and abilities of the players in a team. Teams with strong batsmen, bowlers, and fielders have a higher chance of winning.</a:t>
            </a:r>
          </a:p>
          <a:p>
            <a:pPr marL="342900" indent="-342900">
              <a:lnSpc>
                <a:spcPct val="150000"/>
              </a:lnSpc>
              <a:buFont typeface="Wingdings" panose="05000000000000000000" pitchFamily="2" charset="2"/>
              <a:buChar char="Ø"/>
            </a:pPr>
            <a:r>
              <a:rPr lang="en-US" sz="2400" b="1" dirty="0"/>
              <a:t>Current Form</a:t>
            </a:r>
            <a:r>
              <a:rPr lang="en-US" sz="2400" dirty="0"/>
              <a:t>: The recent performance of the team and its players. Teams that have been performing well in the recent matches are likely to continue their winning streak.</a:t>
            </a:r>
          </a:p>
          <a:p>
            <a:pPr marL="342900" indent="-342900">
              <a:lnSpc>
                <a:spcPct val="150000"/>
              </a:lnSpc>
              <a:buFont typeface="Wingdings" panose="05000000000000000000" pitchFamily="2" charset="2"/>
              <a:buChar char="Ø"/>
            </a:pPr>
            <a:r>
              <a:rPr lang="en-US" sz="2400" b="1" dirty="0"/>
              <a:t>Head-to-Head Record</a:t>
            </a:r>
            <a:r>
              <a:rPr lang="en-US" sz="2400" dirty="0"/>
              <a:t>: Past matches between the two teams. A team that has historically won more matches against a particular opponent might have a psychological advantage.</a:t>
            </a:r>
          </a:p>
          <a:p>
            <a:pPr marL="342900" indent="-342900">
              <a:lnSpc>
                <a:spcPct val="150000"/>
              </a:lnSpc>
              <a:buFont typeface="Wingdings" panose="05000000000000000000" pitchFamily="2" charset="2"/>
              <a:buChar char="Ø"/>
            </a:pPr>
            <a:r>
              <a:rPr lang="en-US" sz="2400" b="1" dirty="0"/>
              <a:t>Home Advantage</a:t>
            </a:r>
            <a:r>
              <a:rPr lang="en-US" sz="2400" dirty="0"/>
              <a:t>: Playing at their home ground often gives teams an edge due to</a:t>
            </a:r>
            <a:endParaRPr lang="en-US" dirty="0"/>
          </a:p>
        </p:txBody>
      </p:sp>
    </p:spTree>
    <p:extLst>
      <p:ext uri="{BB962C8B-B14F-4D97-AF65-F5344CB8AC3E}">
        <p14:creationId xmlns:p14="http://schemas.microsoft.com/office/powerpoint/2010/main" val="399912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E29A3-BA7A-195D-A295-F5EA3449A986}"/>
              </a:ext>
            </a:extLst>
          </p:cNvPr>
          <p:cNvSpPr txBox="1"/>
          <p:nvPr/>
        </p:nvSpPr>
        <p:spPr>
          <a:xfrm>
            <a:off x="1380931" y="0"/>
            <a:ext cx="10811069" cy="6498382"/>
          </a:xfrm>
          <a:prstGeom prst="rect">
            <a:avLst/>
          </a:prstGeom>
          <a:noFill/>
        </p:spPr>
        <p:txBody>
          <a:bodyPr wrap="square" rtlCol="0">
            <a:spAutoFit/>
          </a:bodyPr>
          <a:lstStyle/>
          <a:p>
            <a:r>
              <a:rPr lang="en-US" sz="2400" dirty="0"/>
              <a:t>familiar conditions and local crowd support.</a:t>
            </a:r>
          </a:p>
          <a:p>
            <a:pPr marL="342900" indent="-342900">
              <a:lnSpc>
                <a:spcPct val="150000"/>
              </a:lnSpc>
              <a:buFont typeface="Wingdings" panose="05000000000000000000" pitchFamily="2" charset="2"/>
              <a:buChar char="Ø"/>
            </a:pPr>
            <a:r>
              <a:rPr lang="en-US" sz="2400" b="1" dirty="0"/>
              <a:t>Pitch Conditions</a:t>
            </a:r>
            <a:r>
              <a:rPr lang="en-US" sz="2400" dirty="0"/>
              <a:t>: The nature of the pitch can significantly influence the game. Some pitches favor batsmen, while others help bowlers. Knowing the pitch conditions helps in predicting the outcome.</a:t>
            </a:r>
          </a:p>
          <a:p>
            <a:pPr marL="342900" indent="-342900">
              <a:lnSpc>
                <a:spcPct val="150000"/>
              </a:lnSpc>
              <a:buFont typeface="Wingdings" panose="05000000000000000000" pitchFamily="2" charset="2"/>
              <a:buChar char="Ø"/>
            </a:pPr>
            <a:r>
              <a:rPr lang="en-US" sz="2400" b="1" dirty="0"/>
              <a:t>Weather Conditions</a:t>
            </a:r>
            <a:r>
              <a:rPr lang="en-US" sz="2400" dirty="0"/>
              <a:t>: Weather can affect the match, especially in terms of rain or dew, which can impact the playing conditions and strategies.</a:t>
            </a:r>
          </a:p>
          <a:p>
            <a:pPr marL="342900" indent="-342900">
              <a:lnSpc>
                <a:spcPct val="150000"/>
              </a:lnSpc>
              <a:buFont typeface="Wingdings" panose="05000000000000000000" pitchFamily="2" charset="2"/>
              <a:buChar char="Ø"/>
            </a:pPr>
            <a:r>
              <a:rPr lang="en-US" sz="2400" b="1" dirty="0"/>
              <a:t>Player Injuries</a:t>
            </a:r>
            <a:r>
              <a:rPr lang="en-US" sz="2400" dirty="0"/>
              <a:t>: Injuries to key players can weaken a team’s chances of winning. Keeping track of player fitness is crucial.</a:t>
            </a:r>
          </a:p>
          <a:p>
            <a:pPr marL="342900" indent="-342900">
              <a:lnSpc>
                <a:spcPct val="150000"/>
              </a:lnSpc>
              <a:buFont typeface="Wingdings" panose="05000000000000000000" pitchFamily="2" charset="2"/>
              <a:buChar char="Ø"/>
            </a:pPr>
            <a:r>
              <a:rPr lang="en-US" sz="2400" b="1" dirty="0"/>
              <a:t>Team Morale</a:t>
            </a:r>
            <a:r>
              <a:rPr lang="en-US" sz="2400" dirty="0"/>
              <a:t>: The overall confidence and unity of the team. A team with high morale is more likely to perform well under pressure.</a:t>
            </a:r>
          </a:p>
          <a:p>
            <a:pPr marL="342900" indent="-342900">
              <a:lnSpc>
                <a:spcPct val="150000"/>
              </a:lnSpc>
              <a:buFont typeface="Wingdings" panose="05000000000000000000" pitchFamily="2" charset="2"/>
              <a:buChar char="Ø"/>
            </a:pPr>
            <a:r>
              <a:rPr lang="en-US" sz="2400" b="1" dirty="0"/>
              <a:t>Captaincy and Leadership</a:t>
            </a:r>
            <a:r>
              <a:rPr lang="en-US" sz="2400" dirty="0"/>
              <a:t>: The role of the captain and the leadership qualities can make a significant difference, especially in crucial moments of the game.</a:t>
            </a:r>
          </a:p>
        </p:txBody>
      </p:sp>
    </p:spTree>
    <p:extLst>
      <p:ext uri="{BB962C8B-B14F-4D97-AF65-F5344CB8AC3E}">
        <p14:creationId xmlns:p14="http://schemas.microsoft.com/office/powerpoint/2010/main" val="311716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EA5422-241A-B611-86F7-DE27C65B3B43}"/>
              </a:ext>
            </a:extLst>
          </p:cNvPr>
          <p:cNvSpPr txBox="1"/>
          <p:nvPr/>
        </p:nvSpPr>
        <p:spPr>
          <a:xfrm>
            <a:off x="1539551" y="251928"/>
            <a:ext cx="10375641" cy="10310515"/>
          </a:xfrm>
          <a:prstGeom prst="rect">
            <a:avLst/>
          </a:prstGeom>
          <a:noFill/>
        </p:spPr>
        <p:txBody>
          <a:bodyPr wrap="square" rtlCol="0">
            <a:spAutoFit/>
          </a:bodyPr>
          <a:lstStyle/>
          <a:p>
            <a:r>
              <a:rPr lang="en-IN" sz="2800" b="1" dirty="0">
                <a:solidFill>
                  <a:srgbClr val="00B0F0"/>
                </a:solidFill>
              </a:rPr>
              <a:t>Methodologies:</a:t>
            </a:r>
          </a:p>
          <a:p>
            <a:pPr marL="285750" indent="-285750">
              <a:lnSpc>
                <a:spcPct val="200000"/>
              </a:lnSpc>
              <a:buFont typeface="Wingdings" panose="05000000000000000000" pitchFamily="2" charset="2"/>
              <a:buChar char="Ø"/>
            </a:pPr>
            <a:r>
              <a:rPr lang="en-IN" sz="2400" dirty="0"/>
              <a:t>Data Collection and Cleaning</a:t>
            </a:r>
          </a:p>
          <a:p>
            <a:pPr marL="285750" indent="-285750">
              <a:lnSpc>
                <a:spcPct val="200000"/>
              </a:lnSpc>
              <a:buFont typeface="Wingdings" panose="05000000000000000000" pitchFamily="2" charset="2"/>
              <a:buChar char="Ø"/>
            </a:pPr>
            <a:r>
              <a:rPr lang="en-US" sz="2400" dirty="0"/>
              <a:t>Exploratory Data Analysis (EDA) and Feature Engineering</a:t>
            </a:r>
            <a:endParaRPr lang="en-IN" sz="2400" dirty="0"/>
          </a:p>
          <a:p>
            <a:pPr marL="285750" indent="-285750">
              <a:lnSpc>
                <a:spcPct val="200000"/>
              </a:lnSpc>
              <a:buFont typeface="Wingdings" panose="05000000000000000000" pitchFamily="2" charset="2"/>
              <a:buChar char="Ø"/>
            </a:pPr>
            <a:r>
              <a:rPr lang="en-IN" sz="2400" dirty="0"/>
              <a:t>Model Selection and Training</a:t>
            </a:r>
          </a:p>
          <a:p>
            <a:pPr marL="285750" indent="-285750">
              <a:lnSpc>
                <a:spcPct val="200000"/>
              </a:lnSpc>
              <a:buFont typeface="Wingdings" panose="05000000000000000000" pitchFamily="2" charset="2"/>
              <a:buChar char="Ø"/>
            </a:pPr>
            <a:r>
              <a:rPr lang="en-IN" sz="2400" dirty="0"/>
              <a:t>Model Evaluation</a:t>
            </a:r>
          </a:p>
          <a:p>
            <a:pPr marL="285750" indent="-285750">
              <a:lnSpc>
                <a:spcPct val="200000"/>
              </a:lnSpc>
              <a:buFont typeface="Wingdings" panose="05000000000000000000" pitchFamily="2" charset="2"/>
              <a:buChar char="Ø"/>
            </a:pPr>
            <a:r>
              <a:rPr lang="en-IN" sz="2400" dirty="0"/>
              <a:t>Model Deployment and Visualization</a:t>
            </a:r>
          </a:p>
          <a:p>
            <a:pPr marL="285750" indent="-285750">
              <a:lnSpc>
                <a:spcPct val="200000"/>
              </a:lnSpc>
              <a:buFont typeface="Wingdings" panose="05000000000000000000" pitchFamily="2" charset="2"/>
              <a:buChar char="Ø"/>
            </a:pPr>
            <a:r>
              <a:rPr lang="en-IN" sz="2400" dirty="0"/>
              <a:t>Continuous Improvement</a:t>
            </a:r>
          </a:p>
          <a:p>
            <a:pPr>
              <a:lnSpc>
                <a:spcPct val="200000"/>
              </a:lnSpc>
            </a:pPr>
            <a:endParaRPr lang="en-IN" sz="2400" dirty="0"/>
          </a:p>
          <a:p>
            <a:pPr>
              <a:lnSpc>
                <a:spcPct val="200000"/>
              </a:lnSpc>
            </a:pPr>
            <a:endParaRPr lang="en-IN" sz="2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6865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D5C20F-F049-9F97-97AD-9F1BBBC48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074" y="777010"/>
            <a:ext cx="5262466" cy="5661112"/>
          </a:xfrm>
          <a:prstGeom prst="rect">
            <a:avLst/>
          </a:prstGeom>
        </p:spPr>
      </p:pic>
      <p:pic>
        <p:nvPicPr>
          <p:cNvPr id="12" name="Picture 11">
            <a:extLst>
              <a:ext uri="{FF2B5EF4-FFF2-40B4-BE49-F238E27FC236}">
                <a16:creationId xmlns:a16="http://schemas.microsoft.com/office/drawing/2014/main" id="{B2B22D32-990C-4D23-F4A1-9E29C6964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665" y="777009"/>
            <a:ext cx="4008486" cy="5511823"/>
          </a:xfrm>
          <a:prstGeom prst="rect">
            <a:avLst/>
          </a:prstGeom>
        </p:spPr>
      </p:pic>
      <p:sp>
        <p:nvSpPr>
          <p:cNvPr id="13" name="TextBox 12">
            <a:extLst>
              <a:ext uri="{FF2B5EF4-FFF2-40B4-BE49-F238E27FC236}">
                <a16:creationId xmlns:a16="http://schemas.microsoft.com/office/drawing/2014/main" id="{95A79EEA-4545-6434-0CAF-0D6484A23A6B}"/>
              </a:ext>
            </a:extLst>
          </p:cNvPr>
          <p:cNvSpPr txBox="1"/>
          <p:nvPr/>
        </p:nvSpPr>
        <p:spPr>
          <a:xfrm>
            <a:off x="6027575" y="363894"/>
            <a:ext cx="2528595" cy="369332"/>
          </a:xfrm>
          <a:prstGeom prst="rect">
            <a:avLst/>
          </a:prstGeom>
          <a:noFill/>
        </p:spPr>
        <p:txBody>
          <a:bodyPr wrap="square" rtlCol="0">
            <a:spAutoFit/>
          </a:bodyPr>
          <a:lstStyle/>
          <a:p>
            <a:r>
              <a:rPr lang="en-IN" b="1" dirty="0"/>
              <a:t>Fig: PROJECT PLAN</a:t>
            </a:r>
          </a:p>
        </p:txBody>
      </p:sp>
    </p:spTree>
    <p:extLst>
      <p:ext uri="{BB962C8B-B14F-4D97-AF65-F5344CB8AC3E}">
        <p14:creationId xmlns:p14="http://schemas.microsoft.com/office/powerpoint/2010/main" val="427671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10E44-E1D0-3081-CDD4-CE036FDA6324}"/>
              </a:ext>
            </a:extLst>
          </p:cNvPr>
          <p:cNvSpPr txBox="1"/>
          <p:nvPr/>
        </p:nvSpPr>
        <p:spPr>
          <a:xfrm>
            <a:off x="1502229" y="0"/>
            <a:ext cx="10689772" cy="13244651"/>
          </a:xfrm>
          <a:prstGeom prst="rect">
            <a:avLst/>
          </a:prstGeom>
          <a:noFill/>
        </p:spPr>
        <p:txBody>
          <a:bodyPr wrap="square" rtlCol="0">
            <a:spAutoFit/>
          </a:bodyPr>
          <a:lstStyle/>
          <a:p>
            <a:r>
              <a:rPr lang="en-IN" sz="2800" b="1" dirty="0">
                <a:solidFill>
                  <a:srgbClr val="00B0F0"/>
                </a:solidFill>
              </a:rPr>
              <a:t>Data Collection and Cleaning</a:t>
            </a:r>
          </a:p>
          <a:p>
            <a:pPr>
              <a:lnSpc>
                <a:spcPct val="150000"/>
              </a:lnSpc>
            </a:pPr>
            <a:r>
              <a:rPr lang="en-US" sz="2400" b="1" dirty="0"/>
              <a:t>Collect Match Data</a:t>
            </a:r>
            <a:r>
              <a:rPr lang="en-US" sz="2400" dirty="0"/>
              <a:t>:</a:t>
            </a:r>
          </a:p>
          <a:p>
            <a:pPr>
              <a:lnSpc>
                <a:spcPct val="150000"/>
              </a:lnSpc>
            </a:pPr>
            <a:r>
              <a:rPr lang="en-US" sz="2400" dirty="0"/>
              <a:t>Gather past IPL match details, including scores and results.</a:t>
            </a:r>
          </a:p>
          <a:p>
            <a:pPr>
              <a:lnSpc>
                <a:spcPct val="150000"/>
              </a:lnSpc>
            </a:pPr>
            <a:r>
              <a:rPr lang="en-IN" sz="2400" b="1" dirty="0"/>
              <a:t>Collect Player Data</a:t>
            </a:r>
            <a:r>
              <a:rPr lang="en-IN" sz="2400" dirty="0"/>
              <a:t>:</a:t>
            </a:r>
            <a:endParaRPr lang="en-US" sz="2400" dirty="0"/>
          </a:p>
          <a:p>
            <a:pPr lvl="0">
              <a:lnSpc>
                <a:spcPct val="150000"/>
              </a:lnSpc>
              <a:spcAft>
                <a:spcPts val="800"/>
              </a:spcAft>
              <a:buSzPts val="1000"/>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Gather individual player statistics, like batting and bowling averages.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Collect Team Data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Gather team performance records, including win/loss history.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Collect Pitch and Weather Data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Gather information on pitch conditions and weather during matches.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Clean and Standardize Data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Remove duplicates, handle missing values, and ensure consistency in format.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400" dirty="0"/>
          </a:p>
          <a:p>
            <a:pPr>
              <a:lnSpc>
                <a:spcPct val="150000"/>
              </a:lnSpc>
              <a:buFont typeface="Arial" panose="020B0604020202020204" pitchFamily="34" charset="0"/>
              <a:buChar char="•"/>
            </a:pPr>
            <a:endParaRPr lang="en-US" sz="2400" dirty="0"/>
          </a:p>
          <a:p>
            <a:pPr>
              <a:lnSpc>
                <a:spcPct val="150000"/>
              </a:lnSpc>
              <a:buFont typeface="Arial" panose="020B0604020202020204" pitchFamily="34" charset="0"/>
              <a:buChar char="•"/>
            </a:pPr>
            <a:endParaRPr lang="en-US" sz="2400" dirty="0"/>
          </a:p>
          <a:p>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405106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D5BFDD-70C7-9CDA-8D17-22803F2FD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416" y="1511559"/>
            <a:ext cx="4889241" cy="4198776"/>
          </a:xfrm>
          <a:prstGeom prst="rect">
            <a:avLst/>
          </a:prstGeom>
        </p:spPr>
      </p:pic>
      <p:sp>
        <p:nvSpPr>
          <p:cNvPr id="7" name="TextBox 6">
            <a:extLst>
              <a:ext uri="{FF2B5EF4-FFF2-40B4-BE49-F238E27FC236}">
                <a16:creationId xmlns:a16="http://schemas.microsoft.com/office/drawing/2014/main" id="{DA51538F-82A9-0F3D-4994-3FF14B726099}"/>
              </a:ext>
            </a:extLst>
          </p:cNvPr>
          <p:cNvSpPr txBox="1"/>
          <p:nvPr/>
        </p:nvSpPr>
        <p:spPr>
          <a:xfrm>
            <a:off x="2584580" y="513184"/>
            <a:ext cx="5980921" cy="523220"/>
          </a:xfrm>
          <a:prstGeom prst="rect">
            <a:avLst/>
          </a:prstGeom>
          <a:noFill/>
        </p:spPr>
        <p:txBody>
          <a:bodyPr wrap="square" rtlCol="0">
            <a:spAutoFit/>
          </a:bodyPr>
          <a:lstStyle/>
          <a:p>
            <a:r>
              <a:rPr lang="en-IN" sz="2000" b="1" dirty="0"/>
              <a:t>    </a:t>
            </a:r>
            <a:r>
              <a:rPr lang="en-IN" sz="2800" b="1" dirty="0"/>
              <a:t>Fig: Steps in Model Development</a:t>
            </a:r>
          </a:p>
        </p:txBody>
      </p:sp>
    </p:spTree>
    <p:extLst>
      <p:ext uri="{BB962C8B-B14F-4D97-AF65-F5344CB8AC3E}">
        <p14:creationId xmlns:p14="http://schemas.microsoft.com/office/powerpoint/2010/main" val="66614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39E8B-B6BF-494E-6048-8D66160973B3}"/>
              </a:ext>
            </a:extLst>
          </p:cNvPr>
          <p:cNvSpPr txBox="1"/>
          <p:nvPr/>
        </p:nvSpPr>
        <p:spPr>
          <a:xfrm>
            <a:off x="1670179" y="326570"/>
            <a:ext cx="10207689" cy="5966185"/>
          </a:xfrm>
          <a:prstGeom prst="rect">
            <a:avLst/>
          </a:prstGeom>
          <a:noFill/>
        </p:spPr>
        <p:txBody>
          <a:bodyPr wrap="square" rtlCol="0">
            <a:spAutoFit/>
          </a:bodyPr>
          <a:lstStyle/>
          <a:p>
            <a:pPr>
              <a:lnSpc>
                <a:spcPct val="107000"/>
              </a:lnSpc>
              <a:spcAft>
                <a:spcPts val="800"/>
              </a:spcAft>
            </a:pPr>
            <a:r>
              <a:rPr lang="en-IN" sz="28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Understand Data Distribution</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Analyse data summaries like averages and ranges.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how data is spread out.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Visualize Data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charts and graphs (e.g., bar charts, scatter plots) to spot patterns and trends.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Look for relationships between variables.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 Outliers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unusual data points that might affect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Investigate any anomalies found</a:t>
            </a:r>
            <a:endParaRPr lang="en-IN" sz="2400" b="1" dirty="0"/>
          </a:p>
        </p:txBody>
      </p:sp>
    </p:spTree>
    <p:extLst>
      <p:ext uri="{BB962C8B-B14F-4D97-AF65-F5344CB8AC3E}">
        <p14:creationId xmlns:p14="http://schemas.microsoft.com/office/powerpoint/2010/main" val="82361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08A90-542B-F734-9B17-87BC2BA00983}"/>
              </a:ext>
            </a:extLst>
          </p:cNvPr>
          <p:cNvSpPr txBox="1"/>
          <p:nvPr/>
        </p:nvSpPr>
        <p:spPr>
          <a:xfrm>
            <a:off x="1707502" y="363894"/>
            <a:ext cx="10226352" cy="5015219"/>
          </a:xfrm>
          <a:prstGeom prst="rect">
            <a:avLst/>
          </a:prstGeom>
          <a:noFill/>
        </p:spPr>
        <p:txBody>
          <a:bodyPr wrap="square" rtlCol="0">
            <a:spAutoFit/>
          </a:bodyPr>
          <a:lstStyle/>
          <a:p>
            <a:r>
              <a:rPr lang="en-US" sz="2800" b="1" dirty="0">
                <a:solidFill>
                  <a:srgbClr val="00B0F0"/>
                </a:solidFill>
              </a:rPr>
              <a:t>Feature Engineering</a:t>
            </a:r>
          </a:p>
          <a:p>
            <a:pPr marL="342900" indent="-342900">
              <a:lnSpc>
                <a:spcPct val="250000"/>
              </a:lnSpc>
              <a:buFont typeface="Wingdings" panose="05000000000000000000" pitchFamily="2" charset="2"/>
              <a:buChar char="Ø"/>
            </a:pPr>
            <a:r>
              <a:rPr lang="en-US" sz="2000" b="1" dirty="0"/>
              <a:t>Select Relevant Features</a:t>
            </a:r>
            <a:r>
              <a:rPr lang="en-US" sz="2000" dirty="0"/>
              <a:t>:</a:t>
            </a:r>
          </a:p>
          <a:p>
            <a:pPr lvl="1">
              <a:lnSpc>
                <a:spcPct val="250000"/>
              </a:lnSpc>
            </a:pPr>
            <a:r>
              <a:rPr lang="en-US" sz="2000" dirty="0"/>
              <a:t>Choose key data points that influence match outcomes (e.g., player stats, recent team performance).</a:t>
            </a:r>
          </a:p>
          <a:p>
            <a:pPr marL="342900" indent="-342900">
              <a:lnSpc>
                <a:spcPct val="250000"/>
              </a:lnSpc>
              <a:buFont typeface="Wingdings" panose="05000000000000000000" pitchFamily="2" charset="2"/>
              <a:buChar char="Ø"/>
            </a:pPr>
            <a:r>
              <a:rPr lang="en-US" sz="2000" b="1" dirty="0"/>
              <a:t>Create New Features</a:t>
            </a:r>
            <a:r>
              <a:rPr lang="en-US" sz="2000" dirty="0"/>
              <a:t>:</a:t>
            </a:r>
          </a:p>
          <a:p>
            <a:pPr lvl="1">
              <a:lnSpc>
                <a:spcPct val="250000"/>
              </a:lnSpc>
            </a:pPr>
            <a:r>
              <a:rPr lang="en-US" sz="2000" dirty="0"/>
              <a:t>Generate useful metrics (e.g., average scores per match, recent player form).</a:t>
            </a:r>
          </a:p>
          <a:p>
            <a:pPr lvl="1">
              <a:lnSpc>
                <a:spcPct val="250000"/>
              </a:lnSpc>
            </a:pPr>
            <a:r>
              <a:rPr lang="en-US" sz="2000" dirty="0"/>
              <a:t>Standardize and prepare features for modeling.</a:t>
            </a:r>
          </a:p>
        </p:txBody>
      </p:sp>
    </p:spTree>
    <p:extLst>
      <p:ext uri="{BB962C8B-B14F-4D97-AF65-F5344CB8AC3E}">
        <p14:creationId xmlns:p14="http://schemas.microsoft.com/office/powerpoint/2010/main" val="87163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07" y="159064"/>
            <a:ext cx="11989836" cy="6027132"/>
          </a:xfrm>
        </p:spPr>
        <p:txBody>
          <a:bodyPr>
            <a:noAutofit/>
          </a:bodyPr>
          <a:lstStyle/>
          <a:p>
            <a:pPr indent="-6350">
              <a:lnSpc>
                <a:spcPct val="107000"/>
              </a:lnSpc>
              <a:spcAft>
                <a:spcPts val="800"/>
              </a:spcAft>
            </a:pPr>
            <a:r>
              <a:rPr lang="en-IN" sz="1800" kern="100" baseline="-25000" dirty="0">
                <a:solidFill>
                  <a:srgbClr val="000000"/>
                </a:solidFill>
                <a:effectLst/>
                <a:latin typeface="Calibri" panose="020F0502020204030204" pitchFamily="34" charset="0"/>
                <a:ea typeface="Calibri" panose="020F0502020204030204" pitchFamily="34" charset="0"/>
              </a:rPr>
              <a:t> </a:t>
            </a:r>
            <a:br>
              <a:rPr lang="en-IN" sz="1800" kern="100" dirty="0">
                <a:solidFill>
                  <a:srgbClr val="000000"/>
                </a:solidFill>
                <a:effectLst/>
                <a:latin typeface="Calibri" panose="020F0502020204030204" pitchFamily="34" charset="0"/>
                <a:ea typeface="Calibri" panose="020F0502020204030204" pitchFamily="34" charset="0"/>
              </a:rPr>
            </a:br>
            <a:r>
              <a:rPr lang="en-IN" sz="1800" kern="100" dirty="0">
                <a:solidFill>
                  <a:srgbClr val="000000"/>
                </a:solidFill>
                <a:effectLst/>
                <a:latin typeface="Calibri" panose="020F0502020204030204" pitchFamily="34" charset="0"/>
                <a:ea typeface="Calibri" panose="020F0502020204030204" pitchFamily="34" charset="0"/>
              </a:rPr>
              <a:t> </a:t>
            </a:r>
            <a:br>
              <a:rPr lang="en-IN" sz="1800" kern="100" dirty="0">
                <a:solidFill>
                  <a:srgbClr val="000000"/>
                </a:solidFill>
                <a:effectLst/>
                <a:latin typeface="Calibri" panose="020F0502020204030204" pitchFamily="34" charset="0"/>
                <a:ea typeface="Calibri" panose="020F0502020204030204" pitchFamily="34" charset="0"/>
              </a:rPr>
            </a:br>
            <a:r>
              <a:rPr lang="en-IN" sz="1800" b="1" kern="100" dirty="0">
                <a:solidFill>
                  <a:srgbClr val="4472C4"/>
                </a:solidFill>
                <a:effectLst/>
                <a:latin typeface="Times New Roman" panose="02020603050405020304" pitchFamily="18" charset="0"/>
                <a:ea typeface="Times New Roman" panose="02020603050405020304" pitchFamily="18" charset="0"/>
              </a:rPr>
              <a:t> </a:t>
            </a:r>
            <a:br>
              <a:rPr lang="en-IN" sz="1800" kern="100" dirty="0">
                <a:solidFill>
                  <a:srgbClr val="000000"/>
                </a:solidFill>
                <a:effectLst/>
                <a:latin typeface="Calibri" panose="020F0502020204030204" pitchFamily="34" charset="0"/>
                <a:ea typeface="Calibri" panose="020F0502020204030204" pitchFamily="34" charset="0"/>
              </a:rPr>
            </a:br>
            <a:r>
              <a:rPr lang="en-IN" sz="1800" b="1" kern="100" dirty="0">
                <a:solidFill>
                  <a:srgbClr val="4472C4"/>
                </a:solidFill>
                <a:effectLst/>
                <a:latin typeface="Times New Roman" panose="02020603050405020304" pitchFamily="18" charset="0"/>
                <a:ea typeface="Times New Roman" panose="02020603050405020304" pitchFamily="18" charset="0"/>
              </a:rPr>
              <a:t> </a:t>
            </a:r>
            <a:br>
              <a:rPr lang="en-IN" sz="1800" kern="100" dirty="0">
                <a:solidFill>
                  <a:srgbClr val="000000"/>
                </a:solidFill>
                <a:effectLst/>
                <a:latin typeface="Calibri" panose="020F0502020204030204" pitchFamily="34" charset="0"/>
                <a:ea typeface="Calibri" panose="020F0502020204030204" pitchFamily="34" charset="0"/>
              </a:rPr>
            </a:br>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800F7A-4A5B-447C-D26E-9CEDC9A9E7F5}"/>
              </a:ext>
            </a:extLst>
          </p:cNvPr>
          <p:cNvSpPr txBox="1"/>
          <p:nvPr/>
        </p:nvSpPr>
        <p:spPr>
          <a:xfrm>
            <a:off x="108857" y="159064"/>
            <a:ext cx="11989836" cy="6043257"/>
          </a:xfrm>
          <a:prstGeom prst="rect">
            <a:avLst/>
          </a:prstGeom>
          <a:noFill/>
        </p:spPr>
        <p:txBody>
          <a:bodyPr wrap="square" rtlCol="0">
            <a:spAutoFit/>
          </a:bodyPr>
          <a:lstStyle/>
          <a:p>
            <a:pPr indent="-6350">
              <a:lnSpc>
                <a:spcPct val="107000"/>
              </a:lnSpc>
              <a:spcAft>
                <a:spcPts val="800"/>
              </a:spcAft>
            </a:pPr>
            <a:r>
              <a:rPr lang="en-IN" sz="1800" b="1" kern="10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3200" b="1" kern="100" dirty="0">
                <a:solidFill>
                  <a:schemeClr val="accent3">
                    <a:lumMod val="50000"/>
                  </a:schemeClr>
                </a:solidFill>
                <a:effectLst/>
                <a:latin typeface="Century Gothic" panose="020B0502020202020204" pitchFamily="34" charset="0"/>
                <a:ea typeface="Century Gothic" panose="020B0502020202020204" pitchFamily="34" charset="0"/>
                <a:cs typeface="Century Gothic" panose="020B0502020202020204" pitchFamily="34" charset="0"/>
              </a:rPr>
              <a:t>Outline</a:t>
            </a:r>
            <a:r>
              <a:rPr lang="en-IN" sz="3200" b="1" kern="100" baseline="-25000" dirty="0">
                <a:solidFill>
                  <a:schemeClr val="accent3">
                    <a:lumMod val="50000"/>
                  </a:schemeClr>
                </a:solidFill>
                <a:effectLst/>
                <a:latin typeface="Century Gothic" panose="020B0502020202020204" pitchFamily="34" charset="0"/>
                <a:ea typeface="Century Gothic" panose="020B0502020202020204" pitchFamily="34" charset="0"/>
                <a:cs typeface="Century Gothic" panose="020B0502020202020204" pitchFamily="34" charset="0"/>
              </a:rPr>
              <a:t> </a:t>
            </a:r>
            <a:endParaRPr lang="en-IN" sz="3200" kern="100" dirty="0">
              <a:solidFill>
                <a:schemeClr val="accent3">
                  <a:lumMod val="50000"/>
                </a:schemeClr>
              </a:solidFill>
              <a:effectLst/>
              <a:latin typeface="Calibri" panose="020F0502020204030204" pitchFamily="34" charset="0"/>
              <a:ea typeface="Calibri" panose="020F0502020204030204" pitchFamily="34" charset="0"/>
            </a:endParaRPr>
          </a:p>
          <a:p>
            <a:pPr marL="1377950" marR="7256145" indent="-6350">
              <a:lnSpc>
                <a:spcPct val="146000"/>
              </a:lnSpc>
              <a:spcAft>
                <a:spcPts val="80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Introduction</a:t>
            </a:r>
            <a:endParaRPr lang="en-IN" sz="2400" kern="100" dirty="0">
              <a:solidFill>
                <a:srgbClr val="000000"/>
              </a:solidFill>
              <a:effectLst/>
              <a:latin typeface="Calibri" panose="020F0502020204030204" pitchFamily="34" charset="0"/>
              <a:ea typeface="Calibri" panose="020F0502020204030204" pitchFamily="34" charset="0"/>
            </a:endParaRPr>
          </a:p>
          <a:p>
            <a:pPr marL="1377950" marR="7256145" indent="-6350">
              <a:lnSpc>
                <a:spcPct val="146000"/>
              </a:lnSpc>
              <a:spcAft>
                <a:spcPts val="80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Objective</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9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Motivation</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90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Related Works</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95"/>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Methodology</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8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Workflow</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85"/>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Results and Experimental Analysis</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9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Discussions and Conclusion</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9855" indent="-6350">
              <a:lnSpc>
                <a:spcPct val="110000"/>
              </a:lnSpc>
              <a:spcAft>
                <a:spcPts val="910"/>
              </a:spcAft>
            </a:pPr>
            <a:r>
              <a:rPr lang="en-IN" sz="2400" kern="1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References</a:t>
            </a: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a:p>
            <a:pPr marL="1379855" indent="-6350">
              <a:lnSpc>
                <a:spcPct val="110000"/>
              </a:lnSpc>
              <a:spcAft>
                <a:spcPts val="910"/>
              </a:spcAft>
            </a:pPr>
            <a:r>
              <a:rPr lang="en-IN" sz="2400" kern="100" baseline="-25000" dirty="0">
                <a:solidFill>
                  <a:srgbClr val="000000"/>
                </a:solidFill>
                <a:effectLst/>
                <a:latin typeface="Calibri" panose="020F0502020204030204" pitchFamily="34" charset="0"/>
                <a:ea typeface="Calibri" panose="020F0502020204030204" pitchFamily="34" charset="0"/>
              </a:rPr>
              <a:t> </a:t>
            </a:r>
            <a:endParaRPr lang="en-IN" sz="2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34432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BE119-4B43-91EE-B912-C5463F50B21A}"/>
              </a:ext>
            </a:extLst>
          </p:cNvPr>
          <p:cNvSpPr txBox="1"/>
          <p:nvPr/>
        </p:nvSpPr>
        <p:spPr>
          <a:xfrm>
            <a:off x="1912775" y="335902"/>
            <a:ext cx="9871787" cy="5401800"/>
          </a:xfrm>
          <a:prstGeom prst="rect">
            <a:avLst/>
          </a:prstGeom>
          <a:noFill/>
        </p:spPr>
        <p:txBody>
          <a:bodyPr wrap="square" rtlCol="0">
            <a:spAutoFit/>
          </a:bodyPr>
          <a:lstStyle/>
          <a:p>
            <a:pPr>
              <a:lnSpc>
                <a:spcPct val="107000"/>
              </a:lnSpc>
              <a:spcAft>
                <a:spcPts val="800"/>
              </a:spcAft>
            </a:pPr>
            <a:r>
              <a:rPr lang="en-IN" sz="28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Model Selection and Training</a:t>
            </a:r>
            <a:endParaRPr lang="en-IN" sz="2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Choose Models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Select appropriate machine learning algorithms (e.g., decision trees, random forests).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Consider ensemble methods for better accuracy.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Prepare Data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Split data into training and testing sets.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Format data for training models.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Train Models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Feed data into chosen models to learn patterns.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Adjust model parameters for better performance</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5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754CE5-C053-9399-DD94-57E6ED6F1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457" y="1203648"/>
            <a:ext cx="10541892" cy="4889241"/>
          </a:xfrm>
          <a:prstGeom prst="rect">
            <a:avLst/>
          </a:prstGeom>
        </p:spPr>
      </p:pic>
      <p:sp>
        <p:nvSpPr>
          <p:cNvPr id="7" name="TextBox 6">
            <a:extLst>
              <a:ext uri="{FF2B5EF4-FFF2-40B4-BE49-F238E27FC236}">
                <a16:creationId xmlns:a16="http://schemas.microsoft.com/office/drawing/2014/main" id="{B7058269-C322-BA4F-AF6D-0163BF4BADE3}"/>
              </a:ext>
            </a:extLst>
          </p:cNvPr>
          <p:cNvSpPr txBox="1"/>
          <p:nvPr/>
        </p:nvSpPr>
        <p:spPr>
          <a:xfrm>
            <a:off x="2192694" y="466532"/>
            <a:ext cx="5878285" cy="523220"/>
          </a:xfrm>
          <a:prstGeom prst="rect">
            <a:avLst/>
          </a:prstGeom>
          <a:noFill/>
        </p:spPr>
        <p:txBody>
          <a:bodyPr wrap="square" rtlCol="0">
            <a:spAutoFit/>
          </a:bodyPr>
          <a:lstStyle/>
          <a:p>
            <a:r>
              <a:rPr lang="en-IN" sz="2800" b="1" dirty="0"/>
              <a:t>                   Fig: Importing Libraries</a:t>
            </a:r>
          </a:p>
        </p:txBody>
      </p:sp>
    </p:spTree>
    <p:extLst>
      <p:ext uri="{BB962C8B-B14F-4D97-AF65-F5344CB8AC3E}">
        <p14:creationId xmlns:p14="http://schemas.microsoft.com/office/powerpoint/2010/main" val="402322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85018F-FE38-E9E4-4663-6C4587066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43" y="1194318"/>
            <a:ext cx="8803076" cy="1716833"/>
          </a:xfrm>
          <a:prstGeom prst="rect">
            <a:avLst/>
          </a:prstGeom>
        </p:spPr>
      </p:pic>
      <p:pic>
        <p:nvPicPr>
          <p:cNvPr id="9" name="Picture 8">
            <a:extLst>
              <a:ext uri="{FF2B5EF4-FFF2-40B4-BE49-F238E27FC236}">
                <a16:creationId xmlns:a16="http://schemas.microsoft.com/office/drawing/2014/main" id="{16A80563-C218-9B8D-B468-EA1B850A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243" y="4373233"/>
            <a:ext cx="9036341" cy="1887608"/>
          </a:xfrm>
          <a:prstGeom prst="rect">
            <a:avLst/>
          </a:prstGeom>
        </p:spPr>
      </p:pic>
      <p:sp>
        <p:nvSpPr>
          <p:cNvPr id="10" name="TextBox 9">
            <a:extLst>
              <a:ext uri="{FF2B5EF4-FFF2-40B4-BE49-F238E27FC236}">
                <a16:creationId xmlns:a16="http://schemas.microsoft.com/office/drawing/2014/main" id="{34008FBD-6755-7EC0-F161-B877B44692B8}"/>
              </a:ext>
            </a:extLst>
          </p:cNvPr>
          <p:cNvSpPr txBox="1"/>
          <p:nvPr/>
        </p:nvSpPr>
        <p:spPr>
          <a:xfrm>
            <a:off x="1978090" y="699796"/>
            <a:ext cx="4935894" cy="523220"/>
          </a:xfrm>
          <a:prstGeom prst="rect">
            <a:avLst/>
          </a:prstGeom>
          <a:noFill/>
        </p:spPr>
        <p:txBody>
          <a:bodyPr wrap="square" rtlCol="0">
            <a:spAutoFit/>
          </a:bodyPr>
          <a:lstStyle/>
          <a:p>
            <a:r>
              <a:rPr lang="en-IN" b="1" dirty="0"/>
              <a:t>                     </a:t>
            </a:r>
            <a:r>
              <a:rPr lang="en-IN" sz="2800" b="1" dirty="0"/>
              <a:t>Fig : Data Loading</a:t>
            </a:r>
          </a:p>
        </p:txBody>
      </p:sp>
      <p:sp>
        <p:nvSpPr>
          <p:cNvPr id="12" name="TextBox 11">
            <a:extLst>
              <a:ext uri="{FF2B5EF4-FFF2-40B4-BE49-F238E27FC236}">
                <a16:creationId xmlns:a16="http://schemas.microsoft.com/office/drawing/2014/main" id="{55D3C20E-A66A-EEC5-5CE1-9A630F6C6724}"/>
              </a:ext>
            </a:extLst>
          </p:cNvPr>
          <p:cNvSpPr txBox="1"/>
          <p:nvPr/>
        </p:nvSpPr>
        <p:spPr>
          <a:xfrm>
            <a:off x="2845837" y="3601616"/>
            <a:ext cx="4805265" cy="523220"/>
          </a:xfrm>
          <a:prstGeom prst="rect">
            <a:avLst/>
          </a:prstGeom>
          <a:noFill/>
        </p:spPr>
        <p:txBody>
          <a:bodyPr wrap="square" rtlCol="0">
            <a:spAutoFit/>
          </a:bodyPr>
          <a:lstStyle/>
          <a:p>
            <a:r>
              <a:rPr lang="en-IN" sz="2800" b="1" dirty="0"/>
              <a:t>Fig : Data Preprocessing</a:t>
            </a:r>
          </a:p>
        </p:txBody>
      </p:sp>
    </p:spTree>
    <p:extLst>
      <p:ext uri="{BB962C8B-B14F-4D97-AF65-F5344CB8AC3E}">
        <p14:creationId xmlns:p14="http://schemas.microsoft.com/office/powerpoint/2010/main" val="310642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68F4DB-9C95-EDED-E348-F6FFB6AD0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339" y="1934188"/>
            <a:ext cx="8781660" cy="2972254"/>
          </a:xfrm>
          <a:prstGeom prst="rect">
            <a:avLst/>
          </a:prstGeom>
        </p:spPr>
      </p:pic>
      <p:sp>
        <p:nvSpPr>
          <p:cNvPr id="8" name="TextBox 7">
            <a:extLst>
              <a:ext uri="{FF2B5EF4-FFF2-40B4-BE49-F238E27FC236}">
                <a16:creationId xmlns:a16="http://schemas.microsoft.com/office/drawing/2014/main" id="{82DA4109-9362-1AE0-AB07-5A2E4526BD93}"/>
              </a:ext>
            </a:extLst>
          </p:cNvPr>
          <p:cNvSpPr txBox="1"/>
          <p:nvPr/>
        </p:nvSpPr>
        <p:spPr>
          <a:xfrm>
            <a:off x="2556588" y="877078"/>
            <a:ext cx="5682343" cy="523220"/>
          </a:xfrm>
          <a:prstGeom prst="rect">
            <a:avLst/>
          </a:prstGeom>
          <a:noFill/>
        </p:spPr>
        <p:txBody>
          <a:bodyPr wrap="square" rtlCol="0">
            <a:spAutoFit/>
          </a:bodyPr>
          <a:lstStyle/>
          <a:p>
            <a:r>
              <a:rPr lang="en-IN" sz="2800" b="1" dirty="0"/>
              <a:t>          Fig: Training The Model</a:t>
            </a:r>
          </a:p>
        </p:txBody>
      </p:sp>
    </p:spTree>
    <p:extLst>
      <p:ext uri="{BB962C8B-B14F-4D97-AF65-F5344CB8AC3E}">
        <p14:creationId xmlns:p14="http://schemas.microsoft.com/office/powerpoint/2010/main" val="370607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B52E3E-B8F7-7288-7832-24691AF37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47" y="2133600"/>
            <a:ext cx="4646645" cy="2590800"/>
          </a:xfrm>
          <a:prstGeom prst="rect">
            <a:avLst/>
          </a:prstGeom>
        </p:spPr>
      </p:pic>
      <p:sp>
        <p:nvSpPr>
          <p:cNvPr id="10" name="TextBox 9">
            <a:extLst>
              <a:ext uri="{FF2B5EF4-FFF2-40B4-BE49-F238E27FC236}">
                <a16:creationId xmlns:a16="http://schemas.microsoft.com/office/drawing/2014/main" id="{EA90D8DC-16FC-7CA6-6B7E-3DF5DA75FAB0}"/>
              </a:ext>
            </a:extLst>
          </p:cNvPr>
          <p:cNvSpPr txBox="1"/>
          <p:nvPr/>
        </p:nvSpPr>
        <p:spPr>
          <a:xfrm>
            <a:off x="1548883" y="1268963"/>
            <a:ext cx="3881534" cy="400110"/>
          </a:xfrm>
          <a:prstGeom prst="rect">
            <a:avLst/>
          </a:prstGeom>
          <a:noFill/>
        </p:spPr>
        <p:txBody>
          <a:bodyPr wrap="square" rtlCol="0">
            <a:spAutoFit/>
          </a:bodyPr>
          <a:lstStyle/>
          <a:p>
            <a:r>
              <a:rPr lang="en-IN" sz="2000" b="1" dirty="0"/>
              <a:t>Fig: Logistic Regression</a:t>
            </a:r>
          </a:p>
        </p:txBody>
      </p:sp>
      <p:pic>
        <p:nvPicPr>
          <p:cNvPr id="13" name="Picture 12">
            <a:extLst>
              <a:ext uri="{FF2B5EF4-FFF2-40B4-BE49-F238E27FC236}">
                <a16:creationId xmlns:a16="http://schemas.microsoft.com/office/drawing/2014/main" id="{D3307528-5A1C-67F7-B3D6-56E94A6B7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84" y="2159679"/>
            <a:ext cx="4245428" cy="2593748"/>
          </a:xfrm>
          <a:prstGeom prst="rect">
            <a:avLst/>
          </a:prstGeom>
        </p:spPr>
      </p:pic>
      <p:sp>
        <p:nvSpPr>
          <p:cNvPr id="14" name="TextBox 13">
            <a:extLst>
              <a:ext uri="{FF2B5EF4-FFF2-40B4-BE49-F238E27FC236}">
                <a16:creationId xmlns:a16="http://schemas.microsoft.com/office/drawing/2014/main" id="{BE089BFF-333B-6088-8444-2005CA6B32BF}"/>
              </a:ext>
            </a:extLst>
          </p:cNvPr>
          <p:cNvSpPr txBox="1"/>
          <p:nvPr/>
        </p:nvSpPr>
        <p:spPr>
          <a:xfrm>
            <a:off x="7539136" y="1268963"/>
            <a:ext cx="3722914" cy="400110"/>
          </a:xfrm>
          <a:prstGeom prst="rect">
            <a:avLst/>
          </a:prstGeom>
          <a:noFill/>
        </p:spPr>
        <p:txBody>
          <a:bodyPr wrap="square" rtlCol="0">
            <a:spAutoFit/>
          </a:bodyPr>
          <a:lstStyle/>
          <a:p>
            <a:r>
              <a:rPr lang="en-IN" sz="2000" b="1" dirty="0"/>
              <a:t>Fig: Random Forest Classifier</a:t>
            </a:r>
          </a:p>
        </p:txBody>
      </p:sp>
    </p:spTree>
    <p:extLst>
      <p:ext uri="{BB962C8B-B14F-4D97-AF65-F5344CB8AC3E}">
        <p14:creationId xmlns:p14="http://schemas.microsoft.com/office/powerpoint/2010/main" val="389509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F212A7-51B5-1028-4EBE-49A726C84CE1}"/>
              </a:ext>
            </a:extLst>
          </p:cNvPr>
          <p:cNvSpPr txBox="1"/>
          <p:nvPr/>
        </p:nvSpPr>
        <p:spPr>
          <a:xfrm>
            <a:off x="2034073" y="326570"/>
            <a:ext cx="9414588" cy="4443781"/>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Evaluate Performance</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testing data to assess how well models predict outcomes.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Measure accuracy and other metrics to gauge performance.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Optimize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Fine-tune models by adjusting parameters.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cross-validation to validate model robustness.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Finalize Model</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v"/>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Select the best-performing model.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Prepare for deployment and future predictions</a:t>
            </a:r>
            <a:endParaRPr lang="en-IN" sz="2400" b="1" dirty="0"/>
          </a:p>
        </p:txBody>
      </p:sp>
    </p:spTree>
    <p:extLst>
      <p:ext uri="{BB962C8B-B14F-4D97-AF65-F5344CB8AC3E}">
        <p14:creationId xmlns:p14="http://schemas.microsoft.com/office/powerpoint/2010/main" val="222976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4F3E54-FF32-AB60-2DCA-D7B935AEBF2B}"/>
              </a:ext>
            </a:extLst>
          </p:cNvPr>
          <p:cNvSpPr txBox="1"/>
          <p:nvPr/>
        </p:nvSpPr>
        <p:spPr>
          <a:xfrm>
            <a:off x="1524000" y="503853"/>
            <a:ext cx="9144000" cy="6301918"/>
          </a:xfrm>
          <a:prstGeom prst="rect">
            <a:avLst/>
          </a:prstGeom>
          <a:noFill/>
        </p:spPr>
        <p:txBody>
          <a:bodyPr wrap="square" rtlCol="0">
            <a:spAutoFit/>
          </a:bodyPr>
          <a:lstStyle/>
          <a:p>
            <a:pPr>
              <a:lnSpc>
                <a:spcPct val="107000"/>
              </a:lnSpc>
              <a:spcAft>
                <a:spcPts val="800"/>
              </a:spcAft>
            </a:pPr>
            <a:r>
              <a:rPr lang="en-IN" sz="28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Model Evaluation</a:t>
            </a:r>
            <a:endParaRPr lang="en-IN" sz="28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Use Testing Data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Evaluate the model's predictions on a separate testing dataset.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Metrics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Measure performance using metrics like accuracy, precision, recall, and F1-score.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Validate model consistency across different data subsets.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Compare and Select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Compare models to choose the most accurate one for IPL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Adjust for Accuracy</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Fine-tune the model based on evaluation results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356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D482FC-E9B9-156C-03B4-8F78B74BE606}"/>
              </a:ext>
            </a:extLst>
          </p:cNvPr>
          <p:cNvSpPr txBox="1"/>
          <p:nvPr/>
        </p:nvSpPr>
        <p:spPr>
          <a:xfrm>
            <a:off x="2015411" y="541175"/>
            <a:ext cx="9358605" cy="5306389"/>
          </a:xfrm>
          <a:prstGeom prst="rect">
            <a:avLst/>
          </a:prstGeom>
          <a:noFill/>
        </p:spPr>
        <p:txBody>
          <a:bodyPr wrap="square" rtlCol="0">
            <a:spAutoFit/>
          </a:bodyPr>
          <a:lstStyle/>
          <a:p>
            <a:pPr>
              <a:lnSpc>
                <a:spcPct val="107000"/>
              </a:lnSpc>
              <a:spcAft>
                <a:spcPts val="800"/>
              </a:spcAft>
            </a:pPr>
            <a:r>
              <a:rPr lang="en-IN" sz="28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Model Deployment and Visualization</a:t>
            </a:r>
            <a:endParaRPr lang="en-IN" sz="2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Prepare Model for Deployment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Finalize the trained model for operational use.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 compatibility with deployment environments.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User Interface Development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Create a user-friendly interface for inputting new data and receiving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Consider usability and accessibility.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Visualization of Predictions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Develop visualizations (e.g., charts, graphs) to illustrate predicted outcomes.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4078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3F9F6-02CF-02C4-0C76-55B2EC2149D2}"/>
              </a:ext>
            </a:extLst>
          </p:cNvPr>
          <p:cNvSpPr txBox="1"/>
          <p:nvPr/>
        </p:nvSpPr>
        <p:spPr>
          <a:xfrm>
            <a:off x="1670181" y="167952"/>
            <a:ext cx="9134668" cy="4978094"/>
          </a:xfrm>
          <a:prstGeom prst="rect">
            <a:avLst/>
          </a:prstGeom>
          <a:noFill/>
        </p:spPr>
        <p:txBody>
          <a:bodyPr wrap="square" rtlCol="0">
            <a:spAutoFit/>
          </a:bodyPr>
          <a:lstStyle/>
          <a:p>
            <a:pPr marL="342900" lvl="0" indent="-342900">
              <a:lnSpc>
                <a:spcPct val="150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Conduct thorough testing of the deployed model and interface.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Verify accuracy and reliability of predictions in real-world scenarios.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Deployment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Deploy the model and interface to production.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Monitor performance and gather feedback for continuous improvement.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1647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DC8286-3DA0-731D-91DE-EDF9D493D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2" y="2102710"/>
            <a:ext cx="10366310" cy="2245452"/>
          </a:xfrm>
          <a:prstGeom prst="rect">
            <a:avLst/>
          </a:prstGeom>
        </p:spPr>
      </p:pic>
      <p:sp>
        <p:nvSpPr>
          <p:cNvPr id="8" name="TextBox 7">
            <a:extLst>
              <a:ext uri="{FF2B5EF4-FFF2-40B4-BE49-F238E27FC236}">
                <a16:creationId xmlns:a16="http://schemas.microsoft.com/office/drawing/2014/main" id="{2D6F41F7-CE2B-6C6C-3BF0-A474F11189D7}"/>
              </a:ext>
            </a:extLst>
          </p:cNvPr>
          <p:cNvSpPr txBox="1"/>
          <p:nvPr/>
        </p:nvSpPr>
        <p:spPr>
          <a:xfrm>
            <a:off x="2136710" y="914400"/>
            <a:ext cx="5691674" cy="523220"/>
          </a:xfrm>
          <a:prstGeom prst="rect">
            <a:avLst/>
          </a:prstGeom>
          <a:noFill/>
        </p:spPr>
        <p:txBody>
          <a:bodyPr wrap="square" rtlCol="0">
            <a:spAutoFit/>
          </a:bodyPr>
          <a:lstStyle/>
          <a:p>
            <a:r>
              <a:rPr lang="en-IN" sz="2800" b="1" dirty="0"/>
              <a:t>                     Fig: Data Visualisation</a:t>
            </a:r>
          </a:p>
        </p:txBody>
      </p:sp>
    </p:spTree>
    <p:extLst>
      <p:ext uri="{BB962C8B-B14F-4D97-AF65-F5344CB8AC3E}">
        <p14:creationId xmlns:p14="http://schemas.microsoft.com/office/powerpoint/2010/main" val="8137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2AF39-8740-5741-7B40-A4700D0ED5A7}"/>
              </a:ext>
            </a:extLst>
          </p:cNvPr>
          <p:cNvSpPr>
            <a:spLocks noGrp="1"/>
          </p:cNvSpPr>
          <p:nvPr>
            <p:ph idx="1"/>
          </p:nvPr>
        </p:nvSpPr>
        <p:spPr>
          <a:xfrm>
            <a:off x="0" y="0"/>
            <a:ext cx="12192000" cy="6083559"/>
          </a:xfrm>
        </p:spPr>
        <p:txBody>
          <a:bodyPr/>
          <a:lstStyle/>
          <a:p>
            <a:pPr marL="0" indent="0">
              <a:lnSpc>
                <a:spcPct val="107000"/>
              </a:lnSpc>
              <a:buNone/>
            </a:pPr>
            <a:r>
              <a:rPr lang="en-IN" sz="2800" b="1" kern="100" dirty="0">
                <a:solidFill>
                  <a:schemeClr val="accent4">
                    <a:lumMod val="50000"/>
                  </a:schemeClr>
                </a:solidFill>
                <a:effectLst/>
                <a:latin typeface="Times New Roman" panose="02020603050405020304" pitchFamily="18" charset="0"/>
                <a:ea typeface="Times New Roman" panose="02020603050405020304" pitchFamily="18" charset="0"/>
                <a:cs typeface="Century Gothic" panose="020B0502020202020204" pitchFamily="34" charset="0"/>
              </a:rPr>
              <a:t>ABSTRACT </a:t>
            </a:r>
            <a:endParaRPr lang="en-IN" sz="2800" b="1" kern="100" dirty="0">
              <a:solidFill>
                <a:schemeClr val="accent4">
                  <a:lumMod val="50000"/>
                </a:schemeClr>
              </a:solidFill>
              <a:effectLst/>
              <a:latin typeface="Century Gothic" panose="020B0502020202020204" pitchFamily="34" charset="0"/>
              <a:ea typeface="Century Gothic" panose="020B0502020202020204" pitchFamily="34" charset="0"/>
              <a:cs typeface="Century Gothic" panose="020B0502020202020204" pitchFamily="34" charset="0"/>
            </a:endParaRPr>
          </a:p>
          <a:p>
            <a:pPr marL="685800" indent="0">
              <a:lnSpc>
                <a:spcPct val="107000"/>
              </a:lnSpc>
              <a:spcAft>
                <a:spcPts val="350"/>
              </a:spcAft>
              <a:buNone/>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805"/>
              </a:spcAft>
              <a:buNone/>
            </a:pPr>
            <a:r>
              <a:rPr lang="en-IN" sz="1800" kern="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IN" sz="2800" b="1" kern="100" dirty="0">
                <a:ln w="9525" cap="flat" cmpd="sng" algn="ctr">
                  <a:solidFill>
                    <a:srgbClr val="000000"/>
                  </a:solidFill>
                  <a:prstDash val="solid"/>
                  <a:round/>
                </a:ln>
                <a:solidFill>
                  <a:schemeClr val="tx1">
                    <a:lumMod val="85000"/>
                    <a:lumOff val="15000"/>
                  </a:schemeClr>
                </a:solidFill>
                <a:latin typeface="Calibri" panose="020F0502020204030204" pitchFamily="34" charset="0"/>
                <a:ea typeface="Calibri" panose="020F0502020204030204" pitchFamily="34" charset="0"/>
              </a:rPr>
              <a:t>Introduction:</a:t>
            </a:r>
            <a:endParaRPr lang="en-IN" sz="2800" b="1" kern="100" dirty="0">
              <a:solidFill>
                <a:schemeClr val="tx1">
                  <a:lumMod val="85000"/>
                  <a:lumOff val="15000"/>
                </a:schemeClr>
              </a:solidFill>
              <a:latin typeface="Calibri" panose="020F0502020204030204" pitchFamily="34" charset="0"/>
              <a:ea typeface="Calibri" panose="020F0502020204030204" pitchFamily="34" charset="0"/>
            </a:endParaRPr>
          </a:p>
          <a:p>
            <a:pPr marL="0" indent="0" algn="just">
              <a:lnSpc>
                <a:spcPct val="150000"/>
              </a:lnSpc>
              <a:spcAft>
                <a:spcPts val="805"/>
              </a:spcAft>
              <a:buNone/>
            </a:pPr>
            <a:r>
              <a:rPr lang="en-IN" sz="1800" b="1" kern="100"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rPr>
              <a:t> 	</a:t>
            </a:r>
            <a:r>
              <a:rPr lang="en-IN" sz="2400" kern="100" dirty="0">
                <a:solidFill>
                  <a:srgbClr val="000000"/>
                </a:solidFill>
                <a:effectLst/>
                <a:latin typeface="Calibri" panose="020F0502020204030204" pitchFamily="34" charset="0"/>
                <a:ea typeface="Calibri" panose="020F0502020204030204" pitchFamily="34" charset="0"/>
              </a:rPr>
              <a:t>This project focuses on using machine learning to predict the outcome of Indian Premier League (IPL) cricket matches, known for their unpredictability. Through a multivariate regression-based approach, the study identifies key factors influencing match results and proposes seven attributes for prediction. Various machine learning models, including Random Forest and Decision Tree, are trained and evaluated in real time scenarios. The project demonstrates the effectiveness of machine learning in sports analysis, offering insights into enhancing prediction accuracy in dynamic sporting environments like the IPL.</a:t>
            </a:r>
          </a:p>
          <a:p>
            <a:pPr marL="0" indent="0">
              <a:buNone/>
            </a:pPr>
            <a:endParaRPr lang="en-IN" dirty="0"/>
          </a:p>
        </p:txBody>
      </p:sp>
    </p:spTree>
    <p:extLst>
      <p:ext uri="{BB962C8B-B14F-4D97-AF65-F5344CB8AC3E}">
        <p14:creationId xmlns:p14="http://schemas.microsoft.com/office/powerpoint/2010/main" val="318877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C84505-39AF-1AA3-B358-245D69FCB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150" y="2163831"/>
            <a:ext cx="9571140" cy="3484493"/>
          </a:xfrm>
          <a:prstGeom prst="rect">
            <a:avLst/>
          </a:prstGeom>
        </p:spPr>
      </p:pic>
      <p:sp>
        <p:nvSpPr>
          <p:cNvPr id="7" name="TextBox 6">
            <a:extLst>
              <a:ext uri="{FF2B5EF4-FFF2-40B4-BE49-F238E27FC236}">
                <a16:creationId xmlns:a16="http://schemas.microsoft.com/office/drawing/2014/main" id="{BF37EBEC-49F5-6B99-7928-2BFA2EF70D95}"/>
              </a:ext>
            </a:extLst>
          </p:cNvPr>
          <p:cNvSpPr txBox="1"/>
          <p:nvPr/>
        </p:nvSpPr>
        <p:spPr>
          <a:xfrm>
            <a:off x="3573624" y="811763"/>
            <a:ext cx="5561045" cy="523220"/>
          </a:xfrm>
          <a:prstGeom prst="rect">
            <a:avLst/>
          </a:prstGeom>
          <a:noFill/>
        </p:spPr>
        <p:txBody>
          <a:bodyPr wrap="square" rtlCol="0">
            <a:spAutoFit/>
          </a:bodyPr>
          <a:lstStyle/>
          <a:p>
            <a:r>
              <a:rPr lang="en-IN" b="1" dirty="0"/>
              <a:t>                            </a:t>
            </a:r>
            <a:r>
              <a:rPr lang="en-IN" sz="2800" b="1" dirty="0"/>
              <a:t>Fig: Team Performances</a:t>
            </a:r>
          </a:p>
        </p:txBody>
      </p:sp>
    </p:spTree>
    <p:extLst>
      <p:ext uri="{BB962C8B-B14F-4D97-AF65-F5344CB8AC3E}">
        <p14:creationId xmlns:p14="http://schemas.microsoft.com/office/powerpoint/2010/main" val="3051221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4B9DF4-EB76-36D8-54E5-7431D8038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52" y="1866121"/>
            <a:ext cx="10379691" cy="3786965"/>
          </a:xfrm>
          <a:prstGeom prst="rect">
            <a:avLst/>
          </a:prstGeom>
        </p:spPr>
      </p:pic>
      <p:sp>
        <p:nvSpPr>
          <p:cNvPr id="7" name="TextBox 6">
            <a:extLst>
              <a:ext uri="{FF2B5EF4-FFF2-40B4-BE49-F238E27FC236}">
                <a16:creationId xmlns:a16="http://schemas.microsoft.com/office/drawing/2014/main" id="{802588D5-B57C-8669-D8A2-7B7CDCC24FB1}"/>
              </a:ext>
            </a:extLst>
          </p:cNvPr>
          <p:cNvSpPr txBox="1"/>
          <p:nvPr/>
        </p:nvSpPr>
        <p:spPr>
          <a:xfrm>
            <a:off x="1707502" y="410547"/>
            <a:ext cx="9097347" cy="523220"/>
          </a:xfrm>
          <a:prstGeom prst="rect">
            <a:avLst/>
          </a:prstGeom>
          <a:noFill/>
        </p:spPr>
        <p:txBody>
          <a:bodyPr wrap="square" rtlCol="0">
            <a:spAutoFit/>
          </a:bodyPr>
          <a:lstStyle/>
          <a:p>
            <a:r>
              <a:rPr lang="en-IN" sz="2800" b="1" dirty="0"/>
              <a:t>    Fig: Runs Scored By Players And Player Of The Match</a:t>
            </a:r>
          </a:p>
        </p:txBody>
      </p:sp>
    </p:spTree>
    <p:extLst>
      <p:ext uri="{BB962C8B-B14F-4D97-AF65-F5344CB8AC3E}">
        <p14:creationId xmlns:p14="http://schemas.microsoft.com/office/powerpoint/2010/main" val="242168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E488E9-6841-644C-646A-1AD3D66D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241" y="1104913"/>
            <a:ext cx="5467738" cy="2912901"/>
          </a:xfrm>
          <a:prstGeom prst="rect">
            <a:avLst/>
          </a:prstGeom>
        </p:spPr>
      </p:pic>
      <p:sp>
        <p:nvSpPr>
          <p:cNvPr id="7" name="TextBox 6">
            <a:extLst>
              <a:ext uri="{FF2B5EF4-FFF2-40B4-BE49-F238E27FC236}">
                <a16:creationId xmlns:a16="http://schemas.microsoft.com/office/drawing/2014/main" id="{7938DFC4-690C-350B-FE5C-27B9E008A800}"/>
              </a:ext>
            </a:extLst>
          </p:cNvPr>
          <p:cNvSpPr txBox="1"/>
          <p:nvPr/>
        </p:nvSpPr>
        <p:spPr>
          <a:xfrm>
            <a:off x="2752531" y="513184"/>
            <a:ext cx="3343469" cy="369332"/>
          </a:xfrm>
          <a:prstGeom prst="rect">
            <a:avLst/>
          </a:prstGeom>
          <a:noFill/>
        </p:spPr>
        <p:txBody>
          <a:bodyPr wrap="square" rtlCol="0">
            <a:spAutoFit/>
          </a:bodyPr>
          <a:lstStyle/>
          <a:p>
            <a:r>
              <a:rPr lang="en-IN" b="1" dirty="0"/>
              <a:t>             Fig: Fitting The Model</a:t>
            </a:r>
          </a:p>
        </p:txBody>
      </p:sp>
      <p:pic>
        <p:nvPicPr>
          <p:cNvPr id="11" name="Picture 10">
            <a:extLst>
              <a:ext uri="{FF2B5EF4-FFF2-40B4-BE49-F238E27FC236}">
                <a16:creationId xmlns:a16="http://schemas.microsoft.com/office/drawing/2014/main" id="{54B6A800-C8A1-6731-7D74-75A2971A6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242" y="5277234"/>
            <a:ext cx="5663680" cy="1352550"/>
          </a:xfrm>
          <a:prstGeom prst="rect">
            <a:avLst/>
          </a:prstGeom>
        </p:spPr>
      </p:pic>
      <p:sp>
        <p:nvSpPr>
          <p:cNvPr id="13" name="TextBox 12">
            <a:extLst>
              <a:ext uri="{FF2B5EF4-FFF2-40B4-BE49-F238E27FC236}">
                <a16:creationId xmlns:a16="http://schemas.microsoft.com/office/drawing/2014/main" id="{3B10705D-1DF7-77CD-C5CD-8ACD03D1248C}"/>
              </a:ext>
            </a:extLst>
          </p:cNvPr>
          <p:cNvSpPr txBox="1"/>
          <p:nvPr/>
        </p:nvSpPr>
        <p:spPr>
          <a:xfrm>
            <a:off x="3172408" y="4730620"/>
            <a:ext cx="3433665" cy="369332"/>
          </a:xfrm>
          <a:prstGeom prst="rect">
            <a:avLst/>
          </a:prstGeom>
          <a:noFill/>
        </p:spPr>
        <p:txBody>
          <a:bodyPr wrap="square" rtlCol="0">
            <a:spAutoFit/>
          </a:bodyPr>
          <a:lstStyle/>
          <a:p>
            <a:r>
              <a:rPr lang="en-IN" b="1" dirty="0"/>
              <a:t>Fig : Save The Model</a:t>
            </a:r>
          </a:p>
        </p:txBody>
      </p:sp>
    </p:spTree>
    <p:extLst>
      <p:ext uri="{BB962C8B-B14F-4D97-AF65-F5344CB8AC3E}">
        <p14:creationId xmlns:p14="http://schemas.microsoft.com/office/powerpoint/2010/main" val="341954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7FBC97-7E1E-C801-CDF0-206B4D27FCBE}"/>
              </a:ext>
            </a:extLst>
          </p:cNvPr>
          <p:cNvSpPr txBox="1"/>
          <p:nvPr/>
        </p:nvSpPr>
        <p:spPr>
          <a:xfrm>
            <a:off x="2192694" y="438539"/>
            <a:ext cx="9144000" cy="6124112"/>
          </a:xfrm>
          <a:prstGeom prst="rect">
            <a:avLst/>
          </a:prstGeom>
          <a:noFill/>
        </p:spPr>
        <p:txBody>
          <a:bodyPr wrap="square" rtlCol="0">
            <a:spAutoFit/>
          </a:bodyPr>
          <a:lstStyle/>
          <a:p>
            <a:pPr>
              <a:lnSpc>
                <a:spcPct val="107000"/>
              </a:lnSpc>
              <a:spcAft>
                <a:spcPts val="800"/>
              </a:spcAft>
            </a:pPr>
            <a:r>
              <a:rPr lang="en-IN" sz="28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Continuous Improvement</a:t>
            </a:r>
            <a:endParaRPr lang="en-IN" sz="2800"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Data Updates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Regularly update model with new match and player data.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 data remains current for accurate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Feedback Integration</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Incorporate user and stakeholder feedback to refine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feedback to identify and address areas for improvement.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Performance Monitoring</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Continuously monitor model performance.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Adjust model based on changes in prediction accuracy.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Ø"/>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Refinement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Refine algorithms and features to enhance prediction capabilities.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8719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EF406-B4FF-332D-BDA6-ACEE4BD39ACF}"/>
              </a:ext>
            </a:extLst>
          </p:cNvPr>
          <p:cNvSpPr txBox="1"/>
          <p:nvPr/>
        </p:nvSpPr>
        <p:spPr>
          <a:xfrm>
            <a:off x="1959428" y="223935"/>
            <a:ext cx="9899779" cy="6559937"/>
          </a:xfrm>
          <a:prstGeom prst="rect">
            <a:avLst/>
          </a:prstGeom>
          <a:noFill/>
        </p:spPr>
        <p:txBody>
          <a:bodyPr wrap="square" rtlCol="0">
            <a:spAutoFit/>
          </a:bodyPr>
          <a:lstStyle/>
          <a:p>
            <a:r>
              <a:rPr lang="en-IN" sz="2800" b="1" dirty="0">
                <a:solidFill>
                  <a:srgbClr val="00B0F0"/>
                </a:solidFill>
                <a:effectLst/>
                <a:latin typeface="Times New Roman" panose="02020603050405020304" pitchFamily="18" charset="0"/>
                <a:ea typeface="Times New Roman" panose="02020603050405020304" pitchFamily="18" charset="0"/>
              </a:rPr>
              <a:t>Conclusion and Future Enhancements</a:t>
            </a:r>
          </a:p>
          <a:p>
            <a:pPr marL="342900" lvl="0" indent="-342900">
              <a:lnSpc>
                <a:spcPct val="150000"/>
              </a:lnSpc>
              <a:buFont typeface="Wingdings" panose="05000000000000000000" pitchFamily="2" charset="2"/>
              <a:buChar char="Ø"/>
              <a:tabLst>
                <a:tab pos="457200" algn="l"/>
              </a:tabLst>
            </a:pPr>
            <a:r>
              <a:rPr lang="en-IN" sz="2400" b="1" dirty="0">
                <a:effectLst/>
                <a:latin typeface="Times New Roman" panose="02020603050405020304" pitchFamily="18" charset="0"/>
                <a:ea typeface="Times New Roman" panose="02020603050405020304" pitchFamily="18" charset="0"/>
              </a:rPr>
              <a:t>Effective Predictions</a:t>
            </a:r>
            <a:r>
              <a:rPr lang="en-IN" sz="2400" dirty="0">
                <a:effectLst/>
                <a:latin typeface="Times New Roman" panose="02020603050405020304" pitchFamily="18" charset="0"/>
                <a:ea typeface="Times New Roman" panose="02020603050405020304" pitchFamily="18" charset="0"/>
              </a:rPr>
              <a:t>: Using machine learning, we accurately predict IPL match winners based on player and team data.</a:t>
            </a:r>
          </a:p>
          <a:p>
            <a:pPr marL="342900" lvl="0" indent="-342900">
              <a:lnSpc>
                <a:spcPct val="150000"/>
              </a:lnSpc>
              <a:buFont typeface="Wingdings" panose="05000000000000000000" pitchFamily="2" charset="2"/>
              <a:buChar char="Ø"/>
              <a:tabLst>
                <a:tab pos="457200" algn="l"/>
              </a:tabLst>
            </a:pPr>
            <a:r>
              <a:rPr lang="en-IN" sz="2400" b="1" dirty="0">
                <a:effectLst/>
                <a:latin typeface="Times New Roman" panose="02020603050405020304" pitchFamily="18" charset="0"/>
                <a:ea typeface="Times New Roman" panose="02020603050405020304" pitchFamily="18" charset="0"/>
              </a:rPr>
              <a:t>Key Factors</a:t>
            </a:r>
            <a:r>
              <a:rPr lang="en-IN" sz="2400" dirty="0">
                <a:effectLst/>
                <a:latin typeface="Times New Roman" panose="02020603050405020304" pitchFamily="18" charset="0"/>
                <a:ea typeface="Times New Roman" panose="02020603050405020304" pitchFamily="18" charset="0"/>
              </a:rPr>
              <a:t>: Player performance, team form, pitch conditions, and historical trends are critical for predictions.</a:t>
            </a:r>
          </a:p>
          <a:p>
            <a:pPr marL="342900" lvl="0" indent="-342900">
              <a:lnSpc>
                <a:spcPct val="150000"/>
              </a:lnSpc>
              <a:buFont typeface="Wingdings" panose="05000000000000000000" pitchFamily="2" charset="2"/>
              <a:buChar char="Ø"/>
              <a:tabLst>
                <a:tab pos="457200" algn="l"/>
              </a:tabLst>
            </a:pPr>
            <a:r>
              <a:rPr lang="en-IN" sz="2400" b="1" dirty="0">
                <a:effectLst/>
                <a:latin typeface="Times New Roman" panose="02020603050405020304" pitchFamily="18" charset="0"/>
                <a:ea typeface="Times New Roman" panose="02020603050405020304" pitchFamily="18" charset="0"/>
              </a:rPr>
              <a:t>Continuous Improvement</a:t>
            </a:r>
            <a:r>
              <a:rPr lang="en-IN" sz="2400" dirty="0">
                <a:effectLst/>
                <a:latin typeface="Times New Roman" panose="02020603050405020304" pitchFamily="18" charset="0"/>
                <a:ea typeface="Times New Roman" panose="02020603050405020304" pitchFamily="18" charset="0"/>
              </a:rPr>
              <a:t>: Regular updates and user feedback refine models, improving prediction accuracy.</a:t>
            </a:r>
          </a:p>
          <a:p>
            <a:pPr marL="342900" lvl="0" indent="-342900">
              <a:lnSpc>
                <a:spcPct val="150000"/>
              </a:lnSpc>
              <a:buFont typeface="Wingdings" panose="05000000000000000000" pitchFamily="2" charset="2"/>
              <a:buChar char="Ø"/>
              <a:tabLst>
                <a:tab pos="457200" algn="l"/>
              </a:tabLst>
            </a:pPr>
            <a:r>
              <a:rPr lang="en-IN" sz="2400" b="1" dirty="0">
                <a:effectLst/>
                <a:latin typeface="Times New Roman" panose="02020603050405020304" pitchFamily="18" charset="0"/>
                <a:ea typeface="Times New Roman" panose="02020603050405020304" pitchFamily="18" charset="0"/>
              </a:rPr>
              <a:t>Enhanced Insights</a:t>
            </a:r>
            <a:r>
              <a:rPr lang="en-IN" sz="2400" dirty="0">
                <a:effectLst/>
                <a:latin typeface="Times New Roman" panose="02020603050405020304" pitchFamily="18" charset="0"/>
                <a:ea typeface="Times New Roman" panose="02020603050405020304" pitchFamily="18" charset="0"/>
              </a:rPr>
              <a:t>: These predictions assist fans, analysts, and teams in making informed decisions and strategies.</a:t>
            </a:r>
          </a:p>
          <a:p>
            <a:pPr marL="342900" indent="-342900">
              <a:lnSpc>
                <a:spcPct val="150000"/>
              </a:lnSpc>
              <a:buFont typeface="Wingdings" panose="05000000000000000000" pitchFamily="2" charset="2"/>
              <a:buChar char="Ø"/>
            </a:pPr>
            <a:r>
              <a:rPr lang="en-IN" sz="2400" b="1" dirty="0">
                <a:effectLst/>
                <a:latin typeface="Calibri" panose="020F0502020204030204" pitchFamily="34" charset="0"/>
                <a:ea typeface="Calibri" panose="020F0502020204030204" pitchFamily="34" charset="0"/>
                <a:cs typeface="Times New Roman" panose="02020603050405020304" pitchFamily="18" charset="0"/>
              </a:rPr>
              <a:t>Future Developments</a:t>
            </a:r>
            <a:r>
              <a:rPr lang="en-IN" sz="2400" dirty="0">
                <a:effectLst/>
                <a:latin typeface="Calibri" panose="020F0502020204030204" pitchFamily="34" charset="0"/>
                <a:ea typeface="Calibri" panose="020F0502020204030204" pitchFamily="34" charset="0"/>
                <a:cs typeface="Times New Roman" panose="02020603050405020304" pitchFamily="18" charset="0"/>
              </a:rPr>
              <a:t>: Advancements in data analysis and AI will further refine predictions, making them even more precise and valuable in upcoming IPL seasons</a:t>
            </a:r>
            <a:endParaRPr lang="en-IN" sz="2400" dirty="0"/>
          </a:p>
        </p:txBody>
      </p:sp>
    </p:spTree>
    <p:extLst>
      <p:ext uri="{BB962C8B-B14F-4D97-AF65-F5344CB8AC3E}">
        <p14:creationId xmlns:p14="http://schemas.microsoft.com/office/powerpoint/2010/main" val="2236474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11AA11-12DB-39DF-AA6A-E216AECAED4F}"/>
              </a:ext>
            </a:extLst>
          </p:cNvPr>
          <p:cNvSpPr txBox="1"/>
          <p:nvPr/>
        </p:nvSpPr>
        <p:spPr>
          <a:xfrm>
            <a:off x="2603241" y="3088433"/>
            <a:ext cx="7156579" cy="1200329"/>
          </a:xfrm>
          <a:prstGeom prst="rect">
            <a:avLst/>
          </a:prstGeom>
          <a:noFill/>
        </p:spPr>
        <p:txBody>
          <a:bodyPr wrap="square" rtlCol="0">
            <a:spAutoFit/>
          </a:bodyPr>
          <a:lstStyle/>
          <a:p>
            <a:r>
              <a:rPr lang="en-IN" sz="4400" b="1" dirty="0">
                <a:solidFill>
                  <a:srgbClr val="00B0F0"/>
                </a:solidFill>
              </a:rPr>
              <a:t>          </a:t>
            </a:r>
            <a:r>
              <a:rPr lang="en-IN" sz="7200" b="1" dirty="0">
                <a:solidFill>
                  <a:srgbClr val="00B0F0"/>
                </a:solidFill>
              </a:rPr>
              <a:t>THANK YOU</a:t>
            </a:r>
          </a:p>
        </p:txBody>
      </p:sp>
    </p:spTree>
    <p:extLst>
      <p:ext uri="{BB962C8B-B14F-4D97-AF65-F5344CB8AC3E}">
        <p14:creationId xmlns:p14="http://schemas.microsoft.com/office/powerpoint/2010/main" val="119787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6C4BBF-5A28-91D2-C973-88947E4D8891}"/>
              </a:ext>
            </a:extLst>
          </p:cNvPr>
          <p:cNvSpPr txBox="1"/>
          <p:nvPr/>
        </p:nvSpPr>
        <p:spPr>
          <a:xfrm>
            <a:off x="1418253" y="597159"/>
            <a:ext cx="9619861" cy="5298053"/>
          </a:xfrm>
          <a:prstGeom prst="rect">
            <a:avLst/>
          </a:prstGeom>
          <a:noFill/>
        </p:spPr>
        <p:txBody>
          <a:bodyPr wrap="square" rtlCol="0">
            <a:spAutoFit/>
          </a:bodyPr>
          <a:lstStyle/>
          <a:p>
            <a:pPr>
              <a:spcAft>
                <a:spcPts val="805"/>
              </a:spcAft>
            </a:pPr>
            <a:r>
              <a:rPr lang="en-IN" sz="2800" b="1" kern="100" dirty="0">
                <a:ln w="9525" cap="flat" cmpd="sng" algn="ctr">
                  <a:solidFill>
                    <a:srgbClr val="000000"/>
                  </a:solidFill>
                  <a:prstDash val="solid"/>
                  <a:round/>
                </a:ln>
                <a:solidFill>
                  <a:schemeClr val="accent3">
                    <a:lumMod val="50000"/>
                  </a:schemeClr>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rPr>
              <a:t>Features:</a:t>
            </a:r>
            <a:endParaRPr lang="en-IN" sz="2800" kern="100" dirty="0">
              <a:solidFill>
                <a:schemeClr val="accent3">
                  <a:lumMod val="50000"/>
                </a:schemeClr>
              </a:solidFill>
              <a:effectLst/>
              <a:latin typeface="Calibri" panose="020F0502020204030204" pitchFamily="34" charset="0"/>
              <a:ea typeface="Calibri" panose="020F0502020204030204" pitchFamily="34" charset="0"/>
            </a:endParaRPr>
          </a:p>
          <a:p>
            <a:pPr>
              <a:lnSpc>
                <a:spcPct val="150000"/>
              </a:lnSpc>
              <a:spcAft>
                <a:spcPts val="805"/>
              </a:spcAft>
            </a:pPr>
            <a:r>
              <a:rPr lang="en-IN" sz="2800" b="1" kern="100"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rPr>
              <a:t> </a:t>
            </a:r>
            <a:r>
              <a:rPr lang="en-IN" sz="2400" b="1" kern="100" dirty="0">
                <a:solidFill>
                  <a:srgbClr val="000000"/>
                </a:solidFill>
                <a:effectLst/>
                <a:latin typeface="Calibri" panose="020F0502020204030204" pitchFamily="34" charset="0"/>
                <a:ea typeface="Calibri" panose="020F0502020204030204" pitchFamily="34" charset="0"/>
              </a:rPr>
              <a:t>Machine Learning Models :</a:t>
            </a:r>
            <a:r>
              <a:rPr lang="en-IN" sz="2400" kern="100" dirty="0">
                <a:solidFill>
                  <a:srgbClr val="000000"/>
                </a:solidFill>
                <a:effectLst/>
                <a:latin typeface="Calibri" panose="020F0502020204030204" pitchFamily="34" charset="0"/>
                <a:ea typeface="Calibri" panose="020F0502020204030204" pitchFamily="34" charset="0"/>
              </a:rPr>
              <a:t> Employing various machine learning models such as Random Forest and decision tree for training and evaluating prediction performance.</a:t>
            </a:r>
          </a:p>
          <a:p>
            <a:pPr>
              <a:lnSpc>
                <a:spcPct val="150000"/>
              </a:lnSpc>
              <a:spcAft>
                <a:spcPts val="805"/>
              </a:spcAft>
            </a:pPr>
            <a:r>
              <a:rPr lang="en-IN" sz="2400" kern="100" dirty="0">
                <a:solidFill>
                  <a:srgbClr val="000000"/>
                </a:solidFill>
                <a:effectLst/>
                <a:latin typeface="Calibri" panose="020F0502020204030204" pitchFamily="34" charset="0"/>
                <a:ea typeface="Calibri" panose="020F0502020204030204" pitchFamily="34" charset="0"/>
              </a:rPr>
              <a:t> </a:t>
            </a:r>
            <a:r>
              <a:rPr lang="en-IN" sz="2400" b="1" kern="100" dirty="0">
                <a:solidFill>
                  <a:srgbClr val="000000"/>
                </a:solidFill>
                <a:effectLst/>
                <a:latin typeface="Calibri" panose="020F0502020204030204" pitchFamily="34" charset="0"/>
                <a:ea typeface="Calibri" panose="020F0502020204030204" pitchFamily="34" charset="0"/>
              </a:rPr>
              <a:t>Effectiveness Of Machine Learning :</a:t>
            </a:r>
            <a:r>
              <a:rPr lang="en-IN" sz="2400" kern="100" dirty="0">
                <a:solidFill>
                  <a:srgbClr val="000000"/>
                </a:solidFill>
                <a:effectLst/>
                <a:latin typeface="Calibri" panose="020F0502020204030204" pitchFamily="34" charset="0"/>
                <a:ea typeface="Calibri" panose="020F0502020204030204" pitchFamily="34" charset="0"/>
              </a:rPr>
              <a:t> Demonstrating the effectiveness of machine learning techniques in sports analysis, specifically in predicting match outcomes in dynamic sporting environments like the IPL.</a:t>
            </a:r>
          </a:p>
          <a:p>
            <a:pPr>
              <a:lnSpc>
                <a:spcPct val="150000"/>
              </a:lnSpc>
              <a:spcAft>
                <a:spcPts val="805"/>
              </a:spcAft>
            </a:pPr>
            <a:r>
              <a:rPr lang="en-IN" sz="2400" b="1" kern="100" dirty="0">
                <a:solidFill>
                  <a:srgbClr val="000000"/>
                </a:solidFill>
                <a:effectLst/>
                <a:latin typeface="Calibri" panose="020F0502020204030204" pitchFamily="34" charset="0"/>
                <a:ea typeface="Calibri" panose="020F0502020204030204" pitchFamily="34" charset="0"/>
              </a:rPr>
              <a:t>Identification Of Key Factors :</a:t>
            </a:r>
            <a:r>
              <a:rPr lang="en-IN" sz="2400" kern="100" dirty="0">
                <a:solidFill>
                  <a:srgbClr val="000000"/>
                </a:solidFill>
                <a:effectLst/>
                <a:latin typeface="Calibri" panose="020F0502020204030204" pitchFamily="34" charset="0"/>
                <a:ea typeface="Calibri" panose="020F0502020204030204" pitchFamily="34" charset="0"/>
              </a:rPr>
              <a:t> Identifying the key factors that influence the results of IPL matches, crucial for accurate prediction.</a:t>
            </a:r>
          </a:p>
        </p:txBody>
      </p:sp>
    </p:spTree>
    <p:extLst>
      <p:ext uri="{BB962C8B-B14F-4D97-AF65-F5344CB8AC3E}">
        <p14:creationId xmlns:p14="http://schemas.microsoft.com/office/powerpoint/2010/main" val="399559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D4B8C-2970-EC06-B009-18F6696D3751}"/>
              </a:ext>
            </a:extLst>
          </p:cNvPr>
          <p:cNvSpPr txBox="1"/>
          <p:nvPr/>
        </p:nvSpPr>
        <p:spPr>
          <a:xfrm>
            <a:off x="1296955" y="746449"/>
            <a:ext cx="10086392" cy="5189241"/>
          </a:xfrm>
          <a:prstGeom prst="rect">
            <a:avLst/>
          </a:prstGeom>
          <a:noFill/>
        </p:spPr>
        <p:txBody>
          <a:bodyPr wrap="square" rtlCol="0">
            <a:spAutoFit/>
          </a:bodyPr>
          <a:lstStyle/>
          <a:p>
            <a:pPr>
              <a:lnSpc>
                <a:spcPct val="150000"/>
              </a:lnSpc>
              <a:spcAft>
                <a:spcPts val="805"/>
              </a:spcAft>
            </a:pPr>
            <a:r>
              <a:rPr lang="en-IN" sz="2000" b="1" kern="100" dirty="0">
                <a:solidFill>
                  <a:srgbClr val="000000"/>
                </a:solidFill>
                <a:effectLst/>
                <a:latin typeface="Calibri" panose="020F0502020204030204" pitchFamily="34" charset="0"/>
                <a:ea typeface="Calibri" panose="020F0502020204030204" pitchFamily="34" charset="0"/>
              </a:rPr>
              <a:t>Insights Of Prediction Enhancement :</a:t>
            </a:r>
            <a:r>
              <a:rPr lang="en-IN" sz="2000" kern="100" dirty="0">
                <a:solidFill>
                  <a:srgbClr val="000000"/>
                </a:solidFill>
                <a:effectLst/>
                <a:latin typeface="Calibri" panose="020F0502020204030204" pitchFamily="34" charset="0"/>
                <a:ea typeface="Calibri" panose="020F0502020204030204" pitchFamily="34" charset="0"/>
              </a:rPr>
              <a:t> Offering insights gained from the study to enhance prediction accuracy in unpredictable events like the IPL , contributing to advancements in sports analytic.</a:t>
            </a:r>
          </a:p>
          <a:p>
            <a:pPr>
              <a:lnSpc>
                <a:spcPct val="150000"/>
              </a:lnSpc>
              <a:spcAft>
                <a:spcPts val="805"/>
              </a:spcAft>
            </a:pPr>
            <a:r>
              <a:rPr lang="en-IN" sz="2000" b="1" kern="100" dirty="0">
                <a:solidFill>
                  <a:srgbClr val="000000"/>
                </a:solidFill>
                <a:effectLst/>
                <a:latin typeface="Calibri" panose="020F0502020204030204" pitchFamily="34" charset="0"/>
                <a:ea typeface="Calibri" panose="020F0502020204030204" pitchFamily="34" charset="0"/>
              </a:rPr>
              <a:t> Real-Time Scenario Evaluation :</a:t>
            </a:r>
            <a:r>
              <a:rPr lang="en-IN" sz="2000" kern="100" dirty="0">
                <a:solidFill>
                  <a:srgbClr val="000000"/>
                </a:solidFill>
                <a:effectLst/>
                <a:latin typeface="Calibri" panose="020F0502020204030204" pitchFamily="34" charset="0"/>
                <a:ea typeface="Calibri" panose="020F0502020204030204" pitchFamily="34" charset="0"/>
              </a:rPr>
              <a:t> Conducting real time Scenario evaluations to assess the performance and reliability of the machine learning models in predicting IPL match outcomes. </a:t>
            </a:r>
          </a:p>
          <a:p>
            <a:pPr>
              <a:lnSpc>
                <a:spcPct val="150000"/>
              </a:lnSpc>
              <a:spcAft>
                <a:spcPts val="805"/>
              </a:spcAft>
            </a:pPr>
            <a:r>
              <a:rPr lang="en-IN" sz="2000" kern="100" dirty="0">
                <a:ln w="9525" cap="rnd" cmpd="sng" algn="ctr">
                  <a:solidFill>
                    <a:srgbClr val="000000"/>
                  </a:solidFill>
                  <a:prstDash val="solid"/>
                  <a:bevel/>
                </a:ln>
                <a:solidFill>
                  <a:srgbClr val="7030A0"/>
                </a:solidFill>
                <a:effectLst/>
                <a:latin typeface="Calibri" panose="020F0502020204030204" pitchFamily="34" charset="0"/>
                <a:ea typeface="Calibri" panose="020F0502020204030204" pitchFamily="34" charset="0"/>
              </a:rPr>
              <a:t> </a:t>
            </a:r>
            <a:r>
              <a:rPr lang="en-IN" sz="2400" kern="100" dirty="0">
                <a:ln w="9525" cap="rnd" cmpd="sng" algn="ctr">
                  <a:solidFill>
                    <a:srgbClr val="000000"/>
                  </a:solidFill>
                  <a:prstDash val="solid"/>
                  <a:bevel/>
                </a:ln>
                <a:solidFill>
                  <a:schemeClr val="accent4">
                    <a:lumMod val="50000"/>
                  </a:schemeClr>
                </a:solidFill>
                <a:effectLst/>
                <a:latin typeface="Calibri" panose="020F0502020204030204" pitchFamily="34" charset="0"/>
                <a:ea typeface="Calibri" panose="020F0502020204030204" pitchFamily="34" charset="0"/>
              </a:rPr>
              <a:t>Stack</a:t>
            </a:r>
            <a:endParaRPr lang="en-IN" sz="2400" kern="100" dirty="0">
              <a:solidFill>
                <a:schemeClr val="accent4">
                  <a:lumMod val="50000"/>
                </a:schemeClr>
              </a:solidFill>
              <a:effectLst/>
              <a:latin typeface="Calibri" panose="020F0502020204030204" pitchFamily="34" charset="0"/>
              <a:ea typeface="Calibri" panose="020F0502020204030204" pitchFamily="34" charset="0"/>
            </a:endParaRPr>
          </a:p>
          <a:p>
            <a:pPr>
              <a:lnSpc>
                <a:spcPct val="150000"/>
              </a:lnSpc>
              <a:spcAft>
                <a:spcPts val="805"/>
              </a:spcAft>
            </a:pPr>
            <a:r>
              <a:rPr lang="en-IN" sz="1800" kern="100" dirty="0">
                <a:ln w="9525" cap="rnd" cmpd="sng" algn="ctr">
                  <a:solidFill>
                    <a:srgbClr val="000000"/>
                  </a:solidFill>
                  <a:prstDash val="solid"/>
                  <a:bevel/>
                </a:ln>
                <a:solidFill>
                  <a:schemeClr val="tx1">
                    <a:lumMod val="85000"/>
                    <a:lumOff val="15000"/>
                  </a:schemeClr>
                </a:solidFill>
                <a:effectLst/>
                <a:latin typeface="Calibri" panose="020F0502020204030204" pitchFamily="34" charset="0"/>
                <a:ea typeface="Calibri" panose="020F0502020204030204" pitchFamily="34" charset="0"/>
              </a:rPr>
              <a:t> - </a:t>
            </a:r>
            <a:r>
              <a:rPr lang="en-IN" sz="1800" kern="100" dirty="0">
                <a:solidFill>
                  <a:schemeClr val="tx1">
                    <a:lumMod val="85000"/>
                    <a:lumOff val="15000"/>
                  </a:schemeClr>
                </a:solidFill>
                <a:effectLst/>
                <a:latin typeface="Calibri" panose="020F0502020204030204" pitchFamily="34" charset="0"/>
                <a:ea typeface="Calibri" panose="020F0502020204030204" pitchFamily="34" charset="0"/>
              </a:rPr>
              <a:t>Python</a:t>
            </a:r>
          </a:p>
          <a:p>
            <a:pPr>
              <a:lnSpc>
                <a:spcPct val="150000"/>
              </a:lnSpc>
              <a:spcAft>
                <a:spcPts val="805"/>
              </a:spcAft>
            </a:pPr>
            <a:r>
              <a:rPr lang="en-IN" sz="1800" kern="100" dirty="0">
                <a:solidFill>
                  <a:schemeClr val="tx1">
                    <a:lumMod val="85000"/>
                    <a:lumOff val="15000"/>
                  </a:schemeClr>
                </a:solidFill>
                <a:effectLst/>
                <a:latin typeface="Calibri" panose="020F0502020204030204" pitchFamily="34" charset="0"/>
                <a:ea typeface="Calibri" panose="020F0502020204030204" pitchFamily="34" charset="0"/>
              </a:rPr>
              <a:t> - Machine Learning</a:t>
            </a:r>
          </a:p>
          <a:p>
            <a:pPr>
              <a:lnSpc>
                <a:spcPct val="150000"/>
              </a:lnSpc>
              <a:spcAft>
                <a:spcPts val="805"/>
              </a:spcAft>
            </a:pPr>
            <a:r>
              <a:rPr lang="en-IN" sz="1800" kern="100" dirty="0">
                <a:solidFill>
                  <a:schemeClr val="tx1">
                    <a:lumMod val="85000"/>
                    <a:lumOff val="15000"/>
                  </a:schemeClr>
                </a:solidFill>
                <a:effectLst/>
                <a:latin typeface="Calibri" panose="020F0502020204030204" pitchFamily="34" charset="0"/>
                <a:ea typeface="Calibri" panose="020F0502020204030204" pitchFamily="34" charset="0"/>
              </a:rPr>
              <a:t> - Matplotlib , Seaborn ,Scikit-learn, NumPy and Pandas </a:t>
            </a:r>
          </a:p>
          <a:p>
            <a:pPr>
              <a:lnSpc>
                <a:spcPct val="150000"/>
              </a:lnSpc>
              <a:spcAft>
                <a:spcPts val="805"/>
              </a:spcAft>
            </a:pPr>
            <a:r>
              <a:rPr lang="en-IN" sz="1800" kern="100" dirty="0">
                <a:solidFill>
                  <a:schemeClr val="tx1">
                    <a:lumMod val="85000"/>
                    <a:lumOff val="15000"/>
                  </a:schemeClr>
                </a:solidFill>
                <a:effectLst/>
                <a:latin typeface="Calibri" panose="020F0502020204030204" pitchFamily="34" charset="0"/>
                <a:ea typeface="Calibri" panose="020F0502020204030204" pitchFamily="34" charset="0"/>
              </a:rPr>
              <a:t>- </a:t>
            </a:r>
            <a:r>
              <a:rPr lang="en-IN" sz="1800" kern="100" dirty="0" err="1">
                <a:solidFill>
                  <a:schemeClr val="tx1">
                    <a:lumMod val="85000"/>
                    <a:lumOff val="15000"/>
                  </a:schemeClr>
                </a:solidFill>
                <a:effectLst/>
                <a:latin typeface="Calibri" panose="020F0502020204030204" pitchFamily="34" charset="0"/>
                <a:ea typeface="Calibri" panose="020F0502020204030204" pitchFamily="34" charset="0"/>
              </a:rPr>
              <a:t>Jupyter</a:t>
            </a:r>
            <a:r>
              <a:rPr lang="en-IN" sz="1800" kern="100" dirty="0">
                <a:solidFill>
                  <a:schemeClr val="tx1">
                    <a:lumMod val="85000"/>
                    <a:lumOff val="15000"/>
                  </a:schemeClr>
                </a:solidFill>
                <a:effectLst/>
                <a:latin typeface="Calibri" panose="020F0502020204030204" pitchFamily="34" charset="0"/>
                <a:ea typeface="Calibri" panose="020F0502020204030204" pitchFamily="34" charset="0"/>
              </a:rPr>
              <a:t> Notebook</a:t>
            </a:r>
          </a:p>
        </p:txBody>
      </p:sp>
    </p:spTree>
    <p:extLst>
      <p:ext uri="{BB962C8B-B14F-4D97-AF65-F5344CB8AC3E}">
        <p14:creationId xmlns:p14="http://schemas.microsoft.com/office/powerpoint/2010/main" val="408869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8A865-AFCA-689A-6A62-744B8F367992}"/>
              </a:ext>
            </a:extLst>
          </p:cNvPr>
          <p:cNvSpPr txBox="1"/>
          <p:nvPr/>
        </p:nvSpPr>
        <p:spPr>
          <a:xfrm>
            <a:off x="1511560" y="242596"/>
            <a:ext cx="10067730" cy="5287794"/>
          </a:xfrm>
          <a:prstGeom prst="rect">
            <a:avLst/>
          </a:prstGeom>
          <a:noFill/>
        </p:spPr>
        <p:txBody>
          <a:bodyPr wrap="square" rtlCol="0">
            <a:spAutoFit/>
          </a:bodyPr>
          <a:lstStyle/>
          <a:p>
            <a:pPr marL="6350" indent="-6350">
              <a:lnSpc>
                <a:spcPct val="200000"/>
              </a:lnSpc>
              <a:spcAft>
                <a:spcPts val="3215"/>
              </a:spcAft>
            </a:pPr>
            <a:r>
              <a:rPr lang="en-IN" sz="2800" b="1" kern="10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Introduction </a:t>
            </a:r>
          </a:p>
          <a:p>
            <a:pPr>
              <a:lnSpc>
                <a:spcPct val="200000"/>
              </a:lnSpc>
              <a:spcBef>
                <a:spcPts val="200"/>
              </a:spcBef>
            </a:pPr>
            <a:r>
              <a:rPr lang="en-IN" sz="1800" b="1" i="1" kern="10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IN" sz="2400" i="0" kern="100" dirty="0">
                <a:solidFill>
                  <a:srgbClr val="7030A0"/>
                </a:solidFill>
                <a:effectLst/>
                <a:latin typeface="Calibri Light" panose="020F0302020204030204" pitchFamily="34" charset="0"/>
                <a:ea typeface="Times New Roman" panose="02020603050405020304" pitchFamily="18" charset="0"/>
                <a:cs typeface="Times New Roman" panose="02020603050405020304" pitchFamily="18" charset="0"/>
              </a:rPr>
              <a:t>Overview</a:t>
            </a:r>
            <a:endParaRPr lang="en-IN" sz="2400" i="1" kern="100" dirty="0">
              <a:solidFill>
                <a:srgbClr val="7030A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200000"/>
              </a:lnSpc>
              <a:spcAft>
                <a:spcPts val="800"/>
              </a:spcAft>
              <a:buSzPts val="1000"/>
              <a:buFont typeface="Wingdings" panose="05000000000000000000" pitchFamily="2" charset="2"/>
              <a:buChar char=""/>
              <a:tabLst>
                <a:tab pos="457200" algn="l"/>
              </a:tabLst>
            </a:pPr>
            <a:r>
              <a:rPr lang="en-IN" sz="2400" kern="100" dirty="0">
                <a:solidFill>
                  <a:srgbClr val="000000"/>
                </a:solidFill>
                <a:effectLst/>
                <a:latin typeface="Calibri" panose="020F0502020204030204" pitchFamily="34" charset="0"/>
                <a:ea typeface="Calibri" panose="020F0502020204030204" pitchFamily="34" charset="0"/>
              </a:rPr>
              <a:t>Predicts the outcome of Indian Premier League (IPL) matches.</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kern="100" dirty="0">
                <a:solidFill>
                  <a:srgbClr val="000000"/>
                </a:solidFill>
                <a:effectLst/>
                <a:latin typeface="Calibri" panose="020F0502020204030204" pitchFamily="34" charset="0"/>
                <a:ea typeface="Calibri" panose="020F0502020204030204" pitchFamily="34" charset="0"/>
              </a:rPr>
              <a:t>Utilizes historical match data and advanced machine learning techniques.</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kern="100" dirty="0">
                <a:solidFill>
                  <a:srgbClr val="000000"/>
                </a:solidFill>
                <a:effectLst/>
                <a:latin typeface="Calibri" panose="020F0502020204030204" pitchFamily="34" charset="0"/>
                <a:ea typeface="Calibri" panose="020F0502020204030204" pitchFamily="34" charset="0"/>
              </a:rPr>
              <a:t>Aims to provide accurate and reliable predictions.</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kern="100" dirty="0">
                <a:solidFill>
                  <a:srgbClr val="000000"/>
                </a:solidFill>
                <a:effectLst/>
                <a:latin typeface="Calibri" panose="020F0502020204030204" pitchFamily="34" charset="0"/>
                <a:ea typeface="Calibri" panose="020F0502020204030204" pitchFamily="34" charset="0"/>
              </a:rPr>
              <a:t>Benefits teams, analysts, fans, and fantasy league participants.</a:t>
            </a:r>
          </a:p>
        </p:txBody>
      </p:sp>
    </p:spTree>
    <p:extLst>
      <p:ext uri="{BB962C8B-B14F-4D97-AF65-F5344CB8AC3E}">
        <p14:creationId xmlns:p14="http://schemas.microsoft.com/office/powerpoint/2010/main" val="113883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7A7FB-8B08-334C-D273-921FDED9F019}"/>
              </a:ext>
            </a:extLst>
          </p:cNvPr>
          <p:cNvSpPr txBox="1"/>
          <p:nvPr/>
        </p:nvSpPr>
        <p:spPr>
          <a:xfrm>
            <a:off x="1558213" y="149290"/>
            <a:ext cx="10366310" cy="7208127"/>
          </a:xfrm>
          <a:prstGeom prst="rect">
            <a:avLst/>
          </a:prstGeom>
          <a:noFill/>
        </p:spPr>
        <p:txBody>
          <a:bodyPr wrap="square" rtlCol="0">
            <a:spAutoFit/>
          </a:bodyPr>
          <a:lstStyle/>
          <a:p>
            <a:r>
              <a:rPr lang="en-US" sz="2800" b="1" dirty="0"/>
              <a:t>Scope</a:t>
            </a:r>
          </a:p>
          <a:p>
            <a:pPr>
              <a:lnSpc>
                <a:spcPct val="200000"/>
              </a:lnSpc>
            </a:pPr>
            <a:r>
              <a:rPr lang="en-US" sz="2000" b="1" dirty="0">
                <a:solidFill>
                  <a:schemeClr val="tx2"/>
                </a:solidFill>
              </a:rPr>
              <a:t>Comprehensive Data Analysis</a:t>
            </a:r>
            <a:r>
              <a:rPr lang="en-US" sz="2000" dirty="0">
                <a:solidFill>
                  <a:schemeClr val="tx2"/>
                </a:solidFill>
              </a:rPr>
              <a:t>: Utilizes extensive historical data, including past match results, player statistics, pitch conditions, weather forecasts, and more.</a:t>
            </a:r>
          </a:p>
          <a:p>
            <a:pPr>
              <a:lnSpc>
                <a:spcPct val="200000"/>
              </a:lnSpc>
            </a:pPr>
            <a:r>
              <a:rPr lang="en-US" sz="2000" b="1" dirty="0">
                <a:solidFill>
                  <a:schemeClr val="tx2"/>
                </a:solidFill>
              </a:rPr>
              <a:t>Machine Learning Techniques</a:t>
            </a:r>
            <a:r>
              <a:rPr lang="en-US" sz="2000" dirty="0">
                <a:solidFill>
                  <a:schemeClr val="tx2"/>
                </a:solidFill>
              </a:rPr>
              <a:t>: Implements advanced algorithms such as Random Forest, Gradient Boosting, SVM, and Neural Networks for accurate predictions.</a:t>
            </a:r>
          </a:p>
          <a:p>
            <a:pPr>
              <a:lnSpc>
                <a:spcPct val="200000"/>
              </a:lnSpc>
            </a:pPr>
            <a:r>
              <a:rPr lang="en-US" sz="2000" b="1" dirty="0">
                <a:solidFill>
                  <a:schemeClr val="tx2"/>
                </a:solidFill>
              </a:rPr>
              <a:t>Real-Time Updates</a:t>
            </a:r>
            <a:r>
              <a:rPr lang="en-US" sz="2000" dirty="0">
                <a:solidFill>
                  <a:schemeClr val="tx2"/>
                </a:solidFill>
              </a:rPr>
              <a:t>: Capable of integrating real-time data during matches to provide dynamic and up-to-date predictions.</a:t>
            </a:r>
          </a:p>
          <a:p>
            <a:pPr>
              <a:lnSpc>
                <a:spcPct val="200000"/>
              </a:lnSpc>
            </a:pPr>
            <a:r>
              <a:rPr lang="en-US" sz="2000" b="1" dirty="0">
                <a:solidFill>
                  <a:schemeClr val="tx2"/>
                </a:solidFill>
              </a:rPr>
              <a:t>User Engagement</a:t>
            </a:r>
            <a:r>
              <a:rPr lang="en-US" sz="2000" dirty="0">
                <a:solidFill>
                  <a:schemeClr val="tx2"/>
                </a:solidFill>
              </a:rPr>
              <a:t>: Offers a user-friendly interface for teams, analysts, and fans to access predictions and insights easily.</a:t>
            </a:r>
          </a:p>
          <a:p>
            <a:pPr>
              <a:lnSpc>
                <a:spcPct val="200000"/>
              </a:lnSpc>
            </a:pPr>
            <a:r>
              <a:rPr lang="en-US" sz="2000" b="1" dirty="0">
                <a:solidFill>
                  <a:schemeClr val="tx2"/>
                </a:solidFill>
              </a:rPr>
              <a:t>Strategic Insights</a:t>
            </a:r>
            <a:r>
              <a:rPr lang="en-US" sz="2000" dirty="0">
                <a:solidFill>
                  <a:schemeClr val="tx2"/>
                </a:solidFill>
              </a:rPr>
              <a:t>: Provides valuable information for team strategy, player selection, and match preparation.</a:t>
            </a:r>
          </a:p>
          <a:p>
            <a:pPr>
              <a:lnSpc>
                <a:spcPct val="200000"/>
              </a:lnSpc>
            </a:pPr>
            <a:endParaRPr lang="en-US" sz="2000" dirty="0">
              <a:solidFill>
                <a:schemeClr val="tx2"/>
              </a:solidFill>
            </a:endParaRPr>
          </a:p>
        </p:txBody>
      </p:sp>
    </p:spTree>
    <p:extLst>
      <p:ext uri="{BB962C8B-B14F-4D97-AF65-F5344CB8AC3E}">
        <p14:creationId xmlns:p14="http://schemas.microsoft.com/office/powerpoint/2010/main" val="416330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0F7F38-2930-F3D6-05D4-B8C2AF08679D}"/>
              </a:ext>
            </a:extLst>
          </p:cNvPr>
          <p:cNvSpPr txBox="1"/>
          <p:nvPr/>
        </p:nvSpPr>
        <p:spPr>
          <a:xfrm>
            <a:off x="1483567" y="307910"/>
            <a:ext cx="9339943" cy="5907964"/>
          </a:xfrm>
          <a:prstGeom prst="rect">
            <a:avLst/>
          </a:prstGeom>
          <a:noFill/>
        </p:spPr>
        <p:txBody>
          <a:bodyPr wrap="square" rtlCol="0">
            <a:spAutoFit/>
          </a:bodyPr>
          <a:lstStyle/>
          <a:p>
            <a:pPr marL="6350" indent="-6350">
              <a:lnSpc>
                <a:spcPct val="110000"/>
              </a:lnSpc>
              <a:spcAft>
                <a:spcPts val="4720"/>
              </a:spcAft>
            </a:pPr>
            <a:r>
              <a:rPr lang="en-IN" sz="2800" b="1" kern="100" dirty="0">
                <a:solidFill>
                  <a:schemeClr val="accent3">
                    <a:lumMod val="50000"/>
                  </a:schemeClr>
                </a:solidFill>
                <a:effectLst/>
                <a:latin typeface="Century Gothic" panose="020B0502020202020204" pitchFamily="34" charset="0"/>
                <a:ea typeface="Century Gothic" panose="020B0502020202020204" pitchFamily="34" charset="0"/>
                <a:cs typeface="Century Gothic" panose="020B0502020202020204" pitchFamily="34" charset="0"/>
              </a:rPr>
              <a:t>Objective </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b="1" kern="100" dirty="0">
                <a:solidFill>
                  <a:srgbClr val="000000"/>
                </a:solidFill>
                <a:effectLst/>
                <a:latin typeface="Calibri" panose="020F0502020204030204" pitchFamily="34" charset="0"/>
                <a:ea typeface="Calibri" panose="020F0502020204030204" pitchFamily="34" charset="0"/>
              </a:rPr>
              <a:t>Improve Accuracy</a:t>
            </a:r>
            <a:r>
              <a:rPr lang="en-IN" sz="2400" kern="100" dirty="0">
                <a:solidFill>
                  <a:srgbClr val="000000"/>
                </a:solidFill>
                <a:effectLst/>
                <a:latin typeface="Calibri" panose="020F0502020204030204" pitchFamily="34" charset="0"/>
                <a:ea typeface="Calibri" panose="020F0502020204030204" pitchFamily="34" charset="0"/>
              </a:rPr>
              <a:t>: Develop a highly accurate prediction model.</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b="1" kern="100" dirty="0">
                <a:solidFill>
                  <a:srgbClr val="000000"/>
                </a:solidFill>
                <a:effectLst/>
                <a:latin typeface="Calibri" panose="020F0502020204030204" pitchFamily="34" charset="0"/>
                <a:ea typeface="Calibri" panose="020F0502020204030204" pitchFamily="34" charset="0"/>
              </a:rPr>
              <a:t>Key Factors</a:t>
            </a:r>
            <a:r>
              <a:rPr lang="en-IN" sz="2400" kern="100" dirty="0">
                <a:solidFill>
                  <a:srgbClr val="000000"/>
                </a:solidFill>
                <a:effectLst/>
                <a:latin typeface="Calibri" panose="020F0502020204030204" pitchFamily="34" charset="0"/>
                <a:ea typeface="Calibri" panose="020F0502020204030204" pitchFamily="34" charset="0"/>
              </a:rPr>
              <a:t>: Identify crucial elements influencing match outcomes.</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b="1" kern="100" dirty="0">
                <a:solidFill>
                  <a:srgbClr val="000000"/>
                </a:solidFill>
                <a:effectLst/>
                <a:latin typeface="Calibri" panose="020F0502020204030204" pitchFamily="34" charset="0"/>
                <a:ea typeface="Calibri" panose="020F0502020204030204" pitchFamily="34" charset="0"/>
              </a:rPr>
              <a:t>Real-time Predictions</a:t>
            </a:r>
            <a:r>
              <a:rPr lang="en-IN" sz="2400" kern="100" dirty="0">
                <a:solidFill>
                  <a:srgbClr val="000000"/>
                </a:solidFill>
                <a:effectLst/>
                <a:latin typeface="Calibri" panose="020F0502020204030204" pitchFamily="34" charset="0"/>
                <a:ea typeface="Calibri" panose="020F0502020204030204" pitchFamily="34" charset="0"/>
              </a:rPr>
              <a:t>: Enable dynamic updates during matches.</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b="1" kern="100" dirty="0">
                <a:solidFill>
                  <a:srgbClr val="000000"/>
                </a:solidFill>
                <a:effectLst/>
                <a:latin typeface="Calibri" panose="020F0502020204030204" pitchFamily="34" charset="0"/>
                <a:ea typeface="Calibri" panose="020F0502020204030204" pitchFamily="34" charset="0"/>
              </a:rPr>
              <a:t>User-Friendly</a:t>
            </a:r>
            <a:r>
              <a:rPr lang="en-IN" sz="2400" kern="100" dirty="0">
                <a:solidFill>
                  <a:srgbClr val="000000"/>
                </a:solidFill>
                <a:effectLst/>
                <a:latin typeface="Calibri" panose="020F0502020204030204" pitchFamily="34" charset="0"/>
                <a:ea typeface="Calibri" panose="020F0502020204030204" pitchFamily="34" charset="0"/>
              </a:rPr>
              <a:t>: Create an easy-to-use interface for various users.</a:t>
            </a:r>
          </a:p>
          <a:p>
            <a:pPr marL="342900" lvl="0" indent="-342900">
              <a:lnSpc>
                <a:spcPct val="200000"/>
              </a:lnSpc>
              <a:spcAft>
                <a:spcPts val="800"/>
              </a:spcAft>
              <a:buSzPts val="1000"/>
              <a:buFont typeface="Wingdings" panose="05000000000000000000" pitchFamily="2" charset="2"/>
              <a:buChar char=""/>
              <a:tabLst>
                <a:tab pos="457200" algn="l"/>
              </a:tabLst>
            </a:pPr>
            <a:r>
              <a:rPr lang="en-IN" sz="2400" b="1" kern="100" dirty="0">
                <a:solidFill>
                  <a:srgbClr val="000000"/>
                </a:solidFill>
                <a:effectLst/>
                <a:latin typeface="Calibri" panose="020F0502020204030204" pitchFamily="34" charset="0"/>
                <a:ea typeface="Calibri" panose="020F0502020204030204" pitchFamily="34" charset="0"/>
              </a:rPr>
              <a:t>Comprehensive Analysis</a:t>
            </a:r>
            <a:r>
              <a:rPr lang="en-IN" sz="2400" kern="100" dirty="0">
                <a:solidFill>
                  <a:srgbClr val="000000"/>
                </a:solidFill>
                <a:effectLst/>
                <a:latin typeface="Calibri" panose="020F0502020204030204" pitchFamily="34" charset="0"/>
                <a:ea typeface="Calibri" panose="020F0502020204030204" pitchFamily="34" charset="0"/>
              </a:rPr>
              <a:t>: Cover all aspects influencing a match, such as player form, pitch conditions, and weather.</a:t>
            </a:r>
          </a:p>
        </p:txBody>
      </p:sp>
    </p:spTree>
    <p:extLst>
      <p:ext uri="{BB962C8B-B14F-4D97-AF65-F5344CB8AC3E}">
        <p14:creationId xmlns:p14="http://schemas.microsoft.com/office/powerpoint/2010/main" val="293549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CE0011-3330-946A-EB59-B76175C20303}"/>
              </a:ext>
            </a:extLst>
          </p:cNvPr>
          <p:cNvSpPr txBox="1"/>
          <p:nvPr/>
        </p:nvSpPr>
        <p:spPr>
          <a:xfrm>
            <a:off x="1464906" y="1306286"/>
            <a:ext cx="10487608" cy="4547976"/>
          </a:xfrm>
          <a:prstGeom prst="rect">
            <a:avLst/>
          </a:prstGeom>
          <a:noFill/>
        </p:spPr>
        <p:txBody>
          <a:bodyPr wrap="square" rtlCol="0">
            <a:spAutoFit/>
          </a:bodyPr>
          <a:lstStyle/>
          <a:p>
            <a:pPr marL="6350" indent="-6350">
              <a:lnSpc>
                <a:spcPct val="110000"/>
              </a:lnSpc>
              <a:spcAft>
                <a:spcPts val="5020"/>
              </a:spcAft>
            </a:pPr>
            <a:r>
              <a:rPr lang="en-IN" sz="2800" b="1" kern="100" dirty="0">
                <a:solidFill>
                  <a:srgbClr val="203864"/>
                </a:solidFill>
                <a:effectLst/>
                <a:latin typeface="Century Gothic" panose="020B0502020202020204" pitchFamily="34" charset="0"/>
                <a:ea typeface="Century Gothic" panose="020B0502020202020204" pitchFamily="34" charset="0"/>
                <a:cs typeface="Century Gothic" panose="020B0502020202020204" pitchFamily="34" charset="0"/>
              </a:rPr>
              <a:t>Motivation</a:t>
            </a:r>
            <a:r>
              <a:rPr lang="en-IN" sz="2800" b="1" kern="10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p>
          <a:p>
            <a:pPr marL="342900" lvl="0" indent="-342900">
              <a:lnSpc>
                <a:spcPct val="200000"/>
              </a:lnSpc>
              <a:buFont typeface="Wingdings" panose="05000000000000000000" pitchFamily="2" charset="2"/>
              <a:buChar char=""/>
            </a:pPr>
            <a:r>
              <a:rPr lang="en-IN" sz="2400" kern="0" dirty="0">
                <a:solidFill>
                  <a:srgbClr val="000000"/>
                </a:solidFill>
                <a:effectLst/>
                <a:latin typeface="Times New Roman" panose="02020603050405020304" pitchFamily="18" charset="0"/>
                <a:ea typeface="Times New Roman" panose="02020603050405020304" pitchFamily="18" charset="0"/>
              </a:rPr>
              <a:t>Traditional methods are subjective and limited.</a:t>
            </a:r>
            <a:endParaRPr lang="en-IN" sz="24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200000"/>
              </a:lnSpc>
              <a:buFont typeface="Wingdings" panose="05000000000000000000" pitchFamily="2" charset="2"/>
              <a:buChar char=""/>
            </a:pPr>
            <a:r>
              <a:rPr lang="en-IN" sz="2400" kern="0" dirty="0">
                <a:solidFill>
                  <a:srgbClr val="000000"/>
                </a:solidFill>
                <a:effectLst/>
                <a:latin typeface="Times New Roman" panose="02020603050405020304" pitchFamily="18" charset="0"/>
                <a:ea typeface="Times New Roman" panose="02020603050405020304" pitchFamily="18" charset="0"/>
              </a:rPr>
              <a:t>Machine learning processes vast data for better predictions.</a:t>
            </a:r>
            <a:endParaRPr lang="en-IN" sz="24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200000"/>
              </a:lnSpc>
              <a:buFont typeface="Wingdings" panose="05000000000000000000" pitchFamily="2" charset="2"/>
              <a:buChar char=""/>
            </a:pPr>
            <a:r>
              <a:rPr lang="en-IN" sz="2400" kern="0" dirty="0">
                <a:solidFill>
                  <a:srgbClr val="000000"/>
                </a:solidFill>
                <a:effectLst/>
                <a:latin typeface="Times New Roman" panose="02020603050405020304" pitchFamily="18" charset="0"/>
                <a:ea typeface="Times New Roman" panose="02020603050405020304" pitchFamily="18" charset="0"/>
              </a:rPr>
              <a:t>Objective and data-driven approach enhances reliability.</a:t>
            </a:r>
            <a:endParaRPr lang="en-IN" sz="24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200000"/>
              </a:lnSpc>
              <a:spcAft>
                <a:spcPts val="800"/>
              </a:spcAft>
              <a:buFont typeface="Wingdings" panose="05000000000000000000" pitchFamily="2" charset="2"/>
              <a:buChar char=""/>
            </a:pPr>
            <a:r>
              <a:rPr lang="en-IN" sz="2400" kern="0" dirty="0">
                <a:solidFill>
                  <a:srgbClr val="000000"/>
                </a:solidFill>
                <a:effectLst/>
                <a:latin typeface="Times New Roman" panose="02020603050405020304" pitchFamily="18" charset="0"/>
                <a:ea typeface="Times New Roman" panose="02020603050405020304" pitchFamily="18" charset="0"/>
              </a:rPr>
              <a:t>Bridges the gap between raw data and actionable insights</a:t>
            </a:r>
            <a:r>
              <a:rPr lang="en-IN" sz="1800" kern="0" dirty="0">
                <a:solidFill>
                  <a:srgbClr val="000000"/>
                </a:solidFill>
                <a:effectLst/>
                <a:latin typeface="Times New Roman" panose="02020603050405020304" pitchFamily="18" charset="0"/>
                <a:ea typeface="Times New Roman" panose="02020603050405020304" pitchFamily="18" charset="0"/>
              </a:rPr>
              <a:t>.</a:t>
            </a:r>
            <a:endParaRPr lang="en-IN" sz="1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755617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1805</TotalTime>
  <Words>1816</Words>
  <Application>Microsoft Office PowerPoint</Application>
  <PresentationFormat>Widescreen</PresentationFormat>
  <Paragraphs>223</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Century Gothic</vt:lpstr>
      <vt:lpstr>Corbel</vt:lpstr>
      <vt:lpstr>Courier New</vt:lpstr>
      <vt:lpstr>Times New Roman</vt:lpstr>
      <vt:lpstr>Wingdings</vt:lpstr>
      <vt:lpstr>Parallax</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Sravan Kumar Annuri</cp:lastModifiedBy>
  <cp:revision>6</cp:revision>
  <dcterms:created xsi:type="dcterms:W3CDTF">2024-07-08T11:56:09Z</dcterms:created>
  <dcterms:modified xsi:type="dcterms:W3CDTF">2024-07-16T08:52:49Z</dcterms:modified>
</cp:coreProperties>
</file>