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AE3D43-1D45-4159-B42C-BD9B936F53A3}"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IN"/>
        </a:p>
      </dgm:t>
    </dgm:pt>
    <dgm:pt modelId="{0E5651AE-615D-40E7-A4E3-DC249C409C2A}">
      <dgm:prSet custT="1"/>
      <dgm:spPr/>
      <dgm:t>
        <a:bodyPr/>
        <a:lstStyle/>
        <a:p>
          <a:r>
            <a:rPr lang="en-GB" sz="1800" b="0" i="0">
              <a:latin typeface="Times New Roman" panose="02020603050405020304" pitchFamily="18" charset="0"/>
              <a:cs typeface="Times New Roman" panose="02020603050405020304" pitchFamily="18" charset="0"/>
            </a:rPr>
            <a:t>Sepsis is a life-threatening condition that requires early detection and timely intervention for survival.</a:t>
          </a:r>
          <a:endParaRPr lang="en-IN" sz="1800">
            <a:latin typeface="Times New Roman" panose="02020603050405020304" pitchFamily="18" charset="0"/>
            <a:cs typeface="Times New Roman" panose="02020603050405020304" pitchFamily="18" charset="0"/>
          </a:endParaRPr>
        </a:p>
      </dgm:t>
    </dgm:pt>
    <dgm:pt modelId="{7CBE32D8-C2D7-49B4-9CCC-8CB859F09259}" type="parTrans" cxnId="{67625666-4C05-44D5-9879-FBAC018563AF}">
      <dgm:prSet/>
      <dgm:spPr/>
      <dgm:t>
        <a:bodyPr/>
        <a:lstStyle/>
        <a:p>
          <a:endParaRPr lang="en-IN"/>
        </a:p>
      </dgm:t>
    </dgm:pt>
    <dgm:pt modelId="{98CFC456-AA41-48A3-9224-D79722C292F4}" type="sibTrans" cxnId="{67625666-4C05-44D5-9879-FBAC018563AF}">
      <dgm:prSet/>
      <dgm:spPr/>
      <dgm:t>
        <a:bodyPr/>
        <a:lstStyle/>
        <a:p>
          <a:endParaRPr lang="en-IN"/>
        </a:p>
      </dgm:t>
    </dgm:pt>
    <dgm:pt modelId="{57CB01E3-F044-48F2-A374-F2DF9E3AE844}">
      <dgm:prSet custT="1"/>
      <dgm:spPr/>
      <dgm:t>
        <a:bodyPr/>
        <a:lstStyle/>
        <a:p>
          <a:r>
            <a:rPr lang="en-GB" sz="1800" b="0" i="0" dirty="0">
              <a:latin typeface="Times New Roman" panose="02020603050405020304" pitchFamily="18" charset="0"/>
              <a:cs typeface="Times New Roman" panose="02020603050405020304" pitchFamily="18" charset="0"/>
            </a:rPr>
            <a:t>Machine learning algorithms offer a promising approach to predict sepsis outcomes and improve clinical decision-making.</a:t>
          </a:r>
          <a:endParaRPr lang="en-IN" sz="1800" dirty="0">
            <a:latin typeface="Times New Roman" panose="02020603050405020304" pitchFamily="18" charset="0"/>
            <a:cs typeface="Times New Roman" panose="02020603050405020304" pitchFamily="18" charset="0"/>
          </a:endParaRPr>
        </a:p>
      </dgm:t>
    </dgm:pt>
    <dgm:pt modelId="{65AD435E-0AB3-4F46-B91E-1279735C77A3}" type="parTrans" cxnId="{878A5594-548D-49B7-9893-84750C4EFCF2}">
      <dgm:prSet/>
      <dgm:spPr/>
      <dgm:t>
        <a:bodyPr/>
        <a:lstStyle/>
        <a:p>
          <a:endParaRPr lang="en-IN"/>
        </a:p>
      </dgm:t>
    </dgm:pt>
    <dgm:pt modelId="{C46DA801-D17C-4903-A261-1B3979E8825E}" type="sibTrans" cxnId="{878A5594-548D-49B7-9893-84750C4EFCF2}">
      <dgm:prSet/>
      <dgm:spPr/>
      <dgm:t>
        <a:bodyPr/>
        <a:lstStyle/>
        <a:p>
          <a:endParaRPr lang="en-IN"/>
        </a:p>
      </dgm:t>
    </dgm:pt>
    <dgm:pt modelId="{6DC2B757-E406-4775-9508-0562B4FCF847}">
      <dgm:prSet custT="1"/>
      <dgm:spPr/>
      <dgm:t>
        <a:bodyPr/>
        <a:lstStyle/>
        <a:p>
          <a:r>
            <a:rPr lang="en-GB" sz="1800" b="0" i="0">
              <a:latin typeface="Times New Roman" panose="02020603050405020304" pitchFamily="18" charset="0"/>
              <a:cs typeface="Times New Roman" panose="02020603050405020304" pitchFamily="18" charset="0"/>
            </a:rPr>
            <a:t>Accurate prediction models help healthcare providers efficiently allocate resources and manage patient care.</a:t>
          </a:r>
          <a:endParaRPr lang="en-IN" sz="1800">
            <a:latin typeface="Times New Roman" panose="02020603050405020304" pitchFamily="18" charset="0"/>
            <a:cs typeface="Times New Roman" panose="02020603050405020304" pitchFamily="18" charset="0"/>
          </a:endParaRPr>
        </a:p>
      </dgm:t>
    </dgm:pt>
    <dgm:pt modelId="{07E9E5F2-2F58-4696-9CD0-8BE6FEBACA68}" type="parTrans" cxnId="{587C6656-0A24-44A1-9058-DD802F49CCD4}">
      <dgm:prSet/>
      <dgm:spPr/>
      <dgm:t>
        <a:bodyPr/>
        <a:lstStyle/>
        <a:p>
          <a:endParaRPr lang="en-IN"/>
        </a:p>
      </dgm:t>
    </dgm:pt>
    <dgm:pt modelId="{2825A943-C97B-418A-85ED-00F904A81E89}" type="sibTrans" cxnId="{587C6656-0A24-44A1-9058-DD802F49CCD4}">
      <dgm:prSet/>
      <dgm:spPr/>
      <dgm:t>
        <a:bodyPr/>
        <a:lstStyle/>
        <a:p>
          <a:endParaRPr lang="en-IN"/>
        </a:p>
      </dgm:t>
    </dgm:pt>
    <dgm:pt modelId="{0DA1F280-3257-4B2D-8D93-A8AAA449F27A}">
      <dgm:prSet custT="1"/>
      <dgm:spPr/>
      <dgm:t>
        <a:bodyPr/>
        <a:lstStyle/>
        <a:p>
          <a:r>
            <a:rPr lang="en-GB" sz="1800" b="0" i="0" dirty="0">
              <a:latin typeface="Times New Roman" panose="02020603050405020304" pitchFamily="18" charset="0"/>
              <a:cs typeface="Times New Roman" panose="02020603050405020304" pitchFamily="18" charset="0"/>
            </a:rPr>
            <a:t>This study evaluates various machine learning models to predict sepsis outcomes and enhance clinical workflows.</a:t>
          </a:r>
          <a:endParaRPr lang="en-IN" sz="1800" dirty="0">
            <a:latin typeface="Times New Roman" panose="02020603050405020304" pitchFamily="18" charset="0"/>
            <a:cs typeface="Times New Roman" panose="02020603050405020304" pitchFamily="18" charset="0"/>
          </a:endParaRPr>
        </a:p>
      </dgm:t>
    </dgm:pt>
    <dgm:pt modelId="{887E1C58-6F47-4EE4-BC93-3CEA0F3D285A}" type="parTrans" cxnId="{87602D78-7215-4503-8120-AFA3CE486B81}">
      <dgm:prSet/>
      <dgm:spPr/>
      <dgm:t>
        <a:bodyPr/>
        <a:lstStyle/>
        <a:p>
          <a:endParaRPr lang="en-IN"/>
        </a:p>
      </dgm:t>
    </dgm:pt>
    <dgm:pt modelId="{AE4BDA85-0E9A-4EBF-A4E0-4AD77DEB7490}" type="sibTrans" cxnId="{87602D78-7215-4503-8120-AFA3CE486B81}">
      <dgm:prSet/>
      <dgm:spPr/>
      <dgm:t>
        <a:bodyPr/>
        <a:lstStyle/>
        <a:p>
          <a:endParaRPr lang="en-IN"/>
        </a:p>
      </dgm:t>
    </dgm:pt>
    <dgm:pt modelId="{8A76C46A-12FF-4259-916A-C53619AC90C9}" type="pres">
      <dgm:prSet presAssocID="{FEAE3D43-1D45-4159-B42C-BD9B936F53A3}" presName="linear" presStyleCnt="0">
        <dgm:presLayoutVars>
          <dgm:animLvl val="lvl"/>
          <dgm:resizeHandles val="exact"/>
        </dgm:presLayoutVars>
      </dgm:prSet>
      <dgm:spPr/>
    </dgm:pt>
    <dgm:pt modelId="{05E8F965-A6F9-4082-B754-20DE05B4ECAD}" type="pres">
      <dgm:prSet presAssocID="{0E5651AE-615D-40E7-A4E3-DC249C409C2A}" presName="parentText" presStyleLbl="node1" presStyleIdx="0" presStyleCnt="4">
        <dgm:presLayoutVars>
          <dgm:chMax val="0"/>
          <dgm:bulletEnabled val="1"/>
        </dgm:presLayoutVars>
      </dgm:prSet>
      <dgm:spPr/>
    </dgm:pt>
    <dgm:pt modelId="{533FE4A6-D7F9-4FD1-AB38-8DD5ADF9412C}" type="pres">
      <dgm:prSet presAssocID="{98CFC456-AA41-48A3-9224-D79722C292F4}" presName="spacer" presStyleCnt="0"/>
      <dgm:spPr/>
    </dgm:pt>
    <dgm:pt modelId="{239C9644-D73F-48EA-827F-ED860B1E7AF1}" type="pres">
      <dgm:prSet presAssocID="{57CB01E3-F044-48F2-A374-F2DF9E3AE844}" presName="parentText" presStyleLbl="node1" presStyleIdx="1" presStyleCnt="4">
        <dgm:presLayoutVars>
          <dgm:chMax val="0"/>
          <dgm:bulletEnabled val="1"/>
        </dgm:presLayoutVars>
      </dgm:prSet>
      <dgm:spPr/>
    </dgm:pt>
    <dgm:pt modelId="{1F7621F1-3785-43FD-9EFC-1D62E4853114}" type="pres">
      <dgm:prSet presAssocID="{C46DA801-D17C-4903-A261-1B3979E8825E}" presName="spacer" presStyleCnt="0"/>
      <dgm:spPr/>
    </dgm:pt>
    <dgm:pt modelId="{E472D8F1-1EB6-4ACB-BC2B-A1561CD64811}" type="pres">
      <dgm:prSet presAssocID="{6DC2B757-E406-4775-9508-0562B4FCF847}" presName="parentText" presStyleLbl="node1" presStyleIdx="2" presStyleCnt="4">
        <dgm:presLayoutVars>
          <dgm:chMax val="0"/>
          <dgm:bulletEnabled val="1"/>
        </dgm:presLayoutVars>
      </dgm:prSet>
      <dgm:spPr/>
    </dgm:pt>
    <dgm:pt modelId="{2CAC430F-7CFC-419F-8431-2D584D50F54C}" type="pres">
      <dgm:prSet presAssocID="{2825A943-C97B-418A-85ED-00F904A81E89}" presName="spacer" presStyleCnt="0"/>
      <dgm:spPr/>
    </dgm:pt>
    <dgm:pt modelId="{E628385F-A8AA-468D-B7E3-09C4581AEFEC}" type="pres">
      <dgm:prSet presAssocID="{0DA1F280-3257-4B2D-8D93-A8AAA449F27A}" presName="parentText" presStyleLbl="node1" presStyleIdx="3" presStyleCnt="4">
        <dgm:presLayoutVars>
          <dgm:chMax val="0"/>
          <dgm:bulletEnabled val="1"/>
        </dgm:presLayoutVars>
      </dgm:prSet>
      <dgm:spPr/>
    </dgm:pt>
  </dgm:ptLst>
  <dgm:cxnLst>
    <dgm:cxn modelId="{C4879936-68BB-456F-9B4C-6826D95E1F74}" type="presOf" srcId="{0DA1F280-3257-4B2D-8D93-A8AAA449F27A}" destId="{E628385F-A8AA-468D-B7E3-09C4581AEFEC}" srcOrd="0" destOrd="0" presId="urn:microsoft.com/office/officeart/2005/8/layout/vList2"/>
    <dgm:cxn modelId="{0C29D941-DC30-4486-8BAB-879628450BCE}" type="presOf" srcId="{57CB01E3-F044-48F2-A374-F2DF9E3AE844}" destId="{239C9644-D73F-48EA-827F-ED860B1E7AF1}" srcOrd="0" destOrd="0" presId="urn:microsoft.com/office/officeart/2005/8/layout/vList2"/>
    <dgm:cxn modelId="{FED1DE61-1977-42AE-BE7E-58F277224B4D}" type="presOf" srcId="{FEAE3D43-1D45-4159-B42C-BD9B936F53A3}" destId="{8A76C46A-12FF-4259-916A-C53619AC90C9}" srcOrd="0" destOrd="0" presId="urn:microsoft.com/office/officeart/2005/8/layout/vList2"/>
    <dgm:cxn modelId="{67625666-4C05-44D5-9879-FBAC018563AF}" srcId="{FEAE3D43-1D45-4159-B42C-BD9B936F53A3}" destId="{0E5651AE-615D-40E7-A4E3-DC249C409C2A}" srcOrd="0" destOrd="0" parTransId="{7CBE32D8-C2D7-49B4-9CCC-8CB859F09259}" sibTransId="{98CFC456-AA41-48A3-9224-D79722C292F4}"/>
    <dgm:cxn modelId="{BB745C47-334F-4744-A994-E3BB7E5CADA1}" type="presOf" srcId="{6DC2B757-E406-4775-9508-0562B4FCF847}" destId="{E472D8F1-1EB6-4ACB-BC2B-A1561CD64811}" srcOrd="0" destOrd="0" presId="urn:microsoft.com/office/officeart/2005/8/layout/vList2"/>
    <dgm:cxn modelId="{587C6656-0A24-44A1-9058-DD802F49CCD4}" srcId="{FEAE3D43-1D45-4159-B42C-BD9B936F53A3}" destId="{6DC2B757-E406-4775-9508-0562B4FCF847}" srcOrd="2" destOrd="0" parTransId="{07E9E5F2-2F58-4696-9CD0-8BE6FEBACA68}" sibTransId="{2825A943-C97B-418A-85ED-00F904A81E89}"/>
    <dgm:cxn modelId="{87602D78-7215-4503-8120-AFA3CE486B81}" srcId="{FEAE3D43-1D45-4159-B42C-BD9B936F53A3}" destId="{0DA1F280-3257-4B2D-8D93-A8AAA449F27A}" srcOrd="3" destOrd="0" parTransId="{887E1C58-6F47-4EE4-BC93-3CEA0F3D285A}" sibTransId="{AE4BDA85-0E9A-4EBF-A4E0-4AD77DEB7490}"/>
    <dgm:cxn modelId="{7688F07E-3337-4910-BD61-B1BF3CD10E22}" type="presOf" srcId="{0E5651AE-615D-40E7-A4E3-DC249C409C2A}" destId="{05E8F965-A6F9-4082-B754-20DE05B4ECAD}" srcOrd="0" destOrd="0" presId="urn:microsoft.com/office/officeart/2005/8/layout/vList2"/>
    <dgm:cxn modelId="{878A5594-548D-49B7-9893-84750C4EFCF2}" srcId="{FEAE3D43-1D45-4159-B42C-BD9B936F53A3}" destId="{57CB01E3-F044-48F2-A374-F2DF9E3AE844}" srcOrd="1" destOrd="0" parTransId="{65AD435E-0AB3-4F46-B91E-1279735C77A3}" sibTransId="{C46DA801-D17C-4903-A261-1B3979E8825E}"/>
    <dgm:cxn modelId="{545CF96E-CFB4-4E14-B123-E7B9966206B0}" type="presParOf" srcId="{8A76C46A-12FF-4259-916A-C53619AC90C9}" destId="{05E8F965-A6F9-4082-B754-20DE05B4ECAD}" srcOrd="0" destOrd="0" presId="urn:microsoft.com/office/officeart/2005/8/layout/vList2"/>
    <dgm:cxn modelId="{59238D4B-7D65-4DBA-BE53-1EEF3F2EC2FC}" type="presParOf" srcId="{8A76C46A-12FF-4259-916A-C53619AC90C9}" destId="{533FE4A6-D7F9-4FD1-AB38-8DD5ADF9412C}" srcOrd="1" destOrd="0" presId="urn:microsoft.com/office/officeart/2005/8/layout/vList2"/>
    <dgm:cxn modelId="{6051D706-7F28-47AD-BA9C-0DAF1CCC1F56}" type="presParOf" srcId="{8A76C46A-12FF-4259-916A-C53619AC90C9}" destId="{239C9644-D73F-48EA-827F-ED860B1E7AF1}" srcOrd="2" destOrd="0" presId="urn:microsoft.com/office/officeart/2005/8/layout/vList2"/>
    <dgm:cxn modelId="{86A1ECAE-D276-4290-AEAE-88FA395F8630}" type="presParOf" srcId="{8A76C46A-12FF-4259-916A-C53619AC90C9}" destId="{1F7621F1-3785-43FD-9EFC-1D62E4853114}" srcOrd="3" destOrd="0" presId="urn:microsoft.com/office/officeart/2005/8/layout/vList2"/>
    <dgm:cxn modelId="{F7CC7B38-C0F2-4DA5-B604-DF1AD3B0C43E}" type="presParOf" srcId="{8A76C46A-12FF-4259-916A-C53619AC90C9}" destId="{E472D8F1-1EB6-4ACB-BC2B-A1561CD64811}" srcOrd="4" destOrd="0" presId="urn:microsoft.com/office/officeart/2005/8/layout/vList2"/>
    <dgm:cxn modelId="{D3139AAD-BA80-4D4A-9952-51122D145F28}" type="presParOf" srcId="{8A76C46A-12FF-4259-916A-C53619AC90C9}" destId="{2CAC430F-7CFC-419F-8431-2D584D50F54C}" srcOrd="5" destOrd="0" presId="urn:microsoft.com/office/officeart/2005/8/layout/vList2"/>
    <dgm:cxn modelId="{22584B91-C999-48AD-8E64-12D5EDB06467}" type="presParOf" srcId="{8A76C46A-12FF-4259-916A-C53619AC90C9}" destId="{E628385F-A8AA-468D-B7E3-09C4581AEFE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3B8ECF5-2728-4679-85BA-F55BAFA092FF}"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IN"/>
        </a:p>
      </dgm:t>
    </dgm:pt>
    <dgm:pt modelId="{DE713FF2-1689-4EC6-AF9A-B14B68FDDC83}">
      <dgm:prSet custT="1"/>
      <dgm:spPr/>
      <dgm:t>
        <a:bodyPr/>
        <a:lstStyle/>
        <a:p>
          <a:r>
            <a:rPr lang="en-GB" sz="1800" b="0" i="0" dirty="0">
              <a:latin typeface="Times New Roman" panose="02020603050405020304" pitchFamily="18" charset="0"/>
              <a:cs typeface="Times New Roman" panose="02020603050405020304" pitchFamily="18" charset="0"/>
            </a:rPr>
            <a:t>Random Forest outperformed all models, achieving the highest accuracy and best precision-recall balance for predicting sepsis outcomes.</a:t>
          </a:r>
          <a:endParaRPr lang="en-IN" sz="1800" dirty="0">
            <a:latin typeface="Times New Roman" panose="02020603050405020304" pitchFamily="18" charset="0"/>
            <a:cs typeface="Times New Roman" panose="02020603050405020304" pitchFamily="18" charset="0"/>
          </a:endParaRPr>
        </a:p>
      </dgm:t>
    </dgm:pt>
    <dgm:pt modelId="{1E8D6476-713B-4476-842B-FA8CF03F2588}" type="parTrans" cxnId="{3C5DDEE0-0A45-4F13-9A9B-6242F8FC04A3}">
      <dgm:prSet/>
      <dgm:spPr/>
      <dgm:t>
        <a:bodyPr/>
        <a:lstStyle/>
        <a:p>
          <a:endParaRPr lang="en-IN"/>
        </a:p>
      </dgm:t>
    </dgm:pt>
    <dgm:pt modelId="{554A98E3-E3CF-4D4D-A373-6D021125F974}" type="sibTrans" cxnId="{3C5DDEE0-0A45-4F13-9A9B-6242F8FC04A3}">
      <dgm:prSet/>
      <dgm:spPr/>
      <dgm:t>
        <a:bodyPr/>
        <a:lstStyle/>
        <a:p>
          <a:endParaRPr lang="en-IN"/>
        </a:p>
      </dgm:t>
    </dgm:pt>
    <dgm:pt modelId="{049CDB33-EA73-47C9-8619-4B21EACA79DE}">
      <dgm:prSet custT="1"/>
      <dgm:spPr/>
      <dgm:t>
        <a:bodyPr/>
        <a:lstStyle/>
        <a:p>
          <a:r>
            <a:rPr lang="en-GB" sz="1800" b="0" i="0" dirty="0" err="1">
              <a:latin typeface="Times New Roman" panose="02020603050405020304" pitchFamily="18" charset="0"/>
              <a:cs typeface="Times New Roman" panose="02020603050405020304" pitchFamily="18" charset="0"/>
            </a:rPr>
            <a:t>XGBoost</a:t>
          </a:r>
          <a:r>
            <a:rPr lang="en-GB" sz="1800" b="0" i="0" dirty="0">
              <a:latin typeface="Times New Roman" panose="02020603050405020304" pitchFamily="18" charset="0"/>
              <a:cs typeface="Times New Roman" panose="02020603050405020304" pitchFamily="18" charset="0"/>
            </a:rPr>
            <a:t> performed slightly worse than Random Forest, especially in handling imbalanced data, requiring further tuning for better results.</a:t>
          </a:r>
          <a:endParaRPr lang="en-IN" sz="1800" dirty="0">
            <a:latin typeface="Times New Roman" panose="02020603050405020304" pitchFamily="18" charset="0"/>
            <a:cs typeface="Times New Roman" panose="02020603050405020304" pitchFamily="18" charset="0"/>
          </a:endParaRPr>
        </a:p>
      </dgm:t>
    </dgm:pt>
    <dgm:pt modelId="{C4ADB8B7-4B04-409D-A44A-27E6F0930AE1}" type="parTrans" cxnId="{F7C5ED50-231A-4030-BF92-1703B3ABA063}">
      <dgm:prSet/>
      <dgm:spPr/>
      <dgm:t>
        <a:bodyPr/>
        <a:lstStyle/>
        <a:p>
          <a:endParaRPr lang="en-IN"/>
        </a:p>
      </dgm:t>
    </dgm:pt>
    <dgm:pt modelId="{9DDF2F14-1643-436C-A308-501A4A643039}" type="sibTrans" cxnId="{F7C5ED50-231A-4030-BF92-1703B3ABA063}">
      <dgm:prSet/>
      <dgm:spPr/>
      <dgm:t>
        <a:bodyPr/>
        <a:lstStyle/>
        <a:p>
          <a:endParaRPr lang="en-IN"/>
        </a:p>
      </dgm:t>
    </dgm:pt>
    <dgm:pt modelId="{B3A093A7-9D9C-4CDE-B0EE-8696BBBF3F4F}">
      <dgm:prSet custT="1"/>
      <dgm:spPr/>
      <dgm:t>
        <a:bodyPr/>
        <a:lstStyle/>
        <a:p>
          <a:r>
            <a:rPr lang="en-GB" sz="1800" b="0" i="0">
              <a:latin typeface="Times New Roman" panose="02020603050405020304" pitchFamily="18" charset="0"/>
              <a:cs typeface="Times New Roman" panose="02020603050405020304" pitchFamily="18" charset="0"/>
            </a:rPr>
            <a:t>Logistic Regression and Decision Tree struggled with lower accuracy and recall, making them less effective for clinical sepsis predictions.</a:t>
          </a:r>
          <a:endParaRPr lang="en-IN" sz="1800">
            <a:latin typeface="Times New Roman" panose="02020603050405020304" pitchFamily="18" charset="0"/>
            <a:cs typeface="Times New Roman" panose="02020603050405020304" pitchFamily="18" charset="0"/>
          </a:endParaRPr>
        </a:p>
      </dgm:t>
    </dgm:pt>
    <dgm:pt modelId="{7C67E7E1-AF0C-4F51-BAF5-8EDDFAB2F793}" type="parTrans" cxnId="{A99C0A6B-C202-49EC-82A6-F073EAB003A3}">
      <dgm:prSet/>
      <dgm:spPr/>
      <dgm:t>
        <a:bodyPr/>
        <a:lstStyle/>
        <a:p>
          <a:endParaRPr lang="en-IN"/>
        </a:p>
      </dgm:t>
    </dgm:pt>
    <dgm:pt modelId="{E118BC5F-88F8-4058-8F39-C7096A95E97B}" type="sibTrans" cxnId="{A99C0A6B-C202-49EC-82A6-F073EAB003A3}">
      <dgm:prSet/>
      <dgm:spPr/>
      <dgm:t>
        <a:bodyPr/>
        <a:lstStyle/>
        <a:p>
          <a:endParaRPr lang="en-IN"/>
        </a:p>
      </dgm:t>
    </dgm:pt>
    <dgm:pt modelId="{FEDE93D2-3751-4F2E-A253-27B54D979748}">
      <dgm:prSet custT="1"/>
      <dgm:spPr/>
      <dgm:t>
        <a:bodyPr/>
        <a:lstStyle/>
        <a:p>
          <a:r>
            <a:rPr lang="en-GB" sz="1800" b="0" i="0" dirty="0">
              <a:latin typeface="Times New Roman" panose="02020603050405020304" pitchFamily="18" charset="0"/>
              <a:cs typeface="Times New Roman" panose="02020603050405020304" pitchFamily="18" charset="0"/>
            </a:rPr>
            <a:t>KNN showed decent accuracy but had significant issues with false positives and false negatives, limiting its clinical utility.</a:t>
          </a:r>
          <a:endParaRPr lang="en-IN" sz="1800" dirty="0">
            <a:latin typeface="Times New Roman" panose="02020603050405020304" pitchFamily="18" charset="0"/>
            <a:cs typeface="Times New Roman" panose="02020603050405020304" pitchFamily="18" charset="0"/>
          </a:endParaRPr>
        </a:p>
      </dgm:t>
    </dgm:pt>
    <dgm:pt modelId="{86B9523D-157F-4F0C-AD72-104C9790DA15}" type="parTrans" cxnId="{3BEB9A70-EBB7-41FE-BD57-AEEABCF480E8}">
      <dgm:prSet/>
      <dgm:spPr/>
      <dgm:t>
        <a:bodyPr/>
        <a:lstStyle/>
        <a:p>
          <a:endParaRPr lang="en-IN"/>
        </a:p>
      </dgm:t>
    </dgm:pt>
    <dgm:pt modelId="{0C8D29A0-460C-4CF7-B1AE-6D84F436D08C}" type="sibTrans" cxnId="{3BEB9A70-EBB7-41FE-BD57-AEEABCF480E8}">
      <dgm:prSet/>
      <dgm:spPr/>
      <dgm:t>
        <a:bodyPr/>
        <a:lstStyle/>
        <a:p>
          <a:endParaRPr lang="en-IN"/>
        </a:p>
      </dgm:t>
    </dgm:pt>
    <dgm:pt modelId="{676F3898-5A83-45F7-9D25-EB8B23E3B445}" type="pres">
      <dgm:prSet presAssocID="{E3B8ECF5-2728-4679-85BA-F55BAFA092FF}" presName="linear" presStyleCnt="0">
        <dgm:presLayoutVars>
          <dgm:animLvl val="lvl"/>
          <dgm:resizeHandles val="exact"/>
        </dgm:presLayoutVars>
      </dgm:prSet>
      <dgm:spPr/>
    </dgm:pt>
    <dgm:pt modelId="{E0AA19EC-CEEB-4D3A-B22B-BD34577E31DA}" type="pres">
      <dgm:prSet presAssocID="{DE713FF2-1689-4EC6-AF9A-B14B68FDDC83}" presName="parentText" presStyleLbl="node1" presStyleIdx="0" presStyleCnt="4">
        <dgm:presLayoutVars>
          <dgm:chMax val="0"/>
          <dgm:bulletEnabled val="1"/>
        </dgm:presLayoutVars>
      </dgm:prSet>
      <dgm:spPr/>
    </dgm:pt>
    <dgm:pt modelId="{F493DCD9-E633-4441-81D4-B8D0E5107FA1}" type="pres">
      <dgm:prSet presAssocID="{554A98E3-E3CF-4D4D-A373-6D021125F974}" presName="spacer" presStyleCnt="0"/>
      <dgm:spPr/>
    </dgm:pt>
    <dgm:pt modelId="{D70C6D4F-D759-4016-868E-C5B60299ED1F}" type="pres">
      <dgm:prSet presAssocID="{049CDB33-EA73-47C9-8619-4B21EACA79DE}" presName="parentText" presStyleLbl="node1" presStyleIdx="1" presStyleCnt="4">
        <dgm:presLayoutVars>
          <dgm:chMax val="0"/>
          <dgm:bulletEnabled val="1"/>
        </dgm:presLayoutVars>
      </dgm:prSet>
      <dgm:spPr/>
    </dgm:pt>
    <dgm:pt modelId="{06E305C8-70AA-408B-BF6D-0B23C2DD099C}" type="pres">
      <dgm:prSet presAssocID="{9DDF2F14-1643-436C-A308-501A4A643039}" presName="spacer" presStyleCnt="0"/>
      <dgm:spPr/>
    </dgm:pt>
    <dgm:pt modelId="{FE046F72-FFB2-4D44-AD55-5E8EEF878ACA}" type="pres">
      <dgm:prSet presAssocID="{B3A093A7-9D9C-4CDE-B0EE-8696BBBF3F4F}" presName="parentText" presStyleLbl="node1" presStyleIdx="2" presStyleCnt="4">
        <dgm:presLayoutVars>
          <dgm:chMax val="0"/>
          <dgm:bulletEnabled val="1"/>
        </dgm:presLayoutVars>
      </dgm:prSet>
      <dgm:spPr/>
    </dgm:pt>
    <dgm:pt modelId="{A38CCA2A-4B88-4EE4-9F8C-97E5A6E15B20}" type="pres">
      <dgm:prSet presAssocID="{E118BC5F-88F8-4058-8F39-C7096A95E97B}" presName="spacer" presStyleCnt="0"/>
      <dgm:spPr/>
    </dgm:pt>
    <dgm:pt modelId="{BF3422B4-9245-40CE-9005-6856172CDF31}" type="pres">
      <dgm:prSet presAssocID="{FEDE93D2-3751-4F2E-A253-27B54D979748}" presName="parentText" presStyleLbl="node1" presStyleIdx="3" presStyleCnt="4">
        <dgm:presLayoutVars>
          <dgm:chMax val="0"/>
          <dgm:bulletEnabled val="1"/>
        </dgm:presLayoutVars>
      </dgm:prSet>
      <dgm:spPr/>
    </dgm:pt>
  </dgm:ptLst>
  <dgm:cxnLst>
    <dgm:cxn modelId="{A99C0A6B-C202-49EC-82A6-F073EAB003A3}" srcId="{E3B8ECF5-2728-4679-85BA-F55BAFA092FF}" destId="{B3A093A7-9D9C-4CDE-B0EE-8696BBBF3F4F}" srcOrd="2" destOrd="0" parTransId="{7C67E7E1-AF0C-4F51-BAF5-8EDDFAB2F793}" sibTransId="{E118BC5F-88F8-4058-8F39-C7096A95E97B}"/>
    <dgm:cxn modelId="{98B2524E-3929-4F1E-87D1-2D4302013AA5}" type="presOf" srcId="{E3B8ECF5-2728-4679-85BA-F55BAFA092FF}" destId="{676F3898-5A83-45F7-9D25-EB8B23E3B445}" srcOrd="0" destOrd="0" presId="urn:microsoft.com/office/officeart/2005/8/layout/vList2"/>
    <dgm:cxn modelId="{3BEB9A70-EBB7-41FE-BD57-AEEABCF480E8}" srcId="{E3B8ECF5-2728-4679-85BA-F55BAFA092FF}" destId="{FEDE93D2-3751-4F2E-A253-27B54D979748}" srcOrd="3" destOrd="0" parTransId="{86B9523D-157F-4F0C-AD72-104C9790DA15}" sibTransId="{0C8D29A0-460C-4CF7-B1AE-6D84F436D08C}"/>
    <dgm:cxn modelId="{F7C5ED50-231A-4030-BF92-1703B3ABA063}" srcId="{E3B8ECF5-2728-4679-85BA-F55BAFA092FF}" destId="{049CDB33-EA73-47C9-8619-4B21EACA79DE}" srcOrd="1" destOrd="0" parTransId="{C4ADB8B7-4B04-409D-A44A-27E6F0930AE1}" sibTransId="{9DDF2F14-1643-436C-A308-501A4A643039}"/>
    <dgm:cxn modelId="{B5822A9C-F3E1-461C-ABDE-640156CCD4AA}" type="presOf" srcId="{049CDB33-EA73-47C9-8619-4B21EACA79DE}" destId="{D70C6D4F-D759-4016-868E-C5B60299ED1F}" srcOrd="0" destOrd="0" presId="urn:microsoft.com/office/officeart/2005/8/layout/vList2"/>
    <dgm:cxn modelId="{3C5DDEE0-0A45-4F13-9A9B-6242F8FC04A3}" srcId="{E3B8ECF5-2728-4679-85BA-F55BAFA092FF}" destId="{DE713FF2-1689-4EC6-AF9A-B14B68FDDC83}" srcOrd="0" destOrd="0" parTransId="{1E8D6476-713B-4476-842B-FA8CF03F2588}" sibTransId="{554A98E3-E3CF-4D4D-A373-6D021125F974}"/>
    <dgm:cxn modelId="{F1A1B6F3-5878-4C35-9407-F4FB6B260BBD}" type="presOf" srcId="{DE713FF2-1689-4EC6-AF9A-B14B68FDDC83}" destId="{E0AA19EC-CEEB-4D3A-B22B-BD34577E31DA}" srcOrd="0" destOrd="0" presId="urn:microsoft.com/office/officeart/2005/8/layout/vList2"/>
    <dgm:cxn modelId="{F81037F4-54FD-40DE-BE21-BB01BF857957}" type="presOf" srcId="{FEDE93D2-3751-4F2E-A253-27B54D979748}" destId="{BF3422B4-9245-40CE-9005-6856172CDF31}" srcOrd="0" destOrd="0" presId="urn:microsoft.com/office/officeart/2005/8/layout/vList2"/>
    <dgm:cxn modelId="{81D59BFD-2938-4CAA-95AF-CE4C54548A73}" type="presOf" srcId="{B3A093A7-9D9C-4CDE-B0EE-8696BBBF3F4F}" destId="{FE046F72-FFB2-4D44-AD55-5E8EEF878ACA}" srcOrd="0" destOrd="0" presId="urn:microsoft.com/office/officeart/2005/8/layout/vList2"/>
    <dgm:cxn modelId="{5DD42DAD-03FA-4F82-8B60-216E85E779B7}" type="presParOf" srcId="{676F3898-5A83-45F7-9D25-EB8B23E3B445}" destId="{E0AA19EC-CEEB-4D3A-B22B-BD34577E31DA}" srcOrd="0" destOrd="0" presId="urn:microsoft.com/office/officeart/2005/8/layout/vList2"/>
    <dgm:cxn modelId="{471B6E71-A278-4FB0-A55B-BC5E26ECCE7C}" type="presParOf" srcId="{676F3898-5A83-45F7-9D25-EB8B23E3B445}" destId="{F493DCD9-E633-4441-81D4-B8D0E5107FA1}" srcOrd="1" destOrd="0" presId="urn:microsoft.com/office/officeart/2005/8/layout/vList2"/>
    <dgm:cxn modelId="{EFF04638-468C-4996-A7EC-DDA979C6F29F}" type="presParOf" srcId="{676F3898-5A83-45F7-9D25-EB8B23E3B445}" destId="{D70C6D4F-D759-4016-868E-C5B60299ED1F}" srcOrd="2" destOrd="0" presId="urn:microsoft.com/office/officeart/2005/8/layout/vList2"/>
    <dgm:cxn modelId="{A22FBBE4-2E8D-4ED4-9560-F5690DF0B537}" type="presParOf" srcId="{676F3898-5A83-45F7-9D25-EB8B23E3B445}" destId="{06E305C8-70AA-408B-BF6D-0B23C2DD099C}" srcOrd="3" destOrd="0" presId="urn:microsoft.com/office/officeart/2005/8/layout/vList2"/>
    <dgm:cxn modelId="{7C51B92E-3B28-4156-8806-6F29A15A609E}" type="presParOf" srcId="{676F3898-5A83-45F7-9D25-EB8B23E3B445}" destId="{FE046F72-FFB2-4D44-AD55-5E8EEF878ACA}" srcOrd="4" destOrd="0" presId="urn:microsoft.com/office/officeart/2005/8/layout/vList2"/>
    <dgm:cxn modelId="{A813978F-D13F-4867-8C8A-CC197FBA95E1}" type="presParOf" srcId="{676F3898-5A83-45F7-9D25-EB8B23E3B445}" destId="{A38CCA2A-4B88-4EE4-9F8C-97E5A6E15B20}" srcOrd="5" destOrd="0" presId="urn:microsoft.com/office/officeart/2005/8/layout/vList2"/>
    <dgm:cxn modelId="{B915691A-C8A7-42E3-95C9-8AB58C661029}" type="presParOf" srcId="{676F3898-5A83-45F7-9D25-EB8B23E3B445}" destId="{BF3422B4-9245-40CE-9005-6856172CDF3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1F3C63-949D-4CBD-9CA4-9E26416C519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N"/>
        </a:p>
      </dgm:t>
    </dgm:pt>
    <dgm:pt modelId="{C272DB64-D863-4E5A-A835-F57C8896EB4E}">
      <dgm:prSet custT="1"/>
      <dgm:spPr/>
      <dgm:t>
        <a:bodyPr/>
        <a:lstStyle/>
        <a:p>
          <a:r>
            <a:rPr lang="en-GB" sz="1800" b="0" i="0">
              <a:latin typeface="Times New Roman" panose="02020603050405020304" pitchFamily="18" charset="0"/>
              <a:cs typeface="Times New Roman" panose="02020603050405020304" pitchFamily="18" charset="0"/>
            </a:rPr>
            <a:t>Predicting sepsis outcomes is critical but challenging due to the life-threatening nature of the condition and urgency of intervention.</a:t>
          </a:r>
          <a:endParaRPr lang="en-IN" sz="1800">
            <a:latin typeface="Times New Roman" panose="02020603050405020304" pitchFamily="18" charset="0"/>
            <a:cs typeface="Times New Roman" panose="02020603050405020304" pitchFamily="18" charset="0"/>
          </a:endParaRPr>
        </a:p>
      </dgm:t>
    </dgm:pt>
    <dgm:pt modelId="{D5BAE9D6-6E4A-4AEF-8B21-8C778830EC49}" type="parTrans" cxnId="{2F16AAF6-2811-4DB7-B00F-D49B4E91DE6B}">
      <dgm:prSet/>
      <dgm:spPr/>
      <dgm:t>
        <a:bodyPr/>
        <a:lstStyle/>
        <a:p>
          <a:endParaRPr lang="en-IN"/>
        </a:p>
      </dgm:t>
    </dgm:pt>
    <dgm:pt modelId="{08592C46-7BDA-44DB-93A5-9818999B62AB}" type="sibTrans" cxnId="{2F16AAF6-2811-4DB7-B00F-D49B4E91DE6B}">
      <dgm:prSet/>
      <dgm:spPr/>
      <dgm:t>
        <a:bodyPr/>
        <a:lstStyle/>
        <a:p>
          <a:endParaRPr lang="en-IN"/>
        </a:p>
      </dgm:t>
    </dgm:pt>
    <dgm:pt modelId="{D2EC656F-3B54-4854-877A-B946616CDFBA}">
      <dgm:prSet custT="1"/>
      <dgm:spPr/>
      <dgm:t>
        <a:bodyPr/>
        <a:lstStyle/>
        <a:p>
          <a:r>
            <a:rPr lang="en-GB" sz="1800" b="0" i="0" dirty="0">
              <a:latin typeface="Times New Roman" panose="02020603050405020304" pitchFamily="18" charset="0"/>
              <a:cs typeface="Times New Roman" panose="02020603050405020304" pitchFamily="18" charset="0"/>
            </a:rPr>
            <a:t>Imbalanced datasets in sepsis prediction models can lead to biased results, particularly for minority classes like deceased patients.</a:t>
          </a:r>
          <a:endParaRPr lang="en-IN" sz="1800" dirty="0">
            <a:latin typeface="Times New Roman" panose="02020603050405020304" pitchFamily="18" charset="0"/>
            <a:cs typeface="Times New Roman" panose="02020603050405020304" pitchFamily="18" charset="0"/>
          </a:endParaRPr>
        </a:p>
      </dgm:t>
    </dgm:pt>
    <dgm:pt modelId="{589D2FF1-D26F-4209-8973-0185CBDDB184}" type="parTrans" cxnId="{6C180F98-A5DB-40E2-B436-05C70684FD29}">
      <dgm:prSet/>
      <dgm:spPr/>
      <dgm:t>
        <a:bodyPr/>
        <a:lstStyle/>
        <a:p>
          <a:endParaRPr lang="en-IN"/>
        </a:p>
      </dgm:t>
    </dgm:pt>
    <dgm:pt modelId="{7A7E56BF-4205-4343-B3A1-A08A8CEFED92}" type="sibTrans" cxnId="{6C180F98-A5DB-40E2-B436-05C70684FD29}">
      <dgm:prSet/>
      <dgm:spPr/>
      <dgm:t>
        <a:bodyPr/>
        <a:lstStyle/>
        <a:p>
          <a:endParaRPr lang="en-IN"/>
        </a:p>
      </dgm:t>
    </dgm:pt>
    <dgm:pt modelId="{D503EC82-3521-46A8-813C-9E811D8A224F}">
      <dgm:prSet custT="1"/>
      <dgm:spPr/>
      <dgm:t>
        <a:bodyPr/>
        <a:lstStyle/>
        <a:p>
          <a:r>
            <a:rPr lang="en-GB" sz="1800" b="0" i="0" dirty="0">
              <a:latin typeface="Times New Roman" panose="02020603050405020304" pitchFamily="18" charset="0"/>
              <a:cs typeface="Times New Roman" panose="02020603050405020304" pitchFamily="18" charset="0"/>
            </a:rPr>
            <a:t>Accurate predictions are essential in healthcare for timely interventions, reducing mortality, and optimizing resource allocation.</a:t>
          </a:r>
          <a:endParaRPr lang="en-IN" sz="1800" dirty="0">
            <a:latin typeface="Times New Roman" panose="02020603050405020304" pitchFamily="18" charset="0"/>
            <a:cs typeface="Times New Roman" panose="02020603050405020304" pitchFamily="18" charset="0"/>
          </a:endParaRPr>
        </a:p>
      </dgm:t>
    </dgm:pt>
    <dgm:pt modelId="{5DD07D56-691F-46B5-8AB0-617E2DFC87F5}" type="parTrans" cxnId="{CE9643C1-CBF2-48C2-9DEB-0251CE0E5547}">
      <dgm:prSet/>
      <dgm:spPr/>
      <dgm:t>
        <a:bodyPr/>
        <a:lstStyle/>
        <a:p>
          <a:endParaRPr lang="en-IN"/>
        </a:p>
      </dgm:t>
    </dgm:pt>
    <dgm:pt modelId="{00328196-5EAA-4FB6-B45D-A3C170250988}" type="sibTrans" cxnId="{CE9643C1-CBF2-48C2-9DEB-0251CE0E5547}">
      <dgm:prSet/>
      <dgm:spPr/>
      <dgm:t>
        <a:bodyPr/>
        <a:lstStyle/>
        <a:p>
          <a:endParaRPr lang="en-IN"/>
        </a:p>
      </dgm:t>
    </dgm:pt>
    <dgm:pt modelId="{9FE72EF3-2BCB-4840-B253-A01F7D7C8AED}">
      <dgm:prSet custT="1"/>
      <dgm:spPr/>
      <dgm:t>
        <a:bodyPr/>
        <a:lstStyle/>
        <a:p>
          <a:r>
            <a:rPr lang="en-GB" sz="1800" b="0" i="0" dirty="0">
              <a:latin typeface="Times New Roman" panose="02020603050405020304" pitchFamily="18" charset="0"/>
              <a:cs typeface="Times New Roman" panose="02020603050405020304" pitchFamily="18" charset="0"/>
            </a:rPr>
            <a:t>Current models face difficulties in distinguishing between survivors and deceased patients, affecting model reliability and clinical applicability.</a:t>
          </a:r>
          <a:endParaRPr lang="en-IN" sz="1800" dirty="0">
            <a:latin typeface="Times New Roman" panose="02020603050405020304" pitchFamily="18" charset="0"/>
            <a:cs typeface="Times New Roman" panose="02020603050405020304" pitchFamily="18" charset="0"/>
          </a:endParaRPr>
        </a:p>
      </dgm:t>
    </dgm:pt>
    <dgm:pt modelId="{7B1AB74A-C98D-43AD-8DBA-5F6EAA3587AE}" type="parTrans" cxnId="{8FD67529-F275-430B-9AA7-474220D0357E}">
      <dgm:prSet/>
      <dgm:spPr/>
      <dgm:t>
        <a:bodyPr/>
        <a:lstStyle/>
        <a:p>
          <a:endParaRPr lang="en-IN"/>
        </a:p>
      </dgm:t>
    </dgm:pt>
    <dgm:pt modelId="{9710BE5E-412D-4454-82A1-CCBAE60974A9}" type="sibTrans" cxnId="{8FD67529-F275-430B-9AA7-474220D0357E}">
      <dgm:prSet/>
      <dgm:spPr/>
      <dgm:t>
        <a:bodyPr/>
        <a:lstStyle/>
        <a:p>
          <a:endParaRPr lang="en-IN"/>
        </a:p>
      </dgm:t>
    </dgm:pt>
    <dgm:pt modelId="{73647F71-9F0F-4E28-8D45-7BBF1C8B9ECB}" type="pres">
      <dgm:prSet presAssocID="{6B1F3C63-949D-4CBD-9CA4-9E26416C5193}" presName="vert0" presStyleCnt="0">
        <dgm:presLayoutVars>
          <dgm:dir/>
          <dgm:animOne val="branch"/>
          <dgm:animLvl val="lvl"/>
        </dgm:presLayoutVars>
      </dgm:prSet>
      <dgm:spPr/>
    </dgm:pt>
    <dgm:pt modelId="{45CBC189-ED50-4358-835A-FE46CA6D6C15}" type="pres">
      <dgm:prSet presAssocID="{C272DB64-D863-4E5A-A835-F57C8896EB4E}" presName="thickLine" presStyleLbl="alignNode1" presStyleIdx="0" presStyleCnt="4"/>
      <dgm:spPr/>
    </dgm:pt>
    <dgm:pt modelId="{54081297-5424-4457-92A6-8AE63F4FAD42}" type="pres">
      <dgm:prSet presAssocID="{C272DB64-D863-4E5A-A835-F57C8896EB4E}" presName="horz1" presStyleCnt="0"/>
      <dgm:spPr/>
    </dgm:pt>
    <dgm:pt modelId="{D34B0BA5-F7E7-4BD5-A044-E673895990CA}" type="pres">
      <dgm:prSet presAssocID="{C272DB64-D863-4E5A-A835-F57C8896EB4E}" presName="tx1" presStyleLbl="revTx" presStyleIdx="0" presStyleCnt="4"/>
      <dgm:spPr/>
    </dgm:pt>
    <dgm:pt modelId="{C3451537-6FEB-4BD3-9090-836D8F941700}" type="pres">
      <dgm:prSet presAssocID="{C272DB64-D863-4E5A-A835-F57C8896EB4E}" presName="vert1" presStyleCnt="0"/>
      <dgm:spPr/>
    </dgm:pt>
    <dgm:pt modelId="{608DE1A3-621D-44DC-BB98-D34D500DD7A2}" type="pres">
      <dgm:prSet presAssocID="{D2EC656F-3B54-4854-877A-B946616CDFBA}" presName="thickLine" presStyleLbl="alignNode1" presStyleIdx="1" presStyleCnt="4"/>
      <dgm:spPr/>
    </dgm:pt>
    <dgm:pt modelId="{0C5F4ABA-BFD8-4040-BCC7-4B9DFC703F9B}" type="pres">
      <dgm:prSet presAssocID="{D2EC656F-3B54-4854-877A-B946616CDFBA}" presName="horz1" presStyleCnt="0"/>
      <dgm:spPr/>
    </dgm:pt>
    <dgm:pt modelId="{99C93D06-AA79-49A1-B604-7A8B75703A93}" type="pres">
      <dgm:prSet presAssocID="{D2EC656F-3B54-4854-877A-B946616CDFBA}" presName="tx1" presStyleLbl="revTx" presStyleIdx="1" presStyleCnt="4"/>
      <dgm:spPr/>
    </dgm:pt>
    <dgm:pt modelId="{14A63148-164A-4E51-8B8A-45BFCEE47944}" type="pres">
      <dgm:prSet presAssocID="{D2EC656F-3B54-4854-877A-B946616CDFBA}" presName="vert1" presStyleCnt="0"/>
      <dgm:spPr/>
    </dgm:pt>
    <dgm:pt modelId="{CEAE575D-0E8A-4A20-97BD-87530F47C897}" type="pres">
      <dgm:prSet presAssocID="{D503EC82-3521-46A8-813C-9E811D8A224F}" presName="thickLine" presStyleLbl="alignNode1" presStyleIdx="2" presStyleCnt="4"/>
      <dgm:spPr/>
    </dgm:pt>
    <dgm:pt modelId="{125A27F3-3187-4DC9-998E-2843241A66A1}" type="pres">
      <dgm:prSet presAssocID="{D503EC82-3521-46A8-813C-9E811D8A224F}" presName="horz1" presStyleCnt="0"/>
      <dgm:spPr/>
    </dgm:pt>
    <dgm:pt modelId="{51D1759A-EA7B-4CD7-935A-373F48D526AF}" type="pres">
      <dgm:prSet presAssocID="{D503EC82-3521-46A8-813C-9E811D8A224F}" presName="tx1" presStyleLbl="revTx" presStyleIdx="2" presStyleCnt="4"/>
      <dgm:spPr/>
    </dgm:pt>
    <dgm:pt modelId="{6AE37B5F-FCF9-4FA0-8291-F841515B4A3F}" type="pres">
      <dgm:prSet presAssocID="{D503EC82-3521-46A8-813C-9E811D8A224F}" presName="vert1" presStyleCnt="0"/>
      <dgm:spPr/>
    </dgm:pt>
    <dgm:pt modelId="{8BDE17A1-D494-4E48-BA1A-C8E78327ECA7}" type="pres">
      <dgm:prSet presAssocID="{9FE72EF3-2BCB-4840-B253-A01F7D7C8AED}" presName="thickLine" presStyleLbl="alignNode1" presStyleIdx="3" presStyleCnt="4"/>
      <dgm:spPr/>
    </dgm:pt>
    <dgm:pt modelId="{DB8C0538-7C09-4916-BFD9-C7FE649C565D}" type="pres">
      <dgm:prSet presAssocID="{9FE72EF3-2BCB-4840-B253-A01F7D7C8AED}" presName="horz1" presStyleCnt="0"/>
      <dgm:spPr/>
    </dgm:pt>
    <dgm:pt modelId="{EA50E106-8942-4CEC-BF10-C20D504F30DE}" type="pres">
      <dgm:prSet presAssocID="{9FE72EF3-2BCB-4840-B253-A01F7D7C8AED}" presName="tx1" presStyleLbl="revTx" presStyleIdx="3" presStyleCnt="4"/>
      <dgm:spPr/>
    </dgm:pt>
    <dgm:pt modelId="{63D5EDB6-D115-49A2-861D-A7CB7DE1C836}" type="pres">
      <dgm:prSet presAssocID="{9FE72EF3-2BCB-4840-B253-A01F7D7C8AED}" presName="vert1" presStyleCnt="0"/>
      <dgm:spPr/>
    </dgm:pt>
  </dgm:ptLst>
  <dgm:cxnLst>
    <dgm:cxn modelId="{41815413-6834-4824-AC42-7884A7328A2E}" type="presOf" srcId="{D2EC656F-3B54-4854-877A-B946616CDFBA}" destId="{99C93D06-AA79-49A1-B604-7A8B75703A93}" srcOrd="0" destOrd="0" presId="urn:microsoft.com/office/officeart/2008/layout/LinedList"/>
    <dgm:cxn modelId="{19844C22-990B-437A-A470-9CCFE73C9B20}" type="presOf" srcId="{9FE72EF3-2BCB-4840-B253-A01F7D7C8AED}" destId="{EA50E106-8942-4CEC-BF10-C20D504F30DE}" srcOrd="0" destOrd="0" presId="urn:microsoft.com/office/officeart/2008/layout/LinedList"/>
    <dgm:cxn modelId="{8FD67529-F275-430B-9AA7-474220D0357E}" srcId="{6B1F3C63-949D-4CBD-9CA4-9E26416C5193}" destId="{9FE72EF3-2BCB-4840-B253-A01F7D7C8AED}" srcOrd="3" destOrd="0" parTransId="{7B1AB74A-C98D-43AD-8DBA-5F6EAA3587AE}" sibTransId="{9710BE5E-412D-4454-82A1-CCBAE60974A9}"/>
    <dgm:cxn modelId="{2C0B3949-3114-42B1-BD02-F46BE9F9B9A9}" type="presOf" srcId="{6B1F3C63-949D-4CBD-9CA4-9E26416C5193}" destId="{73647F71-9F0F-4E28-8D45-7BBF1C8B9ECB}" srcOrd="0" destOrd="0" presId="urn:microsoft.com/office/officeart/2008/layout/LinedList"/>
    <dgm:cxn modelId="{007DD27F-C020-4A15-920B-55E5660A6604}" type="presOf" srcId="{C272DB64-D863-4E5A-A835-F57C8896EB4E}" destId="{D34B0BA5-F7E7-4BD5-A044-E673895990CA}" srcOrd="0" destOrd="0" presId="urn:microsoft.com/office/officeart/2008/layout/LinedList"/>
    <dgm:cxn modelId="{6C180F98-A5DB-40E2-B436-05C70684FD29}" srcId="{6B1F3C63-949D-4CBD-9CA4-9E26416C5193}" destId="{D2EC656F-3B54-4854-877A-B946616CDFBA}" srcOrd="1" destOrd="0" parTransId="{589D2FF1-D26F-4209-8973-0185CBDDB184}" sibTransId="{7A7E56BF-4205-4343-B3A1-A08A8CEFED92}"/>
    <dgm:cxn modelId="{CE9643C1-CBF2-48C2-9DEB-0251CE0E5547}" srcId="{6B1F3C63-949D-4CBD-9CA4-9E26416C5193}" destId="{D503EC82-3521-46A8-813C-9E811D8A224F}" srcOrd="2" destOrd="0" parTransId="{5DD07D56-691F-46B5-8AB0-617E2DFC87F5}" sibTransId="{00328196-5EAA-4FB6-B45D-A3C170250988}"/>
    <dgm:cxn modelId="{2B6757DA-6550-4DC2-8418-30B0D25A0EBA}" type="presOf" srcId="{D503EC82-3521-46A8-813C-9E811D8A224F}" destId="{51D1759A-EA7B-4CD7-935A-373F48D526AF}" srcOrd="0" destOrd="0" presId="urn:microsoft.com/office/officeart/2008/layout/LinedList"/>
    <dgm:cxn modelId="{2F16AAF6-2811-4DB7-B00F-D49B4E91DE6B}" srcId="{6B1F3C63-949D-4CBD-9CA4-9E26416C5193}" destId="{C272DB64-D863-4E5A-A835-F57C8896EB4E}" srcOrd="0" destOrd="0" parTransId="{D5BAE9D6-6E4A-4AEF-8B21-8C778830EC49}" sibTransId="{08592C46-7BDA-44DB-93A5-9818999B62AB}"/>
    <dgm:cxn modelId="{8CE82C00-038A-4F3A-B10D-548504F028E1}" type="presParOf" srcId="{73647F71-9F0F-4E28-8D45-7BBF1C8B9ECB}" destId="{45CBC189-ED50-4358-835A-FE46CA6D6C15}" srcOrd="0" destOrd="0" presId="urn:microsoft.com/office/officeart/2008/layout/LinedList"/>
    <dgm:cxn modelId="{696CE449-8C25-4BD3-B069-16A2411B5203}" type="presParOf" srcId="{73647F71-9F0F-4E28-8D45-7BBF1C8B9ECB}" destId="{54081297-5424-4457-92A6-8AE63F4FAD42}" srcOrd="1" destOrd="0" presId="urn:microsoft.com/office/officeart/2008/layout/LinedList"/>
    <dgm:cxn modelId="{A132C566-8555-49AA-B81C-E149B98CCF11}" type="presParOf" srcId="{54081297-5424-4457-92A6-8AE63F4FAD42}" destId="{D34B0BA5-F7E7-4BD5-A044-E673895990CA}" srcOrd="0" destOrd="0" presId="urn:microsoft.com/office/officeart/2008/layout/LinedList"/>
    <dgm:cxn modelId="{F13D0263-F335-4042-83AF-10514EE9E216}" type="presParOf" srcId="{54081297-5424-4457-92A6-8AE63F4FAD42}" destId="{C3451537-6FEB-4BD3-9090-836D8F941700}" srcOrd="1" destOrd="0" presId="urn:microsoft.com/office/officeart/2008/layout/LinedList"/>
    <dgm:cxn modelId="{4146AB98-9B71-49B6-B9DE-9C810BA8252C}" type="presParOf" srcId="{73647F71-9F0F-4E28-8D45-7BBF1C8B9ECB}" destId="{608DE1A3-621D-44DC-BB98-D34D500DD7A2}" srcOrd="2" destOrd="0" presId="urn:microsoft.com/office/officeart/2008/layout/LinedList"/>
    <dgm:cxn modelId="{4DE07020-7CDD-410A-9AE0-5A00D26E7ABF}" type="presParOf" srcId="{73647F71-9F0F-4E28-8D45-7BBF1C8B9ECB}" destId="{0C5F4ABA-BFD8-4040-BCC7-4B9DFC703F9B}" srcOrd="3" destOrd="0" presId="urn:microsoft.com/office/officeart/2008/layout/LinedList"/>
    <dgm:cxn modelId="{A5E14791-6038-4B9C-BBE4-4606617ACA5E}" type="presParOf" srcId="{0C5F4ABA-BFD8-4040-BCC7-4B9DFC703F9B}" destId="{99C93D06-AA79-49A1-B604-7A8B75703A93}" srcOrd="0" destOrd="0" presId="urn:microsoft.com/office/officeart/2008/layout/LinedList"/>
    <dgm:cxn modelId="{5B7F87F9-0B9A-45FF-83EE-3E2855B9B0F3}" type="presParOf" srcId="{0C5F4ABA-BFD8-4040-BCC7-4B9DFC703F9B}" destId="{14A63148-164A-4E51-8B8A-45BFCEE47944}" srcOrd="1" destOrd="0" presId="urn:microsoft.com/office/officeart/2008/layout/LinedList"/>
    <dgm:cxn modelId="{F8B8FD7F-0E6D-4B2E-A294-BB67033BE6F2}" type="presParOf" srcId="{73647F71-9F0F-4E28-8D45-7BBF1C8B9ECB}" destId="{CEAE575D-0E8A-4A20-97BD-87530F47C897}" srcOrd="4" destOrd="0" presId="urn:microsoft.com/office/officeart/2008/layout/LinedList"/>
    <dgm:cxn modelId="{08990175-B7F8-425C-B6AB-F18B9E62636D}" type="presParOf" srcId="{73647F71-9F0F-4E28-8D45-7BBF1C8B9ECB}" destId="{125A27F3-3187-4DC9-998E-2843241A66A1}" srcOrd="5" destOrd="0" presId="urn:microsoft.com/office/officeart/2008/layout/LinedList"/>
    <dgm:cxn modelId="{1DB3A951-9748-4840-9D91-BF1EF1F0C4AC}" type="presParOf" srcId="{125A27F3-3187-4DC9-998E-2843241A66A1}" destId="{51D1759A-EA7B-4CD7-935A-373F48D526AF}" srcOrd="0" destOrd="0" presId="urn:microsoft.com/office/officeart/2008/layout/LinedList"/>
    <dgm:cxn modelId="{002CEE09-097F-4B5B-A431-4E78FAFB0DB1}" type="presParOf" srcId="{125A27F3-3187-4DC9-998E-2843241A66A1}" destId="{6AE37B5F-FCF9-4FA0-8291-F841515B4A3F}" srcOrd="1" destOrd="0" presId="urn:microsoft.com/office/officeart/2008/layout/LinedList"/>
    <dgm:cxn modelId="{77A1FDBA-693C-4660-BBB7-92DB5F3331DF}" type="presParOf" srcId="{73647F71-9F0F-4E28-8D45-7BBF1C8B9ECB}" destId="{8BDE17A1-D494-4E48-BA1A-C8E78327ECA7}" srcOrd="6" destOrd="0" presId="urn:microsoft.com/office/officeart/2008/layout/LinedList"/>
    <dgm:cxn modelId="{C756705E-C650-4F28-A4D9-39E199227DDA}" type="presParOf" srcId="{73647F71-9F0F-4E28-8D45-7BBF1C8B9ECB}" destId="{DB8C0538-7C09-4916-BFD9-C7FE649C565D}" srcOrd="7" destOrd="0" presId="urn:microsoft.com/office/officeart/2008/layout/LinedList"/>
    <dgm:cxn modelId="{BB16D72E-0BDC-4173-BD7F-0F13011EC4C7}" type="presParOf" srcId="{DB8C0538-7C09-4916-BFD9-C7FE649C565D}" destId="{EA50E106-8942-4CEC-BF10-C20D504F30DE}" srcOrd="0" destOrd="0" presId="urn:microsoft.com/office/officeart/2008/layout/LinedList"/>
    <dgm:cxn modelId="{55133613-FD4D-4E9B-9C57-7A054D14A5FE}" type="presParOf" srcId="{DB8C0538-7C09-4916-BFD9-C7FE649C565D}" destId="{63D5EDB6-D115-49A2-861D-A7CB7DE1C83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BB9ACF-237F-4A89-A559-69B3EEF907AB}" type="doc">
      <dgm:prSet loTypeId="urn:diagrams.loki3.com/VaryingWidthList" loCatId="list" qsTypeId="urn:microsoft.com/office/officeart/2005/8/quickstyle/simple4" qsCatId="simple" csTypeId="urn:microsoft.com/office/officeart/2005/8/colors/accent1_2" csCatId="accent1"/>
      <dgm:spPr/>
      <dgm:t>
        <a:bodyPr/>
        <a:lstStyle/>
        <a:p>
          <a:endParaRPr lang="en-IN"/>
        </a:p>
      </dgm:t>
    </dgm:pt>
    <dgm:pt modelId="{A267480C-DFB6-4CA2-A952-BCC78481AD2D}">
      <dgm:prSet custT="1"/>
      <dgm:spPr/>
      <dgm:t>
        <a:bodyPr/>
        <a:lstStyle/>
        <a:p>
          <a:r>
            <a:rPr lang="en-GB" sz="1800" b="0" i="0" dirty="0">
              <a:latin typeface="Times New Roman" panose="02020603050405020304" pitchFamily="18" charset="0"/>
              <a:cs typeface="Times New Roman" panose="02020603050405020304" pitchFamily="18" charset="0"/>
            </a:rPr>
            <a:t>To develop and implement real-time Random Forest and </a:t>
          </a:r>
          <a:r>
            <a:rPr lang="en-GB" sz="1800" b="0" i="0" dirty="0" err="1">
              <a:latin typeface="Times New Roman" panose="02020603050405020304" pitchFamily="18" charset="0"/>
              <a:cs typeface="Times New Roman" panose="02020603050405020304" pitchFamily="18" charset="0"/>
            </a:rPr>
            <a:t>XGBoost</a:t>
          </a:r>
          <a:r>
            <a:rPr lang="en-GB" sz="1800" b="0" i="0" dirty="0">
              <a:latin typeface="Times New Roman" panose="02020603050405020304" pitchFamily="18" charset="0"/>
              <a:cs typeface="Times New Roman" panose="02020603050405020304" pitchFamily="18" charset="0"/>
            </a:rPr>
            <a:t> models for continuous monitoring of patient vital signs and lab results to detect early signs of sepsis.</a:t>
          </a:r>
          <a:endParaRPr lang="en-IN" sz="1800" dirty="0">
            <a:latin typeface="Times New Roman" panose="02020603050405020304" pitchFamily="18" charset="0"/>
            <a:cs typeface="Times New Roman" panose="02020603050405020304" pitchFamily="18" charset="0"/>
          </a:endParaRPr>
        </a:p>
      </dgm:t>
    </dgm:pt>
    <dgm:pt modelId="{4026583F-4C2E-4D25-88F9-C70297146EEC}" type="parTrans" cxnId="{57224705-EFC2-4EBB-8F25-275637C1BFD2}">
      <dgm:prSet/>
      <dgm:spPr/>
      <dgm:t>
        <a:bodyPr/>
        <a:lstStyle/>
        <a:p>
          <a:endParaRPr lang="en-IN"/>
        </a:p>
      </dgm:t>
    </dgm:pt>
    <dgm:pt modelId="{7EBBA9D0-13C1-4473-B595-075EDE0E36DC}" type="sibTrans" cxnId="{57224705-EFC2-4EBB-8F25-275637C1BFD2}">
      <dgm:prSet/>
      <dgm:spPr/>
      <dgm:t>
        <a:bodyPr/>
        <a:lstStyle/>
        <a:p>
          <a:endParaRPr lang="en-IN"/>
        </a:p>
      </dgm:t>
    </dgm:pt>
    <dgm:pt modelId="{43048FD1-1FF4-450E-A8CF-0B1194B4FA5C}">
      <dgm:prSet custT="1"/>
      <dgm:spPr/>
      <dgm:t>
        <a:bodyPr/>
        <a:lstStyle/>
        <a:p>
          <a:r>
            <a:rPr lang="en-GB" sz="1800" b="0" i="0" dirty="0">
              <a:latin typeface="Times New Roman" panose="02020603050405020304" pitchFamily="18" charset="0"/>
              <a:cs typeface="Times New Roman" panose="02020603050405020304" pitchFamily="18" charset="0"/>
            </a:rPr>
            <a:t>To evaluate model performance using Area Under the ROC Curve (AUC) and Precision-Recall metrics, ensuring accurate early detection while minimizing false positives.</a:t>
          </a:r>
          <a:endParaRPr lang="en-IN" sz="1800" dirty="0">
            <a:latin typeface="Times New Roman" panose="02020603050405020304" pitchFamily="18" charset="0"/>
            <a:cs typeface="Times New Roman" panose="02020603050405020304" pitchFamily="18" charset="0"/>
          </a:endParaRPr>
        </a:p>
      </dgm:t>
    </dgm:pt>
    <dgm:pt modelId="{9CEB3AFF-9AF9-45BA-9E42-CF9E11D4AD64}" type="parTrans" cxnId="{7D205A57-3436-4667-BB9B-85CADEDBC1AF}">
      <dgm:prSet/>
      <dgm:spPr/>
      <dgm:t>
        <a:bodyPr/>
        <a:lstStyle/>
        <a:p>
          <a:endParaRPr lang="en-IN"/>
        </a:p>
      </dgm:t>
    </dgm:pt>
    <dgm:pt modelId="{A6C0527A-53A8-45D9-95F1-D9364539F8B5}" type="sibTrans" cxnId="{7D205A57-3436-4667-BB9B-85CADEDBC1AF}">
      <dgm:prSet/>
      <dgm:spPr/>
      <dgm:t>
        <a:bodyPr/>
        <a:lstStyle/>
        <a:p>
          <a:endParaRPr lang="en-IN"/>
        </a:p>
      </dgm:t>
    </dgm:pt>
    <dgm:pt modelId="{A2C60C37-2EAD-4B66-8190-29DFE3A1428A}">
      <dgm:prSet custT="1"/>
      <dgm:spPr/>
      <dgm:t>
        <a:bodyPr/>
        <a:lstStyle/>
        <a:p>
          <a:r>
            <a:rPr lang="en-GB" sz="1800" b="0" i="0">
              <a:latin typeface="Times New Roman" panose="02020603050405020304" pitchFamily="18" charset="0"/>
              <a:cs typeface="Times New Roman" panose="02020603050405020304" pitchFamily="18" charset="0"/>
            </a:rPr>
            <a:t>To compare model outputs with standard clinical sepsis scoring systems, such as SOFA and qSOFA, and assess improvements in early detection timing and accuracy.</a:t>
          </a:r>
          <a:endParaRPr lang="en-IN" sz="1800">
            <a:latin typeface="Times New Roman" panose="02020603050405020304" pitchFamily="18" charset="0"/>
            <a:cs typeface="Times New Roman" panose="02020603050405020304" pitchFamily="18" charset="0"/>
          </a:endParaRPr>
        </a:p>
      </dgm:t>
    </dgm:pt>
    <dgm:pt modelId="{0C1AAE56-6314-43BC-ACEC-0BE072D1A1D8}" type="parTrans" cxnId="{1C2F0B5E-6FFF-4FE8-9ADA-12848B251390}">
      <dgm:prSet/>
      <dgm:spPr/>
      <dgm:t>
        <a:bodyPr/>
        <a:lstStyle/>
        <a:p>
          <a:endParaRPr lang="en-IN"/>
        </a:p>
      </dgm:t>
    </dgm:pt>
    <dgm:pt modelId="{D8AA7E29-67B3-4A2C-8384-A158F51CE691}" type="sibTrans" cxnId="{1C2F0B5E-6FFF-4FE8-9ADA-12848B251390}">
      <dgm:prSet/>
      <dgm:spPr/>
      <dgm:t>
        <a:bodyPr/>
        <a:lstStyle/>
        <a:p>
          <a:endParaRPr lang="en-IN"/>
        </a:p>
      </dgm:t>
    </dgm:pt>
    <dgm:pt modelId="{54496621-802B-4E9E-A0B5-D4913AE52243}">
      <dgm:prSet custT="1"/>
      <dgm:spPr/>
      <dgm:t>
        <a:bodyPr/>
        <a:lstStyle/>
        <a:p>
          <a:r>
            <a:rPr lang="en-GB" sz="1800" b="0" i="0" dirty="0">
              <a:latin typeface="Times New Roman" panose="02020603050405020304" pitchFamily="18" charset="0"/>
              <a:cs typeface="Times New Roman" panose="02020603050405020304" pitchFamily="18" charset="0"/>
            </a:rPr>
            <a:t>To recommend further improvements in model design and implementation, focusing on data collection methods, feature selection, and integration strategies for enhancing clinical applicability and effectiveness in sepsis prediction.</a:t>
          </a:r>
          <a:endParaRPr lang="en-IN" sz="1800" dirty="0">
            <a:latin typeface="Times New Roman" panose="02020603050405020304" pitchFamily="18" charset="0"/>
            <a:cs typeface="Times New Roman" panose="02020603050405020304" pitchFamily="18" charset="0"/>
          </a:endParaRPr>
        </a:p>
      </dgm:t>
    </dgm:pt>
    <dgm:pt modelId="{BE87305C-9131-4614-92BC-7D6D4F414CF9}" type="parTrans" cxnId="{94F6D606-1F87-4D22-BD8D-5BEF2CBA9398}">
      <dgm:prSet/>
      <dgm:spPr/>
      <dgm:t>
        <a:bodyPr/>
        <a:lstStyle/>
        <a:p>
          <a:endParaRPr lang="en-IN"/>
        </a:p>
      </dgm:t>
    </dgm:pt>
    <dgm:pt modelId="{CC5C82C7-B607-4A84-980B-93ED49021182}" type="sibTrans" cxnId="{94F6D606-1F87-4D22-BD8D-5BEF2CBA9398}">
      <dgm:prSet/>
      <dgm:spPr/>
      <dgm:t>
        <a:bodyPr/>
        <a:lstStyle/>
        <a:p>
          <a:endParaRPr lang="en-IN"/>
        </a:p>
      </dgm:t>
    </dgm:pt>
    <dgm:pt modelId="{81160CA5-12DB-43C1-A701-024989A56954}" type="pres">
      <dgm:prSet presAssocID="{58BB9ACF-237F-4A89-A559-69B3EEF907AB}" presName="Name0" presStyleCnt="0">
        <dgm:presLayoutVars>
          <dgm:resizeHandles/>
        </dgm:presLayoutVars>
      </dgm:prSet>
      <dgm:spPr/>
    </dgm:pt>
    <dgm:pt modelId="{8503111F-F5D9-4CA7-98D2-BF2870654833}" type="pres">
      <dgm:prSet presAssocID="{A267480C-DFB6-4CA2-A952-BCC78481AD2D}" presName="text" presStyleLbl="node1" presStyleIdx="0" presStyleCnt="4">
        <dgm:presLayoutVars>
          <dgm:bulletEnabled val="1"/>
        </dgm:presLayoutVars>
      </dgm:prSet>
      <dgm:spPr/>
    </dgm:pt>
    <dgm:pt modelId="{7DC2EE25-87BB-4838-ADFE-74F561DDD92F}" type="pres">
      <dgm:prSet presAssocID="{7EBBA9D0-13C1-4473-B595-075EDE0E36DC}" presName="space" presStyleCnt="0"/>
      <dgm:spPr/>
    </dgm:pt>
    <dgm:pt modelId="{B4E10C60-57A0-4DF6-A391-EE554836FB8F}" type="pres">
      <dgm:prSet presAssocID="{43048FD1-1FF4-450E-A8CF-0B1194B4FA5C}" presName="text" presStyleLbl="node1" presStyleIdx="1" presStyleCnt="4">
        <dgm:presLayoutVars>
          <dgm:bulletEnabled val="1"/>
        </dgm:presLayoutVars>
      </dgm:prSet>
      <dgm:spPr/>
    </dgm:pt>
    <dgm:pt modelId="{ACD85AB2-AB4B-4656-A856-5C6AC3FD65F2}" type="pres">
      <dgm:prSet presAssocID="{A6C0527A-53A8-45D9-95F1-D9364539F8B5}" presName="space" presStyleCnt="0"/>
      <dgm:spPr/>
    </dgm:pt>
    <dgm:pt modelId="{372A0355-B0D4-4934-B323-DEB5E3ADB795}" type="pres">
      <dgm:prSet presAssocID="{A2C60C37-2EAD-4B66-8190-29DFE3A1428A}" presName="text" presStyleLbl="node1" presStyleIdx="2" presStyleCnt="4">
        <dgm:presLayoutVars>
          <dgm:bulletEnabled val="1"/>
        </dgm:presLayoutVars>
      </dgm:prSet>
      <dgm:spPr/>
    </dgm:pt>
    <dgm:pt modelId="{EFB8FF37-282F-41E5-A145-24A639B1F4A4}" type="pres">
      <dgm:prSet presAssocID="{D8AA7E29-67B3-4A2C-8384-A158F51CE691}" presName="space" presStyleCnt="0"/>
      <dgm:spPr/>
    </dgm:pt>
    <dgm:pt modelId="{2CCA1520-CFA5-4D27-99B3-F62E0C8F8EEC}" type="pres">
      <dgm:prSet presAssocID="{54496621-802B-4E9E-A0B5-D4913AE52243}" presName="text" presStyleLbl="node1" presStyleIdx="3" presStyleCnt="4">
        <dgm:presLayoutVars>
          <dgm:bulletEnabled val="1"/>
        </dgm:presLayoutVars>
      </dgm:prSet>
      <dgm:spPr/>
    </dgm:pt>
  </dgm:ptLst>
  <dgm:cxnLst>
    <dgm:cxn modelId="{57224705-EFC2-4EBB-8F25-275637C1BFD2}" srcId="{58BB9ACF-237F-4A89-A559-69B3EEF907AB}" destId="{A267480C-DFB6-4CA2-A952-BCC78481AD2D}" srcOrd="0" destOrd="0" parTransId="{4026583F-4C2E-4D25-88F9-C70297146EEC}" sibTransId="{7EBBA9D0-13C1-4473-B595-075EDE0E36DC}"/>
    <dgm:cxn modelId="{94F6D606-1F87-4D22-BD8D-5BEF2CBA9398}" srcId="{58BB9ACF-237F-4A89-A559-69B3EEF907AB}" destId="{54496621-802B-4E9E-A0B5-D4913AE52243}" srcOrd="3" destOrd="0" parTransId="{BE87305C-9131-4614-92BC-7D6D4F414CF9}" sibTransId="{CC5C82C7-B607-4A84-980B-93ED49021182}"/>
    <dgm:cxn modelId="{1C2F0B5E-6FFF-4FE8-9ADA-12848B251390}" srcId="{58BB9ACF-237F-4A89-A559-69B3EEF907AB}" destId="{A2C60C37-2EAD-4B66-8190-29DFE3A1428A}" srcOrd="2" destOrd="0" parTransId="{0C1AAE56-6314-43BC-ACEC-0BE072D1A1D8}" sibTransId="{D8AA7E29-67B3-4A2C-8384-A158F51CE691}"/>
    <dgm:cxn modelId="{7054746D-2913-4793-BC0D-93D879229BB8}" type="presOf" srcId="{58BB9ACF-237F-4A89-A559-69B3EEF907AB}" destId="{81160CA5-12DB-43C1-A701-024989A56954}" srcOrd="0" destOrd="0" presId="urn:diagrams.loki3.com/VaryingWidthList"/>
    <dgm:cxn modelId="{590B5C70-FEFB-49D2-A67B-D15781E06A9F}" type="presOf" srcId="{A2C60C37-2EAD-4B66-8190-29DFE3A1428A}" destId="{372A0355-B0D4-4934-B323-DEB5E3ADB795}" srcOrd="0" destOrd="0" presId="urn:diagrams.loki3.com/VaryingWidthList"/>
    <dgm:cxn modelId="{CB63C254-D9F3-41EF-B9CD-B3E96F267759}" type="presOf" srcId="{A267480C-DFB6-4CA2-A952-BCC78481AD2D}" destId="{8503111F-F5D9-4CA7-98D2-BF2870654833}" srcOrd="0" destOrd="0" presId="urn:diagrams.loki3.com/VaryingWidthList"/>
    <dgm:cxn modelId="{7D205A57-3436-4667-BB9B-85CADEDBC1AF}" srcId="{58BB9ACF-237F-4A89-A559-69B3EEF907AB}" destId="{43048FD1-1FF4-450E-A8CF-0B1194B4FA5C}" srcOrd="1" destOrd="0" parTransId="{9CEB3AFF-9AF9-45BA-9E42-CF9E11D4AD64}" sibTransId="{A6C0527A-53A8-45D9-95F1-D9364539F8B5}"/>
    <dgm:cxn modelId="{B518A89E-34DD-4E16-B428-819D152378CC}" type="presOf" srcId="{43048FD1-1FF4-450E-A8CF-0B1194B4FA5C}" destId="{B4E10C60-57A0-4DF6-A391-EE554836FB8F}" srcOrd="0" destOrd="0" presId="urn:diagrams.loki3.com/VaryingWidthList"/>
    <dgm:cxn modelId="{CC537BE3-90A3-46E7-AE78-4A1DCFE83FC1}" type="presOf" srcId="{54496621-802B-4E9E-A0B5-D4913AE52243}" destId="{2CCA1520-CFA5-4D27-99B3-F62E0C8F8EEC}" srcOrd="0" destOrd="0" presId="urn:diagrams.loki3.com/VaryingWidthList"/>
    <dgm:cxn modelId="{225CC443-914E-4335-B42F-51B9462205B1}" type="presParOf" srcId="{81160CA5-12DB-43C1-A701-024989A56954}" destId="{8503111F-F5D9-4CA7-98D2-BF2870654833}" srcOrd="0" destOrd="0" presId="urn:diagrams.loki3.com/VaryingWidthList"/>
    <dgm:cxn modelId="{E3849627-91A3-4C78-AA2E-7C5BF1578FEE}" type="presParOf" srcId="{81160CA5-12DB-43C1-A701-024989A56954}" destId="{7DC2EE25-87BB-4838-ADFE-74F561DDD92F}" srcOrd="1" destOrd="0" presId="urn:diagrams.loki3.com/VaryingWidthList"/>
    <dgm:cxn modelId="{A87722E5-68BB-4E52-9353-F750455CE460}" type="presParOf" srcId="{81160CA5-12DB-43C1-A701-024989A56954}" destId="{B4E10C60-57A0-4DF6-A391-EE554836FB8F}" srcOrd="2" destOrd="0" presId="urn:diagrams.loki3.com/VaryingWidthList"/>
    <dgm:cxn modelId="{F124949D-9223-499A-9200-BAE52FAC115F}" type="presParOf" srcId="{81160CA5-12DB-43C1-A701-024989A56954}" destId="{ACD85AB2-AB4B-4656-A856-5C6AC3FD65F2}" srcOrd="3" destOrd="0" presId="urn:diagrams.loki3.com/VaryingWidthList"/>
    <dgm:cxn modelId="{F5BA6F25-A237-4234-A7AC-E69F8C2B6EA3}" type="presParOf" srcId="{81160CA5-12DB-43C1-A701-024989A56954}" destId="{372A0355-B0D4-4934-B323-DEB5E3ADB795}" srcOrd="4" destOrd="0" presId="urn:diagrams.loki3.com/VaryingWidthList"/>
    <dgm:cxn modelId="{ADF9CD33-A7A0-4EF2-A968-C63227604F5E}" type="presParOf" srcId="{81160CA5-12DB-43C1-A701-024989A56954}" destId="{EFB8FF37-282F-41E5-A145-24A639B1F4A4}" srcOrd="5" destOrd="0" presId="urn:diagrams.loki3.com/VaryingWidthList"/>
    <dgm:cxn modelId="{4A0AF764-15BF-4F41-A857-7CDE1BA02031}" type="presParOf" srcId="{81160CA5-12DB-43C1-A701-024989A56954}" destId="{2CCA1520-CFA5-4D27-99B3-F62E0C8F8EEC}" srcOrd="6"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2D8C57-6DAD-4A7D-9608-3F38F938D9FD}"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IN"/>
        </a:p>
      </dgm:t>
    </dgm:pt>
    <dgm:pt modelId="{F9DDC66C-FD06-4B24-8A6B-F236E1BEE3EE}">
      <dgm:prSet custT="1"/>
      <dgm:spPr/>
      <dgm:t>
        <a:bodyPr/>
        <a:lstStyle/>
        <a:p>
          <a:r>
            <a:rPr lang="en-GB" sz="1800" b="0" i="0" dirty="0">
              <a:latin typeface="Times New Roman" panose="02020603050405020304" pitchFamily="18" charset="0"/>
              <a:cs typeface="Times New Roman" panose="02020603050405020304" pitchFamily="18" charset="0"/>
            </a:rPr>
            <a:t>How effective are Random Forest and </a:t>
          </a:r>
          <a:r>
            <a:rPr lang="en-GB" sz="1800" b="0" i="0" dirty="0" err="1">
              <a:latin typeface="Times New Roman" panose="02020603050405020304" pitchFamily="18" charset="0"/>
              <a:cs typeface="Times New Roman" panose="02020603050405020304" pitchFamily="18" charset="0"/>
            </a:rPr>
            <a:t>XGBoost</a:t>
          </a:r>
          <a:r>
            <a:rPr lang="en-GB" sz="1800" b="0" i="0" dirty="0">
              <a:latin typeface="Times New Roman" panose="02020603050405020304" pitchFamily="18" charset="0"/>
              <a:cs typeface="Times New Roman" panose="02020603050405020304" pitchFamily="18" charset="0"/>
            </a:rPr>
            <a:t> models in detecting early signs of sepsis using continuous monitoring of patient vital signs and lab results, compared to existing clinical scoring systems like SOFA and </a:t>
          </a:r>
          <a:r>
            <a:rPr lang="en-GB" sz="1800" b="0" i="0" dirty="0" err="1">
              <a:latin typeface="Times New Roman" panose="02020603050405020304" pitchFamily="18" charset="0"/>
              <a:cs typeface="Times New Roman" panose="02020603050405020304" pitchFamily="18" charset="0"/>
            </a:rPr>
            <a:t>qSOFA</a:t>
          </a:r>
          <a:r>
            <a:rPr lang="en-GB" sz="1800" b="0" i="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dgm:t>
    </dgm:pt>
    <dgm:pt modelId="{F3AE5D03-C099-40A1-9904-08E35EC7A06B}" type="parTrans" cxnId="{4F954A92-E2A6-4DD1-A93C-62C562A0242B}">
      <dgm:prSet/>
      <dgm:spPr/>
      <dgm:t>
        <a:bodyPr/>
        <a:lstStyle/>
        <a:p>
          <a:endParaRPr lang="en-IN"/>
        </a:p>
      </dgm:t>
    </dgm:pt>
    <dgm:pt modelId="{4D327949-2A69-4483-846B-1544F93CED36}" type="sibTrans" cxnId="{4F954A92-E2A6-4DD1-A93C-62C562A0242B}">
      <dgm:prSet/>
      <dgm:spPr/>
      <dgm:t>
        <a:bodyPr/>
        <a:lstStyle/>
        <a:p>
          <a:endParaRPr lang="en-IN"/>
        </a:p>
      </dgm:t>
    </dgm:pt>
    <dgm:pt modelId="{6BAAF5D5-79C5-4B4B-8BDC-CE3540E9E5E7}">
      <dgm:prSet custT="1"/>
      <dgm:spPr/>
      <dgm:t>
        <a:bodyPr/>
        <a:lstStyle/>
        <a:p>
          <a:r>
            <a:rPr lang="en-GB" sz="1800" b="0" i="0" dirty="0">
              <a:latin typeface="Times New Roman" panose="02020603050405020304" pitchFamily="18" charset="0"/>
              <a:cs typeface="Times New Roman" panose="02020603050405020304" pitchFamily="18" charset="0"/>
            </a:rPr>
            <a:t>What is the predictive accuracy of the Random Forest and </a:t>
          </a:r>
          <a:r>
            <a:rPr lang="en-GB" sz="1800" b="0" i="0" dirty="0" err="1">
              <a:latin typeface="Times New Roman" panose="02020603050405020304" pitchFamily="18" charset="0"/>
              <a:cs typeface="Times New Roman" panose="02020603050405020304" pitchFamily="18" charset="0"/>
            </a:rPr>
            <a:t>XGBoost</a:t>
          </a:r>
          <a:r>
            <a:rPr lang="en-GB" sz="1800" b="0" i="0" dirty="0">
              <a:latin typeface="Times New Roman" panose="02020603050405020304" pitchFamily="18" charset="0"/>
              <a:cs typeface="Times New Roman" panose="02020603050405020304" pitchFamily="18" charset="0"/>
            </a:rPr>
            <a:t> models for early sepsis detection, as measured by the Area Under the ROC Curve (AUC) and Precision-Recall metrics?</a:t>
          </a:r>
          <a:endParaRPr lang="en-IN" sz="1800" dirty="0">
            <a:latin typeface="Times New Roman" panose="02020603050405020304" pitchFamily="18" charset="0"/>
            <a:cs typeface="Times New Roman" panose="02020603050405020304" pitchFamily="18" charset="0"/>
          </a:endParaRPr>
        </a:p>
      </dgm:t>
    </dgm:pt>
    <dgm:pt modelId="{6F91D60E-042C-4445-841F-0329ED3A96BF}" type="parTrans" cxnId="{30B946A2-3D8D-4C1D-A172-25025BB71E0F}">
      <dgm:prSet/>
      <dgm:spPr/>
      <dgm:t>
        <a:bodyPr/>
        <a:lstStyle/>
        <a:p>
          <a:endParaRPr lang="en-IN"/>
        </a:p>
      </dgm:t>
    </dgm:pt>
    <dgm:pt modelId="{81F84915-8A70-4D54-8EB0-529BA3E31F13}" type="sibTrans" cxnId="{30B946A2-3D8D-4C1D-A172-25025BB71E0F}">
      <dgm:prSet/>
      <dgm:spPr/>
      <dgm:t>
        <a:bodyPr/>
        <a:lstStyle/>
        <a:p>
          <a:endParaRPr lang="en-IN"/>
        </a:p>
      </dgm:t>
    </dgm:pt>
    <dgm:pt modelId="{344A5276-D3E6-4691-A725-765E8A7F6761}">
      <dgm:prSet custT="1"/>
      <dgm:spPr/>
      <dgm:t>
        <a:bodyPr/>
        <a:lstStyle/>
        <a:p>
          <a:r>
            <a:rPr lang="en-GB" sz="1800" b="0" i="0">
              <a:latin typeface="Times New Roman" panose="02020603050405020304" pitchFamily="18" charset="0"/>
              <a:cs typeface="Times New Roman" panose="02020603050405020304" pitchFamily="18" charset="0"/>
            </a:rPr>
            <a:t>In what ways do machine learning models reduce false positives in sepsis detection, and how does this impact clinical decision-making compared to standard methods like SOFA and qSOFA?</a:t>
          </a:r>
          <a:endParaRPr lang="en-IN" sz="1800">
            <a:latin typeface="Times New Roman" panose="02020603050405020304" pitchFamily="18" charset="0"/>
            <a:cs typeface="Times New Roman" panose="02020603050405020304" pitchFamily="18" charset="0"/>
          </a:endParaRPr>
        </a:p>
      </dgm:t>
    </dgm:pt>
    <dgm:pt modelId="{8B594FC8-52A0-4FA5-A2DF-95FE480E0040}" type="parTrans" cxnId="{B22D1F25-2174-4A1B-8772-B298B57B791E}">
      <dgm:prSet/>
      <dgm:spPr/>
      <dgm:t>
        <a:bodyPr/>
        <a:lstStyle/>
        <a:p>
          <a:endParaRPr lang="en-IN"/>
        </a:p>
      </dgm:t>
    </dgm:pt>
    <dgm:pt modelId="{487BF7D4-CE8A-453E-8F3E-EC233FAC305A}" type="sibTrans" cxnId="{B22D1F25-2174-4A1B-8772-B298B57B791E}">
      <dgm:prSet/>
      <dgm:spPr/>
      <dgm:t>
        <a:bodyPr/>
        <a:lstStyle/>
        <a:p>
          <a:endParaRPr lang="en-IN"/>
        </a:p>
      </dgm:t>
    </dgm:pt>
    <dgm:pt modelId="{26D98CB1-725C-4F1E-AD55-EE3A2EE9A8EC}">
      <dgm:prSet custT="1"/>
      <dgm:spPr/>
      <dgm:t>
        <a:bodyPr/>
        <a:lstStyle/>
        <a:p>
          <a:r>
            <a:rPr lang="en-GB" sz="1800" b="0" i="0" dirty="0">
              <a:latin typeface="Times New Roman" panose="02020603050405020304" pitchFamily="18" charset="0"/>
              <a:cs typeface="Times New Roman" panose="02020603050405020304" pitchFamily="18" charset="0"/>
            </a:rPr>
            <a:t>What improvements in data collection, feature selection, and integration strategies are necessary to optimize real-time machine learning models for early sepsis detection in clinical settings?</a:t>
          </a:r>
          <a:endParaRPr lang="en-IN" sz="1800" dirty="0">
            <a:latin typeface="Times New Roman" panose="02020603050405020304" pitchFamily="18" charset="0"/>
            <a:cs typeface="Times New Roman" panose="02020603050405020304" pitchFamily="18" charset="0"/>
          </a:endParaRPr>
        </a:p>
      </dgm:t>
    </dgm:pt>
    <dgm:pt modelId="{822B1EBF-EB46-4FB4-B74C-452C28A96AD4}" type="parTrans" cxnId="{0CDD2FA3-9124-41F0-AE31-483D2F1FA7CF}">
      <dgm:prSet/>
      <dgm:spPr/>
      <dgm:t>
        <a:bodyPr/>
        <a:lstStyle/>
        <a:p>
          <a:endParaRPr lang="en-IN"/>
        </a:p>
      </dgm:t>
    </dgm:pt>
    <dgm:pt modelId="{CDA02D46-B04E-4EB4-96A1-532803381E80}" type="sibTrans" cxnId="{0CDD2FA3-9124-41F0-AE31-483D2F1FA7CF}">
      <dgm:prSet/>
      <dgm:spPr/>
      <dgm:t>
        <a:bodyPr/>
        <a:lstStyle/>
        <a:p>
          <a:endParaRPr lang="en-IN"/>
        </a:p>
      </dgm:t>
    </dgm:pt>
    <dgm:pt modelId="{AE955919-F2B1-459D-BC0F-A232DECEF9BD}" type="pres">
      <dgm:prSet presAssocID="{302D8C57-6DAD-4A7D-9608-3F38F938D9FD}" presName="linear" presStyleCnt="0">
        <dgm:presLayoutVars>
          <dgm:animLvl val="lvl"/>
          <dgm:resizeHandles val="exact"/>
        </dgm:presLayoutVars>
      </dgm:prSet>
      <dgm:spPr/>
    </dgm:pt>
    <dgm:pt modelId="{87857FA0-ED9F-4506-920A-C4047E85E0A4}" type="pres">
      <dgm:prSet presAssocID="{F9DDC66C-FD06-4B24-8A6B-F236E1BEE3EE}" presName="parentText" presStyleLbl="node1" presStyleIdx="0" presStyleCnt="4">
        <dgm:presLayoutVars>
          <dgm:chMax val="0"/>
          <dgm:bulletEnabled val="1"/>
        </dgm:presLayoutVars>
      </dgm:prSet>
      <dgm:spPr/>
    </dgm:pt>
    <dgm:pt modelId="{0D521B4C-35C0-4788-BDB5-0187AE3AF321}" type="pres">
      <dgm:prSet presAssocID="{4D327949-2A69-4483-846B-1544F93CED36}" presName="spacer" presStyleCnt="0"/>
      <dgm:spPr/>
    </dgm:pt>
    <dgm:pt modelId="{46744A0A-8F4B-4C41-BCB5-35AD724F6F4C}" type="pres">
      <dgm:prSet presAssocID="{6BAAF5D5-79C5-4B4B-8BDC-CE3540E9E5E7}" presName="parentText" presStyleLbl="node1" presStyleIdx="1" presStyleCnt="4">
        <dgm:presLayoutVars>
          <dgm:chMax val="0"/>
          <dgm:bulletEnabled val="1"/>
        </dgm:presLayoutVars>
      </dgm:prSet>
      <dgm:spPr/>
    </dgm:pt>
    <dgm:pt modelId="{0588DE66-1070-4A21-A39D-B25D982EB621}" type="pres">
      <dgm:prSet presAssocID="{81F84915-8A70-4D54-8EB0-529BA3E31F13}" presName="spacer" presStyleCnt="0"/>
      <dgm:spPr/>
    </dgm:pt>
    <dgm:pt modelId="{0A1B856B-617E-4177-97B9-BAB587E64A25}" type="pres">
      <dgm:prSet presAssocID="{344A5276-D3E6-4691-A725-765E8A7F6761}" presName="parentText" presStyleLbl="node1" presStyleIdx="2" presStyleCnt="4">
        <dgm:presLayoutVars>
          <dgm:chMax val="0"/>
          <dgm:bulletEnabled val="1"/>
        </dgm:presLayoutVars>
      </dgm:prSet>
      <dgm:spPr/>
    </dgm:pt>
    <dgm:pt modelId="{37C24DF5-7977-4ECA-9292-529A58F7E8C6}" type="pres">
      <dgm:prSet presAssocID="{487BF7D4-CE8A-453E-8F3E-EC233FAC305A}" presName="spacer" presStyleCnt="0"/>
      <dgm:spPr/>
    </dgm:pt>
    <dgm:pt modelId="{2865BB7D-8974-48F0-9F54-B49F213B1320}" type="pres">
      <dgm:prSet presAssocID="{26D98CB1-725C-4F1E-AD55-EE3A2EE9A8EC}" presName="parentText" presStyleLbl="node1" presStyleIdx="3" presStyleCnt="4">
        <dgm:presLayoutVars>
          <dgm:chMax val="0"/>
          <dgm:bulletEnabled val="1"/>
        </dgm:presLayoutVars>
      </dgm:prSet>
      <dgm:spPr/>
    </dgm:pt>
  </dgm:ptLst>
  <dgm:cxnLst>
    <dgm:cxn modelId="{B22D1F25-2174-4A1B-8772-B298B57B791E}" srcId="{302D8C57-6DAD-4A7D-9608-3F38F938D9FD}" destId="{344A5276-D3E6-4691-A725-765E8A7F6761}" srcOrd="2" destOrd="0" parTransId="{8B594FC8-52A0-4FA5-A2DF-95FE480E0040}" sibTransId="{487BF7D4-CE8A-453E-8F3E-EC233FAC305A}"/>
    <dgm:cxn modelId="{A219AC3F-70D4-4D41-93DB-109598185DFD}" type="presOf" srcId="{344A5276-D3E6-4691-A725-765E8A7F6761}" destId="{0A1B856B-617E-4177-97B9-BAB587E64A25}" srcOrd="0" destOrd="0" presId="urn:microsoft.com/office/officeart/2005/8/layout/vList2"/>
    <dgm:cxn modelId="{2B6E9063-F846-4AA7-8C4F-5729F8F9720F}" type="presOf" srcId="{302D8C57-6DAD-4A7D-9608-3F38F938D9FD}" destId="{AE955919-F2B1-459D-BC0F-A232DECEF9BD}" srcOrd="0" destOrd="0" presId="urn:microsoft.com/office/officeart/2005/8/layout/vList2"/>
    <dgm:cxn modelId="{AE93BB69-66A2-4681-9533-5CE4AF774E43}" type="presOf" srcId="{26D98CB1-725C-4F1E-AD55-EE3A2EE9A8EC}" destId="{2865BB7D-8974-48F0-9F54-B49F213B1320}" srcOrd="0" destOrd="0" presId="urn:microsoft.com/office/officeart/2005/8/layout/vList2"/>
    <dgm:cxn modelId="{4F954A92-E2A6-4DD1-A93C-62C562A0242B}" srcId="{302D8C57-6DAD-4A7D-9608-3F38F938D9FD}" destId="{F9DDC66C-FD06-4B24-8A6B-F236E1BEE3EE}" srcOrd="0" destOrd="0" parTransId="{F3AE5D03-C099-40A1-9904-08E35EC7A06B}" sibTransId="{4D327949-2A69-4483-846B-1544F93CED36}"/>
    <dgm:cxn modelId="{30B946A2-3D8D-4C1D-A172-25025BB71E0F}" srcId="{302D8C57-6DAD-4A7D-9608-3F38F938D9FD}" destId="{6BAAF5D5-79C5-4B4B-8BDC-CE3540E9E5E7}" srcOrd="1" destOrd="0" parTransId="{6F91D60E-042C-4445-841F-0329ED3A96BF}" sibTransId="{81F84915-8A70-4D54-8EB0-529BA3E31F13}"/>
    <dgm:cxn modelId="{0CDD2FA3-9124-41F0-AE31-483D2F1FA7CF}" srcId="{302D8C57-6DAD-4A7D-9608-3F38F938D9FD}" destId="{26D98CB1-725C-4F1E-AD55-EE3A2EE9A8EC}" srcOrd="3" destOrd="0" parTransId="{822B1EBF-EB46-4FB4-B74C-452C28A96AD4}" sibTransId="{CDA02D46-B04E-4EB4-96A1-532803381E80}"/>
    <dgm:cxn modelId="{CA2180E5-BDC1-45F4-8D27-29A31D7746BC}" type="presOf" srcId="{F9DDC66C-FD06-4B24-8A6B-F236E1BEE3EE}" destId="{87857FA0-ED9F-4506-920A-C4047E85E0A4}" srcOrd="0" destOrd="0" presId="urn:microsoft.com/office/officeart/2005/8/layout/vList2"/>
    <dgm:cxn modelId="{74983DFA-6F15-4377-B404-EDE0B616AA6C}" type="presOf" srcId="{6BAAF5D5-79C5-4B4B-8BDC-CE3540E9E5E7}" destId="{46744A0A-8F4B-4C41-BCB5-35AD724F6F4C}" srcOrd="0" destOrd="0" presId="urn:microsoft.com/office/officeart/2005/8/layout/vList2"/>
    <dgm:cxn modelId="{54B04DDB-7139-4981-9139-B0E18CE0B844}" type="presParOf" srcId="{AE955919-F2B1-459D-BC0F-A232DECEF9BD}" destId="{87857FA0-ED9F-4506-920A-C4047E85E0A4}" srcOrd="0" destOrd="0" presId="urn:microsoft.com/office/officeart/2005/8/layout/vList2"/>
    <dgm:cxn modelId="{22061E76-5FFE-4618-BCCE-CB1C59753468}" type="presParOf" srcId="{AE955919-F2B1-459D-BC0F-A232DECEF9BD}" destId="{0D521B4C-35C0-4788-BDB5-0187AE3AF321}" srcOrd="1" destOrd="0" presId="urn:microsoft.com/office/officeart/2005/8/layout/vList2"/>
    <dgm:cxn modelId="{423E6B78-BCAD-4868-8664-393A12CB8D73}" type="presParOf" srcId="{AE955919-F2B1-459D-BC0F-A232DECEF9BD}" destId="{46744A0A-8F4B-4C41-BCB5-35AD724F6F4C}" srcOrd="2" destOrd="0" presId="urn:microsoft.com/office/officeart/2005/8/layout/vList2"/>
    <dgm:cxn modelId="{B7EF7D5F-EA38-4FD7-A83D-A0FB00111B48}" type="presParOf" srcId="{AE955919-F2B1-459D-BC0F-A232DECEF9BD}" destId="{0588DE66-1070-4A21-A39D-B25D982EB621}" srcOrd="3" destOrd="0" presId="urn:microsoft.com/office/officeart/2005/8/layout/vList2"/>
    <dgm:cxn modelId="{24700CF8-0DF7-4CF3-8F4C-4E45A7925FE6}" type="presParOf" srcId="{AE955919-F2B1-459D-BC0F-A232DECEF9BD}" destId="{0A1B856B-617E-4177-97B9-BAB587E64A25}" srcOrd="4" destOrd="0" presId="urn:microsoft.com/office/officeart/2005/8/layout/vList2"/>
    <dgm:cxn modelId="{52F8CEC0-E674-4D39-9FE8-FBAB48C4AB93}" type="presParOf" srcId="{AE955919-F2B1-459D-BC0F-A232DECEF9BD}" destId="{37C24DF5-7977-4ECA-9292-529A58F7E8C6}" srcOrd="5" destOrd="0" presId="urn:microsoft.com/office/officeart/2005/8/layout/vList2"/>
    <dgm:cxn modelId="{6256C1F1-C8EF-4669-B9DE-12792CBD9006}" type="presParOf" srcId="{AE955919-F2B1-459D-BC0F-A232DECEF9BD}" destId="{2865BB7D-8974-48F0-9F54-B49F213B132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EC7EC-02C6-4CEC-871D-2B1B3DEF2187}"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IN"/>
        </a:p>
      </dgm:t>
    </dgm:pt>
    <dgm:pt modelId="{983780BA-0840-4B34-B6A0-84EC518B4379}">
      <dgm:prSet/>
      <dgm:spPr/>
      <dgm:t>
        <a:bodyPr/>
        <a:lstStyle/>
        <a:p>
          <a:r>
            <a:rPr lang="en-GB" b="0" i="0">
              <a:latin typeface="Times New Roman" panose="02020603050405020304" pitchFamily="18" charset="0"/>
              <a:cs typeface="Times New Roman" panose="02020603050405020304" pitchFamily="18" charset="0"/>
            </a:rPr>
            <a:t>Moor et al. (2021) reviewed studies applying machine learning for early sepsis prediction in ICU, highlighting inter-study variability and model effectiveness.</a:t>
          </a:r>
          <a:endParaRPr lang="en-IN">
            <a:latin typeface="Times New Roman" panose="02020603050405020304" pitchFamily="18" charset="0"/>
            <a:cs typeface="Times New Roman" panose="02020603050405020304" pitchFamily="18" charset="0"/>
          </a:endParaRPr>
        </a:p>
      </dgm:t>
    </dgm:pt>
    <dgm:pt modelId="{7975D3CD-CCCB-4679-ABF2-5D7E042B400B}" type="parTrans" cxnId="{2BFEFBEC-FD60-414F-802C-F07FFABE2DEA}">
      <dgm:prSet/>
      <dgm:spPr/>
      <dgm:t>
        <a:bodyPr/>
        <a:lstStyle/>
        <a:p>
          <a:endParaRPr lang="en-IN"/>
        </a:p>
      </dgm:t>
    </dgm:pt>
    <dgm:pt modelId="{01D7D008-0218-43CD-9E5C-B348CE480C91}" type="sibTrans" cxnId="{2BFEFBEC-FD60-414F-802C-F07FFABE2DEA}">
      <dgm:prSet/>
      <dgm:spPr/>
      <dgm:t>
        <a:bodyPr/>
        <a:lstStyle/>
        <a:p>
          <a:endParaRPr lang="en-IN"/>
        </a:p>
      </dgm:t>
    </dgm:pt>
    <dgm:pt modelId="{C5D83D6C-FD76-4A84-B218-2F2D56C273BD}">
      <dgm:prSet/>
      <dgm:spPr/>
      <dgm:t>
        <a:bodyPr/>
        <a:lstStyle/>
        <a:p>
          <a:r>
            <a:rPr lang="en-GB" b="0" i="0" dirty="0" err="1">
              <a:latin typeface="Times New Roman" panose="02020603050405020304" pitchFamily="18" charset="0"/>
              <a:cs typeface="Times New Roman" panose="02020603050405020304" pitchFamily="18" charset="0"/>
            </a:rPr>
            <a:t>Fleuren</a:t>
          </a:r>
          <a:r>
            <a:rPr lang="en-GB" b="0" i="0" dirty="0">
              <a:latin typeface="Times New Roman" panose="02020603050405020304" pitchFamily="18" charset="0"/>
              <a:cs typeface="Times New Roman" panose="02020603050405020304" pitchFamily="18" charset="0"/>
            </a:rPr>
            <a:t> et al. (2020) conducted a meta-analysis showing machine learning models' AUROC ranges from 0.68 to 0.99 for ICU sepsis prediction.</a:t>
          </a:r>
          <a:endParaRPr lang="en-IN" dirty="0">
            <a:latin typeface="Times New Roman" panose="02020603050405020304" pitchFamily="18" charset="0"/>
            <a:cs typeface="Times New Roman" panose="02020603050405020304" pitchFamily="18" charset="0"/>
          </a:endParaRPr>
        </a:p>
      </dgm:t>
    </dgm:pt>
    <dgm:pt modelId="{EEB2FA4C-3DFB-46E9-8374-BEB17B848F78}" type="parTrans" cxnId="{F82EC21F-CA05-42D1-A48A-4972F4EDF4BE}">
      <dgm:prSet/>
      <dgm:spPr/>
      <dgm:t>
        <a:bodyPr/>
        <a:lstStyle/>
        <a:p>
          <a:endParaRPr lang="en-IN"/>
        </a:p>
      </dgm:t>
    </dgm:pt>
    <dgm:pt modelId="{8D443598-BC5E-44F1-BEC3-D38AD6DFE0CA}" type="sibTrans" cxnId="{F82EC21F-CA05-42D1-A48A-4972F4EDF4BE}">
      <dgm:prSet/>
      <dgm:spPr/>
      <dgm:t>
        <a:bodyPr/>
        <a:lstStyle/>
        <a:p>
          <a:endParaRPr lang="en-IN"/>
        </a:p>
      </dgm:t>
    </dgm:pt>
    <dgm:pt modelId="{F08381E7-CFEB-4DCE-AAB1-F87DEE9052B6}">
      <dgm:prSet/>
      <dgm:spPr/>
      <dgm:t>
        <a:bodyPr/>
        <a:lstStyle/>
        <a:p>
          <a:r>
            <a:rPr lang="en-GB" b="0" i="0">
              <a:latin typeface="Times New Roman" panose="02020603050405020304" pitchFamily="18" charset="0"/>
              <a:cs typeface="Times New Roman" panose="02020603050405020304" pitchFamily="18" charset="0"/>
            </a:rPr>
            <a:t>Bedoya et al. (2020) validated a deep learning model, outperforming traditional methods, with a C-statistic of 0.88 for sepsis detection.</a:t>
          </a:r>
          <a:endParaRPr lang="en-IN">
            <a:latin typeface="Times New Roman" panose="02020603050405020304" pitchFamily="18" charset="0"/>
            <a:cs typeface="Times New Roman" panose="02020603050405020304" pitchFamily="18" charset="0"/>
          </a:endParaRPr>
        </a:p>
      </dgm:t>
    </dgm:pt>
    <dgm:pt modelId="{BADE2E2C-816E-4588-AEBF-B362D4670EFD}" type="parTrans" cxnId="{32612BBD-F511-4976-9394-2E22ED3524E3}">
      <dgm:prSet/>
      <dgm:spPr/>
      <dgm:t>
        <a:bodyPr/>
        <a:lstStyle/>
        <a:p>
          <a:endParaRPr lang="en-IN"/>
        </a:p>
      </dgm:t>
    </dgm:pt>
    <dgm:pt modelId="{D445D0F6-A8A9-4F5A-8B02-C4382A04A0FA}" type="sibTrans" cxnId="{32612BBD-F511-4976-9394-2E22ED3524E3}">
      <dgm:prSet/>
      <dgm:spPr/>
      <dgm:t>
        <a:bodyPr/>
        <a:lstStyle/>
        <a:p>
          <a:endParaRPr lang="en-IN"/>
        </a:p>
      </dgm:t>
    </dgm:pt>
    <dgm:pt modelId="{ECC7515A-2C50-4214-97F5-1792B9875CC3}">
      <dgm:prSet/>
      <dgm:spPr/>
      <dgm:t>
        <a:bodyPr/>
        <a:lstStyle/>
        <a:p>
          <a:r>
            <a:rPr lang="en-GB" b="0" i="0" dirty="0">
              <a:latin typeface="Times New Roman" panose="02020603050405020304" pitchFamily="18" charset="0"/>
              <a:cs typeface="Times New Roman" panose="02020603050405020304" pitchFamily="18" charset="0"/>
            </a:rPr>
            <a:t>Sendak et al. (2020) demonstrated successful integration of a deep learning sepsis model, Sepsis Watch, into clinical care, improving early detection.</a:t>
          </a:r>
          <a:endParaRPr lang="en-IN" dirty="0">
            <a:latin typeface="Times New Roman" panose="02020603050405020304" pitchFamily="18" charset="0"/>
            <a:cs typeface="Times New Roman" panose="02020603050405020304" pitchFamily="18" charset="0"/>
          </a:endParaRPr>
        </a:p>
      </dgm:t>
    </dgm:pt>
    <dgm:pt modelId="{741166FE-1562-4EA8-BA78-C381FD440AAC}" type="parTrans" cxnId="{E25A1D56-CE8C-40F5-8832-6C9056032769}">
      <dgm:prSet/>
      <dgm:spPr/>
      <dgm:t>
        <a:bodyPr/>
        <a:lstStyle/>
        <a:p>
          <a:endParaRPr lang="en-IN"/>
        </a:p>
      </dgm:t>
    </dgm:pt>
    <dgm:pt modelId="{B1DA20DB-AA9D-42EC-B5F6-62155AC2FEC2}" type="sibTrans" cxnId="{E25A1D56-CE8C-40F5-8832-6C9056032769}">
      <dgm:prSet/>
      <dgm:spPr/>
      <dgm:t>
        <a:bodyPr/>
        <a:lstStyle/>
        <a:p>
          <a:endParaRPr lang="en-IN"/>
        </a:p>
      </dgm:t>
    </dgm:pt>
    <dgm:pt modelId="{17046235-6B2A-4B90-8FAC-4B222D38FE94}" type="pres">
      <dgm:prSet presAssocID="{18EEC7EC-02C6-4CEC-871D-2B1B3DEF2187}" presName="linear" presStyleCnt="0">
        <dgm:presLayoutVars>
          <dgm:animLvl val="lvl"/>
          <dgm:resizeHandles val="exact"/>
        </dgm:presLayoutVars>
      </dgm:prSet>
      <dgm:spPr/>
    </dgm:pt>
    <dgm:pt modelId="{F2FB9FEC-30A4-4AD0-943F-0DF5D6808A07}" type="pres">
      <dgm:prSet presAssocID="{983780BA-0840-4B34-B6A0-84EC518B4379}" presName="parentText" presStyleLbl="node1" presStyleIdx="0" presStyleCnt="4">
        <dgm:presLayoutVars>
          <dgm:chMax val="0"/>
          <dgm:bulletEnabled val="1"/>
        </dgm:presLayoutVars>
      </dgm:prSet>
      <dgm:spPr/>
    </dgm:pt>
    <dgm:pt modelId="{220CB4D8-656D-441A-93BE-255F273DD01B}" type="pres">
      <dgm:prSet presAssocID="{01D7D008-0218-43CD-9E5C-B348CE480C91}" presName="spacer" presStyleCnt="0"/>
      <dgm:spPr/>
    </dgm:pt>
    <dgm:pt modelId="{E23DD9C5-1EE1-461F-BB45-42043E4531C5}" type="pres">
      <dgm:prSet presAssocID="{C5D83D6C-FD76-4A84-B218-2F2D56C273BD}" presName="parentText" presStyleLbl="node1" presStyleIdx="1" presStyleCnt="4">
        <dgm:presLayoutVars>
          <dgm:chMax val="0"/>
          <dgm:bulletEnabled val="1"/>
        </dgm:presLayoutVars>
      </dgm:prSet>
      <dgm:spPr/>
    </dgm:pt>
    <dgm:pt modelId="{55CB7199-6972-447F-8440-FCDE67977544}" type="pres">
      <dgm:prSet presAssocID="{8D443598-BC5E-44F1-BEC3-D38AD6DFE0CA}" presName="spacer" presStyleCnt="0"/>
      <dgm:spPr/>
    </dgm:pt>
    <dgm:pt modelId="{C34A5818-4FDE-4951-80D0-D4250B728222}" type="pres">
      <dgm:prSet presAssocID="{F08381E7-CFEB-4DCE-AAB1-F87DEE9052B6}" presName="parentText" presStyleLbl="node1" presStyleIdx="2" presStyleCnt="4">
        <dgm:presLayoutVars>
          <dgm:chMax val="0"/>
          <dgm:bulletEnabled val="1"/>
        </dgm:presLayoutVars>
      </dgm:prSet>
      <dgm:spPr/>
    </dgm:pt>
    <dgm:pt modelId="{891B23DD-EABE-4854-84D8-101216EB30F6}" type="pres">
      <dgm:prSet presAssocID="{D445D0F6-A8A9-4F5A-8B02-C4382A04A0FA}" presName="spacer" presStyleCnt="0"/>
      <dgm:spPr/>
    </dgm:pt>
    <dgm:pt modelId="{EBD6A8BF-7F52-44E7-89FB-4483A2076780}" type="pres">
      <dgm:prSet presAssocID="{ECC7515A-2C50-4214-97F5-1792B9875CC3}" presName="parentText" presStyleLbl="node1" presStyleIdx="3" presStyleCnt="4">
        <dgm:presLayoutVars>
          <dgm:chMax val="0"/>
          <dgm:bulletEnabled val="1"/>
        </dgm:presLayoutVars>
      </dgm:prSet>
      <dgm:spPr/>
    </dgm:pt>
  </dgm:ptLst>
  <dgm:cxnLst>
    <dgm:cxn modelId="{D11B6D11-BD30-426B-B41C-C2CA65D6163F}" type="presOf" srcId="{18EEC7EC-02C6-4CEC-871D-2B1B3DEF2187}" destId="{17046235-6B2A-4B90-8FAC-4B222D38FE94}" srcOrd="0" destOrd="0" presId="urn:microsoft.com/office/officeart/2005/8/layout/vList2"/>
    <dgm:cxn modelId="{0F2D4A17-9C61-40A7-95A8-BA1C122A1D00}" type="presOf" srcId="{F08381E7-CFEB-4DCE-AAB1-F87DEE9052B6}" destId="{C34A5818-4FDE-4951-80D0-D4250B728222}" srcOrd="0" destOrd="0" presId="urn:microsoft.com/office/officeart/2005/8/layout/vList2"/>
    <dgm:cxn modelId="{F82EC21F-CA05-42D1-A48A-4972F4EDF4BE}" srcId="{18EEC7EC-02C6-4CEC-871D-2B1B3DEF2187}" destId="{C5D83D6C-FD76-4A84-B218-2F2D56C273BD}" srcOrd="1" destOrd="0" parTransId="{EEB2FA4C-3DFB-46E9-8374-BEB17B848F78}" sibTransId="{8D443598-BC5E-44F1-BEC3-D38AD6DFE0CA}"/>
    <dgm:cxn modelId="{CDC3FD4F-9D9B-4E8F-91F5-B93E39B73C36}" type="presOf" srcId="{ECC7515A-2C50-4214-97F5-1792B9875CC3}" destId="{EBD6A8BF-7F52-44E7-89FB-4483A2076780}" srcOrd="0" destOrd="0" presId="urn:microsoft.com/office/officeart/2005/8/layout/vList2"/>
    <dgm:cxn modelId="{E25A1D56-CE8C-40F5-8832-6C9056032769}" srcId="{18EEC7EC-02C6-4CEC-871D-2B1B3DEF2187}" destId="{ECC7515A-2C50-4214-97F5-1792B9875CC3}" srcOrd="3" destOrd="0" parTransId="{741166FE-1562-4EA8-BA78-C381FD440AAC}" sibTransId="{B1DA20DB-AA9D-42EC-B5F6-62155AC2FEC2}"/>
    <dgm:cxn modelId="{AC221A95-0E07-4AA6-A6DE-EA0E86DFFEFB}" type="presOf" srcId="{C5D83D6C-FD76-4A84-B218-2F2D56C273BD}" destId="{E23DD9C5-1EE1-461F-BB45-42043E4531C5}" srcOrd="0" destOrd="0" presId="urn:microsoft.com/office/officeart/2005/8/layout/vList2"/>
    <dgm:cxn modelId="{32612BBD-F511-4976-9394-2E22ED3524E3}" srcId="{18EEC7EC-02C6-4CEC-871D-2B1B3DEF2187}" destId="{F08381E7-CFEB-4DCE-AAB1-F87DEE9052B6}" srcOrd="2" destOrd="0" parTransId="{BADE2E2C-816E-4588-AEBF-B362D4670EFD}" sibTransId="{D445D0F6-A8A9-4F5A-8B02-C4382A04A0FA}"/>
    <dgm:cxn modelId="{2BFEFBEC-FD60-414F-802C-F07FFABE2DEA}" srcId="{18EEC7EC-02C6-4CEC-871D-2B1B3DEF2187}" destId="{983780BA-0840-4B34-B6A0-84EC518B4379}" srcOrd="0" destOrd="0" parTransId="{7975D3CD-CCCB-4679-ABF2-5D7E042B400B}" sibTransId="{01D7D008-0218-43CD-9E5C-B348CE480C91}"/>
    <dgm:cxn modelId="{693C87F9-487D-4083-A862-0FBBAEEBC4D4}" type="presOf" srcId="{983780BA-0840-4B34-B6A0-84EC518B4379}" destId="{F2FB9FEC-30A4-4AD0-943F-0DF5D6808A07}" srcOrd="0" destOrd="0" presId="urn:microsoft.com/office/officeart/2005/8/layout/vList2"/>
    <dgm:cxn modelId="{0C0A23B4-044A-4F55-9D19-F4B1EBEC8939}" type="presParOf" srcId="{17046235-6B2A-4B90-8FAC-4B222D38FE94}" destId="{F2FB9FEC-30A4-4AD0-943F-0DF5D6808A07}" srcOrd="0" destOrd="0" presId="urn:microsoft.com/office/officeart/2005/8/layout/vList2"/>
    <dgm:cxn modelId="{6CD1C93B-EE10-49FC-8355-C75AF44ED7EE}" type="presParOf" srcId="{17046235-6B2A-4B90-8FAC-4B222D38FE94}" destId="{220CB4D8-656D-441A-93BE-255F273DD01B}" srcOrd="1" destOrd="0" presId="urn:microsoft.com/office/officeart/2005/8/layout/vList2"/>
    <dgm:cxn modelId="{EAE2FA75-4CD4-4B09-9E7B-26D408E249B6}" type="presParOf" srcId="{17046235-6B2A-4B90-8FAC-4B222D38FE94}" destId="{E23DD9C5-1EE1-461F-BB45-42043E4531C5}" srcOrd="2" destOrd="0" presId="urn:microsoft.com/office/officeart/2005/8/layout/vList2"/>
    <dgm:cxn modelId="{A487235F-6820-4C08-8BFF-AF64D6F0DDE3}" type="presParOf" srcId="{17046235-6B2A-4B90-8FAC-4B222D38FE94}" destId="{55CB7199-6972-447F-8440-FCDE67977544}" srcOrd="3" destOrd="0" presId="urn:microsoft.com/office/officeart/2005/8/layout/vList2"/>
    <dgm:cxn modelId="{FD793B60-2690-4C4A-98E0-978AAFF90383}" type="presParOf" srcId="{17046235-6B2A-4B90-8FAC-4B222D38FE94}" destId="{C34A5818-4FDE-4951-80D0-D4250B728222}" srcOrd="4" destOrd="0" presId="urn:microsoft.com/office/officeart/2005/8/layout/vList2"/>
    <dgm:cxn modelId="{8CD014DB-96F1-4954-8836-509B93F96197}" type="presParOf" srcId="{17046235-6B2A-4B90-8FAC-4B222D38FE94}" destId="{891B23DD-EABE-4854-84D8-101216EB30F6}" srcOrd="5" destOrd="0" presId="urn:microsoft.com/office/officeart/2005/8/layout/vList2"/>
    <dgm:cxn modelId="{26E647C3-5A5A-4993-A424-D8BD66FF58CB}" type="presParOf" srcId="{17046235-6B2A-4B90-8FAC-4B222D38FE94}" destId="{EBD6A8BF-7F52-44E7-89FB-4483A207678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AD0A949-908C-48A2-8A1E-8B7770A3B152}" type="doc">
      <dgm:prSet loTypeId="urn:microsoft.com/office/officeart/2005/8/layout/process1" loCatId="process" qsTypeId="urn:microsoft.com/office/officeart/2005/8/quickstyle/simple4" qsCatId="simple" csTypeId="urn:microsoft.com/office/officeart/2005/8/colors/accent1_2" csCatId="accent1"/>
      <dgm:spPr/>
      <dgm:t>
        <a:bodyPr/>
        <a:lstStyle/>
        <a:p>
          <a:endParaRPr lang="en-IN"/>
        </a:p>
      </dgm:t>
    </dgm:pt>
    <dgm:pt modelId="{8A60D6C3-2A35-4666-8845-CA300150005F}">
      <dgm:prSet custT="1"/>
      <dgm:spPr/>
      <dgm:t>
        <a:bodyPr/>
        <a:lstStyle/>
        <a:p>
          <a:r>
            <a:rPr lang="en-GB" sz="1800" b="0" i="0" dirty="0">
              <a:latin typeface="Times New Roman" panose="02020603050405020304" pitchFamily="18" charset="0"/>
              <a:cs typeface="Times New Roman" panose="02020603050405020304" pitchFamily="18" charset="0"/>
            </a:rPr>
            <a:t>The dataset consists of 38,760 samples, representing sepsis patient outcomes, used for evaluating machine learning models.</a:t>
          </a:r>
          <a:endParaRPr lang="en-IN" sz="1800" dirty="0">
            <a:latin typeface="Times New Roman" panose="02020603050405020304" pitchFamily="18" charset="0"/>
            <a:cs typeface="Times New Roman" panose="02020603050405020304" pitchFamily="18" charset="0"/>
          </a:endParaRPr>
        </a:p>
      </dgm:t>
    </dgm:pt>
    <dgm:pt modelId="{2CF5A600-C920-44C1-AD21-01EC832BCD20}" type="parTrans" cxnId="{9AB6E035-92DA-4891-B9F3-347E986AA1C8}">
      <dgm:prSet/>
      <dgm:spPr/>
      <dgm:t>
        <a:bodyPr/>
        <a:lstStyle/>
        <a:p>
          <a:endParaRPr lang="en-IN"/>
        </a:p>
      </dgm:t>
    </dgm:pt>
    <dgm:pt modelId="{96D62475-32FC-48FB-A123-BC424CCA314A}" type="sibTrans" cxnId="{9AB6E035-92DA-4891-B9F3-347E986AA1C8}">
      <dgm:prSet/>
      <dgm:spPr/>
      <dgm:t>
        <a:bodyPr/>
        <a:lstStyle/>
        <a:p>
          <a:endParaRPr lang="en-IN"/>
        </a:p>
      </dgm:t>
    </dgm:pt>
    <dgm:pt modelId="{8CE78588-578B-4008-9E87-D021E018AB3C}">
      <dgm:prSet custT="1"/>
      <dgm:spPr/>
      <dgm:t>
        <a:bodyPr/>
        <a:lstStyle/>
        <a:p>
          <a:r>
            <a:rPr lang="en-GB" sz="1800" b="0" i="0" dirty="0">
              <a:latin typeface="Times New Roman" panose="02020603050405020304" pitchFamily="18" charset="0"/>
              <a:cs typeface="Times New Roman" panose="02020603050405020304" pitchFamily="18" charset="0"/>
            </a:rPr>
            <a:t>Five machine learning models employed: Random Forest, </a:t>
          </a:r>
          <a:r>
            <a:rPr lang="en-GB" sz="1800" b="0" i="0" dirty="0" err="1">
              <a:latin typeface="Times New Roman" panose="02020603050405020304" pitchFamily="18" charset="0"/>
              <a:cs typeface="Times New Roman" panose="02020603050405020304" pitchFamily="18" charset="0"/>
            </a:rPr>
            <a:t>XGBoost</a:t>
          </a:r>
          <a:r>
            <a:rPr lang="en-GB" sz="1800" b="0" i="0" dirty="0">
              <a:latin typeface="Times New Roman" panose="02020603050405020304" pitchFamily="18" charset="0"/>
              <a:cs typeface="Times New Roman" panose="02020603050405020304" pitchFamily="18" charset="0"/>
            </a:rPr>
            <a:t>, Logistic Regression, Decision Tree, and K-Nearest </a:t>
          </a:r>
          <a:r>
            <a:rPr lang="en-GB" sz="1800" b="0" i="0" dirty="0" err="1">
              <a:latin typeface="Times New Roman" panose="02020603050405020304" pitchFamily="18" charset="0"/>
              <a:cs typeface="Times New Roman" panose="02020603050405020304" pitchFamily="18" charset="0"/>
            </a:rPr>
            <a:t>Neighbors</a:t>
          </a:r>
          <a:r>
            <a:rPr lang="en-GB" sz="1800" b="0" i="0" dirty="0">
              <a:latin typeface="Times New Roman" panose="02020603050405020304" pitchFamily="18" charset="0"/>
              <a:cs typeface="Times New Roman" panose="02020603050405020304" pitchFamily="18" charset="0"/>
            </a:rPr>
            <a:t> (KNN).</a:t>
          </a:r>
          <a:endParaRPr lang="en-IN" sz="1800" dirty="0">
            <a:latin typeface="Times New Roman" panose="02020603050405020304" pitchFamily="18" charset="0"/>
            <a:cs typeface="Times New Roman" panose="02020603050405020304" pitchFamily="18" charset="0"/>
          </a:endParaRPr>
        </a:p>
      </dgm:t>
    </dgm:pt>
    <dgm:pt modelId="{0DC2B7A7-6B56-4CB6-994B-B1288B6FE221}" type="parTrans" cxnId="{1290DE96-4FE2-4903-A6AA-824F6997379E}">
      <dgm:prSet/>
      <dgm:spPr/>
      <dgm:t>
        <a:bodyPr/>
        <a:lstStyle/>
        <a:p>
          <a:endParaRPr lang="en-IN"/>
        </a:p>
      </dgm:t>
    </dgm:pt>
    <dgm:pt modelId="{16FA23DC-E35F-4234-9757-C0E3F8FDCCA2}" type="sibTrans" cxnId="{1290DE96-4FE2-4903-A6AA-824F6997379E}">
      <dgm:prSet/>
      <dgm:spPr/>
      <dgm:t>
        <a:bodyPr/>
        <a:lstStyle/>
        <a:p>
          <a:endParaRPr lang="en-IN"/>
        </a:p>
      </dgm:t>
    </dgm:pt>
    <dgm:pt modelId="{CBE50A47-EB47-48F3-A527-82EBCE7759E9}">
      <dgm:prSet custT="1"/>
      <dgm:spPr/>
      <dgm:t>
        <a:bodyPr/>
        <a:lstStyle/>
        <a:p>
          <a:r>
            <a:rPr lang="en-GB" sz="1800" b="0" i="0">
              <a:latin typeface="Times New Roman" panose="02020603050405020304" pitchFamily="18" charset="0"/>
              <a:cs typeface="Times New Roman" panose="02020603050405020304" pitchFamily="18" charset="0"/>
            </a:rPr>
            <a:t>Evaluation metrics include accuracy, precision, recall, F1-score, ROC AUC, and PR AUC to assess model performance and class prediction.</a:t>
          </a:r>
          <a:endParaRPr lang="en-IN" sz="1800">
            <a:latin typeface="Times New Roman" panose="02020603050405020304" pitchFamily="18" charset="0"/>
            <a:cs typeface="Times New Roman" panose="02020603050405020304" pitchFamily="18" charset="0"/>
          </a:endParaRPr>
        </a:p>
      </dgm:t>
    </dgm:pt>
    <dgm:pt modelId="{A9B4C93E-2376-440D-913C-D07FFA32B239}" type="parTrans" cxnId="{80CFBBF1-E882-4821-8BD9-442FC1E8AAF7}">
      <dgm:prSet/>
      <dgm:spPr/>
      <dgm:t>
        <a:bodyPr/>
        <a:lstStyle/>
        <a:p>
          <a:endParaRPr lang="en-IN"/>
        </a:p>
      </dgm:t>
    </dgm:pt>
    <dgm:pt modelId="{95EF6F4D-6D9C-4DB6-84F9-9222E9676ECB}" type="sibTrans" cxnId="{80CFBBF1-E882-4821-8BD9-442FC1E8AAF7}">
      <dgm:prSet/>
      <dgm:spPr/>
      <dgm:t>
        <a:bodyPr/>
        <a:lstStyle/>
        <a:p>
          <a:endParaRPr lang="en-IN"/>
        </a:p>
      </dgm:t>
    </dgm:pt>
    <dgm:pt modelId="{CED0D26E-A3A5-4A96-BFC7-BB69C51B54A3}">
      <dgm:prSet custT="1"/>
      <dgm:spPr/>
      <dgm:t>
        <a:bodyPr/>
        <a:lstStyle/>
        <a:p>
          <a:r>
            <a:rPr lang="en-GB" sz="1800" b="0" i="0" dirty="0">
              <a:latin typeface="Times New Roman" panose="02020603050405020304" pitchFamily="18" charset="0"/>
              <a:cs typeface="Times New Roman" panose="02020603050405020304" pitchFamily="18" charset="0"/>
            </a:rPr>
            <a:t>ROC and PR AUC curves were used to measure the model's ability to differentiate between deceased and surviving patients.</a:t>
          </a:r>
          <a:endParaRPr lang="en-IN" sz="1800" dirty="0">
            <a:latin typeface="Times New Roman" panose="02020603050405020304" pitchFamily="18" charset="0"/>
            <a:cs typeface="Times New Roman" panose="02020603050405020304" pitchFamily="18" charset="0"/>
          </a:endParaRPr>
        </a:p>
      </dgm:t>
    </dgm:pt>
    <dgm:pt modelId="{E9E6E2DD-231A-4C51-8202-18E3CA285710}" type="parTrans" cxnId="{172578DD-2080-49DC-A1E3-E10FE35AA5AE}">
      <dgm:prSet/>
      <dgm:spPr/>
      <dgm:t>
        <a:bodyPr/>
        <a:lstStyle/>
        <a:p>
          <a:endParaRPr lang="en-IN"/>
        </a:p>
      </dgm:t>
    </dgm:pt>
    <dgm:pt modelId="{6703A7C6-EAD9-4D95-99C8-78FB533D31E1}" type="sibTrans" cxnId="{172578DD-2080-49DC-A1E3-E10FE35AA5AE}">
      <dgm:prSet/>
      <dgm:spPr/>
      <dgm:t>
        <a:bodyPr/>
        <a:lstStyle/>
        <a:p>
          <a:endParaRPr lang="en-IN"/>
        </a:p>
      </dgm:t>
    </dgm:pt>
    <dgm:pt modelId="{81E4AEAB-F96E-4553-9909-42703C06E39D}" type="pres">
      <dgm:prSet presAssocID="{3AD0A949-908C-48A2-8A1E-8B7770A3B152}" presName="Name0" presStyleCnt="0">
        <dgm:presLayoutVars>
          <dgm:dir/>
          <dgm:resizeHandles val="exact"/>
        </dgm:presLayoutVars>
      </dgm:prSet>
      <dgm:spPr/>
    </dgm:pt>
    <dgm:pt modelId="{8661FD1E-2B86-489E-81B0-16198EA7C01E}" type="pres">
      <dgm:prSet presAssocID="{8A60D6C3-2A35-4666-8845-CA300150005F}" presName="node" presStyleLbl="node1" presStyleIdx="0" presStyleCnt="4">
        <dgm:presLayoutVars>
          <dgm:bulletEnabled val="1"/>
        </dgm:presLayoutVars>
      </dgm:prSet>
      <dgm:spPr/>
    </dgm:pt>
    <dgm:pt modelId="{DE824E88-6AA6-4258-ADF5-D6861879008A}" type="pres">
      <dgm:prSet presAssocID="{96D62475-32FC-48FB-A123-BC424CCA314A}" presName="sibTrans" presStyleLbl="sibTrans2D1" presStyleIdx="0" presStyleCnt="3"/>
      <dgm:spPr/>
    </dgm:pt>
    <dgm:pt modelId="{A4F0E561-E4D9-4BE0-87E0-ECEA838B9734}" type="pres">
      <dgm:prSet presAssocID="{96D62475-32FC-48FB-A123-BC424CCA314A}" presName="connectorText" presStyleLbl="sibTrans2D1" presStyleIdx="0" presStyleCnt="3"/>
      <dgm:spPr/>
    </dgm:pt>
    <dgm:pt modelId="{B4695EFA-3D5B-4AD8-ADB6-052DBA15B8CA}" type="pres">
      <dgm:prSet presAssocID="{8CE78588-578B-4008-9E87-D021E018AB3C}" presName="node" presStyleLbl="node1" presStyleIdx="1" presStyleCnt="4">
        <dgm:presLayoutVars>
          <dgm:bulletEnabled val="1"/>
        </dgm:presLayoutVars>
      </dgm:prSet>
      <dgm:spPr/>
    </dgm:pt>
    <dgm:pt modelId="{48645126-9FF7-464B-BBF5-41C21B4B4A09}" type="pres">
      <dgm:prSet presAssocID="{16FA23DC-E35F-4234-9757-C0E3F8FDCCA2}" presName="sibTrans" presStyleLbl="sibTrans2D1" presStyleIdx="1" presStyleCnt="3"/>
      <dgm:spPr/>
    </dgm:pt>
    <dgm:pt modelId="{9AF02D59-066B-4B5D-9E3C-8C4C89DB3922}" type="pres">
      <dgm:prSet presAssocID="{16FA23DC-E35F-4234-9757-C0E3F8FDCCA2}" presName="connectorText" presStyleLbl="sibTrans2D1" presStyleIdx="1" presStyleCnt="3"/>
      <dgm:spPr/>
    </dgm:pt>
    <dgm:pt modelId="{8B5C7307-5C8E-4172-BB44-0DACB8C513FC}" type="pres">
      <dgm:prSet presAssocID="{CBE50A47-EB47-48F3-A527-82EBCE7759E9}" presName="node" presStyleLbl="node1" presStyleIdx="2" presStyleCnt="4">
        <dgm:presLayoutVars>
          <dgm:bulletEnabled val="1"/>
        </dgm:presLayoutVars>
      </dgm:prSet>
      <dgm:spPr/>
    </dgm:pt>
    <dgm:pt modelId="{FEC6C937-FBCC-4E98-97CB-775774CDCC2D}" type="pres">
      <dgm:prSet presAssocID="{95EF6F4D-6D9C-4DB6-84F9-9222E9676ECB}" presName="sibTrans" presStyleLbl="sibTrans2D1" presStyleIdx="2" presStyleCnt="3"/>
      <dgm:spPr/>
    </dgm:pt>
    <dgm:pt modelId="{972D6DF3-E1CE-4F10-9559-E4237885FBC6}" type="pres">
      <dgm:prSet presAssocID="{95EF6F4D-6D9C-4DB6-84F9-9222E9676ECB}" presName="connectorText" presStyleLbl="sibTrans2D1" presStyleIdx="2" presStyleCnt="3"/>
      <dgm:spPr/>
    </dgm:pt>
    <dgm:pt modelId="{A6509233-0C39-41D5-8817-3FDC9BF86C11}" type="pres">
      <dgm:prSet presAssocID="{CED0D26E-A3A5-4A96-BFC7-BB69C51B54A3}" presName="node" presStyleLbl="node1" presStyleIdx="3" presStyleCnt="4">
        <dgm:presLayoutVars>
          <dgm:bulletEnabled val="1"/>
        </dgm:presLayoutVars>
      </dgm:prSet>
      <dgm:spPr/>
    </dgm:pt>
  </dgm:ptLst>
  <dgm:cxnLst>
    <dgm:cxn modelId="{24C57E0D-D54A-43D2-814C-22DCD36BD9B1}" type="presOf" srcId="{96D62475-32FC-48FB-A123-BC424CCA314A}" destId="{DE824E88-6AA6-4258-ADF5-D6861879008A}" srcOrd="0" destOrd="0" presId="urn:microsoft.com/office/officeart/2005/8/layout/process1"/>
    <dgm:cxn modelId="{1F1A5315-1DDE-4ADA-B459-00D322733152}" type="presOf" srcId="{8CE78588-578B-4008-9E87-D021E018AB3C}" destId="{B4695EFA-3D5B-4AD8-ADB6-052DBA15B8CA}" srcOrd="0" destOrd="0" presId="urn:microsoft.com/office/officeart/2005/8/layout/process1"/>
    <dgm:cxn modelId="{A5505E2B-B792-4B25-B6EF-ACA2E530753F}" type="presOf" srcId="{CED0D26E-A3A5-4A96-BFC7-BB69C51B54A3}" destId="{A6509233-0C39-41D5-8817-3FDC9BF86C11}" srcOrd="0" destOrd="0" presId="urn:microsoft.com/office/officeart/2005/8/layout/process1"/>
    <dgm:cxn modelId="{58BC1633-CA65-470D-9F7A-418BC4600AB0}" type="presOf" srcId="{95EF6F4D-6D9C-4DB6-84F9-9222E9676ECB}" destId="{972D6DF3-E1CE-4F10-9559-E4237885FBC6}" srcOrd="1" destOrd="0" presId="urn:microsoft.com/office/officeart/2005/8/layout/process1"/>
    <dgm:cxn modelId="{9AB6E035-92DA-4891-B9F3-347E986AA1C8}" srcId="{3AD0A949-908C-48A2-8A1E-8B7770A3B152}" destId="{8A60D6C3-2A35-4666-8845-CA300150005F}" srcOrd="0" destOrd="0" parTransId="{2CF5A600-C920-44C1-AD21-01EC832BCD20}" sibTransId="{96D62475-32FC-48FB-A123-BC424CCA314A}"/>
    <dgm:cxn modelId="{021F0F76-DFE5-4979-B3EE-E7B5477E8D51}" type="presOf" srcId="{3AD0A949-908C-48A2-8A1E-8B7770A3B152}" destId="{81E4AEAB-F96E-4553-9909-42703C06E39D}" srcOrd="0" destOrd="0" presId="urn:microsoft.com/office/officeart/2005/8/layout/process1"/>
    <dgm:cxn modelId="{1290DE96-4FE2-4903-A6AA-824F6997379E}" srcId="{3AD0A949-908C-48A2-8A1E-8B7770A3B152}" destId="{8CE78588-578B-4008-9E87-D021E018AB3C}" srcOrd="1" destOrd="0" parTransId="{0DC2B7A7-6B56-4CB6-994B-B1288B6FE221}" sibTransId="{16FA23DC-E35F-4234-9757-C0E3F8FDCCA2}"/>
    <dgm:cxn modelId="{81F81098-4F9D-481F-BA04-8E67FF6F5922}" type="presOf" srcId="{CBE50A47-EB47-48F3-A527-82EBCE7759E9}" destId="{8B5C7307-5C8E-4172-BB44-0DACB8C513FC}" srcOrd="0" destOrd="0" presId="urn:microsoft.com/office/officeart/2005/8/layout/process1"/>
    <dgm:cxn modelId="{2760DFBB-3EBF-420D-997B-4C69DE2B90FC}" type="presOf" srcId="{95EF6F4D-6D9C-4DB6-84F9-9222E9676ECB}" destId="{FEC6C937-FBCC-4E98-97CB-775774CDCC2D}" srcOrd="0" destOrd="0" presId="urn:microsoft.com/office/officeart/2005/8/layout/process1"/>
    <dgm:cxn modelId="{E0FE3AC8-93DA-4D3F-B1A7-E36D8B5EB819}" type="presOf" srcId="{16FA23DC-E35F-4234-9757-C0E3F8FDCCA2}" destId="{48645126-9FF7-464B-BBF5-41C21B4B4A09}" srcOrd="0" destOrd="0" presId="urn:microsoft.com/office/officeart/2005/8/layout/process1"/>
    <dgm:cxn modelId="{C7433CD0-4CDD-46D9-98E6-29F33ED3B30D}" type="presOf" srcId="{16FA23DC-E35F-4234-9757-C0E3F8FDCCA2}" destId="{9AF02D59-066B-4B5D-9E3C-8C4C89DB3922}" srcOrd="1" destOrd="0" presId="urn:microsoft.com/office/officeart/2005/8/layout/process1"/>
    <dgm:cxn modelId="{172578DD-2080-49DC-A1E3-E10FE35AA5AE}" srcId="{3AD0A949-908C-48A2-8A1E-8B7770A3B152}" destId="{CED0D26E-A3A5-4A96-BFC7-BB69C51B54A3}" srcOrd="3" destOrd="0" parTransId="{E9E6E2DD-231A-4C51-8202-18E3CA285710}" sibTransId="{6703A7C6-EAD9-4D95-99C8-78FB533D31E1}"/>
    <dgm:cxn modelId="{3C7500EE-B212-4BA3-BF3E-C3F18F182F11}" type="presOf" srcId="{8A60D6C3-2A35-4666-8845-CA300150005F}" destId="{8661FD1E-2B86-489E-81B0-16198EA7C01E}" srcOrd="0" destOrd="0" presId="urn:microsoft.com/office/officeart/2005/8/layout/process1"/>
    <dgm:cxn modelId="{80CFBBF1-E882-4821-8BD9-442FC1E8AAF7}" srcId="{3AD0A949-908C-48A2-8A1E-8B7770A3B152}" destId="{CBE50A47-EB47-48F3-A527-82EBCE7759E9}" srcOrd="2" destOrd="0" parTransId="{A9B4C93E-2376-440D-913C-D07FFA32B239}" sibTransId="{95EF6F4D-6D9C-4DB6-84F9-9222E9676ECB}"/>
    <dgm:cxn modelId="{B8CD9CF6-A2FA-46D2-9270-7418C8196D0E}" type="presOf" srcId="{96D62475-32FC-48FB-A123-BC424CCA314A}" destId="{A4F0E561-E4D9-4BE0-87E0-ECEA838B9734}" srcOrd="1" destOrd="0" presId="urn:microsoft.com/office/officeart/2005/8/layout/process1"/>
    <dgm:cxn modelId="{411416DB-2EE6-42BF-8643-8FC4BD9C6825}" type="presParOf" srcId="{81E4AEAB-F96E-4553-9909-42703C06E39D}" destId="{8661FD1E-2B86-489E-81B0-16198EA7C01E}" srcOrd="0" destOrd="0" presId="urn:microsoft.com/office/officeart/2005/8/layout/process1"/>
    <dgm:cxn modelId="{12A629D8-261F-488C-A1E5-9EEEB21AB835}" type="presParOf" srcId="{81E4AEAB-F96E-4553-9909-42703C06E39D}" destId="{DE824E88-6AA6-4258-ADF5-D6861879008A}" srcOrd="1" destOrd="0" presId="urn:microsoft.com/office/officeart/2005/8/layout/process1"/>
    <dgm:cxn modelId="{117E3CC7-131C-4752-8AE3-D564B1DAE188}" type="presParOf" srcId="{DE824E88-6AA6-4258-ADF5-D6861879008A}" destId="{A4F0E561-E4D9-4BE0-87E0-ECEA838B9734}" srcOrd="0" destOrd="0" presId="urn:microsoft.com/office/officeart/2005/8/layout/process1"/>
    <dgm:cxn modelId="{0280313E-57C5-4E85-B31A-6747715AE793}" type="presParOf" srcId="{81E4AEAB-F96E-4553-9909-42703C06E39D}" destId="{B4695EFA-3D5B-4AD8-ADB6-052DBA15B8CA}" srcOrd="2" destOrd="0" presId="urn:microsoft.com/office/officeart/2005/8/layout/process1"/>
    <dgm:cxn modelId="{4495A2FB-47AE-4F33-BD1C-CC72CD20FB0F}" type="presParOf" srcId="{81E4AEAB-F96E-4553-9909-42703C06E39D}" destId="{48645126-9FF7-464B-BBF5-41C21B4B4A09}" srcOrd="3" destOrd="0" presId="urn:microsoft.com/office/officeart/2005/8/layout/process1"/>
    <dgm:cxn modelId="{0D35D953-D92A-4398-A6DB-856D510F6178}" type="presParOf" srcId="{48645126-9FF7-464B-BBF5-41C21B4B4A09}" destId="{9AF02D59-066B-4B5D-9E3C-8C4C89DB3922}" srcOrd="0" destOrd="0" presId="urn:microsoft.com/office/officeart/2005/8/layout/process1"/>
    <dgm:cxn modelId="{E32CFAEB-7F29-4D55-9581-87A7CE0B7176}" type="presParOf" srcId="{81E4AEAB-F96E-4553-9909-42703C06E39D}" destId="{8B5C7307-5C8E-4172-BB44-0DACB8C513FC}" srcOrd="4" destOrd="0" presId="urn:microsoft.com/office/officeart/2005/8/layout/process1"/>
    <dgm:cxn modelId="{5DC103E3-0250-4F32-A769-AF93361FEB86}" type="presParOf" srcId="{81E4AEAB-F96E-4553-9909-42703C06E39D}" destId="{FEC6C937-FBCC-4E98-97CB-775774CDCC2D}" srcOrd="5" destOrd="0" presId="urn:microsoft.com/office/officeart/2005/8/layout/process1"/>
    <dgm:cxn modelId="{0AFE7D66-D22A-4C7A-8CF8-1A2384371A8A}" type="presParOf" srcId="{FEC6C937-FBCC-4E98-97CB-775774CDCC2D}" destId="{972D6DF3-E1CE-4F10-9559-E4237885FBC6}" srcOrd="0" destOrd="0" presId="urn:microsoft.com/office/officeart/2005/8/layout/process1"/>
    <dgm:cxn modelId="{1AD92706-6735-433E-BB45-ED4440E5E0E9}" type="presParOf" srcId="{81E4AEAB-F96E-4553-9909-42703C06E39D}" destId="{A6509233-0C39-41D5-8817-3FDC9BF86C11}"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CA1D068-840A-47FF-9AC7-AF4CCB62907A}"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IN"/>
        </a:p>
      </dgm:t>
    </dgm:pt>
    <dgm:pt modelId="{A933AD4A-1733-4EBF-B40C-36E150C02993}">
      <dgm:prSet custT="1"/>
      <dgm:spPr/>
      <dgm:t>
        <a:bodyPr/>
        <a:lstStyle/>
        <a:p>
          <a:r>
            <a:rPr lang="en-GB" sz="1800" b="0" i="0">
              <a:latin typeface="Times New Roman" panose="02020603050405020304" pitchFamily="18" charset="0"/>
              <a:cs typeface="Times New Roman" panose="02020603050405020304" pitchFamily="18" charset="0"/>
            </a:rPr>
            <a:t>Random Forest achieved the highest accuracy (87%) among all models, excelling in precision-recall balance for both classes.</a:t>
          </a:r>
          <a:endParaRPr lang="en-IN" sz="1800">
            <a:latin typeface="Times New Roman" panose="02020603050405020304" pitchFamily="18" charset="0"/>
            <a:cs typeface="Times New Roman" panose="02020603050405020304" pitchFamily="18" charset="0"/>
          </a:endParaRPr>
        </a:p>
      </dgm:t>
    </dgm:pt>
    <dgm:pt modelId="{DBFA42C6-5832-47EA-BFCF-F1257E8F88FC}" type="parTrans" cxnId="{79152C92-FA2C-4E4F-855E-F7FEE490D2A1}">
      <dgm:prSet/>
      <dgm:spPr/>
      <dgm:t>
        <a:bodyPr/>
        <a:lstStyle/>
        <a:p>
          <a:endParaRPr lang="en-IN"/>
        </a:p>
      </dgm:t>
    </dgm:pt>
    <dgm:pt modelId="{DA573DEB-1AED-4C99-A0B5-1A8D6A5E5316}" type="sibTrans" cxnId="{79152C92-FA2C-4E4F-855E-F7FEE490D2A1}">
      <dgm:prSet/>
      <dgm:spPr/>
      <dgm:t>
        <a:bodyPr/>
        <a:lstStyle/>
        <a:p>
          <a:endParaRPr lang="en-IN"/>
        </a:p>
      </dgm:t>
    </dgm:pt>
    <dgm:pt modelId="{F6BF7518-0E87-44BB-A898-20852D9C3908}">
      <dgm:prSet custT="1"/>
      <dgm:spPr/>
      <dgm:t>
        <a:bodyPr/>
        <a:lstStyle/>
        <a:p>
          <a:r>
            <a:rPr lang="en-GB" sz="1800" b="0" i="0" dirty="0" err="1">
              <a:latin typeface="Times New Roman" panose="02020603050405020304" pitchFamily="18" charset="0"/>
              <a:cs typeface="Times New Roman" panose="02020603050405020304" pitchFamily="18" charset="0"/>
            </a:rPr>
            <a:t>XGBoost</a:t>
          </a:r>
          <a:r>
            <a:rPr lang="en-GB" sz="1800" b="0" i="0" dirty="0">
              <a:latin typeface="Times New Roman" panose="02020603050405020304" pitchFamily="18" charset="0"/>
              <a:cs typeface="Times New Roman" panose="02020603050405020304" pitchFamily="18" charset="0"/>
            </a:rPr>
            <a:t> achieved an accuracy of 80%, performing slightly worse than Random Forest, particularly on imbalanced datasets.</a:t>
          </a:r>
          <a:endParaRPr lang="en-IN" sz="1800" dirty="0">
            <a:latin typeface="Times New Roman" panose="02020603050405020304" pitchFamily="18" charset="0"/>
            <a:cs typeface="Times New Roman" panose="02020603050405020304" pitchFamily="18" charset="0"/>
          </a:endParaRPr>
        </a:p>
      </dgm:t>
    </dgm:pt>
    <dgm:pt modelId="{1CC1BC72-0654-459F-9381-148F931ACFBC}" type="parTrans" cxnId="{A63CD8E8-5900-4979-BAB2-57049DBBCC1A}">
      <dgm:prSet/>
      <dgm:spPr/>
      <dgm:t>
        <a:bodyPr/>
        <a:lstStyle/>
        <a:p>
          <a:endParaRPr lang="en-IN"/>
        </a:p>
      </dgm:t>
    </dgm:pt>
    <dgm:pt modelId="{4AAB8C79-640F-435F-8525-4085B31FEABE}" type="sibTrans" cxnId="{A63CD8E8-5900-4979-BAB2-57049DBBCC1A}">
      <dgm:prSet/>
      <dgm:spPr/>
      <dgm:t>
        <a:bodyPr/>
        <a:lstStyle/>
        <a:p>
          <a:endParaRPr lang="en-IN"/>
        </a:p>
      </dgm:t>
    </dgm:pt>
    <dgm:pt modelId="{B09A73C6-F391-46DA-A12D-D7FD5EAC0102}">
      <dgm:prSet custT="1"/>
      <dgm:spPr/>
      <dgm:t>
        <a:bodyPr/>
        <a:lstStyle/>
        <a:p>
          <a:r>
            <a:rPr lang="en-GB" sz="1800" b="0" i="0">
              <a:latin typeface="Times New Roman" panose="02020603050405020304" pitchFamily="18" charset="0"/>
              <a:cs typeface="Times New Roman" panose="02020603050405020304" pitchFamily="18" charset="0"/>
            </a:rPr>
            <a:t>Logistic Regression performed at 70% accuracy, struggling to correctly classify deceased patients, with lower recall values.</a:t>
          </a:r>
          <a:endParaRPr lang="en-IN" sz="1800">
            <a:latin typeface="Times New Roman" panose="02020603050405020304" pitchFamily="18" charset="0"/>
            <a:cs typeface="Times New Roman" panose="02020603050405020304" pitchFamily="18" charset="0"/>
          </a:endParaRPr>
        </a:p>
      </dgm:t>
    </dgm:pt>
    <dgm:pt modelId="{49697735-F405-4E0A-AE3C-451A2616FDC5}" type="parTrans" cxnId="{BECA5F87-EE3C-4984-9E55-305A9DBA4C87}">
      <dgm:prSet/>
      <dgm:spPr/>
      <dgm:t>
        <a:bodyPr/>
        <a:lstStyle/>
        <a:p>
          <a:endParaRPr lang="en-IN"/>
        </a:p>
      </dgm:t>
    </dgm:pt>
    <dgm:pt modelId="{F9A22D19-6CE2-4B07-9E04-2823E071AB70}" type="sibTrans" cxnId="{BECA5F87-EE3C-4984-9E55-305A9DBA4C87}">
      <dgm:prSet/>
      <dgm:spPr/>
      <dgm:t>
        <a:bodyPr/>
        <a:lstStyle/>
        <a:p>
          <a:endParaRPr lang="en-IN"/>
        </a:p>
      </dgm:t>
    </dgm:pt>
    <dgm:pt modelId="{6A1844D2-B5EC-4376-807F-DCFE4C9BE798}">
      <dgm:prSet custT="1"/>
      <dgm:spPr/>
      <dgm:t>
        <a:bodyPr/>
        <a:lstStyle/>
        <a:p>
          <a:r>
            <a:rPr lang="en-GB" sz="1800" b="0" i="0">
              <a:latin typeface="Times New Roman" panose="02020603050405020304" pitchFamily="18" charset="0"/>
              <a:cs typeface="Times New Roman" panose="02020603050405020304" pitchFamily="18" charset="0"/>
            </a:rPr>
            <a:t>Decision Tree achieved 79% accuracy, but overfitting led to poor generalization and moderate precision-recall outcomes.</a:t>
          </a:r>
          <a:endParaRPr lang="en-IN" sz="1800">
            <a:latin typeface="Times New Roman" panose="02020603050405020304" pitchFamily="18" charset="0"/>
            <a:cs typeface="Times New Roman" panose="02020603050405020304" pitchFamily="18" charset="0"/>
          </a:endParaRPr>
        </a:p>
      </dgm:t>
    </dgm:pt>
    <dgm:pt modelId="{8B672652-6A3A-49B4-B5EA-C14F8932EEF4}" type="parTrans" cxnId="{BDA5A070-98BE-4FFD-A239-F26102FC5F02}">
      <dgm:prSet/>
      <dgm:spPr/>
      <dgm:t>
        <a:bodyPr/>
        <a:lstStyle/>
        <a:p>
          <a:endParaRPr lang="en-IN"/>
        </a:p>
      </dgm:t>
    </dgm:pt>
    <dgm:pt modelId="{AA496420-3C98-4640-AF08-298156D728F1}" type="sibTrans" cxnId="{BDA5A070-98BE-4FFD-A239-F26102FC5F02}">
      <dgm:prSet/>
      <dgm:spPr/>
      <dgm:t>
        <a:bodyPr/>
        <a:lstStyle/>
        <a:p>
          <a:endParaRPr lang="en-IN"/>
        </a:p>
      </dgm:t>
    </dgm:pt>
    <dgm:pt modelId="{A3B0BFBA-832F-46FD-A006-21F984037751}">
      <dgm:prSet custT="1"/>
      <dgm:spPr/>
      <dgm:t>
        <a:bodyPr/>
        <a:lstStyle/>
        <a:p>
          <a:r>
            <a:rPr lang="en-GB" sz="1800" b="0" i="0" dirty="0">
              <a:latin typeface="Times New Roman" panose="02020603050405020304" pitchFamily="18" charset="0"/>
              <a:cs typeface="Times New Roman" panose="02020603050405020304" pitchFamily="18" charset="0"/>
            </a:rPr>
            <a:t>KNN showed an accuracy of 81%, but struggled with false positives and false negatives, limiting its clinical applicability.</a:t>
          </a:r>
          <a:endParaRPr lang="en-IN" sz="1800" dirty="0">
            <a:latin typeface="Times New Roman" panose="02020603050405020304" pitchFamily="18" charset="0"/>
            <a:cs typeface="Times New Roman" panose="02020603050405020304" pitchFamily="18" charset="0"/>
          </a:endParaRPr>
        </a:p>
      </dgm:t>
    </dgm:pt>
    <dgm:pt modelId="{B2B4D659-4CE5-4A9F-8675-643BEC957F06}" type="parTrans" cxnId="{F95EB56A-0DC5-4CB9-981D-651DDC0F8FAC}">
      <dgm:prSet/>
      <dgm:spPr/>
      <dgm:t>
        <a:bodyPr/>
        <a:lstStyle/>
        <a:p>
          <a:endParaRPr lang="en-IN"/>
        </a:p>
      </dgm:t>
    </dgm:pt>
    <dgm:pt modelId="{B58B5553-5B61-4C9D-A67B-582FF9AAB865}" type="sibTrans" cxnId="{F95EB56A-0DC5-4CB9-981D-651DDC0F8FAC}">
      <dgm:prSet/>
      <dgm:spPr/>
      <dgm:t>
        <a:bodyPr/>
        <a:lstStyle/>
        <a:p>
          <a:endParaRPr lang="en-IN"/>
        </a:p>
      </dgm:t>
    </dgm:pt>
    <dgm:pt modelId="{ACC97E43-1E24-451D-9B20-A6FF2BD21A33}" type="pres">
      <dgm:prSet presAssocID="{CCA1D068-840A-47FF-9AC7-AF4CCB62907A}" presName="linear" presStyleCnt="0">
        <dgm:presLayoutVars>
          <dgm:animLvl val="lvl"/>
          <dgm:resizeHandles val="exact"/>
        </dgm:presLayoutVars>
      </dgm:prSet>
      <dgm:spPr/>
    </dgm:pt>
    <dgm:pt modelId="{5DB7012D-8FD5-469B-917F-AAABAFE1280C}" type="pres">
      <dgm:prSet presAssocID="{A933AD4A-1733-4EBF-B40C-36E150C02993}" presName="parentText" presStyleLbl="node1" presStyleIdx="0" presStyleCnt="5">
        <dgm:presLayoutVars>
          <dgm:chMax val="0"/>
          <dgm:bulletEnabled val="1"/>
        </dgm:presLayoutVars>
      </dgm:prSet>
      <dgm:spPr/>
    </dgm:pt>
    <dgm:pt modelId="{FF359B7A-AC57-4C6F-8E09-5BFD99EBBDC5}" type="pres">
      <dgm:prSet presAssocID="{DA573DEB-1AED-4C99-A0B5-1A8D6A5E5316}" presName="spacer" presStyleCnt="0"/>
      <dgm:spPr/>
    </dgm:pt>
    <dgm:pt modelId="{58A161D5-F0B5-46E8-A8C2-0B53A902E442}" type="pres">
      <dgm:prSet presAssocID="{F6BF7518-0E87-44BB-A898-20852D9C3908}" presName="parentText" presStyleLbl="node1" presStyleIdx="1" presStyleCnt="5">
        <dgm:presLayoutVars>
          <dgm:chMax val="0"/>
          <dgm:bulletEnabled val="1"/>
        </dgm:presLayoutVars>
      </dgm:prSet>
      <dgm:spPr/>
    </dgm:pt>
    <dgm:pt modelId="{45E6FB19-3934-4B40-A9DC-AEA53A47C30C}" type="pres">
      <dgm:prSet presAssocID="{4AAB8C79-640F-435F-8525-4085B31FEABE}" presName="spacer" presStyleCnt="0"/>
      <dgm:spPr/>
    </dgm:pt>
    <dgm:pt modelId="{253EACF2-8B22-430D-A776-F4AB5D158582}" type="pres">
      <dgm:prSet presAssocID="{B09A73C6-F391-46DA-A12D-D7FD5EAC0102}" presName="parentText" presStyleLbl="node1" presStyleIdx="2" presStyleCnt="5">
        <dgm:presLayoutVars>
          <dgm:chMax val="0"/>
          <dgm:bulletEnabled val="1"/>
        </dgm:presLayoutVars>
      </dgm:prSet>
      <dgm:spPr/>
    </dgm:pt>
    <dgm:pt modelId="{AF4C10C9-6734-471E-959F-0C92E9408F2B}" type="pres">
      <dgm:prSet presAssocID="{F9A22D19-6CE2-4B07-9E04-2823E071AB70}" presName="spacer" presStyleCnt="0"/>
      <dgm:spPr/>
    </dgm:pt>
    <dgm:pt modelId="{A40816E5-7A94-4C44-B328-3638217D53DD}" type="pres">
      <dgm:prSet presAssocID="{6A1844D2-B5EC-4376-807F-DCFE4C9BE798}" presName="parentText" presStyleLbl="node1" presStyleIdx="3" presStyleCnt="5">
        <dgm:presLayoutVars>
          <dgm:chMax val="0"/>
          <dgm:bulletEnabled val="1"/>
        </dgm:presLayoutVars>
      </dgm:prSet>
      <dgm:spPr/>
    </dgm:pt>
    <dgm:pt modelId="{706B5418-A959-4105-8817-7A4AE712E8C0}" type="pres">
      <dgm:prSet presAssocID="{AA496420-3C98-4640-AF08-298156D728F1}" presName="spacer" presStyleCnt="0"/>
      <dgm:spPr/>
    </dgm:pt>
    <dgm:pt modelId="{198AA2F6-7BDB-460B-B524-14E970E8880E}" type="pres">
      <dgm:prSet presAssocID="{A3B0BFBA-832F-46FD-A006-21F984037751}" presName="parentText" presStyleLbl="node1" presStyleIdx="4" presStyleCnt="5">
        <dgm:presLayoutVars>
          <dgm:chMax val="0"/>
          <dgm:bulletEnabled val="1"/>
        </dgm:presLayoutVars>
      </dgm:prSet>
      <dgm:spPr/>
    </dgm:pt>
  </dgm:ptLst>
  <dgm:cxnLst>
    <dgm:cxn modelId="{0B75D90C-BF8B-41FD-A41D-389DE151B0D2}" type="presOf" srcId="{A3B0BFBA-832F-46FD-A006-21F984037751}" destId="{198AA2F6-7BDB-460B-B524-14E970E8880E}" srcOrd="0" destOrd="0" presId="urn:microsoft.com/office/officeart/2005/8/layout/vList2"/>
    <dgm:cxn modelId="{902FB113-ABE7-4CA7-B6C9-F339FAB173D6}" type="presOf" srcId="{6A1844D2-B5EC-4376-807F-DCFE4C9BE798}" destId="{A40816E5-7A94-4C44-B328-3638217D53DD}" srcOrd="0" destOrd="0" presId="urn:microsoft.com/office/officeart/2005/8/layout/vList2"/>
    <dgm:cxn modelId="{39D04D5D-192B-4531-A4BF-FDD56A3A4DF3}" type="presOf" srcId="{CCA1D068-840A-47FF-9AC7-AF4CCB62907A}" destId="{ACC97E43-1E24-451D-9B20-A6FF2BD21A33}" srcOrd="0" destOrd="0" presId="urn:microsoft.com/office/officeart/2005/8/layout/vList2"/>
    <dgm:cxn modelId="{F95EB56A-0DC5-4CB9-981D-651DDC0F8FAC}" srcId="{CCA1D068-840A-47FF-9AC7-AF4CCB62907A}" destId="{A3B0BFBA-832F-46FD-A006-21F984037751}" srcOrd="4" destOrd="0" parTransId="{B2B4D659-4CE5-4A9F-8675-643BEC957F06}" sibTransId="{B58B5553-5B61-4C9D-A67B-582FF9AAB865}"/>
    <dgm:cxn modelId="{28D5804C-7DFC-447F-9E97-422283E77E8C}" type="presOf" srcId="{A933AD4A-1733-4EBF-B40C-36E150C02993}" destId="{5DB7012D-8FD5-469B-917F-AAABAFE1280C}" srcOrd="0" destOrd="0" presId="urn:microsoft.com/office/officeart/2005/8/layout/vList2"/>
    <dgm:cxn modelId="{BDA5A070-98BE-4FFD-A239-F26102FC5F02}" srcId="{CCA1D068-840A-47FF-9AC7-AF4CCB62907A}" destId="{6A1844D2-B5EC-4376-807F-DCFE4C9BE798}" srcOrd="3" destOrd="0" parTransId="{8B672652-6A3A-49B4-B5EA-C14F8932EEF4}" sibTransId="{AA496420-3C98-4640-AF08-298156D728F1}"/>
    <dgm:cxn modelId="{A4900C53-2D35-4AEC-A785-5FABDF8F47A2}" type="presOf" srcId="{F6BF7518-0E87-44BB-A898-20852D9C3908}" destId="{58A161D5-F0B5-46E8-A8C2-0B53A902E442}" srcOrd="0" destOrd="0" presId="urn:microsoft.com/office/officeart/2005/8/layout/vList2"/>
    <dgm:cxn modelId="{BECA5F87-EE3C-4984-9E55-305A9DBA4C87}" srcId="{CCA1D068-840A-47FF-9AC7-AF4CCB62907A}" destId="{B09A73C6-F391-46DA-A12D-D7FD5EAC0102}" srcOrd="2" destOrd="0" parTransId="{49697735-F405-4E0A-AE3C-451A2616FDC5}" sibTransId="{F9A22D19-6CE2-4B07-9E04-2823E071AB70}"/>
    <dgm:cxn modelId="{79152C92-FA2C-4E4F-855E-F7FEE490D2A1}" srcId="{CCA1D068-840A-47FF-9AC7-AF4CCB62907A}" destId="{A933AD4A-1733-4EBF-B40C-36E150C02993}" srcOrd="0" destOrd="0" parTransId="{DBFA42C6-5832-47EA-BFCF-F1257E8F88FC}" sibTransId="{DA573DEB-1AED-4C99-A0B5-1A8D6A5E5316}"/>
    <dgm:cxn modelId="{9184AECD-2D8B-4E1B-B7CF-4C603B6A0F78}" type="presOf" srcId="{B09A73C6-F391-46DA-A12D-D7FD5EAC0102}" destId="{253EACF2-8B22-430D-A776-F4AB5D158582}" srcOrd="0" destOrd="0" presId="urn:microsoft.com/office/officeart/2005/8/layout/vList2"/>
    <dgm:cxn modelId="{A63CD8E8-5900-4979-BAB2-57049DBBCC1A}" srcId="{CCA1D068-840A-47FF-9AC7-AF4CCB62907A}" destId="{F6BF7518-0E87-44BB-A898-20852D9C3908}" srcOrd="1" destOrd="0" parTransId="{1CC1BC72-0654-459F-9381-148F931ACFBC}" sibTransId="{4AAB8C79-640F-435F-8525-4085B31FEABE}"/>
    <dgm:cxn modelId="{32804711-C64A-473F-A4F3-ABEBA97917C0}" type="presParOf" srcId="{ACC97E43-1E24-451D-9B20-A6FF2BD21A33}" destId="{5DB7012D-8FD5-469B-917F-AAABAFE1280C}" srcOrd="0" destOrd="0" presId="urn:microsoft.com/office/officeart/2005/8/layout/vList2"/>
    <dgm:cxn modelId="{A54684BB-5F05-4BDC-9750-8515D82B351B}" type="presParOf" srcId="{ACC97E43-1E24-451D-9B20-A6FF2BD21A33}" destId="{FF359B7A-AC57-4C6F-8E09-5BFD99EBBDC5}" srcOrd="1" destOrd="0" presId="urn:microsoft.com/office/officeart/2005/8/layout/vList2"/>
    <dgm:cxn modelId="{29CD0702-6EF9-4B8A-A43A-803C0D79FE90}" type="presParOf" srcId="{ACC97E43-1E24-451D-9B20-A6FF2BD21A33}" destId="{58A161D5-F0B5-46E8-A8C2-0B53A902E442}" srcOrd="2" destOrd="0" presId="urn:microsoft.com/office/officeart/2005/8/layout/vList2"/>
    <dgm:cxn modelId="{702592EB-9348-4CBE-8396-33487927B219}" type="presParOf" srcId="{ACC97E43-1E24-451D-9B20-A6FF2BD21A33}" destId="{45E6FB19-3934-4B40-A9DC-AEA53A47C30C}" srcOrd="3" destOrd="0" presId="urn:microsoft.com/office/officeart/2005/8/layout/vList2"/>
    <dgm:cxn modelId="{75FE5F01-CC34-4913-90DB-4BE59C939645}" type="presParOf" srcId="{ACC97E43-1E24-451D-9B20-A6FF2BD21A33}" destId="{253EACF2-8B22-430D-A776-F4AB5D158582}" srcOrd="4" destOrd="0" presId="urn:microsoft.com/office/officeart/2005/8/layout/vList2"/>
    <dgm:cxn modelId="{B89BC435-5BCD-4409-91BB-CB89BD253AC6}" type="presParOf" srcId="{ACC97E43-1E24-451D-9B20-A6FF2BD21A33}" destId="{AF4C10C9-6734-471E-959F-0C92E9408F2B}" srcOrd="5" destOrd="0" presId="urn:microsoft.com/office/officeart/2005/8/layout/vList2"/>
    <dgm:cxn modelId="{86C9ABF9-ACAA-447E-BBFA-2E7AF0EC1042}" type="presParOf" srcId="{ACC97E43-1E24-451D-9B20-A6FF2BD21A33}" destId="{A40816E5-7A94-4C44-B328-3638217D53DD}" srcOrd="6" destOrd="0" presId="urn:microsoft.com/office/officeart/2005/8/layout/vList2"/>
    <dgm:cxn modelId="{FE2F7190-110E-414A-8297-BA46C7DA399E}" type="presParOf" srcId="{ACC97E43-1E24-451D-9B20-A6FF2BD21A33}" destId="{706B5418-A959-4105-8817-7A4AE712E8C0}" srcOrd="7" destOrd="0" presId="urn:microsoft.com/office/officeart/2005/8/layout/vList2"/>
    <dgm:cxn modelId="{6DE9EE35-6BE0-4615-B081-E2122B6AAC5E}" type="presParOf" srcId="{ACC97E43-1E24-451D-9B20-A6FF2BD21A33}" destId="{198AA2F6-7BDB-460B-B524-14E970E8880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FFCD194-A96F-4D5E-B7AE-C5DBDB7105E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N"/>
        </a:p>
      </dgm:t>
    </dgm:pt>
    <dgm:pt modelId="{6B0CD660-03CE-42C9-8408-05AEE863909F}">
      <dgm:prSet custT="1"/>
      <dgm:spPr/>
      <dgm:t>
        <a:bodyPr/>
        <a:lstStyle/>
        <a:p>
          <a:r>
            <a:rPr lang="en-GB" sz="1800" b="0" i="0">
              <a:latin typeface="Times New Roman" panose="02020603050405020304" pitchFamily="18" charset="0"/>
              <a:cs typeface="Times New Roman" panose="02020603050405020304" pitchFamily="18" charset="0"/>
            </a:rPr>
            <a:t>Precision for Random Forest in class 0 (deceased) was 0.90, indicating strong predictive accuracy for the deceased.</a:t>
          </a:r>
          <a:endParaRPr lang="en-IN" sz="1800">
            <a:latin typeface="Times New Roman" panose="02020603050405020304" pitchFamily="18" charset="0"/>
            <a:cs typeface="Times New Roman" panose="02020603050405020304" pitchFamily="18" charset="0"/>
          </a:endParaRPr>
        </a:p>
      </dgm:t>
    </dgm:pt>
    <dgm:pt modelId="{94B18539-D431-41E2-A31E-CD3E89F61156}" type="parTrans" cxnId="{8861A1C0-A218-4695-B693-DDB3ED0E6BBF}">
      <dgm:prSet/>
      <dgm:spPr/>
      <dgm:t>
        <a:bodyPr/>
        <a:lstStyle/>
        <a:p>
          <a:endParaRPr lang="en-IN"/>
        </a:p>
      </dgm:t>
    </dgm:pt>
    <dgm:pt modelId="{9452FF78-9BFA-4E25-B972-56FCA8DA8B1F}" type="sibTrans" cxnId="{8861A1C0-A218-4695-B693-DDB3ED0E6BBF}">
      <dgm:prSet/>
      <dgm:spPr/>
      <dgm:t>
        <a:bodyPr/>
        <a:lstStyle/>
        <a:p>
          <a:endParaRPr lang="en-IN"/>
        </a:p>
      </dgm:t>
    </dgm:pt>
    <dgm:pt modelId="{6297818E-4583-4641-A67D-0693ED41BE30}">
      <dgm:prSet custT="1"/>
      <dgm:spPr/>
      <dgm:t>
        <a:bodyPr/>
        <a:lstStyle/>
        <a:p>
          <a:r>
            <a:rPr lang="en-GB" sz="1800" b="0" i="0" dirty="0">
              <a:latin typeface="Times New Roman" panose="02020603050405020304" pitchFamily="18" charset="0"/>
              <a:cs typeface="Times New Roman" panose="02020603050405020304" pitchFamily="18" charset="0"/>
            </a:rPr>
            <a:t>Random Forest's recall for class 0 was 0.85, suggesting missed predictions for some deceased patients, which is a concern.</a:t>
          </a:r>
          <a:endParaRPr lang="en-IN" sz="1800" dirty="0">
            <a:latin typeface="Times New Roman" panose="02020603050405020304" pitchFamily="18" charset="0"/>
            <a:cs typeface="Times New Roman" panose="02020603050405020304" pitchFamily="18" charset="0"/>
          </a:endParaRPr>
        </a:p>
      </dgm:t>
    </dgm:pt>
    <dgm:pt modelId="{22B5554E-DDA8-49B2-A352-D6A98448FD0F}" type="parTrans" cxnId="{97065970-1A19-4A0B-B661-61556FC1042B}">
      <dgm:prSet/>
      <dgm:spPr/>
      <dgm:t>
        <a:bodyPr/>
        <a:lstStyle/>
        <a:p>
          <a:endParaRPr lang="en-IN"/>
        </a:p>
      </dgm:t>
    </dgm:pt>
    <dgm:pt modelId="{0BDF4DF5-6F3A-4575-AD54-70FC7375CD93}" type="sibTrans" cxnId="{97065970-1A19-4A0B-B661-61556FC1042B}">
      <dgm:prSet/>
      <dgm:spPr/>
      <dgm:t>
        <a:bodyPr/>
        <a:lstStyle/>
        <a:p>
          <a:endParaRPr lang="en-IN"/>
        </a:p>
      </dgm:t>
    </dgm:pt>
    <dgm:pt modelId="{6D008574-7020-46E3-8569-5D3BF1135391}">
      <dgm:prSet custT="1"/>
      <dgm:spPr/>
      <dgm:t>
        <a:bodyPr/>
        <a:lstStyle/>
        <a:p>
          <a:r>
            <a:rPr lang="en-GB" sz="1800" b="0" i="0">
              <a:latin typeface="Times New Roman" panose="02020603050405020304" pitchFamily="18" charset="0"/>
              <a:cs typeface="Times New Roman" panose="02020603050405020304" pitchFamily="18" charset="0"/>
            </a:rPr>
            <a:t>XGBoost's recall for class 0 was 0.78, indicating a higher miss rate (22%) for deceased patients compared to Random Forest.</a:t>
          </a:r>
          <a:endParaRPr lang="en-IN" sz="1800">
            <a:latin typeface="Times New Roman" panose="02020603050405020304" pitchFamily="18" charset="0"/>
            <a:cs typeface="Times New Roman" panose="02020603050405020304" pitchFamily="18" charset="0"/>
          </a:endParaRPr>
        </a:p>
      </dgm:t>
    </dgm:pt>
    <dgm:pt modelId="{C5AEB7B9-9F37-48EE-9297-701DDD77682E}" type="parTrans" cxnId="{6F3A6BCC-B19E-464F-ABE9-58A4C1C16A06}">
      <dgm:prSet/>
      <dgm:spPr/>
      <dgm:t>
        <a:bodyPr/>
        <a:lstStyle/>
        <a:p>
          <a:endParaRPr lang="en-IN"/>
        </a:p>
      </dgm:t>
    </dgm:pt>
    <dgm:pt modelId="{1466FBF4-A5EA-47EC-A5BE-9AFABC74CCF5}" type="sibTrans" cxnId="{6F3A6BCC-B19E-464F-ABE9-58A4C1C16A06}">
      <dgm:prSet/>
      <dgm:spPr/>
      <dgm:t>
        <a:bodyPr/>
        <a:lstStyle/>
        <a:p>
          <a:endParaRPr lang="en-IN"/>
        </a:p>
      </dgm:t>
    </dgm:pt>
    <dgm:pt modelId="{B8CF393C-68FE-4C9E-9E68-D14FFF4C56C6}">
      <dgm:prSet custT="1"/>
      <dgm:spPr/>
      <dgm:t>
        <a:bodyPr/>
        <a:lstStyle/>
        <a:p>
          <a:r>
            <a:rPr lang="en-GB" sz="1800" b="0" i="0">
              <a:latin typeface="Times New Roman" panose="02020603050405020304" pitchFamily="18" charset="0"/>
              <a:cs typeface="Times New Roman" panose="02020603050405020304" pitchFamily="18" charset="0"/>
            </a:rPr>
            <a:t>KNN's precision for class 0 was 0.94, but it's recall was low at 0.74, which raised concerns in clinical settings.</a:t>
          </a:r>
          <a:endParaRPr lang="en-IN" sz="1800">
            <a:latin typeface="Times New Roman" panose="02020603050405020304" pitchFamily="18" charset="0"/>
            <a:cs typeface="Times New Roman" panose="02020603050405020304" pitchFamily="18" charset="0"/>
          </a:endParaRPr>
        </a:p>
      </dgm:t>
    </dgm:pt>
    <dgm:pt modelId="{EF559E0D-AB23-47CD-89B2-ABDB5CD3F2CA}" type="parTrans" cxnId="{EA86B844-5663-47AE-BB34-4F9D88DB0B95}">
      <dgm:prSet/>
      <dgm:spPr/>
      <dgm:t>
        <a:bodyPr/>
        <a:lstStyle/>
        <a:p>
          <a:endParaRPr lang="en-IN"/>
        </a:p>
      </dgm:t>
    </dgm:pt>
    <dgm:pt modelId="{40B44EB5-8594-435F-AD26-E497F4071873}" type="sibTrans" cxnId="{EA86B844-5663-47AE-BB34-4F9D88DB0B95}">
      <dgm:prSet/>
      <dgm:spPr/>
      <dgm:t>
        <a:bodyPr/>
        <a:lstStyle/>
        <a:p>
          <a:endParaRPr lang="en-IN"/>
        </a:p>
      </dgm:t>
    </dgm:pt>
    <dgm:pt modelId="{867C2F8C-D867-48A0-8E5F-4B885DC92AFC}">
      <dgm:prSet custT="1"/>
      <dgm:spPr/>
      <dgm:t>
        <a:bodyPr/>
        <a:lstStyle/>
        <a:p>
          <a:r>
            <a:rPr lang="en-GB" sz="1800" b="0" i="0" dirty="0">
              <a:latin typeface="Times New Roman" panose="02020603050405020304" pitchFamily="18" charset="0"/>
              <a:cs typeface="Times New Roman" panose="02020603050405020304" pitchFamily="18" charset="0"/>
            </a:rPr>
            <a:t>Logistic Regression had poor recall (0.68) for class 0, significantly missing deceased patients, which could be dangerous.</a:t>
          </a:r>
          <a:endParaRPr lang="en-IN" sz="1800" dirty="0">
            <a:latin typeface="Times New Roman" panose="02020603050405020304" pitchFamily="18" charset="0"/>
            <a:cs typeface="Times New Roman" panose="02020603050405020304" pitchFamily="18" charset="0"/>
          </a:endParaRPr>
        </a:p>
      </dgm:t>
    </dgm:pt>
    <dgm:pt modelId="{DF0CF140-5220-41B3-B4D5-32E1151ED574}" type="parTrans" cxnId="{F5793320-D237-4198-B634-4BF31CBE2517}">
      <dgm:prSet/>
      <dgm:spPr/>
      <dgm:t>
        <a:bodyPr/>
        <a:lstStyle/>
        <a:p>
          <a:endParaRPr lang="en-IN"/>
        </a:p>
      </dgm:t>
    </dgm:pt>
    <dgm:pt modelId="{331AE5EC-2E51-4DBC-9DCF-6B5CD3D9CBA3}" type="sibTrans" cxnId="{F5793320-D237-4198-B634-4BF31CBE2517}">
      <dgm:prSet/>
      <dgm:spPr/>
      <dgm:t>
        <a:bodyPr/>
        <a:lstStyle/>
        <a:p>
          <a:endParaRPr lang="en-IN"/>
        </a:p>
      </dgm:t>
    </dgm:pt>
    <dgm:pt modelId="{D39112B4-88A0-4F23-B3C4-A001A10E0FB8}" type="pres">
      <dgm:prSet presAssocID="{BFFCD194-A96F-4D5E-B7AE-C5DBDB7105EC}" presName="vert0" presStyleCnt="0">
        <dgm:presLayoutVars>
          <dgm:dir/>
          <dgm:animOne val="branch"/>
          <dgm:animLvl val="lvl"/>
        </dgm:presLayoutVars>
      </dgm:prSet>
      <dgm:spPr/>
    </dgm:pt>
    <dgm:pt modelId="{E55F546A-F4FB-454B-8C04-DD25435A487A}" type="pres">
      <dgm:prSet presAssocID="{6B0CD660-03CE-42C9-8408-05AEE863909F}" presName="thickLine" presStyleLbl="alignNode1" presStyleIdx="0" presStyleCnt="5"/>
      <dgm:spPr/>
    </dgm:pt>
    <dgm:pt modelId="{C30372D1-4CEA-4756-83A6-B7301AE0B89B}" type="pres">
      <dgm:prSet presAssocID="{6B0CD660-03CE-42C9-8408-05AEE863909F}" presName="horz1" presStyleCnt="0"/>
      <dgm:spPr/>
    </dgm:pt>
    <dgm:pt modelId="{676093D6-06F4-4554-A76E-B4D052B39C3A}" type="pres">
      <dgm:prSet presAssocID="{6B0CD660-03CE-42C9-8408-05AEE863909F}" presName="tx1" presStyleLbl="revTx" presStyleIdx="0" presStyleCnt="5"/>
      <dgm:spPr/>
    </dgm:pt>
    <dgm:pt modelId="{CE193911-0466-4F43-8643-37588955C22C}" type="pres">
      <dgm:prSet presAssocID="{6B0CD660-03CE-42C9-8408-05AEE863909F}" presName="vert1" presStyleCnt="0"/>
      <dgm:spPr/>
    </dgm:pt>
    <dgm:pt modelId="{84D8C543-B4A7-4701-85D6-B3C61FF6C2B3}" type="pres">
      <dgm:prSet presAssocID="{6297818E-4583-4641-A67D-0693ED41BE30}" presName="thickLine" presStyleLbl="alignNode1" presStyleIdx="1" presStyleCnt="5"/>
      <dgm:spPr/>
    </dgm:pt>
    <dgm:pt modelId="{B407DB52-EC2F-4C84-B6B6-B5F2D528DC99}" type="pres">
      <dgm:prSet presAssocID="{6297818E-4583-4641-A67D-0693ED41BE30}" presName="horz1" presStyleCnt="0"/>
      <dgm:spPr/>
    </dgm:pt>
    <dgm:pt modelId="{D7236DBF-F99C-4432-9B89-2684CD9F2300}" type="pres">
      <dgm:prSet presAssocID="{6297818E-4583-4641-A67D-0693ED41BE30}" presName="tx1" presStyleLbl="revTx" presStyleIdx="1" presStyleCnt="5"/>
      <dgm:spPr/>
    </dgm:pt>
    <dgm:pt modelId="{626DC28C-C6C8-4E5C-97FB-4A0CBCB1BE7F}" type="pres">
      <dgm:prSet presAssocID="{6297818E-4583-4641-A67D-0693ED41BE30}" presName="vert1" presStyleCnt="0"/>
      <dgm:spPr/>
    </dgm:pt>
    <dgm:pt modelId="{85EFBB73-AFE1-426C-9E76-0F9D0F9D707F}" type="pres">
      <dgm:prSet presAssocID="{6D008574-7020-46E3-8569-5D3BF1135391}" presName="thickLine" presStyleLbl="alignNode1" presStyleIdx="2" presStyleCnt="5"/>
      <dgm:spPr/>
    </dgm:pt>
    <dgm:pt modelId="{5293D9F6-97DE-44AB-8ACA-36B86F1BD8E4}" type="pres">
      <dgm:prSet presAssocID="{6D008574-7020-46E3-8569-5D3BF1135391}" presName="horz1" presStyleCnt="0"/>
      <dgm:spPr/>
    </dgm:pt>
    <dgm:pt modelId="{A8C2D33E-07CB-4590-AC35-63C359E44C30}" type="pres">
      <dgm:prSet presAssocID="{6D008574-7020-46E3-8569-5D3BF1135391}" presName="tx1" presStyleLbl="revTx" presStyleIdx="2" presStyleCnt="5"/>
      <dgm:spPr/>
    </dgm:pt>
    <dgm:pt modelId="{AA5EE3DE-3D7C-446E-BA71-F8B01B525F17}" type="pres">
      <dgm:prSet presAssocID="{6D008574-7020-46E3-8569-5D3BF1135391}" presName="vert1" presStyleCnt="0"/>
      <dgm:spPr/>
    </dgm:pt>
    <dgm:pt modelId="{2894ED9E-19DD-4ACB-9C26-CABD24C8BA5C}" type="pres">
      <dgm:prSet presAssocID="{B8CF393C-68FE-4C9E-9E68-D14FFF4C56C6}" presName="thickLine" presStyleLbl="alignNode1" presStyleIdx="3" presStyleCnt="5"/>
      <dgm:spPr/>
    </dgm:pt>
    <dgm:pt modelId="{D2682354-6ED2-4891-BFB3-1D1BD95737C8}" type="pres">
      <dgm:prSet presAssocID="{B8CF393C-68FE-4C9E-9E68-D14FFF4C56C6}" presName="horz1" presStyleCnt="0"/>
      <dgm:spPr/>
    </dgm:pt>
    <dgm:pt modelId="{699E36C0-21AE-4F4D-8131-7CC177FC79DB}" type="pres">
      <dgm:prSet presAssocID="{B8CF393C-68FE-4C9E-9E68-D14FFF4C56C6}" presName="tx1" presStyleLbl="revTx" presStyleIdx="3" presStyleCnt="5"/>
      <dgm:spPr/>
    </dgm:pt>
    <dgm:pt modelId="{A5EF9529-BCCE-437F-8150-E1C9F5AE47E9}" type="pres">
      <dgm:prSet presAssocID="{B8CF393C-68FE-4C9E-9E68-D14FFF4C56C6}" presName="vert1" presStyleCnt="0"/>
      <dgm:spPr/>
    </dgm:pt>
    <dgm:pt modelId="{F0ACF277-B01D-41DE-A1A7-BC5D96DE28EB}" type="pres">
      <dgm:prSet presAssocID="{867C2F8C-D867-48A0-8E5F-4B885DC92AFC}" presName="thickLine" presStyleLbl="alignNode1" presStyleIdx="4" presStyleCnt="5"/>
      <dgm:spPr/>
    </dgm:pt>
    <dgm:pt modelId="{66661BF4-6F58-49D8-B959-21C10ABAC6E9}" type="pres">
      <dgm:prSet presAssocID="{867C2F8C-D867-48A0-8E5F-4B885DC92AFC}" presName="horz1" presStyleCnt="0"/>
      <dgm:spPr/>
    </dgm:pt>
    <dgm:pt modelId="{9175B61E-DE26-444B-8EC3-BCBCDAB84931}" type="pres">
      <dgm:prSet presAssocID="{867C2F8C-D867-48A0-8E5F-4B885DC92AFC}" presName="tx1" presStyleLbl="revTx" presStyleIdx="4" presStyleCnt="5"/>
      <dgm:spPr/>
    </dgm:pt>
    <dgm:pt modelId="{85CEB6F2-0E5D-4916-9EA7-F4C1CA2BCFF0}" type="pres">
      <dgm:prSet presAssocID="{867C2F8C-D867-48A0-8E5F-4B885DC92AFC}" presName="vert1" presStyleCnt="0"/>
      <dgm:spPr/>
    </dgm:pt>
  </dgm:ptLst>
  <dgm:cxnLst>
    <dgm:cxn modelId="{D0BE741A-F585-4119-BD77-609117B8E150}" type="presOf" srcId="{6D008574-7020-46E3-8569-5D3BF1135391}" destId="{A8C2D33E-07CB-4590-AC35-63C359E44C30}" srcOrd="0" destOrd="0" presId="urn:microsoft.com/office/officeart/2008/layout/LinedList"/>
    <dgm:cxn modelId="{F5793320-D237-4198-B634-4BF31CBE2517}" srcId="{BFFCD194-A96F-4D5E-B7AE-C5DBDB7105EC}" destId="{867C2F8C-D867-48A0-8E5F-4B885DC92AFC}" srcOrd="4" destOrd="0" parTransId="{DF0CF140-5220-41B3-B4D5-32E1151ED574}" sibTransId="{331AE5EC-2E51-4DBC-9DCF-6B5CD3D9CBA3}"/>
    <dgm:cxn modelId="{BB39C021-D55A-4A15-B41C-908A8CD74562}" type="presOf" srcId="{BFFCD194-A96F-4D5E-B7AE-C5DBDB7105EC}" destId="{D39112B4-88A0-4F23-B3C4-A001A10E0FB8}" srcOrd="0" destOrd="0" presId="urn:microsoft.com/office/officeart/2008/layout/LinedList"/>
    <dgm:cxn modelId="{EA86B844-5663-47AE-BB34-4F9D88DB0B95}" srcId="{BFFCD194-A96F-4D5E-B7AE-C5DBDB7105EC}" destId="{B8CF393C-68FE-4C9E-9E68-D14FFF4C56C6}" srcOrd="3" destOrd="0" parTransId="{EF559E0D-AB23-47CD-89B2-ABDB5CD3F2CA}" sibTransId="{40B44EB5-8594-435F-AD26-E497F4071873}"/>
    <dgm:cxn modelId="{A6CE766B-2F24-43EC-8D89-811C24CA0EB2}" type="presOf" srcId="{867C2F8C-D867-48A0-8E5F-4B885DC92AFC}" destId="{9175B61E-DE26-444B-8EC3-BCBCDAB84931}" srcOrd="0" destOrd="0" presId="urn:microsoft.com/office/officeart/2008/layout/LinedList"/>
    <dgm:cxn modelId="{99A6896B-2BD6-4E92-B245-F6FD44BD28B0}" type="presOf" srcId="{B8CF393C-68FE-4C9E-9E68-D14FFF4C56C6}" destId="{699E36C0-21AE-4F4D-8131-7CC177FC79DB}" srcOrd="0" destOrd="0" presId="urn:microsoft.com/office/officeart/2008/layout/LinedList"/>
    <dgm:cxn modelId="{97065970-1A19-4A0B-B661-61556FC1042B}" srcId="{BFFCD194-A96F-4D5E-B7AE-C5DBDB7105EC}" destId="{6297818E-4583-4641-A67D-0693ED41BE30}" srcOrd="1" destOrd="0" parTransId="{22B5554E-DDA8-49B2-A352-D6A98448FD0F}" sibTransId="{0BDF4DF5-6F3A-4575-AD54-70FC7375CD93}"/>
    <dgm:cxn modelId="{4CE80086-5ACB-47C7-B533-45A7928FE165}" type="presOf" srcId="{6297818E-4583-4641-A67D-0693ED41BE30}" destId="{D7236DBF-F99C-4432-9B89-2684CD9F2300}" srcOrd="0" destOrd="0" presId="urn:microsoft.com/office/officeart/2008/layout/LinedList"/>
    <dgm:cxn modelId="{187AE1B8-B79F-46CC-8685-4E80C85C12D9}" type="presOf" srcId="{6B0CD660-03CE-42C9-8408-05AEE863909F}" destId="{676093D6-06F4-4554-A76E-B4D052B39C3A}" srcOrd="0" destOrd="0" presId="urn:microsoft.com/office/officeart/2008/layout/LinedList"/>
    <dgm:cxn modelId="{8861A1C0-A218-4695-B693-DDB3ED0E6BBF}" srcId="{BFFCD194-A96F-4D5E-B7AE-C5DBDB7105EC}" destId="{6B0CD660-03CE-42C9-8408-05AEE863909F}" srcOrd="0" destOrd="0" parTransId="{94B18539-D431-41E2-A31E-CD3E89F61156}" sibTransId="{9452FF78-9BFA-4E25-B972-56FCA8DA8B1F}"/>
    <dgm:cxn modelId="{6F3A6BCC-B19E-464F-ABE9-58A4C1C16A06}" srcId="{BFFCD194-A96F-4D5E-B7AE-C5DBDB7105EC}" destId="{6D008574-7020-46E3-8569-5D3BF1135391}" srcOrd="2" destOrd="0" parTransId="{C5AEB7B9-9F37-48EE-9297-701DDD77682E}" sibTransId="{1466FBF4-A5EA-47EC-A5BE-9AFABC74CCF5}"/>
    <dgm:cxn modelId="{3AAD1AEC-3ADA-4AB1-98A9-E221D4F9C6B9}" type="presParOf" srcId="{D39112B4-88A0-4F23-B3C4-A001A10E0FB8}" destId="{E55F546A-F4FB-454B-8C04-DD25435A487A}" srcOrd="0" destOrd="0" presId="urn:microsoft.com/office/officeart/2008/layout/LinedList"/>
    <dgm:cxn modelId="{C71CB271-ACC9-4F4C-B7D3-980BE2AF689D}" type="presParOf" srcId="{D39112B4-88A0-4F23-B3C4-A001A10E0FB8}" destId="{C30372D1-4CEA-4756-83A6-B7301AE0B89B}" srcOrd="1" destOrd="0" presId="urn:microsoft.com/office/officeart/2008/layout/LinedList"/>
    <dgm:cxn modelId="{89FC9EE0-1D7A-4D95-ACBC-1F3984EF2C83}" type="presParOf" srcId="{C30372D1-4CEA-4756-83A6-B7301AE0B89B}" destId="{676093D6-06F4-4554-A76E-B4D052B39C3A}" srcOrd="0" destOrd="0" presId="urn:microsoft.com/office/officeart/2008/layout/LinedList"/>
    <dgm:cxn modelId="{254F6C1C-890A-4A55-90EA-99CEB511FE64}" type="presParOf" srcId="{C30372D1-4CEA-4756-83A6-B7301AE0B89B}" destId="{CE193911-0466-4F43-8643-37588955C22C}" srcOrd="1" destOrd="0" presId="urn:microsoft.com/office/officeart/2008/layout/LinedList"/>
    <dgm:cxn modelId="{B3942072-35A4-426E-94AE-86D9084E2576}" type="presParOf" srcId="{D39112B4-88A0-4F23-B3C4-A001A10E0FB8}" destId="{84D8C543-B4A7-4701-85D6-B3C61FF6C2B3}" srcOrd="2" destOrd="0" presId="urn:microsoft.com/office/officeart/2008/layout/LinedList"/>
    <dgm:cxn modelId="{AC959803-B8D0-4CB7-84C1-FDC611B098A1}" type="presParOf" srcId="{D39112B4-88A0-4F23-B3C4-A001A10E0FB8}" destId="{B407DB52-EC2F-4C84-B6B6-B5F2D528DC99}" srcOrd="3" destOrd="0" presId="urn:microsoft.com/office/officeart/2008/layout/LinedList"/>
    <dgm:cxn modelId="{2C7E3ACC-319F-4BD3-B2A3-D621F2A7FC1E}" type="presParOf" srcId="{B407DB52-EC2F-4C84-B6B6-B5F2D528DC99}" destId="{D7236DBF-F99C-4432-9B89-2684CD9F2300}" srcOrd="0" destOrd="0" presId="urn:microsoft.com/office/officeart/2008/layout/LinedList"/>
    <dgm:cxn modelId="{FA439DBB-9C51-4F2F-85D6-7D542108FC6D}" type="presParOf" srcId="{B407DB52-EC2F-4C84-B6B6-B5F2D528DC99}" destId="{626DC28C-C6C8-4E5C-97FB-4A0CBCB1BE7F}" srcOrd="1" destOrd="0" presId="urn:microsoft.com/office/officeart/2008/layout/LinedList"/>
    <dgm:cxn modelId="{35A5431E-F0E6-4974-86B2-497C3BA4CBB5}" type="presParOf" srcId="{D39112B4-88A0-4F23-B3C4-A001A10E0FB8}" destId="{85EFBB73-AFE1-426C-9E76-0F9D0F9D707F}" srcOrd="4" destOrd="0" presId="urn:microsoft.com/office/officeart/2008/layout/LinedList"/>
    <dgm:cxn modelId="{DF10C436-E773-4BE0-8418-041669DF8EBA}" type="presParOf" srcId="{D39112B4-88A0-4F23-B3C4-A001A10E0FB8}" destId="{5293D9F6-97DE-44AB-8ACA-36B86F1BD8E4}" srcOrd="5" destOrd="0" presId="urn:microsoft.com/office/officeart/2008/layout/LinedList"/>
    <dgm:cxn modelId="{284AEC8A-8792-4DE6-826F-61A42232545C}" type="presParOf" srcId="{5293D9F6-97DE-44AB-8ACA-36B86F1BD8E4}" destId="{A8C2D33E-07CB-4590-AC35-63C359E44C30}" srcOrd="0" destOrd="0" presId="urn:microsoft.com/office/officeart/2008/layout/LinedList"/>
    <dgm:cxn modelId="{9D8ACB6D-217D-4FF1-B9D4-7116F36FE2C1}" type="presParOf" srcId="{5293D9F6-97DE-44AB-8ACA-36B86F1BD8E4}" destId="{AA5EE3DE-3D7C-446E-BA71-F8B01B525F17}" srcOrd="1" destOrd="0" presId="urn:microsoft.com/office/officeart/2008/layout/LinedList"/>
    <dgm:cxn modelId="{72BC10E5-6740-445B-81A7-AB6EE3CBD312}" type="presParOf" srcId="{D39112B4-88A0-4F23-B3C4-A001A10E0FB8}" destId="{2894ED9E-19DD-4ACB-9C26-CABD24C8BA5C}" srcOrd="6" destOrd="0" presId="urn:microsoft.com/office/officeart/2008/layout/LinedList"/>
    <dgm:cxn modelId="{B143A3B2-795B-4B6C-93F8-DFB8CC2DBA67}" type="presParOf" srcId="{D39112B4-88A0-4F23-B3C4-A001A10E0FB8}" destId="{D2682354-6ED2-4891-BFB3-1D1BD95737C8}" srcOrd="7" destOrd="0" presId="urn:microsoft.com/office/officeart/2008/layout/LinedList"/>
    <dgm:cxn modelId="{15B59F72-6595-4711-9C97-33F84B66CB40}" type="presParOf" srcId="{D2682354-6ED2-4891-BFB3-1D1BD95737C8}" destId="{699E36C0-21AE-4F4D-8131-7CC177FC79DB}" srcOrd="0" destOrd="0" presId="urn:microsoft.com/office/officeart/2008/layout/LinedList"/>
    <dgm:cxn modelId="{91B30B49-83AE-4F3D-926C-7E5A9CBF12C1}" type="presParOf" srcId="{D2682354-6ED2-4891-BFB3-1D1BD95737C8}" destId="{A5EF9529-BCCE-437F-8150-E1C9F5AE47E9}" srcOrd="1" destOrd="0" presId="urn:microsoft.com/office/officeart/2008/layout/LinedList"/>
    <dgm:cxn modelId="{5A0E392F-B97A-4A93-8621-BD7F74294FD5}" type="presParOf" srcId="{D39112B4-88A0-4F23-B3C4-A001A10E0FB8}" destId="{F0ACF277-B01D-41DE-A1A7-BC5D96DE28EB}" srcOrd="8" destOrd="0" presId="urn:microsoft.com/office/officeart/2008/layout/LinedList"/>
    <dgm:cxn modelId="{569992E2-C6BC-428A-B3B2-6A0B40844008}" type="presParOf" srcId="{D39112B4-88A0-4F23-B3C4-A001A10E0FB8}" destId="{66661BF4-6F58-49D8-B959-21C10ABAC6E9}" srcOrd="9" destOrd="0" presId="urn:microsoft.com/office/officeart/2008/layout/LinedList"/>
    <dgm:cxn modelId="{85BBB1CF-AC29-482B-B850-DAB92707B9D6}" type="presParOf" srcId="{66661BF4-6F58-49D8-B959-21C10ABAC6E9}" destId="{9175B61E-DE26-444B-8EC3-BCBCDAB84931}" srcOrd="0" destOrd="0" presId="urn:microsoft.com/office/officeart/2008/layout/LinedList"/>
    <dgm:cxn modelId="{E95D8DA0-00AF-463B-856F-3BDA74FA3CD4}" type="presParOf" srcId="{66661BF4-6F58-49D8-B959-21C10ABAC6E9}" destId="{85CEB6F2-0E5D-4916-9EA7-F4C1CA2BCFF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B23281-BAE4-4B6B-8059-CCD00E461B5D}" type="doc">
      <dgm:prSet loTypeId="urn:microsoft.com/office/officeart/2008/layout/VerticalCurvedList" loCatId="list" qsTypeId="urn:microsoft.com/office/officeart/2005/8/quickstyle/simple4" qsCatId="simple" csTypeId="urn:microsoft.com/office/officeart/2005/8/colors/accent1_2" csCatId="accent1"/>
      <dgm:spPr/>
      <dgm:t>
        <a:bodyPr/>
        <a:lstStyle/>
        <a:p>
          <a:endParaRPr lang="en-IN"/>
        </a:p>
      </dgm:t>
    </dgm:pt>
    <dgm:pt modelId="{688198B8-FC13-446D-9D5A-F67E9347867F}">
      <dgm:prSet custT="1"/>
      <dgm:spPr/>
      <dgm:t>
        <a:bodyPr/>
        <a:lstStyle/>
        <a:p>
          <a:r>
            <a:rPr lang="en-GB" sz="1600" b="0" i="0" dirty="0">
              <a:latin typeface="Times New Roman" panose="02020603050405020304" pitchFamily="18" charset="0"/>
              <a:cs typeface="Times New Roman" panose="02020603050405020304" pitchFamily="18" charset="0"/>
            </a:rPr>
            <a:t>Random Forest's ROC AUC was 0.8706, outperforming all other models in distinguishing between deceased and surviving patients.</a:t>
          </a:r>
          <a:endParaRPr lang="en-IN" sz="1600" dirty="0">
            <a:latin typeface="Times New Roman" panose="02020603050405020304" pitchFamily="18" charset="0"/>
            <a:cs typeface="Times New Roman" panose="02020603050405020304" pitchFamily="18" charset="0"/>
          </a:endParaRPr>
        </a:p>
      </dgm:t>
    </dgm:pt>
    <dgm:pt modelId="{D777C1E7-9DFA-4C25-9ABC-19E4F745486B}" type="parTrans" cxnId="{8B5D4E70-42A4-41A1-8371-A0BC3F178760}">
      <dgm:prSet/>
      <dgm:spPr/>
      <dgm:t>
        <a:bodyPr/>
        <a:lstStyle/>
        <a:p>
          <a:endParaRPr lang="en-IN"/>
        </a:p>
      </dgm:t>
    </dgm:pt>
    <dgm:pt modelId="{FCE57F28-B5F2-4877-910A-17D7D6EE4E72}" type="sibTrans" cxnId="{8B5D4E70-42A4-41A1-8371-A0BC3F178760}">
      <dgm:prSet/>
      <dgm:spPr/>
      <dgm:t>
        <a:bodyPr/>
        <a:lstStyle/>
        <a:p>
          <a:endParaRPr lang="en-IN"/>
        </a:p>
      </dgm:t>
    </dgm:pt>
    <dgm:pt modelId="{9DFBA656-4417-4BC0-885B-4F2169D94671}">
      <dgm:prSet custT="1"/>
      <dgm:spPr/>
      <dgm:t>
        <a:bodyPr/>
        <a:lstStyle/>
        <a:p>
          <a:r>
            <a:rPr lang="en-GB" sz="1600" b="0" i="0">
              <a:latin typeface="Times New Roman" panose="02020603050405020304" pitchFamily="18" charset="0"/>
              <a:cs typeface="Times New Roman" panose="02020603050405020304" pitchFamily="18" charset="0"/>
            </a:rPr>
            <a:t>PR AUC for Random Forest was 0.94, showing excellent recall performance on the minority class (deceased patients).</a:t>
          </a:r>
          <a:endParaRPr lang="en-IN" sz="1600">
            <a:latin typeface="Times New Roman" panose="02020603050405020304" pitchFamily="18" charset="0"/>
            <a:cs typeface="Times New Roman" panose="02020603050405020304" pitchFamily="18" charset="0"/>
          </a:endParaRPr>
        </a:p>
      </dgm:t>
    </dgm:pt>
    <dgm:pt modelId="{0A9CE3E3-A479-4461-A224-E684822BDE74}" type="parTrans" cxnId="{F09A0B21-063C-454F-B380-6DF449A23B0E}">
      <dgm:prSet/>
      <dgm:spPr/>
      <dgm:t>
        <a:bodyPr/>
        <a:lstStyle/>
        <a:p>
          <a:endParaRPr lang="en-IN"/>
        </a:p>
      </dgm:t>
    </dgm:pt>
    <dgm:pt modelId="{98AC9E3C-B7B4-465F-9DB5-894307674B78}" type="sibTrans" cxnId="{F09A0B21-063C-454F-B380-6DF449A23B0E}">
      <dgm:prSet/>
      <dgm:spPr/>
      <dgm:t>
        <a:bodyPr/>
        <a:lstStyle/>
        <a:p>
          <a:endParaRPr lang="en-IN"/>
        </a:p>
      </dgm:t>
    </dgm:pt>
    <dgm:pt modelId="{01576F5E-F62A-4DDF-857B-687279034857}">
      <dgm:prSet custT="1"/>
      <dgm:spPr/>
      <dgm:t>
        <a:bodyPr/>
        <a:lstStyle/>
        <a:p>
          <a:r>
            <a:rPr lang="en-GB" sz="1600" b="0" i="0">
              <a:latin typeface="Times New Roman" panose="02020603050405020304" pitchFamily="18" charset="0"/>
              <a:cs typeface="Times New Roman" panose="02020603050405020304" pitchFamily="18" charset="0"/>
            </a:rPr>
            <a:t>Random Forest significantly outperformed SOFA and qSOFA in distinguishing deceased from survivors, with ROC AUC of 0.8706 vs 0.70-0.80 for SOFA and qSOFA.</a:t>
          </a:r>
          <a:endParaRPr lang="en-IN" sz="1600">
            <a:latin typeface="Times New Roman" panose="02020603050405020304" pitchFamily="18" charset="0"/>
            <a:cs typeface="Times New Roman" panose="02020603050405020304" pitchFamily="18" charset="0"/>
          </a:endParaRPr>
        </a:p>
      </dgm:t>
    </dgm:pt>
    <dgm:pt modelId="{360BE95E-5C0E-4E84-B333-AC2E9ED0E78D}" type="parTrans" cxnId="{15ACF448-E63D-4BCC-9E23-2AB5A9CFDB86}">
      <dgm:prSet/>
      <dgm:spPr/>
      <dgm:t>
        <a:bodyPr/>
        <a:lstStyle/>
        <a:p>
          <a:endParaRPr lang="en-IN"/>
        </a:p>
      </dgm:t>
    </dgm:pt>
    <dgm:pt modelId="{62E8FA61-7580-41E5-BCD6-A6E280D1827D}" type="sibTrans" cxnId="{15ACF448-E63D-4BCC-9E23-2AB5A9CFDB86}">
      <dgm:prSet/>
      <dgm:spPr/>
      <dgm:t>
        <a:bodyPr/>
        <a:lstStyle/>
        <a:p>
          <a:endParaRPr lang="en-IN"/>
        </a:p>
      </dgm:t>
    </dgm:pt>
    <dgm:pt modelId="{5917E1AA-AD6C-4E42-800B-088A8BBD3F1C}">
      <dgm:prSet custT="1"/>
      <dgm:spPr/>
      <dgm:t>
        <a:bodyPr/>
        <a:lstStyle/>
        <a:p>
          <a:r>
            <a:rPr lang="en-GB" sz="1600" b="0" i="0" dirty="0">
              <a:latin typeface="Times New Roman" panose="02020603050405020304" pitchFamily="18" charset="0"/>
              <a:cs typeface="Times New Roman" panose="02020603050405020304" pitchFamily="18" charset="0"/>
            </a:rPr>
            <a:t>PR AUC for Random Forest (0.94) was also superior to SOFA and </a:t>
          </a:r>
          <a:r>
            <a:rPr lang="en-GB" sz="1600" b="0" i="0" dirty="0" err="1">
              <a:latin typeface="Times New Roman" panose="02020603050405020304" pitchFamily="18" charset="0"/>
              <a:cs typeface="Times New Roman" panose="02020603050405020304" pitchFamily="18" charset="0"/>
            </a:rPr>
            <a:t>qSOFA</a:t>
          </a:r>
          <a:r>
            <a:rPr lang="en-GB" sz="1600" b="0" i="0" dirty="0">
              <a:latin typeface="Times New Roman" panose="02020603050405020304" pitchFamily="18" charset="0"/>
              <a:cs typeface="Times New Roman" panose="02020603050405020304" pitchFamily="18" charset="0"/>
            </a:rPr>
            <a:t>, highlighting its better performance for identifying deceased patients in imbalanced datasets.</a:t>
          </a:r>
          <a:endParaRPr lang="en-IN" sz="1600" dirty="0">
            <a:latin typeface="Times New Roman" panose="02020603050405020304" pitchFamily="18" charset="0"/>
            <a:cs typeface="Times New Roman" panose="02020603050405020304" pitchFamily="18" charset="0"/>
          </a:endParaRPr>
        </a:p>
      </dgm:t>
    </dgm:pt>
    <dgm:pt modelId="{300ACDE7-AB7D-4C37-9BA7-113D15C3006A}" type="parTrans" cxnId="{B2A8990F-C2A0-42E7-94E4-5DFA6020CC5A}">
      <dgm:prSet/>
      <dgm:spPr/>
      <dgm:t>
        <a:bodyPr/>
        <a:lstStyle/>
        <a:p>
          <a:endParaRPr lang="en-IN"/>
        </a:p>
      </dgm:t>
    </dgm:pt>
    <dgm:pt modelId="{EEB5F3F3-4D13-48FA-A6D0-4F0B54D29B1C}" type="sibTrans" cxnId="{B2A8990F-C2A0-42E7-94E4-5DFA6020CC5A}">
      <dgm:prSet/>
      <dgm:spPr/>
      <dgm:t>
        <a:bodyPr/>
        <a:lstStyle/>
        <a:p>
          <a:endParaRPr lang="en-IN"/>
        </a:p>
      </dgm:t>
    </dgm:pt>
    <dgm:pt modelId="{04C0ACBC-68A9-48A8-827C-D37AA0920D15}" type="pres">
      <dgm:prSet presAssocID="{3EB23281-BAE4-4B6B-8059-CCD00E461B5D}" presName="Name0" presStyleCnt="0">
        <dgm:presLayoutVars>
          <dgm:chMax val="7"/>
          <dgm:chPref val="7"/>
          <dgm:dir/>
        </dgm:presLayoutVars>
      </dgm:prSet>
      <dgm:spPr/>
    </dgm:pt>
    <dgm:pt modelId="{D37F0734-A067-4EE5-B5A6-7CFC6CB13C2D}" type="pres">
      <dgm:prSet presAssocID="{3EB23281-BAE4-4B6B-8059-CCD00E461B5D}" presName="Name1" presStyleCnt="0"/>
      <dgm:spPr/>
    </dgm:pt>
    <dgm:pt modelId="{9F94560B-57F8-4639-A0A3-73A1A94F5F16}" type="pres">
      <dgm:prSet presAssocID="{3EB23281-BAE4-4B6B-8059-CCD00E461B5D}" presName="cycle" presStyleCnt="0"/>
      <dgm:spPr/>
    </dgm:pt>
    <dgm:pt modelId="{9286BCBD-B449-4E52-802E-E0E2CDF80E1D}" type="pres">
      <dgm:prSet presAssocID="{3EB23281-BAE4-4B6B-8059-CCD00E461B5D}" presName="srcNode" presStyleLbl="node1" presStyleIdx="0" presStyleCnt="4"/>
      <dgm:spPr/>
    </dgm:pt>
    <dgm:pt modelId="{ACC7452F-B8E9-45DD-93CF-89386EAC0C9E}" type="pres">
      <dgm:prSet presAssocID="{3EB23281-BAE4-4B6B-8059-CCD00E461B5D}" presName="conn" presStyleLbl="parChTrans1D2" presStyleIdx="0" presStyleCnt="1"/>
      <dgm:spPr/>
    </dgm:pt>
    <dgm:pt modelId="{90A4B363-E1D5-4BF9-8949-35176E3806C0}" type="pres">
      <dgm:prSet presAssocID="{3EB23281-BAE4-4B6B-8059-CCD00E461B5D}" presName="extraNode" presStyleLbl="node1" presStyleIdx="0" presStyleCnt="4"/>
      <dgm:spPr/>
    </dgm:pt>
    <dgm:pt modelId="{B6D3E79E-7756-4A1D-8F69-0CA18B38F2E0}" type="pres">
      <dgm:prSet presAssocID="{3EB23281-BAE4-4B6B-8059-CCD00E461B5D}" presName="dstNode" presStyleLbl="node1" presStyleIdx="0" presStyleCnt="4"/>
      <dgm:spPr/>
    </dgm:pt>
    <dgm:pt modelId="{0A30E13F-B4A6-41F1-93E3-8B2D0AB2F41A}" type="pres">
      <dgm:prSet presAssocID="{688198B8-FC13-446D-9D5A-F67E9347867F}" presName="text_1" presStyleLbl="node1" presStyleIdx="0" presStyleCnt="4">
        <dgm:presLayoutVars>
          <dgm:bulletEnabled val="1"/>
        </dgm:presLayoutVars>
      </dgm:prSet>
      <dgm:spPr/>
    </dgm:pt>
    <dgm:pt modelId="{A3640C18-1C2E-46C2-8582-DD2E11737423}" type="pres">
      <dgm:prSet presAssocID="{688198B8-FC13-446D-9D5A-F67E9347867F}" presName="accent_1" presStyleCnt="0"/>
      <dgm:spPr/>
    </dgm:pt>
    <dgm:pt modelId="{6959D40D-D233-434F-B9E4-10D2DADB899A}" type="pres">
      <dgm:prSet presAssocID="{688198B8-FC13-446D-9D5A-F67E9347867F}" presName="accentRepeatNode" presStyleLbl="solidFgAcc1" presStyleIdx="0" presStyleCnt="4"/>
      <dgm:spPr/>
    </dgm:pt>
    <dgm:pt modelId="{08D42375-C847-496B-B033-FAAE4B286A9A}" type="pres">
      <dgm:prSet presAssocID="{9DFBA656-4417-4BC0-885B-4F2169D94671}" presName="text_2" presStyleLbl="node1" presStyleIdx="1" presStyleCnt="4">
        <dgm:presLayoutVars>
          <dgm:bulletEnabled val="1"/>
        </dgm:presLayoutVars>
      </dgm:prSet>
      <dgm:spPr/>
    </dgm:pt>
    <dgm:pt modelId="{A659F961-DF01-429B-A92A-34ECA246B312}" type="pres">
      <dgm:prSet presAssocID="{9DFBA656-4417-4BC0-885B-4F2169D94671}" presName="accent_2" presStyleCnt="0"/>
      <dgm:spPr/>
    </dgm:pt>
    <dgm:pt modelId="{95FBCFE8-1945-43CB-A95F-3A4D7BB4EDB3}" type="pres">
      <dgm:prSet presAssocID="{9DFBA656-4417-4BC0-885B-4F2169D94671}" presName="accentRepeatNode" presStyleLbl="solidFgAcc1" presStyleIdx="1" presStyleCnt="4"/>
      <dgm:spPr/>
    </dgm:pt>
    <dgm:pt modelId="{87EF602A-66CF-4E0B-944E-813D560016B3}" type="pres">
      <dgm:prSet presAssocID="{01576F5E-F62A-4DDF-857B-687279034857}" presName="text_3" presStyleLbl="node1" presStyleIdx="2" presStyleCnt="4">
        <dgm:presLayoutVars>
          <dgm:bulletEnabled val="1"/>
        </dgm:presLayoutVars>
      </dgm:prSet>
      <dgm:spPr/>
    </dgm:pt>
    <dgm:pt modelId="{03120A76-A10C-4B25-BDD1-3D5F308B029B}" type="pres">
      <dgm:prSet presAssocID="{01576F5E-F62A-4DDF-857B-687279034857}" presName="accent_3" presStyleCnt="0"/>
      <dgm:spPr/>
    </dgm:pt>
    <dgm:pt modelId="{8C15F262-9261-4366-A3F2-802A163B6F51}" type="pres">
      <dgm:prSet presAssocID="{01576F5E-F62A-4DDF-857B-687279034857}" presName="accentRepeatNode" presStyleLbl="solidFgAcc1" presStyleIdx="2" presStyleCnt="4"/>
      <dgm:spPr/>
    </dgm:pt>
    <dgm:pt modelId="{5F7B8AAD-0CCF-44AD-A3DA-7A72FD5180BB}" type="pres">
      <dgm:prSet presAssocID="{5917E1AA-AD6C-4E42-800B-088A8BBD3F1C}" presName="text_4" presStyleLbl="node1" presStyleIdx="3" presStyleCnt="4">
        <dgm:presLayoutVars>
          <dgm:bulletEnabled val="1"/>
        </dgm:presLayoutVars>
      </dgm:prSet>
      <dgm:spPr/>
    </dgm:pt>
    <dgm:pt modelId="{8C5FC1B2-042A-42ED-A8EB-62B052516FD0}" type="pres">
      <dgm:prSet presAssocID="{5917E1AA-AD6C-4E42-800B-088A8BBD3F1C}" presName="accent_4" presStyleCnt="0"/>
      <dgm:spPr/>
    </dgm:pt>
    <dgm:pt modelId="{65F68B03-AB5A-4C21-91B9-26D6EC6CB2B2}" type="pres">
      <dgm:prSet presAssocID="{5917E1AA-AD6C-4E42-800B-088A8BBD3F1C}" presName="accentRepeatNode" presStyleLbl="solidFgAcc1" presStyleIdx="3" presStyleCnt="4"/>
      <dgm:spPr/>
    </dgm:pt>
  </dgm:ptLst>
  <dgm:cxnLst>
    <dgm:cxn modelId="{B2A8990F-C2A0-42E7-94E4-5DFA6020CC5A}" srcId="{3EB23281-BAE4-4B6B-8059-CCD00E461B5D}" destId="{5917E1AA-AD6C-4E42-800B-088A8BBD3F1C}" srcOrd="3" destOrd="0" parTransId="{300ACDE7-AB7D-4C37-9BA7-113D15C3006A}" sibTransId="{EEB5F3F3-4D13-48FA-A6D0-4F0B54D29B1C}"/>
    <dgm:cxn modelId="{F09A0B21-063C-454F-B380-6DF449A23B0E}" srcId="{3EB23281-BAE4-4B6B-8059-CCD00E461B5D}" destId="{9DFBA656-4417-4BC0-885B-4F2169D94671}" srcOrd="1" destOrd="0" parTransId="{0A9CE3E3-A479-4461-A224-E684822BDE74}" sibTransId="{98AC9E3C-B7B4-465F-9DB5-894307674B78}"/>
    <dgm:cxn modelId="{F3114B29-483C-4421-89FF-EAD01EE88C77}" type="presOf" srcId="{01576F5E-F62A-4DDF-857B-687279034857}" destId="{87EF602A-66CF-4E0B-944E-813D560016B3}" srcOrd="0" destOrd="0" presId="urn:microsoft.com/office/officeart/2008/layout/VerticalCurvedList"/>
    <dgm:cxn modelId="{8BFACA2C-E776-400E-AF67-B9E233586258}" type="presOf" srcId="{688198B8-FC13-446D-9D5A-F67E9347867F}" destId="{0A30E13F-B4A6-41F1-93E3-8B2D0AB2F41A}" srcOrd="0" destOrd="0" presId="urn:microsoft.com/office/officeart/2008/layout/VerticalCurvedList"/>
    <dgm:cxn modelId="{15ACF448-E63D-4BCC-9E23-2AB5A9CFDB86}" srcId="{3EB23281-BAE4-4B6B-8059-CCD00E461B5D}" destId="{01576F5E-F62A-4DDF-857B-687279034857}" srcOrd="2" destOrd="0" parTransId="{360BE95E-5C0E-4E84-B333-AC2E9ED0E78D}" sibTransId="{62E8FA61-7580-41E5-BCD6-A6E280D1827D}"/>
    <dgm:cxn modelId="{9B43904E-0EB5-4C27-9D29-B04609D78F9A}" type="presOf" srcId="{5917E1AA-AD6C-4E42-800B-088A8BBD3F1C}" destId="{5F7B8AAD-0CCF-44AD-A3DA-7A72FD5180BB}" srcOrd="0" destOrd="0" presId="urn:microsoft.com/office/officeart/2008/layout/VerticalCurvedList"/>
    <dgm:cxn modelId="{8B5D4E70-42A4-41A1-8371-A0BC3F178760}" srcId="{3EB23281-BAE4-4B6B-8059-CCD00E461B5D}" destId="{688198B8-FC13-446D-9D5A-F67E9347867F}" srcOrd="0" destOrd="0" parTransId="{D777C1E7-9DFA-4C25-9ABC-19E4F745486B}" sibTransId="{FCE57F28-B5F2-4877-910A-17D7D6EE4E72}"/>
    <dgm:cxn modelId="{1D014C74-CFCC-4D61-8A52-78342CF93F70}" type="presOf" srcId="{9DFBA656-4417-4BC0-885B-4F2169D94671}" destId="{08D42375-C847-496B-B033-FAAE4B286A9A}" srcOrd="0" destOrd="0" presId="urn:microsoft.com/office/officeart/2008/layout/VerticalCurvedList"/>
    <dgm:cxn modelId="{E4737D81-E9BE-4D7C-AD9C-E83F2E2D0831}" type="presOf" srcId="{FCE57F28-B5F2-4877-910A-17D7D6EE4E72}" destId="{ACC7452F-B8E9-45DD-93CF-89386EAC0C9E}" srcOrd="0" destOrd="0" presId="urn:microsoft.com/office/officeart/2008/layout/VerticalCurvedList"/>
    <dgm:cxn modelId="{BF6A11AD-46EE-4812-A615-3CF3A131EDB0}" type="presOf" srcId="{3EB23281-BAE4-4B6B-8059-CCD00E461B5D}" destId="{04C0ACBC-68A9-48A8-827C-D37AA0920D15}" srcOrd="0" destOrd="0" presId="urn:microsoft.com/office/officeart/2008/layout/VerticalCurvedList"/>
    <dgm:cxn modelId="{F56A2AEC-8994-4B64-911B-C85B5B68C2A3}" type="presParOf" srcId="{04C0ACBC-68A9-48A8-827C-D37AA0920D15}" destId="{D37F0734-A067-4EE5-B5A6-7CFC6CB13C2D}" srcOrd="0" destOrd="0" presId="urn:microsoft.com/office/officeart/2008/layout/VerticalCurvedList"/>
    <dgm:cxn modelId="{06F33306-2F91-4D67-91E9-715B22B885ED}" type="presParOf" srcId="{D37F0734-A067-4EE5-B5A6-7CFC6CB13C2D}" destId="{9F94560B-57F8-4639-A0A3-73A1A94F5F16}" srcOrd="0" destOrd="0" presId="urn:microsoft.com/office/officeart/2008/layout/VerticalCurvedList"/>
    <dgm:cxn modelId="{D2D6726E-60EE-418E-93A1-083BFFC6B29E}" type="presParOf" srcId="{9F94560B-57F8-4639-A0A3-73A1A94F5F16}" destId="{9286BCBD-B449-4E52-802E-E0E2CDF80E1D}" srcOrd="0" destOrd="0" presId="urn:microsoft.com/office/officeart/2008/layout/VerticalCurvedList"/>
    <dgm:cxn modelId="{ADF19498-6AF3-47A4-8C34-BEF4B1E52F90}" type="presParOf" srcId="{9F94560B-57F8-4639-A0A3-73A1A94F5F16}" destId="{ACC7452F-B8E9-45DD-93CF-89386EAC0C9E}" srcOrd="1" destOrd="0" presId="urn:microsoft.com/office/officeart/2008/layout/VerticalCurvedList"/>
    <dgm:cxn modelId="{4F1F726C-6FD4-4C21-8D85-81BE7EE4B3A0}" type="presParOf" srcId="{9F94560B-57F8-4639-A0A3-73A1A94F5F16}" destId="{90A4B363-E1D5-4BF9-8949-35176E3806C0}" srcOrd="2" destOrd="0" presId="urn:microsoft.com/office/officeart/2008/layout/VerticalCurvedList"/>
    <dgm:cxn modelId="{D4D136AD-32C4-4963-9AF8-39BE52EC0090}" type="presParOf" srcId="{9F94560B-57F8-4639-A0A3-73A1A94F5F16}" destId="{B6D3E79E-7756-4A1D-8F69-0CA18B38F2E0}" srcOrd="3" destOrd="0" presId="urn:microsoft.com/office/officeart/2008/layout/VerticalCurvedList"/>
    <dgm:cxn modelId="{ED0BD23F-A202-4CEA-8AD4-2CE1B67EC725}" type="presParOf" srcId="{D37F0734-A067-4EE5-B5A6-7CFC6CB13C2D}" destId="{0A30E13F-B4A6-41F1-93E3-8B2D0AB2F41A}" srcOrd="1" destOrd="0" presId="urn:microsoft.com/office/officeart/2008/layout/VerticalCurvedList"/>
    <dgm:cxn modelId="{020CF7D2-E1F5-4CEE-8288-730B84594E85}" type="presParOf" srcId="{D37F0734-A067-4EE5-B5A6-7CFC6CB13C2D}" destId="{A3640C18-1C2E-46C2-8582-DD2E11737423}" srcOrd="2" destOrd="0" presId="urn:microsoft.com/office/officeart/2008/layout/VerticalCurvedList"/>
    <dgm:cxn modelId="{CC721C3E-6BE1-4BEB-B3F9-4E9C1524D575}" type="presParOf" srcId="{A3640C18-1C2E-46C2-8582-DD2E11737423}" destId="{6959D40D-D233-434F-B9E4-10D2DADB899A}" srcOrd="0" destOrd="0" presId="urn:microsoft.com/office/officeart/2008/layout/VerticalCurvedList"/>
    <dgm:cxn modelId="{326B5385-644E-419B-AF81-DF4FB060103C}" type="presParOf" srcId="{D37F0734-A067-4EE5-B5A6-7CFC6CB13C2D}" destId="{08D42375-C847-496B-B033-FAAE4B286A9A}" srcOrd="3" destOrd="0" presId="urn:microsoft.com/office/officeart/2008/layout/VerticalCurvedList"/>
    <dgm:cxn modelId="{C21B62A9-BB04-420C-8FFB-F09861DD334C}" type="presParOf" srcId="{D37F0734-A067-4EE5-B5A6-7CFC6CB13C2D}" destId="{A659F961-DF01-429B-A92A-34ECA246B312}" srcOrd="4" destOrd="0" presId="urn:microsoft.com/office/officeart/2008/layout/VerticalCurvedList"/>
    <dgm:cxn modelId="{FEC12DC1-4611-46B7-BA1C-6F52F6663EE4}" type="presParOf" srcId="{A659F961-DF01-429B-A92A-34ECA246B312}" destId="{95FBCFE8-1945-43CB-A95F-3A4D7BB4EDB3}" srcOrd="0" destOrd="0" presId="urn:microsoft.com/office/officeart/2008/layout/VerticalCurvedList"/>
    <dgm:cxn modelId="{CC07C5DF-1909-4E73-9188-49F82F63F732}" type="presParOf" srcId="{D37F0734-A067-4EE5-B5A6-7CFC6CB13C2D}" destId="{87EF602A-66CF-4E0B-944E-813D560016B3}" srcOrd="5" destOrd="0" presId="urn:microsoft.com/office/officeart/2008/layout/VerticalCurvedList"/>
    <dgm:cxn modelId="{9DDA22CE-F40F-4479-8DA5-870A265A98BA}" type="presParOf" srcId="{D37F0734-A067-4EE5-B5A6-7CFC6CB13C2D}" destId="{03120A76-A10C-4B25-BDD1-3D5F308B029B}" srcOrd="6" destOrd="0" presId="urn:microsoft.com/office/officeart/2008/layout/VerticalCurvedList"/>
    <dgm:cxn modelId="{CEE1CB3C-93A7-4EF8-A69B-14C4EF116C00}" type="presParOf" srcId="{03120A76-A10C-4B25-BDD1-3D5F308B029B}" destId="{8C15F262-9261-4366-A3F2-802A163B6F51}" srcOrd="0" destOrd="0" presId="urn:microsoft.com/office/officeart/2008/layout/VerticalCurvedList"/>
    <dgm:cxn modelId="{FF2862A5-5059-458A-8F76-C4B4E716C899}" type="presParOf" srcId="{D37F0734-A067-4EE5-B5A6-7CFC6CB13C2D}" destId="{5F7B8AAD-0CCF-44AD-A3DA-7A72FD5180BB}" srcOrd="7" destOrd="0" presId="urn:microsoft.com/office/officeart/2008/layout/VerticalCurvedList"/>
    <dgm:cxn modelId="{D4758E0E-DED1-4117-BFF6-7F1D2492CD2B}" type="presParOf" srcId="{D37F0734-A067-4EE5-B5A6-7CFC6CB13C2D}" destId="{8C5FC1B2-042A-42ED-A8EB-62B052516FD0}" srcOrd="8" destOrd="0" presId="urn:microsoft.com/office/officeart/2008/layout/VerticalCurvedList"/>
    <dgm:cxn modelId="{51723CBA-E95C-4BBF-BBF0-36805CFDCB83}" type="presParOf" srcId="{8C5FC1B2-042A-42ED-A8EB-62B052516FD0}" destId="{65F68B03-AB5A-4C21-91B9-26D6EC6CB2B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8F965-A6F9-4082-B754-20DE05B4ECAD}">
      <dsp:nvSpPr>
        <dsp:cNvPr id="0" name=""/>
        <dsp:cNvSpPr/>
      </dsp:nvSpPr>
      <dsp:spPr>
        <a:xfrm>
          <a:off x="0" y="37750"/>
          <a:ext cx="10430588" cy="74880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latin typeface="Times New Roman" panose="02020603050405020304" pitchFamily="18" charset="0"/>
              <a:cs typeface="Times New Roman" panose="02020603050405020304" pitchFamily="18" charset="0"/>
            </a:rPr>
            <a:t>Sepsis is a life-threatening condition that requires early detection and timely intervention for survival.</a:t>
          </a:r>
          <a:endParaRPr lang="en-IN" sz="1800" kern="1200">
            <a:latin typeface="Times New Roman" panose="02020603050405020304" pitchFamily="18" charset="0"/>
            <a:cs typeface="Times New Roman" panose="02020603050405020304" pitchFamily="18" charset="0"/>
          </a:endParaRPr>
        </a:p>
      </dsp:txBody>
      <dsp:txXfrm>
        <a:off x="36553" y="74303"/>
        <a:ext cx="10357482" cy="675694"/>
      </dsp:txXfrm>
    </dsp:sp>
    <dsp:sp modelId="{239C9644-D73F-48EA-827F-ED860B1E7AF1}">
      <dsp:nvSpPr>
        <dsp:cNvPr id="0" name=""/>
        <dsp:cNvSpPr/>
      </dsp:nvSpPr>
      <dsp:spPr>
        <a:xfrm>
          <a:off x="0" y="901750"/>
          <a:ext cx="10430588" cy="74880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Machine learning algorithms offer a promising approach to predict sepsis outcomes and improve clinical decision-making.</a:t>
          </a:r>
          <a:endParaRPr lang="en-IN" sz="1800" kern="1200" dirty="0">
            <a:latin typeface="Times New Roman" panose="02020603050405020304" pitchFamily="18" charset="0"/>
            <a:cs typeface="Times New Roman" panose="02020603050405020304" pitchFamily="18" charset="0"/>
          </a:endParaRPr>
        </a:p>
      </dsp:txBody>
      <dsp:txXfrm>
        <a:off x="36553" y="938303"/>
        <a:ext cx="10357482" cy="675694"/>
      </dsp:txXfrm>
    </dsp:sp>
    <dsp:sp modelId="{E472D8F1-1EB6-4ACB-BC2B-A1561CD64811}">
      <dsp:nvSpPr>
        <dsp:cNvPr id="0" name=""/>
        <dsp:cNvSpPr/>
      </dsp:nvSpPr>
      <dsp:spPr>
        <a:xfrm>
          <a:off x="0" y="1765750"/>
          <a:ext cx="10430588" cy="74880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latin typeface="Times New Roman" panose="02020603050405020304" pitchFamily="18" charset="0"/>
              <a:cs typeface="Times New Roman" panose="02020603050405020304" pitchFamily="18" charset="0"/>
            </a:rPr>
            <a:t>Accurate prediction models help healthcare providers efficiently allocate resources and manage patient care.</a:t>
          </a:r>
          <a:endParaRPr lang="en-IN" sz="1800" kern="1200">
            <a:latin typeface="Times New Roman" panose="02020603050405020304" pitchFamily="18" charset="0"/>
            <a:cs typeface="Times New Roman" panose="02020603050405020304" pitchFamily="18" charset="0"/>
          </a:endParaRPr>
        </a:p>
      </dsp:txBody>
      <dsp:txXfrm>
        <a:off x="36553" y="1802303"/>
        <a:ext cx="10357482" cy="675694"/>
      </dsp:txXfrm>
    </dsp:sp>
    <dsp:sp modelId="{E628385F-A8AA-468D-B7E3-09C4581AEFEC}">
      <dsp:nvSpPr>
        <dsp:cNvPr id="0" name=""/>
        <dsp:cNvSpPr/>
      </dsp:nvSpPr>
      <dsp:spPr>
        <a:xfrm>
          <a:off x="0" y="2629750"/>
          <a:ext cx="10430588" cy="74880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This study evaluates various machine learning models to predict sepsis outcomes and enhance clinical workflows.</a:t>
          </a:r>
          <a:endParaRPr lang="en-IN" sz="1800" kern="1200" dirty="0">
            <a:latin typeface="Times New Roman" panose="02020603050405020304" pitchFamily="18" charset="0"/>
            <a:cs typeface="Times New Roman" panose="02020603050405020304" pitchFamily="18" charset="0"/>
          </a:endParaRPr>
        </a:p>
      </dsp:txBody>
      <dsp:txXfrm>
        <a:off x="36553" y="2666303"/>
        <a:ext cx="10357482" cy="67569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A19EC-CEEB-4D3A-B22B-BD34577E31DA}">
      <dsp:nvSpPr>
        <dsp:cNvPr id="0" name=""/>
        <dsp:cNvSpPr/>
      </dsp:nvSpPr>
      <dsp:spPr>
        <a:xfrm>
          <a:off x="0" y="37750"/>
          <a:ext cx="10553137" cy="74880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Random Forest outperformed all models, achieving the highest accuracy and best precision-recall balance for predicting sepsis outcomes.</a:t>
          </a:r>
          <a:endParaRPr lang="en-IN" sz="1800" kern="1200" dirty="0">
            <a:latin typeface="Times New Roman" panose="02020603050405020304" pitchFamily="18" charset="0"/>
            <a:cs typeface="Times New Roman" panose="02020603050405020304" pitchFamily="18" charset="0"/>
          </a:endParaRPr>
        </a:p>
      </dsp:txBody>
      <dsp:txXfrm>
        <a:off x="36553" y="74303"/>
        <a:ext cx="10480031" cy="675694"/>
      </dsp:txXfrm>
    </dsp:sp>
    <dsp:sp modelId="{D70C6D4F-D759-4016-868E-C5B60299ED1F}">
      <dsp:nvSpPr>
        <dsp:cNvPr id="0" name=""/>
        <dsp:cNvSpPr/>
      </dsp:nvSpPr>
      <dsp:spPr>
        <a:xfrm>
          <a:off x="0" y="901750"/>
          <a:ext cx="10553137" cy="74880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err="1">
              <a:latin typeface="Times New Roman" panose="02020603050405020304" pitchFamily="18" charset="0"/>
              <a:cs typeface="Times New Roman" panose="02020603050405020304" pitchFamily="18" charset="0"/>
            </a:rPr>
            <a:t>XGBoost</a:t>
          </a:r>
          <a:r>
            <a:rPr lang="en-GB" sz="1800" b="0" i="0" kern="1200" dirty="0">
              <a:latin typeface="Times New Roman" panose="02020603050405020304" pitchFamily="18" charset="0"/>
              <a:cs typeface="Times New Roman" panose="02020603050405020304" pitchFamily="18" charset="0"/>
            </a:rPr>
            <a:t> performed slightly worse than Random Forest, especially in handling imbalanced data, requiring further tuning for better results.</a:t>
          </a:r>
          <a:endParaRPr lang="en-IN" sz="1800" kern="1200" dirty="0">
            <a:latin typeface="Times New Roman" panose="02020603050405020304" pitchFamily="18" charset="0"/>
            <a:cs typeface="Times New Roman" panose="02020603050405020304" pitchFamily="18" charset="0"/>
          </a:endParaRPr>
        </a:p>
      </dsp:txBody>
      <dsp:txXfrm>
        <a:off x="36553" y="938303"/>
        <a:ext cx="10480031" cy="675694"/>
      </dsp:txXfrm>
    </dsp:sp>
    <dsp:sp modelId="{FE046F72-FFB2-4D44-AD55-5E8EEF878ACA}">
      <dsp:nvSpPr>
        <dsp:cNvPr id="0" name=""/>
        <dsp:cNvSpPr/>
      </dsp:nvSpPr>
      <dsp:spPr>
        <a:xfrm>
          <a:off x="0" y="1765750"/>
          <a:ext cx="10553137" cy="74880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latin typeface="Times New Roman" panose="02020603050405020304" pitchFamily="18" charset="0"/>
              <a:cs typeface="Times New Roman" panose="02020603050405020304" pitchFamily="18" charset="0"/>
            </a:rPr>
            <a:t>Logistic Regression and Decision Tree struggled with lower accuracy and recall, making them less effective for clinical sepsis predictions.</a:t>
          </a:r>
          <a:endParaRPr lang="en-IN" sz="1800" kern="1200">
            <a:latin typeface="Times New Roman" panose="02020603050405020304" pitchFamily="18" charset="0"/>
            <a:cs typeface="Times New Roman" panose="02020603050405020304" pitchFamily="18" charset="0"/>
          </a:endParaRPr>
        </a:p>
      </dsp:txBody>
      <dsp:txXfrm>
        <a:off x="36553" y="1802303"/>
        <a:ext cx="10480031" cy="675694"/>
      </dsp:txXfrm>
    </dsp:sp>
    <dsp:sp modelId="{BF3422B4-9245-40CE-9005-6856172CDF31}">
      <dsp:nvSpPr>
        <dsp:cNvPr id="0" name=""/>
        <dsp:cNvSpPr/>
      </dsp:nvSpPr>
      <dsp:spPr>
        <a:xfrm>
          <a:off x="0" y="2629750"/>
          <a:ext cx="10553137" cy="74880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KNN showed decent accuracy but had significant issues with false positives and false negatives, limiting its clinical utility.</a:t>
          </a:r>
          <a:endParaRPr lang="en-IN" sz="1800" kern="1200" dirty="0">
            <a:latin typeface="Times New Roman" panose="02020603050405020304" pitchFamily="18" charset="0"/>
            <a:cs typeface="Times New Roman" panose="02020603050405020304" pitchFamily="18" charset="0"/>
          </a:endParaRPr>
        </a:p>
      </dsp:txBody>
      <dsp:txXfrm>
        <a:off x="36553" y="2666303"/>
        <a:ext cx="10480031" cy="675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BC189-ED50-4358-835A-FE46CA6D6C15}">
      <dsp:nvSpPr>
        <dsp:cNvPr id="0" name=""/>
        <dsp:cNvSpPr/>
      </dsp:nvSpPr>
      <dsp:spPr>
        <a:xfrm>
          <a:off x="0" y="0"/>
          <a:ext cx="640534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B0BA5-F7E7-4BD5-A044-E673895990CA}">
      <dsp:nvSpPr>
        <dsp:cNvPr id="0" name=""/>
        <dsp:cNvSpPr/>
      </dsp:nvSpPr>
      <dsp:spPr>
        <a:xfrm>
          <a:off x="0" y="0"/>
          <a:ext cx="6405342" cy="996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0" i="0" kern="1200">
              <a:latin typeface="Times New Roman" panose="02020603050405020304" pitchFamily="18" charset="0"/>
              <a:cs typeface="Times New Roman" panose="02020603050405020304" pitchFamily="18" charset="0"/>
            </a:rPr>
            <a:t>Predicting sepsis outcomes is critical but challenging due to the life-threatening nature of the condition and urgency of intervention.</a:t>
          </a:r>
          <a:endParaRPr lang="en-IN" sz="1800" kern="1200">
            <a:latin typeface="Times New Roman" panose="02020603050405020304" pitchFamily="18" charset="0"/>
            <a:cs typeface="Times New Roman" panose="02020603050405020304" pitchFamily="18" charset="0"/>
          </a:endParaRPr>
        </a:p>
      </dsp:txBody>
      <dsp:txXfrm>
        <a:off x="0" y="0"/>
        <a:ext cx="6405342" cy="996459"/>
      </dsp:txXfrm>
    </dsp:sp>
    <dsp:sp modelId="{608DE1A3-621D-44DC-BB98-D34D500DD7A2}">
      <dsp:nvSpPr>
        <dsp:cNvPr id="0" name=""/>
        <dsp:cNvSpPr/>
      </dsp:nvSpPr>
      <dsp:spPr>
        <a:xfrm>
          <a:off x="0" y="996459"/>
          <a:ext cx="640534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C93D06-AA79-49A1-B604-7A8B75703A93}">
      <dsp:nvSpPr>
        <dsp:cNvPr id="0" name=""/>
        <dsp:cNvSpPr/>
      </dsp:nvSpPr>
      <dsp:spPr>
        <a:xfrm>
          <a:off x="0" y="996459"/>
          <a:ext cx="6405342" cy="996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Imbalanced datasets in sepsis prediction models can lead to biased results, particularly for minority classes like deceased patients.</a:t>
          </a:r>
          <a:endParaRPr lang="en-IN" sz="1800" kern="1200" dirty="0">
            <a:latin typeface="Times New Roman" panose="02020603050405020304" pitchFamily="18" charset="0"/>
            <a:cs typeface="Times New Roman" panose="02020603050405020304" pitchFamily="18" charset="0"/>
          </a:endParaRPr>
        </a:p>
      </dsp:txBody>
      <dsp:txXfrm>
        <a:off x="0" y="996459"/>
        <a:ext cx="6405342" cy="996459"/>
      </dsp:txXfrm>
    </dsp:sp>
    <dsp:sp modelId="{CEAE575D-0E8A-4A20-97BD-87530F47C897}">
      <dsp:nvSpPr>
        <dsp:cNvPr id="0" name=""/>
        <dsp:cNvSpPr/>
      </dsp:nvSpPr>
      <dsp:spPr>
        <a:xfrm>
          <a:off x="0" y="1992918"/>
          <a:ext cx="640534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D1759A-EA7B-4CD7-935A-373F48D526AF}">
      <dsp:nvSpPr>
        <dsp:cNvPr id="0" name=""/>
        <dsp:cNvSpPr/>
      </dsp:nvSpPr>
      <dsp:spPr>
        <a:xfrm>
          <a:off x="0" y="1992918"/>
          <a:ext cx="6405342" cy="996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Accurate predictions are essential in healthcare for timely interventions, reducing mortality, and optimizing resource allocation.</a:t>
          </a:r>
          <a:endParaRPr lang="en-IN" sz="1800" kern="1200" dirty="0">
            <a:latin typeface="Times New Roman" panose="02020603050405020304" pitchFamily="18" charset="0"/>
            <a:cs typeface="Times New Roman" panose="02020603050405020304" pitchFamily="18" charset="0"/>
          </a:endParaRPr>
        </a:p>
      </dsp:txBody>
      <dsp:txXfrm>
        <a:off x="0" y="1992918"/>
        <a:ext cx="6405342" cy="996459"/>
      </dsp:txXfrm>
    </dsp:sp>
    <dsp:sp modelId="{8BDE17A1-D494-4E48-BA1A-C8E78327ECA7}">
      <dsp:nvSpPr>
        <dsp:cNvPr id="0" name=""/>
        <dsp:cNvSpPr/>
      </dsp:nvSpPr>
      <dsp:spPr>
        <a:xfrm>
          <a:off x="0" y="2989377"/>
          <a:ext cx="640534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50E106-8942-4CEC-BF10-C20D504F30DE}">
      <dsp:nvSpPr>
        <dsp:cNvPr id="0" name=""/>
        <dsp:cNvSpPr/>
      </dsp:nvSpPr>
      <dsp:spPr>
        <a:xfrm>
          <a:off x="0" y="2989376"/>
          <a:ext cx="6405342" cy="996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Current models face difficulties in distinguishing between survivors and deceased patients, affecting model reliability and clinical applicability.</a:t>
          </a:r>
          <a:endParaRPr lang="en-IN" sz="1800" kern="1200" dirty="0">
            <a:latin typeface="Times New Roman" panose="02020603050405020304" pitchFamily="18" charset="0"/>
            <a:cs typeface="Times New Roman" panose="02020603050405020304" pitchFamily="18" charset="0"/>
          </a:endParaRPr>
        </a:p>
      </dsp:txBody>
      <dsp:txXfrm>
        <a:off x="0" y="2989376"/>
        <a:ext cx="6405342" cy="9964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3111F-F5D9-4CA7-98D2-BF2870654833}">
      <dsp:nvSpPr>
        <dsp:cNvPr id="0" name=""/>
        <dsp:cNvSpPr/>
      </dsp:nvSpPr>
      <dsp:spPr>
        <a:xfrm>
          <a:off x="2692269" y="1862"/>
          <a:ext cx="5310000" cy="895942"/>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To develop and implement real-time Random Forest and </a:t>
          </a:r>
          <a:r>
            <a:rPr lang="en-GB" sz="1800" b="0" i="0" kern="1200" dirty="0" err="1">
              <a:latin typeface="Times New Roman" panose="02020603050405020304" pitchFamily="18" charset="0"/>
              <a:cs typeface="Times New Roman" panose="02020603050405020304" pitchFamily="18" charset="0"/>
            </a:rPr>
            <a:t>XGBoost</a:t>
          </a:r>
          <a:r>
            <a:rPr lang="en-GB" sz="1800" b="0" i="0" kern="1200" dirty="0">
              <a:latin typeface="Times New Roman" panose="02020603050405020304" pitchFamily="18" charset="0"/>
              <a:cs typeface="Times New Roman" panose="02020603050405020304" pitchFamily="18" charset="0"/>
            </a:rPr>
            <a:t> models for continuous monitoring of patient vital signs and lab results to detect early signs of sepsis.</a:t>
          </a:r>
          <a:endParaRPr lang="en-IN" sz="1800" kern="1200" dirty="0">
            <a:latin typeface="Times New Roman" panose="02020603050405020304" pitchFamily="18" charset="0"/>
            <a:cs typeface="Times New Roman" panose="02020603050405020304" pitchFamily="18" charset="0"/>
          </a:endParaRPr>
        </a:p>
      </dsp:txBody>
      <dsp:txXfrm>
        <a:off x="2692269" y="1862"/>
        <a:ext cx="5310000" cy="895942"/>
      </dsp:txXfrm>
    </dsp:sp>
    <dsp:sp modelId="{B4E10C60-57A0-4DF6-A391-EE554836FB8F}">
      <dsp:nvSpPr>
        <dsp:cNvPr id="0" name=""/>
        <dsp:cNvSpPr/>
      </dsp:nvSpPr>
      <dsp:spPr>
        <a:xfrm>
          <a:off x="2602269" y="942602"/>
          <a:ext cx="5490000" cy="895942"/>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To evaluate model performance using Area Under the ROC Curve (AUC) and Precision-Recall metrics, ensuring accurate early detection while minimizing false positives.</a:t>
          </a:r>
          <a:endParaRPr lang="en-IN" sz="1800" kern="1200" dirty="0">
            <a:latin typeface="Times New Roman" panose="02020603050405020304" pitchFamily="18" charset="0"/>
            <a:cs typeface="Times New Roman" panose="02020603050405020304" pitchFamily="18" charset="0"/>
          </a:endParaRPr>
        </a:p>
      </dsp:txBody>
      <dsp:txXfrm>
        <a:off x="2602269" y="942602"/>
        <a:ext cx="5490000" cy="895942"/>
      </dsp:txXfrm>
    </dsp:sp>
    <dsp:sp modelId="{372A0355-B0D4-4934-B323-DEB5E3ADB795}">
      <dsp:nvSpPr>
        <dsp:cNvPr id="0" name=""/>
        <dsp:cNvSpPr/>
      </dsp:nvSpPr>
      <dsp:spPr>
        <a:xfrm>
          <a:off x="2754120" y="1883341"/>
          <a:ext cx="5186297" cy="895942"/>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b="0" i="0" kern="1200">
              <a:latin typeface="Times New Roman" panose="02020603050405020304" pitchFamily="18" charset="0"/>
              <a:cs typeface="Times New Roman" panose="02020603050405020304" pitchFamily="18" charset="0"/>
            </a:rPr>
            <a:t>To compare model outputs with standard clinical sepsis scoring systems, such as SOFA and qSOFA, and assess improvements in early detection timing and accuracy.</a:t>
          </a:r>
          <a:endParaRPr lang="en-IN" sz="1800" kern="1200">
            <a:latin typeface="Times New Roman" panose="02020603050405020304" pitchFamily="18" charset="0"/>
            <a:cs typeface="Times New Roman" panose="02020603050405020304" pitchFamily="18" charset="0"/>
          </a:endParaRPr>
        </a:p>
      </dsp:txBody>
      <dsp:txXfrm>
        <a:off x="2754120" y="1883341"/>
        <a:ext cx="5186297" cy="895942"/>
      </dsp:txXfrm>
    </dsp:sp>
    <dsp:sp modelId="{2CCA1520-CFA5-4D27-99B3-F62E0C8F8EEC}">
      <dsp:nvSpPr>
        <dsp:cNvPr id="0" name=""/>
        <dsp:cNvSpPr/>
      </dsp:nvSpPr>
      <dsp:spPr>
        <a:xfrm>
          <a:off x="1567269" y="2824080"/>
          <a:ext cx="7560000" cy="895942"/>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To recommend further improvements in model design and implementation, focusing on data collection methods, feature selection, and integration strategies for enhancing clinical applicability and effectiveness in sepsis prediction.</a:t>
          </a:r>
          <a:endParaRPr lang="en-IN" sz="1800" kern="1200" dirty="0">
            <a:latin typeface="Times New Roman" panose="02020603050405020304" pitchFamily="18" charset="0"/>
            <a:cs typeface="Times New Roman" panose="02020603050405020304" pitchFamily="18" charset="0"/>
          </a:endParaRPr>
        </a:p>
      </dsp:txBody>
      <dsp:txXfrm>
        <a:off x="1567269" y="2824080"/>
        <a:ext cx="7560000" cy="8959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57FA0-ED9F-4506-920A-C4047E85E0A4}">
      <dsp:nvSpPr>
        <dsp:cNvPr id="0" name=""/>
        <dsp:cNvSpPr/>
      </dsp:nvSpPr>
      <dsp:spPr>
        <a:xfrm>
          <a:off x="0" y="825"/>
          <a:ext cx="10232625" cy="84415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How effective are Random Forest and </a:t>
          </a:r>
          <a:r>
            <a:rPr lang="en-GB" sz="1800" b="0" i="0" kern="1200" dirty="0" err="1">
              <a:latin typeface="Times New Roman" panose="02020603050405020304" pitchFamily="18" charset="0"/>
              <a:cs typeface="Times New Roman" panose="02020603050405020304" pitchFamily="18" charset="0"/>
            </a:rPr>
            <a:t>XGBoost</a:t>
          </a:r>
          <a:r>
            <a:rPr lang="en-GB" sz="1800" b="0" i="0" kern="1200" dirty="0">
              <a:latin typeface="Times New Roman" panose="02020603050405020304" pitchFamily="18" charset="0"/>
              <a:cs typeface="Times New Roman" panose="02020603050405020304" pitchFamily="18" charset="0"/>
            </a:rPr>
            <a:t> models in detecting early signs of sepsis using continuous monitoring of patient vital signs and lab results, compared to existing clinical scoring systems like SOFA and </a:t>
          </a:r>
          <a:r>
            <a:rPr lang="en-GB" sz="1800" b="0" i="0" kern="1200" dirty="0" err="1">
              <a:latin typeface="Times New Roman" panose="02020603050405020304" pitchFamily="18" charset="0"/>
              <a:cs typeface="Times New Roman" panose="02020603050405020304" pitchFamily="18" charset="0"/>
            </a:rPr>
            <a:t>qSOFA</a:t>
          </a:r>
          <a:r>
            <a:rPr lang="en-GB" sz="1800" b="0" i="0" kern="1200" dirty="0">
              <a:latin typeface="Times New Roman" panose="02020603050405020304" pitchFamily="18" charset="0"/>
              <a:cs typeface="Times New Roman" panose="02020603050405020304" pitchFamily="18" charset="0"/>
            </a:rPr>
            <a:t>?</a:t>
          </a:r>
          <a:endParaRPr lang="en-IN" sz="1800" kern="1200" dirty="0">
            <a:latin typeface="Times New Roman" panose="02020603050405020304" pitchFamily="18" charset="0"/>
            <a:cs typeface="Times New Roman" panose="02020603050405020304" pitchFamily="18" charset="0"/>
          </a:endParaRPr>
        </a:p>
      </dsp:txBody>
      <dsp:txXfrm>
        <a:off x="41208" y="42033"/>
        <a:ext cx="10150209" cy="761743"/>
      </dsp:txXfrm>
    </dsp:sp>
    <dsp:sp modelId="{46744A0A-8F4B-4C41-BCB5-35AD724F6F4C}">
      <dsp:nvSpPr>
        <dsp:cNvPr id="0" name=""/>
        <dsp:cNvSpPr/>
      </dsp:nvSpPr>
      <dsp:spPr>
        <a:xfrm>
          <a:off x="0" y="857655"/>
          <a:ext cx="10232625" cy="84415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What is the predictive accuracy of the Random Forest and </a:t>
          </a:r>
          <a:r>
            <a:rPr lang="en-GB" sz="1800" b="0" i="0" kern="1200" dirty="0" err="1">
              <a:latin typeface="Times New Roman" panose="02020603050405020304" pitchFamily="18" charset="0"/>
              <a:cs typeface="Times New Roman" panose="02020603050405020304" pitchFamily="18" charset="0"/>
            </a:rPr>
            <a:t>XGBoost</a:t>
          </a:r>
          <a:r>
            <a:rPr lang="en-GB" sz="1800" b="0" i="0" kern="1200" dirty="0">
              <a:latin typeface="Times New Roman" panose="02020603050405020304" pitchFamily="18" charset="0"/>
              <a:cs typeface="Times New Roman" panose="02020603050405020304" pitchFamily="18" charset="0"/>
            </a:rPr>
            <a:t> models for early sepsis detection, as measured by the Area Under the ROC Curve (AUC) and Precision-Recall metrics?</a:t>
          </a:r>
          <a:endParaRPr lang="en-IN" sz="1800" kern="1200" dirty="0">
            <a:latin typeface="Times New Roman" panose="02020603050405020304" pitchFamily="18" charset="0"/>
            <a:cs typeface="Times New Roman" panose="02020603050405020304" pitchFamily="18" charset="0"/>
          </a:endParaRPr>
        </a:p>
      </dsp:txBody>
      <dsp:txXfrm>
        <a:off x="41208" y="898863"/>
        <a:ext cx="10150209" cy="761743"/>
      </dsp:txXfrm>
    </dsp:sp>
    <dsp:sp modelId="{0A1B856B-617E-4177-97B9-BAB587E64A25}">
      <dsp:nvSpPr>
        <dsp:cNvPr id="0" name=""/>
        <dsp:cNvSpPr/>
      </dsp:nvSpPr>
      <dsp:spPr>
        <a:xfrm>
          <a:off x="0" y="1714485"/>
          <a:ext cx="10232625" cy="84415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latin typeface="Times New Roman" panose="02020603050405020304" pitchFamily="18" charset="0"/>
              <a:cs typeface="Times New Roman" panose="02020603050405020304" pitchFamily="18" charset="0"/>
            </a:rPr>
            <a:t>In what ways do machine learning models reduce false positives in sepsis detection, and how does this impact clinical decision-making compared to standard methods like SOFA and qSOFA?</a:t>
          </a:r>
          <a:endParaRPr lang="en-IN" sz="1800" kern="1200">
            <a:latin typeface="Times New Roman" panose="02020603050405020304" pitchFamily="18" charset="0"/>
            <a:cs typeface="Times New Roman" panose="02020603050405020304" pitchFamily="18" charset="0"/>
          </a:endParaRPr>
        </a:p>
      </dsp:txBody>
      <dsp:txXfrm>
        <a:off x="41208" y="1755693"/>
        <a:ext cx="10150209" cy="761743"/>
      </dsp:txXfrm>
    </dsp:sp>
    <dsp:sp modelId="{2865BB7D-8974-48F0-9F54-B49F213B1320}">
      <dsp:nvSpPr>
        <dsp:cNvPr id="0" name=""/>
        <dsp:cNvSpPr/>
      </dsp:nvSpPr>
      <dsp:spPr>
        <a:xfrm>
          <a:off x="0" y="2571315"/>
          <a:ext cx="10232625" cy="84415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What improvements in data collection, feature selection, and integration strategies are necessary to optimize real-time machine learning models for early sepsis detection in clinical settings?</a:t>
          </a:r>
          <a:endParaRPr lang="en-IN" sz="1800" kern="1200" dirty="0">
            <a:latin typeface="Times New Roman" panose="02020603050405020304" pitchFamily="18" charset="0"/>
            <a:cs typeface="Times New Roman" panose="02020603050405020304" pitchFamily="18" charset="0"/>
          </a:endParaRPr>
        </a:p>
      </dsp:txBody>
      <dsp:txXfrm>
        <a:off x="41208" y="2612523"/>
        <a:ext cx="10150209" cy="7617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B9FEC-30A4-4AD0-943F-0DF5D6808A07}">
      <dsp:nvSpPr>
        <dsp:cNvPr id="0" name=""/>
        <dsp:cNvSpPr/>
      </dsp:nvSpPr>
      <dsp:spPr>
        <a:xfrm>
          <a:off x="0" y="52752"/>
          <a:ext cx="6424197" cy="94769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latin typeface="Times New Roman" panose="02020603050405020304" pitchFamily="18" charset="0"/>
              <a:cs typeface="Times New Roman" panose="02020603050405020304" pitchFamily="18" charset="0"/>
            </a:rPr>
            <a:t>Moor et al. (2021) reviewed studies applying machine learning for early sepsis prediction in ICU, highlighting inter-study variability and model effectiveness.</a:t>
          </a:r>
          <a:endParaRPr lang="en-IN" sz="1800" kern="1200">
            <a:latin typeface="Times New Roman" panose="02020603050405020304" pitchFamily="18" charset="0"/>
            <a:cs typeface="Times New Roman" panose="02020603050405020304" pitchFamily="18" charset="0"/>
          </a:endParaRPr>
        </a:p>
      </dsp:txBody>
      <dsp:txXfrm>
        <a:off x="46263" y="99015"/>
        <a:ext cx="6331671" cy="855173"/>
      </dsp:txXfrm>
    </dsp:sp>
    <dsp:sp modelId="{E23DD9C5-1EE1-461F-BB45-42043E4531C5}">
      <dsp:nvSpPr>
        <dsp:cNvPr id="0" name=""/>
        <dsp:cNvSpPr/>
      </dsp:nvSpPr>
      <dsp:spPr>
        <a:xfrm>
          <a:off x="0" y="1052292"/>
          <a:ext cx="6424197" cy="94769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err="1">
              <a:latin typeface="Times New Roman" panose="02020603050405020304" pitchFamily="18" charset="0"/>
              <a:cs typeface="Times New Roman" panose="02020603050405020304" pitchFamily="18" charset="0"/>
            </a:rPr>
            <a:t>Fleuren</a:t>
          </a:r>
          <a:r>
            <a:rPr lang="en-GB" sz="1800" b="0" i="0" kern="1200" dirty="0">
              <a:latin typeface="Times New Roman" panose="02020603050405020304" pitchFamily="18" charset="0"/>
              <a:cs typeface="Times New Roman" panose="02020603050405020304" pitchFamily="18" charset="0"/>
            </a:rPr>
            <a:t> et al. (2020) conducted a meta-analysis showing machine learning models' AUROC ranges from 0.68 to 0.99 for ICU sepsis prediction.</a:t>
          </a:r>
          <a:endParaRPr lang="en-IN" sz="1800" kern="1200" dirty="0">
            <a:latin typeface="Times New Roman" panose="02020603050405020304" pitchFamily="18" charset="0"/>
            <a:cs typeface="Times New Roman" panose="02020603050405020304" pitchFamily="18" charset="0"/>
          </a:endParaRPr>
        </a:p>
      </dsp:txBody>
      <dsp:txXfrm>
        <a:off x="46263" y="1098555"/>
        <a:ext cx="6331671" cy="855173"/>
      </dsp:txXfrm>
    </dsp:sp>
    <dsp:sp modelId="{C34A5818-4FDE-4951-80D0-D4250B728222}">
      <dsp:nvSpPr>
        <dsp:cNvPr id="0" name=""/>
        <dsp:cNvSpPr/>
      </dsp:nvSpPr>
      <dsp:spPr>
        <a:xfrm>
          <a:off x="0" y="2051832"/>
          <a:ext cx="6424197" cy="94769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latin typeface="Times New Roman" panose="02020603050405020304" pitchFamily="18" charset="0"/>
              <a:cs typeface="Times New Roman" panose="02020603050405020304" pitchFamily="18" charset="0"/>
            </a:rPr>
            <a:t>Bedoya et al. (2020) validated a deep learning model, outperforming traditional methods, with a C-statistic of 0.88 for sepsis detection.</a:t>
          </a:r>
          <a:endParaRPr lang="en-IN" sz="1800" kern="1200">
            <a:latin typeface="Times New Roman" panose="02020603050405020304" pitchFamily="18" charset="0"/>
            <a:cs typeface="Times New Roman" panose="02020603050405020304" pitchFamily="18" charset="0"/>
          </a:endParaRPr>
        </a:p>
      </dsp:txBody>
      <dsp:txXfrm>
        <a:off x="46263" y="2098095"/>
        <a:ext cx="6331671" cy="855173"/>
      </dsp:txXfrm>
    </dsp:sp>
    <dsp:sp modelId="{EBD6A8BF-7F52-44E7-89FB-4483A2076780}">
      <dsp:nvSpPr>
        <dsp:cNvPr id="0" name=""/>
        <dsp:cNvSpPr/>
      </dsp:nvSpPr>
      <dsp:spPr>
        <a:xfrm>
          <a:off x="0" y="3051372"/>
          <a:ext cx="6424197" cy="94769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Sendak et al. (2020) demonstrated successful integration of a deep learning sepsis model, Sepsis Watch, into clinical care, improving early detection.</a:t>
          </a:r>
          <a:endParaRPr lang="en-IN" sz="1800" kern="1200" dirty="0">
            <a:latin typeface="Times New Roman" panose="02020603050405020304" pitchFamily="18" charset="0"/>
            <a:cs typeface="Times New Roman" panose="02020603050405020304" pitchFamily="18" charset="0"/>
          </a:endParaRPr>
        </a:p>
      </dsp:txBody>
      <dsp:txXfrm>
        <a:off x="46263" y="3097635"/>
        <a:ext cx="6331671" cy="8551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1FD1E-2B86-489E-81B0-16198EA7C01E}">
      <dsp:nvSpPr>
        <dsp:cNvPr id="0" name=""/>
        <dsp:cNvSpPr/>
      </dsp:nvSpPr>
      <dsp:spPr>
        <a:xfrm>
          <a:off x="4579" y="516150"/>
          <a:ext cx="2002308" cy="2383998"/>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The dataset consists of 38,760 samples, representing sepsis patient outcomes, used for evaluating machine learning models.</a:t>
          </a:r>
          <a:endParaRPr lang="en-IN" sz="1800" kern="1200" dirty="0">
            <a:latin typeface="Times New Roman" panose="02020603050405020304" pitchFamily="18" charset="0"/>
            <a:cs typeface="Times New Roman" panose="02020603050405020304" pitchFamily="18" charset="0"/>
          </a:endParaRPr>
        </a:p>
      </dsp:txBody>
      <dsp:txXfrm>
        <a:off x="63225" y="574796"/>
        <a:ext cx="1885016" cy="2266706"/>
      </dsp:txXfrm>
    </dsp:sp>
    <dsp:sp modelId="{DE824E88-6AA6-4258-ADF5-D6861879008A}">
      <dsp:nvSpPr>
        <dsp:cNvPr id="0" name=""/>
        <dsp:cNvSpPr/>
      </dsp:nvSpPr>
      <dsp:spPr>
        <a:xfrm>
          <a:off x="2207118" y="1459863"/>
          <a:ext cx="424489" cy="496572"/>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2207118" y="1559177"/>
        <a:ext cx="297142" cy="297944"/>
      </dsp:txXfrm>
    </dsp:sp>
    <dsp:sp modelId="{B4695EFA-3D5B-4AD8-ADB6-052DBA15B8CA}">
      <dsp:nvSpPr>
        <dsp:cNvPr id="0" name=""/>
        <dsp:cNvSpPr/>
      </dsp:nvSpPr>
      <dsp:spPr>
        <a:xfrm>
          <a:off x="2807810" y="516150"/>
          <a:ext cx="2002308" cy="2383998"/>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Five machine learning models employed: Random Forest, </a:t>
          </a:r>
          <a:r>
            <a:rPr lang="en-GB" sz="1800" b="0" i="0" kern="1200" dirty="0" err="1">
              <a:latin typeface="Times New Roman" panose="02020603050405020304" pitchFamily="18" charset="0"/>
              <a:cs typeface="Times New Roman" panose="02020603050405020304" pitchFamily="18" charset="0"/>
            </a:rPr>
            <a:t>XGBoost</a:t>
          </a:r>
          <a:r>
            <a:rPr lang="en-GB" sz="1800" b="0" i="0" kern="1200" dirty="0">
              <a:latin typeface="Times New Roman" panose="02020603050405020304" pitchFamily="18" charset="0"/>
              <a:cs typeface="Times New Roman" panose="02020603050405020304" pitchFamily="18" charset="0"/>
            </a:rPr>
            <a:t>, Logistic Regression, Decision Tree, and K-Nearest </a:t>
          </a:r>
          <a:r>
            <a:rPr lang="en-GB" sz="1800" b="0" i="0" kern="1200" dirty="0" err="1">
              <a:latin typeface="Times New Roman" panose="02020603050405020304" pitchFamily="18" charset="0"/>
              <a:cs typeface="Times New Roman" panose="02020603050405020304" pitchFamily="18" charset="0"/>
            </a:rPr>
            <a:t>Neighbors</a:t>
          </a:r>
          <a:r>
            <a:rPr lang="en-GB" sz="1800" b="0" i="0" kern="1200" dirty="0">
              <a:latin typeface="Times New Roman" panose="02020603050405020304" pitchFamily="18" charset="0"/>
              <a:cs typeface="Times New Roman" panose="02020603050405020304" pitchFamily="18" charset="0"/>
            </a:rPr>
            <a:t> (KNN).</a:t>
          </a:r>
          <a:endParaRPr lang="en-IN" sz="1800" kern="1200" dirty="0">
            <a:latin typeface="Times New Roman" panose="02020603050405020304" pitchFamily="18" charset="0"/>
            <a:cs typeface="Times New Roman" panose="02020603050405020304" pitchFamily="18" charset="0"/>
          </a:endParaRPr>
        </a:p>
      </dsp:txBody>
      <dsp:txXfrm>
        <a:off x="2866456" y="574796"/>
        <a:ext cx="1885016" cy="2266706"/>
      </dsp:txXfrm>
    </dsp:sp>
    <dsp:sp modelId="{48645126-9FF7-464B-BBF5-41C21B4B4A09}">
      <dsp:nvSpPr>
        <dsp:cNvPr id="0" name=""/>
        <dsp:cNvSpPr/>
      </dsp:nvSpPr>
      <dsp:spPr>
        <a:xfrm>
          <a:off x="5010349" y="1459863"/>
          <a:ext cx="424489" cy="496572"/>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5010349" y="1559177"/>
        <a:ext cx="297142" cy="297944"/>
      </dsp:txXfrm>
    </dsp:sp>
    <dsp:sp modelId="{8B5C7307-5C8E-4172-BB44-0DACB8C513FC}">
      <dsp:nvSpPr>
        <dsp:cNvPr id="0" name=""/>
        <dsp:cNvSpPr/>
      </dsp:nvSpPr>
      <dsp:spPr>
        <a:xfrm>
          <a:off x="5611042" y="516150"/>
          <a:ext cx="2002308" cy="2383998"/>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0" i="0" kern="1200">
              <a:latin typeface="Times New Roman" panose="02020603050405020304" pitchFamily="18" charset="0"/>
              <a:cs typeface="Times New Roman" panose="02020603050405020304" pitchFamily="18" charset="0"/>
            </a:rPr>
            <a:t>Evaluation metrics include accuracy, precision, recall, F1-score, ROC AUC, and PR AUC to assess model performance and class prediction.</a:t>
          </a:r>
          <a:endParaRPr lang="en-IN" sz="1800" kern="1200">
            <a:latin typeface="Times New Roman" panose="02020603050405020304" pitchFamily="18" charset="0"/>
            <a:cs typeface="Times New Roman" panose="02020603050405020304" pitchFamily="18" charset="0"/>
          </a:endParaRPr>
        </a:p>
      </dsp:txBody>
      <dsp:txXfrm>
        <a:off x="5669688" y="574796"/>
        <a:ext cx="1885016" cy="2266706"/>
      </dsp:txXfrm>
    </dsp:sp>
    <dsp:sp modelId="{FEC6C937-FBCC-4E98-97CB-775774CDCC2D}">
      <dsp:nvSpPr>
        <dsp:cNvPr id="0" name=""/>
        <dsp:cNvSpPr/>
      </dsp:nvSpPr>
      <dsp:spPr>
        <a:xfrm>
          <a:off x="7813580" y="1459863"/>
          <a:ext cx="424489" cy="496572"/>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7813580" y="1559177"/>
        <a:ext cx="297142" cy="297944"/>
      </dsp:txXfrm>
    </dsp:sp>
    <dsp:sp modelId="{A6509233-0C39-41D5-8817-3FDC9BF86C11}">
      <dsp:nvSpPr>
        <dsp:cNvPr id="0" name=""/>
        <dsp:cNvSpPr/>
      </dsp:nvSpPr>
      <dsp:spPr>
        <a:xfrm>
          <a:off x="8414273" y="516150"/>
          <a:ext cx="2002308" cy="2383998"/>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ROC and PR AUC curves were used to measure the model's ability to differentiate between deceased and surviving patients.</a:t>
          </a:r>
          <a:endParaRPr lang="en-IN" sz="1800" kern="1200" dirty="0">
            <a:latin typeface="Times New Roman" panose="02020603050405020304" pitchFamily="18" charset="0"/>
            <a:cs typeface="Times New Roman" panose="02020603050405020304" pitchFamily="18" charset="0"/>
          </a:endParaRPr>
        </a:p>
      </dsp:txBody>
      <dsp:txXfrm>
        <a:off x="8472919" y="574796"/>
        <a:ext cx="1885016" cy="22667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7012D-8FD5-469B-917F-AAABAFE1280C}">
      <dsp:nvSpPr>
        <dsp:cNvPr id="0" name=""/>
        <dsp:cNvSpPr/>
      </dsp:nvSpPr>
      <dsp:spPr>
        <a:xfrm>
          <a:off x="0" y="1718"/>
          <a:ext cx="5736039" cy="790755"/>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latin typeface="Times New Roman" panose="02020603050405020304" pitchFamily="18" charset="0"/>
              <a:cs typeface="Times New Roman" panose="02020603050405020304" pitchFamily="18" charset="0"/>
            </a:rPr>
            <a:t>Random Forest achieved the highest accuracy (87%) among all models, excelling in precision-recall balance for both classes.</a:t>
          </a:r>
          <a:endParaRPr lang="en-IN" sz="1800" kern="1200">
            <a:latin typeface="Times New Roman" panose="02020603050405020304" pitchFamily="18" charset="0"/>
            <a:cs typeface="Times New Roman" panose="02020603050405020304" pitchFamily="18" charset="0"/>
          </a:endParaRPr>
        </a:p>
      </dsp:txBody>
      <dsp:txXfrm>
        <a:off x="38601" y="40319"/>
        <a:ext cx="5658837" cy="713553"/>
      </dsp:txXfrm>
    </dsp:sp>
    <dsp:sp modelId="{58A161D5-F0B5-46E8-A8C2-0B53A902E442}">
      <dsp:nvSpPr>
        <dsp:cNvPr id="0" name=""/>
        <dsp:cNvSpPr/>
      </dsp:nvSpPr>
      <dsp:spPr>
        <a:xfrm>
          <a:off x="0" y="804343"/>
          <a:ext cx="5736039" cy="790755"/>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err="1">
              <a:latin typeface="Times New Roman" panose="02020603050405020304" pitchFamily="18" charset="0"/>
              <a:cs typeface="Times New Roman" panose="02020603050405020304" pitchFamily="18" charset="0"/>
            </a:rPr>
            <a:t>XGBoost</a:t>
          </a:r>
          <a:r>
            <a:rPr lang="en-GB" sz="1800" b="0" i="0" kern="1200" dirty="0">
              <a:latin typeface="Times New Roman" panose="02020603050405020304" pitchFamily="18" charset="0"/>
              <a:cs typeface="Times New Roman" panose="02020603050405020304" pitchFamily="18" charset="0"/>
            </a:rPr>
            <a:t> achieved an accuracy of 80%, performing slightly worse than Random Forest, particularly on imbalanced datasets.</a:t>
          </a:r>
          <a:endParaRPr lang="en-IN" sz="1800" kern="1200" dirty="0">
            <a:latin typeface="Times New Roman" panose="02020603050405020304" pitchFamily="18" charset="0"/>
            <a:cs typeface="Times New Roman" panose="02020603050405020304" pitchFamily="18" charset="0"/>
          </a:endParaRPr>
        </a:p>
      </dsp:txBody>
      <dsp:txXfrm>
        <a:off x="38601" y="842944"/>
        <a:ext cx="5658837" cy="713553"/>
      </dsp:txXfrm>
    </dsp:sp>
    <dsp:sp modelId="{253EACF2-8B22-430D-A776-F4AB5D158582}">
      <dsp:nvSpPr>
        <dsp:cNvPr id="0" name=""/>
        <dsp:cNvSpPr/>
      </dsp:nvSpPr>
      <dsp:spPr>
        <a:xfrm>
          <a:off x="0" y="1606967"/>
          <a:ext cx="5736039" cy="790755"/>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latin typeface="Times New Roman" panose="02020603050405020304" pitchFamily="18" charset="0"/>
              <a:cs typeface="Times New Roman" panose="02020603050405020304" pitchFamily="18" charset="0"/>
            </a:rPr>
            <a:t>Logistic Regression performed at 70% accuracy, struggling to correctly classify deceased patients, with lower recall values.</a:t>
          </a:r>
          <a:endParaRPr lang="en-IN" sz="1800" kern="1200">
            <a:latin typeface="Times New Roman" panose="02020603050405020304" pitchFamily="18" charset="0"/>
            <a:cs typeface="Times New Roman" panose="02020603050405020304" pitchFamily="18" charset="0"/>
          </a:endParaRPr>
        </a:p>
      </dsp:txBody>
      <dsp:txXfrm>
        <a:off x="38601" y="1645568"/>
        <a:ext cx="5658837" cy="713553"/>
      </dsp:txXfrm>
    </dsp:sp>
    <dsp:sp modelId="{A40816E5-7A94-4C44-B328-3638217D53DD}">
      <dsp:nvSpPr>
        <dsp:cNvPr id="0" name=""/>
        <dsp:cNvSpPr/>
      </dsp:nvSpPr>
      <dsp:spPr>
        <a:xfrm>
          <a:off x="0" y="2409591"/>
          <a:ext cx="5736039" cy="790755"/>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latin typeface="Times New Roman" panose="02020603050405020304" pitchFamily="18" charset="0"/>
              <a:cs typeface="Times New Roman" panose="02020603050405020304" pitchFamily="18" charset="0"/>
            </a:rPr>
            <a:t>Decision Tree achieved 79% accuracy, but overfitting led to poor generalization and moderate precision-recall outcomes.</a:t>
          </a:r>
          <a:endParaRPr lang="en-IN" sz="1800" kern="1200">
            <a:latin typeface="Times New Roman" panose="02020603050405020304" pitchFamily="18" charset="0"/>
            <a:cs typeface="Times New Roman" panose="02020603050405020304" pitchFamily="18" charset="0"/>
          </a:endParaRPr>
        </a:p>
      </dsp:txBody>
      <dsp:txXfrm>
        <a:off x="38601" y="2448192"/>
        <a:ext cx="5658837" cy="713553"/>
      </dsp:txXfrm>
    </dsp:sp>
    <dsp:sp modelId="{198AA2F6-7BDB-460B-B524-14E970E8880E}">
      <dsp:nvSpPr>
        <dsp:cNvPr id="0" name=""/>
        <dsp:cNvSpPr/>
      </dsp:nvSpPr>
      <dsp:spPr>
        <a:xfrm>
          <a:off x="0" y="3212215"/>
          <a:ext cx="5736039" cy="790755"/>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KNN showed an accuracy of 81%, but struggled with false positives and false negatives, limiting its clinical applicability.</a:t>
          </a:r>
          <a:endParaRPr lang="en-IN" sz="1800" kern="1200" dirty="0">
            <a:latin typeface="Times New Roman" panose="02020603050405020304" pitchFamily="18" charset="0"/>
            <a:cs typeface="Times New Roman" panose="02020603050405020304" pitchFamily="18" charset="0"/>
          </a:endParaRPr>
        </a:p>
      </dsp:txBody>
      <dsp:txXfrm>
        <a:off x="38601" y="3250816"/>
        <a:ext cx="5658837" cy="7135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F546A-F4FB-454B-8C04-DD25435A487A}">
      <dsp:nvSpPr>
        <dsp:cNvPr id="0" name=""/>
        <dsp:cNvSpPr/>
      </dsp:nvSpPr>
      <dsp:spPr>
        <a:xfrm>
          <a:off x="0" y="475"/>
          <a:ext cx="567947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6093D6-06F4-4554-A76E-B4D052B39C3A}">
      <dsp:nvSpPr>
        <dsp:cNvPr id="0" name=""/>
        <dsp:cNvSpPr/>
      </dsp:nvSpPr>
      <dsp:spPr>
        <a:xfrm>
          <a:off x="0" y="475"/>
          <a:ext cx="5679478" cy="778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0" i="0" kern="1200">
              <a:latin typeface="Times New Roman" panose="02020603050405020304" pitchFamily="18" charset="0"/>
              <a:cs typeface="Times New Roman" panose="02020603050405020304" pitchFamily="18" charset="0"/>
            </a:rPr>
            <a:t>Precision for Random Forest in class 0 (deceased) was 0.90, indicating strong predictive accuracy for the deceased.</a:t>
          </a:r>
          <a:endParaRPr lang="en-IN" sz="1800" kern="1200">
            <a:latin typeface="Times New Roman" panose="02020603050405020304" pitchFamily="18" charset="0"/>
            <a:cs typeface="Times New Roman" panose="02020603050405020304" pitchFamily="18" charset="0"/>
          </a:endParaRPr>
        </a:p>
      </dsp:txBody>
      <dsp:txXfrm>
        <a:off x="0" y="475"/>
        <a:ext cx="5679478" cy="778123"/>
      </dsp:txXfrm>
    </dsp:sp>
    <dsp:sp modelId="{84D8C543-B4A7-4701-85D6-B3C61FF6C2B3}">
      <dsp:nvSpPr>
        <dsp:cNvPr id="0" name=""/>
        <dsp:cNvSpPr/>
      </dsp:nvSpPr>
      <dsp:spPr>
        <a:xfrm>
          <a:off x="0" y="778598"/>
          <a:ext cx="567947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236DBF-F99C-4432-9B89-2684CD9F2300}">
      <dsp:nvSpPr>
        <dsp:cNvPr id="0" name=""/>
        <dsp:cNvSpPr/>
      </dsp:nvSpPr>
      <dsp:spPr>
        <a:xfrm>
          <a:off x="0" y="778598"/>
          <a:ext cx="5679478" cy="778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Random Forest's recall for class 0 was 0.85, suggesting missed predictions for some deceased patients, which is a concern.</a:t>
          </a:r>
          <a:endParaRPr lang="en-IN" sz="1800" kern="1200" dirty="0">
            <a:latin typeface="Times New Roman" panose="02020603050405020304" pitchFamily="18" charset="0"/>
            <a:cs typeface="Times New Roman" panose="02020603050405020304" pitchFamily="18" charset="0"/>
          </a:endParaRPr>
        </a:p>
      </dsp:txBody>
      <dsp:txXfrm>
        <a:off x="0" y="778598"/>
        <a:ext cx="5679478" cy="778123"/>
      </dsp:txXfrm>
    </dsp:sp>
    <dsp:sp modelId="{85EFBB73-AFE1-426C-9E76-0F9D0F9D707F}">
      <dsp:nvSpPr>
        <dsp:cNvPr id="0" name=""/>
        <dsp:cNvSpPr/>
      </dsp:nvSpPr>
      <dsp:spPr>
        <a:xfrm>
          <a:off x="0" y="1556722"/>
          <a:ext cx="567947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C2D33E-07CB-4590-AC35-63C359E44C30}">
      <dsp:nvSpPr>
        <dsp:cNvPr id="0" name=""/>
        <dsp:cNvSpPr/>
      </dsp:nvSpPr>
      <dsp:spPr>
        <a:xfrm>
          <a:off x="0" y="1556722"/>
          <a:ext cx="5679478" cy="778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0" i="0" kern="1200">
              <a:latin typeface="Times New Roman" panose="02020603050405020304" pitchFamily="18" charset="0"/>
              <a:cs typeface="Times New Roman" panose="02020603050405020304" pitchFamily="18" charset="0"/>
            </a:rPr>
            <a:t>XGBoost's recall for class 0 was 0.78, indicating a higher miss rate (22%) for deceased patients compared to Random Forest.</a:t>
          </a:r>
          <a:endParaRPr lang="en-IN" sz="1800" kern="1200">
            <a:latin typeface="Times New Roman" panose="02020603050405020304" pitchFamily="18" charset="0"/>
            <a:cs typeface="Times New Roman" panose="02020603050405020304" pitchFamily="18" charset="0"/>
          </a:endParaRPr>
        </a:p>
      </dsp:txBody>
      <dsp:txXfrm>
        <a:off x="0" y="1556722"/>
        <a:ext cx="5679478" cy="778123"/>
      </dsp:txXfrm>
    </dsp:sp>
    <dsp:sp modelId="{2894ED9E-19DD-4ACB-9C26-CABD24C8BA5C}">
      <dsp:nvSpPr>
        <dsp:cNvPr id="0" name=""/>
        <dsp:cNvSpPr/>
      </dsp:nvSpPr>
      <dsp:spPr>
        <a:xfrm>
          <a:off x="0" y="2334845"/>
          <a:ext cx="567947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9E36C0-21AE-4F4D-8131-7CC177FC79DB}">
      <dsp:nvSpPr>
        <dsp:cNvPr id="0" name=""/>
        <dsp:cNvSpPr/>
      </dsp:nvSpPr>
      <dsp:spPr>
        <a:xfrm>
          <a:off x="0" y="2334845"/>
          <a:ext cx="5679478" cy="778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0" i="0" kern="1200">
              <a:latin typeface="Times New Roman" panose="02020603050405020304" pitchFamily="18" charset="0"/>
              <a:cs typeface="Times New Roman" panose="02020603050405020304" pitchFamily="18" charset="0"/>
            </a:rPr>
            <a:t>KNN's precision for class 0 was 0.94, but it's recall was low at 0.74, which raised concerns in clinical settings.</a:t>
          </a:r>
          <a:endParaRPr lang="en-IN" sz="1800" kern="1200">
            <a:latin typeface="Times New Roman" panose="02020603050405020304" pitchFamily="18" charset="0"/>
            <a:cs typeface="Times New Roman" panose="02020603050405020304" pitchFamily="18" charset="0"/>
          </a:endParaRPr>
        </a:p>
      </dsp:txBody>
      <dsp:txXfrm>
        <a:off x="0" y="2334845"/>
        <a:ext cx="5679478" cy="778123"/>
      </dsp:txXfrm>
    </dsp:sp>
    <dsp:sp modelId="{F0ACF277-B01D-41DE-A1A7-BC5D96DE28EB}">
      <dsp:nvSpPr>
        <dsp:cNvPr id="0" name=""/>
        <dsp:cNvSpPr/>
      </dsp:nvSpPr>
      <dsp:spPr>
        <a:xfrm>
          <a:off x="0" y="3112969"/>
          <a:ext cx="567947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75B61E-DE26-444B-8EC3-BCBCDAB84931}">
      <dsp:nvSpPr>
        <dsp:cNvPr id="0" name=""/>
        <dsp:cNvSpPr/>
      </dsp:nvSpPr>
      <dsp:spPr>
        <a:xfrm>
          <a:off x="0" y="3112969"/>
          <a:ext cx="5679478" cy="778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0" i="0" kern="1200" dirty="0">
              <a:latin typeface="Times New Roman" panose="02020603050405020304" pitchFamily="18" charset="0"/>
              <a:cs typeface="Times New Roman" panose="02020603050405020304" pitchFamily="18" charset="0"/>
            </a:rPr>
            <a:t>Logistic Regression had poor recall (0.68) for class 0, significantly missing deceased patients, which could be dangerous.</a:t>
          </a:r>
          <a:endParaRPr lang="en-IN" sz="1800" kern="1200" dirty="0">
            <a:latin typeface="Times New Roman" panose="02020603050405020304" pitchFamily="18" charset="0"/>
            <a:cs typeface="Times New Roman" panose="02020603050405020304" pitchFamily="18" charset="0"/>
          </a:endParaRPr>
        </a:p>
      </dsp:txBody>
      <dsp:txXfrm>
        <a:off x="0" y="3112969"/>
        <a:ext cx="5679478" cy="7781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7452F-B8E9-45DD-93CF-89386EAC0C9E}">
      <dsp:nvSpPr>
        <dsp:cNvPr id="0" name=""/>
        <dsp:cNvSpPr/>
      </dsp:nvSpPr>
      <dsp:spPr>
        <a:xfrm>
          <a:off x="-4875781" y="-747195"/>
          <a:ext cx="5807153" cy="5807153"/>
        </a:xfrm>
        <a:prstGeom prst="blockArc">
          <a:avLst>
            <a:gd name="adj1" fmla="val 18900000"/>
            <a:gd name="adj2" fmla="val 2700000"/>
            <a:gd name="adj3" fmla="val 372"/>
          </a:avLst>
        </a:pr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A30E13F-B4A6-41F1-93E3-8B2D0AB2F41A}">
      <dsp:nvSpPr>
        <dsp:cNvPr id="0" name=""/>
        <dsp:cNvSpPr/>
      </dsp:nvSpPr>
      <dsp:spPr>
        <a:xfrm>
          <a:off x="487742" y="331565"/>
          <a:ext cx="5886763" cy="66347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26634" tIns="40640" rIns="40640" bIns="40640" numCol="1" spcCol="1270" anchor="ctr" anchorCtr="0">
          <a:noAutofit/>
        </a:bodyPr>
        <a:lstStyle/>
        <a:p>
          <a:pPr marL="0" lvl="0" indent="0" algn="l" defTabSz="711200">
            <a:lnSpc>
              <a:spcPct val="90000"/>
            </a:lnSpc>
            <a:spcBef>
              <a:spcPct val="0"/>
            </a:spcBef>
            <a:spcAft>
              <a:spcPct val="35000"/>
            </a:spcAft>
            <a:buNone/>
          </a:pPr>
          <a:r>
            <a:rPr lang="en-GB" sz="1600" b="0" i="0" kern="1200" dirty="0">
              <a:latin typeface="Times New Roman" panose="02020603050405020304" pitchFamily="18" charset="0"/>
              <a:cs typeface="Times New Roman" panose="02020603050405020304" pitchFamily="18" charset="0"/>
            </a:rPr>
            <a:t>Random Forest's ROC AUC was 0.8706, outperforming all other models in distinguishing between deceased and surviving patients.</a:t>
          </a:r>
          <a:endParaRPr lang="en-IN" sz="1600" kern="1200" dirty="0">
            <a:latin typeface="Times New Roman" panose="02020603050405020304" pitchFamily="18" charset="0"/>
            <a:cs typeface="Times New Roman" panose="02020603050405020304" pitchFamily="18" charset="0"/>
          </a:endParaRPr>
        </a:p>
      </dsp:txBody>
      <dsp:txXfrm>
        <a:off x="487742" y="331565"/>
        <a:ext cx="5886763" cy="663475"/>
      </dsp:txXfrm>
    </dsp:sp>
    <dsp:sp modelId="{6959D40D-D233-434F-B9E4-10D2DADB899A}">
      <dsp:nvSpPr>
        <dsp:cNvPr id="0" name=""/>
        <dsp:cNvSpPr/>
      </dsp:nvSpPr>
      <dsp:spPr>
        <a:xfrm>
          <a:off x="73070" y="248630"/>
          <a:ext cx="829344" cy="829344"/>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8D42375-C847-496B-B033-FAAE4B286A9A}">
      <dsp:nvSpPr>
        <dsp:cNvPr id="0" name=""/>
        <dsp:cNvSpPr/>
      </dsp:nvSpPr>
      <dsp:spPr>
        <a:xfrm>
          <a:off x="868128" y="1326950"/>
          <a:ext cx="5506377" cy="66347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26634" tIns="40640" rIns="40640" bIns="40640" numCol="1" spcCol="1270" anchor="ctr" anchorCtr="0">
          <a:noAutofit/>
        </a:bodyPr>
        <a:lstStyle/>
        <a:p>
          <a:pPr marL="0" lvl="0" indent="0" algn="l" defTabSz="711200">
            <a:lnSpc>
              <a:spcPct val="90000"/>
            </a:lnSpc>
            <a:spcBef>
              <a:spcPct val="0"/>
            </a:spcBef>
            <a:spcAft>
              <a:spcPct val="35000"/>
            </a:spcAft>
            <a:buNone/>
          </a:pPr>
          <a:r>
            <a:rPr lang="en-GB" sz="1600" b="0" i="0" kern="1200">
              <a:latin typeface="Times New Roman" panose="02020603050405020304" pitchFamily="18" charset="0"/>
              <a:cs typeface="Times New Roman" panose="02020603050405020304" pitchFamily="18" charset="0"/>
            </a:rPr>
            <a:t>PR AUC for Random Forest was 0.94, showing excellent recall performance on the minority class (deceased patients).</a:t>
          </a:r>
          <a:endParaRPr lang="en-IN" sz="1600" kern="1200">
            <a:latin typeface="Times New Roman" panose="02020603050405020304" pitchFamily="18" charset="0"/>
            <a:cs typeface="Times New Roman" panose="02020603050405020304" pitchFamily="18" charset="0"/>
          </a:endParaRPr>
        </a:p>
      </dsp:txBody>
      <dsp:txXfrm>
        <a:off x="868128" y="1326950"/>
        <a:ext cx="5506377" cy="663475"/>
      </dsp:txXfrm>
    </dsp:sp>
    <dsp:sp modelId="{95FBCFE8-1945-43CB-A95F-3A4D7BB4EDB3}">
      <dsp:nvSpPr>
        <dsp:cNvPr id="0" name=""/>
        <dsp:cNvSpPr/>
      </dsp:nvSpPr>
      <dsp:spPr>
        <a:xfrm>
          <a:off x="453456" y="1244016"/>
          <a:ext cx="829344" cy="829344"/>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7EF602A-66CF-4E0B-944E-813D560016B3}">
      <dsp:nvSpPr>
        <dsp:cNvPr id="0" name=""/>
        <dsp:cNvSpPr/>
      </dsp:nvSpPr>
      <dsp:spPr>
        <a:xfrm>
          <a:off x="868128" y="2322336"/>
          <a:ext cx="5506377" cy="66347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26634" tIns="40640" rIns="40640" bIns="40640" numCol="1" spcCol="1270" anchor="ctr" anchorCtr="0">
          <a:noAutofit/>
        </a:bodyPr>
        <a:lstStyle/>
        <a:p>
          <a:pPr marL="0" lvl="0" indent="0" algn="l" defTabSz="711200">
            <a:lnSpc>
              <a:spcPct val="90000"/>
            </a:lnSpc>
            <a:spcBef>
              <a:spcPct val="0"/>
            </a:spcBef>
            <a:spcAft>
              <a:spcPct val="35000"/>
            </a:spcAft>
            <a:buNone/>
          </a:pPr>
          <a:r>
            <a:rPr lang="en-GB" sz="1600" b="0" i="0" kern="1200">
              <a:latin typeface="Times New Roman" panose="02020603050405020304" pitchFamily="18" charset="0"/>
              <a:cs typeface="Times New Roman" panose="02020603050405020304" pitchFamily="18" charset="0"/>
            </a:rPr>
            <a:t>Random Forest significantly outperformed SOFA and qSOFA in distinguishing deceased from survivors, with ROC AUC of 0.8706 vs 0.70-0.80 for SOFA and qSOFA.</a:t>
          </a:r>
          <a:endParaRPr lang="en-IN" sz="1600" kern="1200">
            <a:latin typeface="Times New Roman" panose="02020603050405020304" pitchFamily="18" charset="0"/>
            <a:cs typeface="Times New Roman" panose="02020603050405020304" pitchFamily="18" charset="0"/>
          </a:endParaRPr>
        </a:p>
      </dsp:txBody>
      <dsp:txXfrm>
        <a:off x="868128" y="2322336"/>
        <a:ext cx="5506377" cy="663475"/>
      </dsp:txXfrm>
    </dsp:sp>
    <dsp:sp modelId="{8C15F262-9261-4366-A3F2-802A163B6F51}">
      <dsp:nvSpPr>
        <dsp:cNvPr id="0" name=""/>
        <dsp:cNvSpPr/>
      </dsp:nvSpPr>
      <dsp:spPr>
        <a:xfrm>
          <a:off x="453456" y="2239402"/>
          <a:ext cx="829344" cy="829344"/>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F7B8AAD-0CCF-44AD-A3DA-7A72FD5180BB}">
      <dsp:nvSpPr>
        <dsp:cNvPr id="0" name=""/>
        <dsp:cNvSpPr/>
      </dsp:nvSpPr>
      <dsp:spPr>
        <a:xfrm>
          <a:off x="487742" y="3317722"/>
          <a:ext cx="5886763" cy="66347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26634" tIns="40640" rIns="40640" bIns="40640" numCol="1" spcCol="1270" anchor="ctr" anchorCtr="0">
          <a:noAutofit/>
        </a:bodyPr>
        <a:lstStyle/>
        <a:p>
          <a:pPr marL="0" lvl="0" indent="0" algn="l" defTabSz="711200">
            <a:lnSpc>
              <a:spcPct val="90000"/>
            </a:lnSpc>
            <a:spcBef>
              <a:spcPct val="0"/>
            </a:spcBef>
            <a:spcAft>
              <a:spcPct val="35000"/>
            </a:spcAft>
            <a:buNone/>
          </a:pPr>
          <a:r>
            <a:rPr lang="en-GB" sz="1600" b="0" i="0" kern="1200" dirty="0">
              <a:latin typeface="Times New Roman" panose="02020603050405020304" pitchFamily="18" charset="0"/>
              <a:cs typeface="Times New Roman" panose="02020603050405020304" pitchFamily="18" charset="0"/>
            </a:rPr>
            <a:t>PR AUC for Random Forest (0.94) was also superior to SOFA and </a:t>
          </a:r>
          <a:r>
            <a:rPr lang="en-GB" sz="1600" b="0" i="0" kern="1200" dirty="0" err="1">
              <a:latin typeface="Times New Roman" panose="02020603050405020304" pitchFamily="18" charset="0"/>
              <a:cs typeface="Times New Roman" panose="02020603050405020304" pitchFamily="18" charset="0"/>
            </a:rPr>
            <a:t>qSOFA</a:t>
          </a:r>
          <a:r>
            <a:rPr lang="en-GB" sz="1600" b="0" i="0" kern="1200" dirty="0">
              <a:latin typeface="Times New Roman" panose="02020603050405020304" pitchFamily="18" charset="0"/>
              <a:cs typeface="Times New Roman" panose="02020603050405020304" pitchFamily="18" charset="0"/>
            </a:rPr>
            <a:t>, highlighting its better performance for identifying deceased patients in imbalanced datasets.</a:t>
          </a:r>
          <a:endParaRPr lang="en-IN" sz="1600" kern="1200" dirty="0">
            <a:latin typeface="Times New Roman" panose="02020603050405020304" pitchFamily="18" charset="0"/>
            <a:cs typeface="Times New Roman" panose="02020603050405020304" pitchFamily="18" charset="0"/>
          </a:endParaRPr>
        </a:p>
      </dsp:txBody>
      <dsp:txXfrm>
        <a:off x="487742" y="3317722"/>
        <a:ext cx="5886763" cy="663475"/>
      </dsp:txXfrm>
    </dsp:sp>
    <dsp:sp modelId="{65F68B03-AB5A-4C21-91B9-26D6EC6CB2B2}">
      <dsp:nvSpPr>
        <dsp:cNvPr id="0" name=""/>
        <dsp:cNvSpPr/>
      </dsp:nvSpPr>
      <dsp:spPr>
        <a:xfrm>
          <a:off x="73070" y="3234787"/>
          <a:ext cx="829344" cy="829344"/>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C2798-3042-4D2F-A533-901E42EF80D5}" type="datetimeFigureOut">
              <a:rPr lang="en-IN" smtClean="0"/>
              <a:t>23-12-2024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C44BC-06E9-4F17-B193-EAF23F9303B1}" type="slidenum">
              <a:rPr lang="en-IN" smtClean="0"/>
              <a:t>‹#›</a:t>
            </a:fld>
            <a:endParaRPr lang="en-IN"/>
          </a:p>
        </p:txBody>
      </p:sp>
    </p:spTree>
    <p:extLst>
      <p:ext uri="{BB962C8B-B14F-4D97-AF65-F5344CB8AC3E}">
        <p14:creationId xmlns:p14="http://schemas.microsoft.com/office/powerpoint/2010/main" val="312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Sepsis is a life-threatening condition, requiring early detection for survival. Machine learning algorithms present a promising solution to predict sepsis outcomes and improve clinical decision-making. Accurate prediction models enable healthcare providers to allocate resources efficiently and manage patient care effectively. This study evaluates various machine learning models to predict sepsis outcomes and optimize clinical workflows.</a:t>
            </a:r>
            <a:endParaRPr lang="en-IN" dirty="0"/>
          </a:p>
        </p:txBody>
      </p:sp>
      <p:sp>
        <p:nvSpPr>
          <p:cNvPr id="4" name="Slide Number Placeholder 3"/>
          <p:cNvSpPr>
            <a:spLocks noGrp="1"/>
          </p:cNvSpPr>
          <p:nvPr>
            <p:ph type="sldNum" sz="quarter" idx="5"/>
          </p:nvPr>
        </p:nvSpPr>
        <p:spPr/>
        <p:txBody>
          <a:bodyPr/>
          <a:lstStyle/>
          <a:p>
            <a:fld id="{435C44BC-06E9-4F17-B193-EAF23F9303B1}" type="slidenum">
              <a:rPr lang="en-IN" smtClean="0"/>
              <a:t>2</a:t>
            </a:fld>
            <a:endParaRPr lang="en-IN"/>
          </a:p>
        </p:txBody>
      </p:sp>
    </p:spTree>
    <p:extLst>
      <p:ext uri="{BB962C8B-B14F-4D97-AF65-F5344CB8AC3E}">
        <p14:creationId xmlns:p14="http://schemas.microsoft.com/office/powerpoint/2010/main" val="4099581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 outperformed all models, achieving the highest accuracy and optimal precision-recall balance for sepsis predictions. </a:t>
            </a:r>
            <a:r>
              <a:rPr lang="en-US" dirty="0" err="1"/>
              <a:t>XGBoost</a:t>
            </a:r>
            <a:r>
              <a:rPr lang="en-US" dirty="0"/>
              <a:t> showed slightly lower performance, particularly with imbalanced data, and requires further tuning. Logistic Regression and Decision Tree had lower accuracy and recall, reducing their clinical effectiveness. KNN had decent accuracy but struggled with false positives and negatives, limiting its clinical applicability.</a:t>
            </a:r>
            <a:endParaRPr lang="en-IN" dirty="0"/>
          </a:p>
        </p:txBody>
      </p:sp>
      <p:sp>
        <p:nvSpPr>
          <p:cNvPr id="4" name="Slide Number Placeholder 3"/>
          <p:cNvSpPr>
            <a:spLocks noGrp="1"/>
          </p:cNvSpPr>
          <p:nvPr>
            <p:ph type="sldNum" sz="quarter" idx="5"/>
          </p:nvPr>
        </p:nvSpPr>
        <p:spPr/>
        <p:txBody>
          <a:bodyPr/>
          <a:lstStyle/>
          <a:p>
            <a:fld id="{435C44BC-06E9-4F17-B193-EAF23F9303B1}" type="slidenum">
              <a:rPr lang="en-IN" smtClean="0"/>
              <a:t>11</a:t>
            </a:fld>
            <a:endParaRPr lang="en-IN"/>
          </a:p>
        </p:txBody>
      </p:sp>
    </p:spTree>
    <p:extLst>
      <p:ext uri="{BB962C8B-B14F-4D97-AF65-F5344CB8AC3E}">
        <p14:creationId xmlns:p14="http://schemas.microsoft.com/office/powerpoint/2010/main" val="3205985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Predicting sepsis outcomes is crucial due to the life-threatening nature and urgent intervention needed. Imbalanced datasets pose challenges, leading to biased results, especially for deceased patients. Accurate predictions are vital for timely interventions, reducing mortality, and optimizing resource allocation. However, current models struggle to effectively distinguish between survivors and deceased patients, impacting their reliability and clinical use.</a:t>
            </a:r>
            <a:endParaRPr lang="en-IN" dirty="0"/>
          </a:p>
        </p:txBody>
      </p:sp>
      <p:sp>
        <p:nvSpPr>
          <p:cNvPr id="4" name="Slide Number Placeholder 3"/>
          <p:cNvSpPr>
            <a:spLocks noGrp="1"/>
          </p:cNvSpPr>
          <p:nvPr>
            <p:ph type="sldNum" sz="quarter" idx="5"/>
          </p:nvPr>
        </p:nvSpPr>
        <p:spPr/>
        <p:txBody>
          <a:bodyPr/>
          <a:lstStyle/>
          <a:p>
            <a:fld id="{435C44BC-06E9-4F17-B193-EAF23F9303B1}" type="slidenum">
              <a:rPr lang="en-IN" smtClean="0"/>
              <a:t>3</a:t>
            </a:fld>
            <a:endParaRPr lang="en-IN"/>
          </a:p>
        </p:txBody>
      </p:sp>
    </p:spTree>
    <p:extLst>
      <p:ext uri="{BB962C8B-B14F-4D97-AF65-F5344CB8AC3E}">
        <p14:creationId xmlns:p14="http://schemas.microsoft.com/office/powerpoint/2010/main" val="2486058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research aims to develop real-time Random Forest and </a:t>
            </a:r>
            <a:r>
              <a:rPr lang="en-US" dirty="0" err="1"/>
              <a:t>XGBoost</a:t>
            </a:r>
            <a:r>
              <a:rPr lang="en-US" dirty="0"/>
              <a:t> models for early sepsis detection using patient vital signs and lab results. Performance will be evaluated through ROC AUC and Precision-Recall metrics, comparing the models to SOFA and </a:t>
            </a:r>
            <a:r>
              <a:rPr lang="en-US" dirty="0" err="1"/>
              <a:t>qSOFA</a:t>
            </a:r>
            <a:r>
              <a:rPr lang="en-US" dirty="0"/>
              <a:t> scores. The goal is to improve early detection, accuracy, and clinical applicability, with recommendations for enhancing data collection and model design.</a:t>
            </a:r>
            <a:endParaRPr lang="en-IN" dirty="0"/>
          </a:p>
        </p:txBody>
      </p:sp>
      <p:sp>
        <p:nvSpPr>
          <p:cNvPr id="4" name="Slide Number Placeholder 3"/>
          <p:cNvSpPr>
            <a:spLocks noGrp="1"/>
          </p:cNvSpPr>
          <p:nvPr>
            <p:ph type="sldNum" sz="quarter" idx="5"/>
          </p:nvPr>
        </p:nvSpPr>
        <p:spPr/>
        <p:txBody>
          <a:bodyPr/>
          <a:lstStyle/>
          <a:p>
            <a:fld id="{435C44BC-06E9-4F17-B193-EAF23F9303B1}" type="slidenum">
              <a:rPr lang="en-IN" smtClean="0"/>
              <a:t>4</a:t>
            </a:fld>
            <a:endParaRPr lang="en-IN"/>
          </a:p>
        </p:txBody>
      </p:sp>
    </p:spTree>
    <p:extLst>
      <p:ext uri="{BB962C8B-B14F-4D97-AF65-F5344CB8AC3E}">
        <p14:creationId xmlns:p14="http://schemas.microsoft.com/office/powerpoint/2010/main" val="1862898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research explores the effectiveness of Random Forest and </a:t>
            </a:r>
            <a:r>
              <a:rPr lang="en-US" dirty="0" err="1"/>
              <a:t>XGBoost</a:t>
            </a:r>
            <a:r>
              <a:rPr lang="en-US" dirty="0"/>
              <a:t> in early sepsis detection, comparing them to clinical systems like SOFA and </a:t>
            </a:r>
            <a:r>
              <a:rPr lang="en-US" dirty="0" err="1"/>
              <a:t>qSOFA</a:t>
            </a:r>
            <a:r>
              <a:rPr lang="en-US" dirty="0"/>
              <a:t>. It evaluates model accuracy using ROC AUC and Precision-Recall metrics. The study also examines how machine learning reduces false positives and identifies improvements in data collection, feature selection, and integration for enhancing clinical applications of sepsis detection.</a:t>
            </a:r>
            <a:endParaRPr lang="en-IN" dirty="0"/>
          </a:p>
        </p:txBody>
      </p:sp>
      <p:sp>
        <p:nvSpPr>
          <p:cNvPr id="4" name="Slide Number Placeholder 3"/>
          <p:cNvSpPr>
            <a:spLocks noGrp="1"/>
          </p:cNvSpPr>
          <p:nvPr>
            <p:ph type="sldNum" sz="quarter" idx="5"/>
          </p:nvPr>
        </p:nvSpPr>
        <p:spPr/>
        <p:txBody>
          <a:bodyPr/>
          <a:lstStyle/>
          <a:p>
            <a:fld id="{435C44BC-06E9-4F17-B193-EAF23F9303B1}" type="slidenum">
              <a:rPr lang="en-IN" smtClean="0"/>
              <a:t>5</a:t>
            </a:fld>
            <a:endParaRPr lang="en-IN"/>
          </a:p>
        </p:txBody>
      </p:sp>
    </p:spTree>
    <p:extLst>
      <p:ext uri="{BB962C8B-B14F-4D97-AF65-F5344CB8AC3E}">
        <p14:creationId xmlns:p14="http://schemas.microsoft.com/office/powerpoint/2010/main" val="4279496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 studies highlight the potential of machine learning for early sepsis detection in ICUs. Moor et al. (2021) noted variability in model effectiveness. </a:t>
            </a:r>
            <a:r>
              <a:rPr lang="en-US" dirty="0" err="1"/>
              <a:t>Fleuren</a:t>
            </a:r>
            <a:r>
              <a:rPr lang="en-US" dirty="0"/>
              <a:t> et al. (2020) found AUROC ranges from 0.68 to 0.99. Bedoya et al. (2020) validated a deep learning model with a C-statistic of 0.88. Sendak et al. (2020) showed successful clinical integration of Sepsis Watch, improving early detection.</a:t>
            </a:r>
            <a:endParaRPr lang="en-IN" dirty="0"/>
          </a:p>
        </p:txBody>
      </p:sp>
      <p:sp>
        <p:nvSpPr>
          <p:cNvPr id="4" name="Slide Number Placeholder 3"/>
          <p:cNvSpPr>
            <a:spLocks noGrp="1"/>
          </p:cNvSpPr>
          <p:nvPr>
            <p:ph type="sldNum" sz="quarter" idx="5"/>
          </p:nvPr>
        </p:nvSpPr>
        <p:spPr/>
        <p:txBody>
          <a:bodyPr/>
          <a:lstStyle/>
          <a:p>
            <a:fld id="{435C44BC-06E9-4F17-B193-EAF23F9303B1}" type="slidenum">
              <a:rPr lang="en-IN" smtClean="0"/>
              <a:t>6</a:t>
            </a:fld>
            <a:endParaRPr lang="en-IN"/>
          </a:p>
        </p:txBody>
      </p:sp>
    </p:spTree>
    <p:extLst>
      <p:ext uri="{BB962C8B-B14F-4D97-AF65-F5344CB8AC3E}">
        <p14:creationId xmlns:p14="http://schemas.microsoft.com/office/powerpoint/2010/main" val="2502537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includes 38,760 samples, representing sepsis patient outcomes, to evaluate machine learning models. Five models—Random Forest, </a:t>
            </a:r>
            <a:r>
              <a:rPr lang="en-US" dirty="0" err="1"/>
              <a:t>XGBoost</a:t>
            </a:r>
            <a:r>
              <a:rPr lang="en-US" dirty="0"/>
              <a:t>, Logistic Regression, Decision Tree, and KNN—were assessed using accuracy, precision, recall, F1-score, ROC AUC, and PR AUC. ROC and PR AUC curves helped measure the models' effectiveness in distinguishing between deceased and surviving patients, providing insights into performance.</a:t>
            </a:r>
            <a:endParaRPr lang="en-IN" dirty="0"/>
          </a:p>
        </p:txBody>
      </p:sp>
      <p:sp>
        <p:nvSpPr>
          <p:cNvPr id="4" name="Slide Number Placeholder 3"/>
          <p:cNvSpPr>
            <a:spLocks noGrp="1"/>
          </p:cNvSpPr>
          <p:nvPr>
            <p:ph type="sldNum" sz="quarter" idx="5"/>
          </p:nvPr>
        </p:nvSpPr>
        <p:spPr/>
        <p:txBody>
          <a:bodyPr/>
          <a:lstStyle/>
          <a:p>
            <a:fld id="{435C44BC-06E9-4F17-B193-EAF23F9303B1}" type="slidenum">
              <a:rPr lang="en-IN" smtClean="0"/>
              <a:t>7</a:t>
            </a:fld>
            <a:endParaRPr lang="en-IN"/>
          </a:p>
        </p:txBody>
      </p:sp>
    </p:spTree>
    <p:extLst>
      <p:ext uri="{BB962C8B-B14F-4D97-AF65-F5344CB8AC3E}">
        <p14:creationId xmlns:p14="http://schemas.microsoft.com/office/powerpoint/2010/main" val="894024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 achieved the highest accuracy (87%), with strong precision-recall balance. </a:t>
            </a:r>
            <a:r>
              <a:rPr lang="en-US" dirty="0" err="1"/>
              <a:t>XGBoost</a:t>
            </a:r>
            <a:r>
              <a:rPr lang="en-US" dirty="0"/>
              <a:t> followed with 80% accuracy, performing worse on imbalanced datasets. Logistic Regression had 70% accuracy, struggling with deceased patient classification. Decision Tree achieved 79%, but overfitting led to poor generalization. KNN had 81% accuracy but faced challenges with false positives and negatives, limiting clinical use.</a:t>
            </a:r>
            <a:endParaRPr lang="en-IN" dirty="0"/>
          </a:p>
        </p:txBody>
      </p:sp>
      <p:sp>
        <p:nvSpPr>
          <p:cNvPr id="4" name="Slide Number Placeholder 3"/>
          <p:cNvSpPr>
            <a:spLocks noGrp="1"/>
          </p:cNvSpPr>
          <p:nvPr>
            <p:ph type="sldNum" sz="quarter" idx="5"/>
          </p:nvPr>
        </p:nvSpPr>
        <p:spPr/>
        <p:txBody>
          <a:bodyPr/>
          <a:lstStyle/>
          <a:p>
            <a:fld id="{435C44BC-06E9-4F17-B193-EAF23F9303B1}" type="slidenum">
              <a:rPr lang="en-IN" smtClean="0"/>
              <a:t>8</a:t>
            </a:fld>
            <a:endParaRPr lang="en-IN"/>
          </a:p>
        </p:txBody>
      </p:sp>
    </p:spTree>
    <p:extLst>
      <p:ext uri="{BB962C8B-B14F-4D97-AF65-F5344CB8AC3E}">
        <p14:creationId xmlns:p14="http://schemas.microsoft.com/office/powerpoint/2010/main" val="354567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 showed strong precision (0.90) for predicting deceased patients but had a recall of 0.85, missing some cases. </a:t>
            </a:r>
            <a:r>
              <a:rPr lang="en-US" dirty="0" err="1"/>
              <a:t>XGBoost</a:t>
            </a:r>
            <a:r>
              <a:rPr lang="en-US" dirty="0"/>
              <a:t> had a recall of 0.78, missing 22% of deceased patients. KNN had high precision (0.94) but low recall (0.74), raising concerns. Logistic Regression struggled with recall (0.68), significantly missing deceased patients, which poses clinical risks.</a:t>
            </a:r>
            <a:endParaRPr lang="en-IN" dirty="0"/>
          </a:p>
        </p:txBody>
      </p:sp>
      <p:sp>
        <p:nvSpPr>
          <p:cNvPr id="4" name="Slide Number Placeholder 3"/>
          <p:cNvSpPr>
            <a:spLocks noGrp="1"/>
          </p:cNvSpPr>
          <p:nvPr>
            <p:ph type="sldNum" sz="quarter" idx="5"/>
          </p:nvPr>
        </p:nvSpPr>
        <p:spPr/>
        <p:txBody>
          <a:bodyPr/>
          <a:lstStyle/>
          <a:p>
            <a:fld id="{435C44BC-06E9-4F17-B193-EAF23F9303B1}" type="slidenum">
              <a:rPr lang="en-IN" smtClean="0"/>
              <a:t>9</a:t>
            </a:fld>
            <a:endParaRPr lang="en-IN"/>
          </a:p>
        </p:txBody>
      </p:sp>
    </p:spTree>
    <p:extLst>
      <p:ext uri="{BB962C8B-B14F-4D97-AF65-F5344CB8AC3E}">
        <p14:creationId xmlns:p14="http://schemas.microsoft.com/office/powerpoint/2010/main" val="3665766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 outperformed all models with a ROC AUC of 0.8706, effectively distinguishing deceased from surviving patients. Its PR AUC of 0.94 demonstrated strong recall for deceased patients. Compared to SOFA and </a:t>
            </a:r>
            <a:r>
              <a:rPr lang="en-US" dirty="0" err="1"/>
              <a:t>qSOFA</a:t>
            </a:r>
            <a:r>
              <a:rPr lang="en-US" dirty="0"/>
              <a:t>, which had ROC AUCs between 0.70-0.80, Random Forest showed superior performance, especially in identifying deceased patients within imbalanced datasets, making it highly effective for sepsis prediction.</a:t>
            </a:r>
            <a:endParaRPr lang="en-IN" dirty="0"/>
          </a:p>
        </p:txBody>
      </p:sp>
      <p:sp>
        <p:nvSpPr>
          <p:cNvPr id="4" name="Slide Number Placeholder 3"/>
          <p:cNvSpPr>
            <a:spLocks noGrp="1"/>
          </p:cNvSpPr>
          <p:nvPr>
            <p:ph type="sldNum" sz="quarter" idx="5"/>
          </p:nvPr>
        </p:nvSpPr>
        <p:spPr/>
        <p:txBody>
          <a:bodyPr/>
          <a:lstStyle/>
          <a:p>
            <a:fld id="{435C44BC-06E9-4F17-B193-EAF23F9303B1}" type="slidenum">
              <a:rPr lang="en-IN" smtClean="0"/>
              <a:t>10</a:t>
            </a:fld>
            <a:endParaRPr lang="en-IN"/>
          </a:p>
        </p:txBody>
      </p:sp>
    </p:spTree>
    <p:extLst>
      <p:ext uri="{BB962C8B-B14F-4D97-AF65-F5344CB8AC3E}">
        <p14:creationId xmlns:p14="http://schemas.microsoft.com/office/powerpoint/2010/main" val="1314001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6B922D4-E6D0-4366-923D-5FB59ED5BEA5}" type="datetimeFigureOut">
              <a:rPr lang="en-IN" smtClean="0"/>
              <a:t>23-12-2024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A92162D-819A-472A-8944-D83C44C8EC77}" type="slidenum">
              <a:rPr lang="en-IN" smtClean="0"/>
              <a:t>‹#›</a:t>
            </a:fld>
            <a:endParaRPr lang="en-IN"/>
          </a:p>
        </p:txBody>
      </p:sp>
    </p:spTree>
    <p:extLst>
      <p:ext uri="{BB962C8B-B14F-4D97-AF65-F5344CB8AC3E}">
        <p14:creationId xmlns:p14="http://schemas.microsoft.com/office/powerpoint/2010/main" val="126948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922D4-E6D0-4366-923D-5FB59ED5BEA5}" type="datetimeFigureOut">
              <a:rPr lang="en-IN" smtClean="0"/>
              <a:t>23-12-2024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92162D-819A-472A-8944-D83C44C8EC77}" type="slidenum">
              <a:rPr lang="en-IN" smtClean="0"/>
              <a:t>‹#›</a:t>
            </a:fld>
            <a:endParaRPr lang="en-IN"/>
          </a:p>
        </p:txBody>
      </p:sp>
    </p:spTree>
    <p:extLst>
      <p:ext uri="{BB962C8B-B14F-4D97-AF65-F5344CB8AC3E}">
        <p14:creationId xmlns:p14="http://schemas.microsoft.com/office/powerpoint/2010/main" val="211485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B922D4-E6D0-4366-923D-5FB59ED5BEA5}"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92162D-819A-472A-8944-D83C44C8EC77}" type="slidenum">
              <a:rPr lang="en-IN" smtClean="0"/>
              <a:t>‹#›</a:t>
            </a:fld>
            <a:endParaRPr lang="en-IN"/>
          </a:p>
        </p:txBody>
      </p:sp>
    </p:spTree>
    <p:extLst>
      <p:ext uri="{BB962C8B-B14F-4D97-AF65-F5344CB8AC3E}">
        <p14:creationId xmlns:p14="http://schemas.microsoft.com/office/powerpoint/2010/main" val="1847701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B922D4-E6D0-4366-923D-5FB59ED5BEA5}"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92162D-819A-472A-8944-D83C44C8EC77}" type="slidenum">
              <a:rPr lang="en-IN" smtClean="0"/>
              <a:t>‹#›</a:t>
            </a:fld>
            <a:endParaRPr lang="en-IN"/>
          </a:p>
        </p:txBody>
      </p:sp>
    </p:spTree>
    <p:extLst>
      <p:ext uri="{BB962C8B-B14F-4D97-AF65-F5344CB8AC3E}">
        <p14:creationId xmlns:p14="http://schemas.microsoft.com/office/powerpoint/2010/main" val="2817401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922D4-E6D0-4366-923D-5FB59ED5BEA5}"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92162D-819A-472A-8944-D83C44C8EC77}" type="slidenum">
              <a:rPr lang="en-IN" smtClean="0"/>
              <a:t>‹#›</a:t>
            </a:fld>
            <a:endParaRPr lang="en-IN"/>
          </a:p>
        </p:txBody>
      </p:sp>
    </p:spTree>
    <p:extLst>
      <p:ext uri="{BB962C8B-B14F-4D97-AF65-F5344CB8AC3E}">
        <p14:creationId xmlns:p14="http://schemas.microsoft.com/office/powerpoint/2010/main" val="2906016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6B922D4-E6D0-4366-923D-5FB59ED5BEA5}" type="datetimeFigureOut">
              <a:rPr lang="en-IN" smtClean="0"/>
              <a:t>23-12-2024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92162D-819A-472A-8944-D83C44C8EC77}" type="slidenum">
              <a:rPr lang="en-IN" smtClean="0"/>
              <a:t>‹#›</a:t>
            </a:fld>
            <a:endParaRPr lang="en-IN"/>
          </a:p>
        </p:txBody>
      </p:sp>
    </p:spTree>
    <p:extLst>
      <p:ext uri="{BB962C8B-B14F-4D97-AF65-F5344CB8AC3E}">
        <p14:creationId xmlns:p14="http://schemas.microsoft.com/office/powerpoint/2010/main" val="3040054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6B922D4-E6D0-4366-923D-5FB59ED5BEA5}" type="datetimeFigureOut">
              <a:rPr lang="en-IN" smtClean="0"/>
              <a:t>23-12-2024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A92162D-819A-472A-8944-D83C44C8EC77}" type="slidenum">
              <a:rPr lang="en-IN" smtClean="0"/>
              <a:t>‹#›</a:t>
            </a:fld>
            <a:endParaRPr lang="en-IN"/>
          </a:p>
        </p:txBody>
      </p:sp>
    </p:spTree>
    <p:extLst>
      <p:ext uri="{BB962C8B-B14F-4D97-AF65-F5344CB8AC3E}">
        <p14:creationId xmlns:p14="http://schemas.microsoft.com/office/powerpoint/2010/main" val="3751817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6B922D4-E6D0-4366-923D-5FB59ED5BEA5}"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92162D-819A-472A-8944-D83C44C8EC77}" type="slidenum">
              <a:rPr lang="en-IN" smtClean="0"/>
              <a:t>‹#›</a:t>
            </a:fld>
            <a:endParaRPr lang="en-IN"/>
          </a:p>
        </p:txBody>
      </p:sp>
    </p:spTree>
    <p:extLst>
      <p:ext uri="{BB962C8B-B14F-4D97-AF65-F5344CB8AC3E}">
        <p14:creationId xmlns:p14="http://schemas.microsoft.com/office/powerpoint/2010/main" val="3999173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6B922D4-E6D0-4366-923D-5FB59ED5BEA5}"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92162D-819A-472A-8944-D83C44C8EC77}" type="slidenum">
              <a:rPr lang="en-IN" smtClean="0"/>
              <a:t>‹#›</a:t>
            </a:fld>
            <a:endParaRPr lang="en-IN"/>
          </a:p>
        </p:txBody>
      </p:sp>
    </p:spTree>
    <p:extLst>
      <p:ext uri="{BB962C8B-B14F-4D97-AF65-F5344CB8AC3E}">
        <p14:creationId xmlns:p14="http://schemas.microsoft.com/office/powerpoint/2010/main" val="176823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922D4-E6D0-4366-923D-5FB59ED5BEA5}"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92162D-819A-472A-8944-D83C44C8EC77}" type="slidenum">
              <a:rPr lang="en-IN" smtClean="0"/>
              <a:t>‹#›</a:t>
            </a:fld>
            <a:endParaRPr lang="en-IN"/>
          </a:p>
        </p:txBody>
      </p:sp>
    </p:spTree>
    <p:extLst>
      <p:ext uri="{BB962C8B-B14F-4D97-AF65-F5344CB8AC3E}">
        <p14:creationId xmlns:p14="http://schemas.microsoft.com/office/powerpoint/2010/main" val="118261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922D4-E6D0-4366-923D-5FB59ED5BEA5}"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92162D-819A-472A-8944-D83C44C8EC77}" type="slidenum">
              <a:rPr lang="en-IN" smtClean="0"/>
              <a:t>‹#›</a:t>
            </a:fld>
            <a:endParaRPr lang="en-IN"/>
          </a:p>
        </p:txBody>
      </p:sp>
    </p:spTree>
    <p:extLst>
      <p:ext uri="{BB962C8B-B14F-4D97-AF65-F5344CB8AC3E}">
        <p14:creationId xmlns:p14="http://schemas.microsoft.com/office/powerpoint/2010/main" val="142764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B922D4-E6D0-4366-923D-5FB59ED5BEA5}" type="datetimeFigureOut">
              <a:rPr lang="en-IN" smtClean="0"/>
              <a:t>23-12-2024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92162D-819A-472A-8944-D83C44C8EC77}" type="slidenum">
              <a:rPr lang="en-IN" smtClean="0"/>
              <a:t>‹#›</a:t>
            </a:fld>
            <a:endParaRPr lang="en-IN"/>
          </a:p>
        </p:txBody>
      </p:sp>
    </p:spTree>
    <p:extLst>
      <p:ext uri="{BB962C8B-B14F-4D97-AF65-F5344CB8AC3E}">
        <p14:creationId xmlns:p14="http://schemas.microsoft.com/office/powerpoint/2010/main" val="3000808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922D4-E6D0-4366-923D-5FB59ED5BEA5}" type="datetimeFigureOut">
              <a:rPr lang="en-IN" smtClean="0"/>
              <a:t>23-12-2024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92162D-819A-472A-8944-D83C44C8EC77}" type="slidenum">
              <a:rPr lang="en-IN" smtClean="0"/>
              <a:t>‹#›</a:t>
            </a:fld>
            <a:endParaRPr lang="en-IN"/>
          </a:p>
        </p:txBody>
      </p:sp>
    </p:spTree>
    <p:extLst>
      <p:ext uri="{BB962C8B-B14F-4D97-AF65-F5344CB8AC3E}">
        <p14:creationId xmlns:p14="http://schemas.microsoft.com/office/powerpoint/2010/main" val="391675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B922D4-E6D0-4366-923D-5FB59ED5BEA5}" type="datetimeFigureOut">
              <a:rPr lang="en-IN" smtClean="0"/>
              <a:t>23-12-2024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92162D-819A-472A-8944-D83C44C8EC77}" type="slidenum">
              <a:rPr lang="en-IN" smtClean="0"/>
              <a:t>‹#›</a:t>
            </a:fld>
            <a:endParaRPr lang="en-IN"/>
          </a:p>
        </p:txBody>
      </p:sp>
    </p:spTree>
    <p:extLst>
      <p:ext uri="{BB962C8B-B14F-4D97-AF65-F5344CB8AC3E}">
        <p14:creationId xmlns:p14="http://schemas.microsoft.com/office/powerpoint/2010/main" val="1491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922D4-E6D0-4366-923D-5FB59ED5BEA5}" type="datetimeFigureOut">
              <a:rPr lang="en-IN" smtClean="0"/>
              <a:t>23-12-2024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A92162D-819A-472A-8944-D83C44C8EC77}" type="slidenum">
              <a:rPr lang="en-IN" smtClean="0"/>
              <a:t>‹#›</a:t>
            </a:fld>
            <a:endParaRPr lang="en-IN"/>
          </a:p>
        </p:txBody>
      </p:sp>
    </p:spTree>
    <p:extLst>
      <p:ext uri="{BB962C8B-B14F-4D97-AF65-F5344CB8AC3E}">
        <p14:creationId xmlns:p14="http://schemas.microsoft.com/office/powerpoint/2010/main" val="87123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922D4-E6D0-4366-923D-5FB59ED5BEA5}" type="datetimeFigureOut">
              <a:rPr lang="en-IN" smtClean="0"/>
              <a:t>23-12-2024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92162D-819A-472A-8944-D83C44C8EC77}" type="slidenum">
              <a:rPr lang="en-IN" smtClean="0"/>
              <a:t>‹#›</a:t>
            </a:fld>
            <a:endParaRPr lang="en-IN"/>
          </a:p>
        </p:txBody>
      </p:sp>
    </p:spTree>
    <p:extLst>
      <p:ext uri="{BB962C8B-B14F-4D97-AF65-F5344CB8AC3E}">
        <p14:creationId xmlns:p14="http://schemas.microsoft.com/office/powerpoint/2010/main" val="147781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922D4-E6D0-4366-923D-5FB59ED5BEA5}" type="datetimeFigureOut">
              <a:rPr lang="en-IN" smtClean="0"/>
              <a:t>23-12-2024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92162D-819A-472A-8944-D83C44C8EC77}" type="slidenum">
              <a:rPr lang="en-IN" smtClean="0"/>
              <a:t>‹#›</a:t>
            </a:fld>
            <a:endParaRPr lang="en-IN"/>
          </a:p>
        </p:txBody>
      </p:sp>
    </p:spTree>
    <p:extLst>
      <p:ext uri="{BB962C8B-B14F-4D97-AF65-F5344CB8AC3E}">
        <p14:creationId xmlns:p14="http://schemas.microsoft.com/office/powerpoint/2010/main" val="2765688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B922D4-E6D0-4366-923D-5FB59ED5BEA5}" type="datetimeFigureOut">
              <a:rPr lang="en-IN" smtClean="0"/>
              <a:t>23-12-2024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A92162D-819A-472A-8944-D83C44C8EC77}" type="slidenum">
              <a:rPr lang="en-IN" smtClean="0"/>
              <a:t>‹#›</a:t>
            </a:fld>
            <a:endParaRPr lang="en-IN"/>
          </a:p>
        </p:txBody>
      </p:sp>
    </p:spTree>
    <p:extLst>
      <p:ext uri="{BB962C8B-B14F-4D97-AF65-F5344CB8AC3E}">
        <p14:creationId xmlns:p14="http://schemas.microsoft.com/office/powerpoint/2010/main" val="427088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93D1-94E5-733C-2B46-AA88993795FE}"/>
              </a:ext>
            </a:extLst>
          </p:cNvPr>
          <p:cNvSpPr>
            <a:spLocks noGrp="1"/>
          </p:cNvSpPr>
          <p:nvPr>
            <p:ph type="ctrTitle"/>
          </p:nvPr>
        </p:nvSpPr>
        <p:spPr/>
        <p:txBody>
          <a:bodyPr/>
          <a:lstStyle/>
          <a:p>
            <a:r>
              <a:rPr lang="en-IN" sz="3200" b="1" dirty="0">
                <a:effectLst/>
                <a:latin typeface="Times New Roman" panose="02020603050405020304" pitchFamily="18" charset="0"/>
                <a:ea typeface="Arial" panose="020B0604020202020204" pitchFamily="34" charset="0"/>
              </a:rPr>
              <a:t>REAL-TIME MACHINE LEARNING MODELS FOR EARLY SEPSIS DETECTION USING CONTINUOUS PATIENT DATA MONITORING</a:t>
            </a:r>
            <a:r>
              <a:rPr lang="en-IN" sz="3200" b="1" dirty="0">
                <a:effectLst/>
                <a:latin typeface="Times New Roman" panose="02020603050405020304" pitchFamily="18" charset="0"/>
                <a:ea typeface="Times New Roman" panose="02020603050405020304" pitchFamily="18" charset="0"/>
              </a:rPr>
              <a:t> </a:t>
            </a:r>
            <a:endParaRPr lang="en-IN" sz="8000" dirty="0"/>
          </a:p>
        </p:txBody>
      </p:sp>
      <p:sp>
        <p:nvSpPr>
          <p:cNvPr id="3" name="Subtitle 2">
            <a:extLst>
              <a:ext uri="{FF2B5EF4-FFF2-40B4-BE49-F238E27FC236}">
                <a16:creationId xmlns:a16="http://schemas.microsoft.com/office/drawing/2014/main" id="{B570D842-A74C-E2A9-0581-98812416CEE8}"/>
              </a:ext>
            </a:extLst>
          </p:cNvPr>
          <p:cNvSpPr>
            <a:spLocks noGrp="1"/>
          </p:cNvSpPr>
          <p:nvPr>
            <p:ph type="subTitle" idx="1"/>
          </p:nvPr>
        </p:nvSpPr>
        <p:spPr>
          <a:xfrm>
            <a:off x="1154955" y="4777380"/>
            <a:ext cx="8825658" cy="1557432"/>
          </a:xfrm>
        </p:spPr>
        <p:txBody>
          <a:bodyPr>
            <a:normAutofit lnSpcReduction="10000"/>
          </a:bodyPr>
          <a:lstStyle/>
          <a:p>
            <a:pPr algn="ctr"/>
            <a:r>
              <a:rPr lang="en-IN" dirty="0">
                <a:latin typeface="Times New Roman" panose="02020603050405020304" pitchFamily="18" charset="0"/>
                <a:cs typeface="Times New Roman" panose="02020603050405020304" pitchFamily="18" charset="0"/>
              </a:rPr>
              <a:t>Student Name:</a:t>
            </a:r>
          </a:p>
          <a:p>
            <a:pPr algn="ctr"/>
            <a:r>
              <a:rPr lang="en-IN" dirty="0">
                <a:latin typeface="Times New Roman" panose="02020603050405020304" pitchFamily="18" charset="0"/>
                <a:cs typeface="Times New Roman" panose="02020603050405020304" pitchFamily="18" charset="0"/>
              </a:rPr>
              <a:t>Student ID:</a:t>
            </a:r>
          </a:p>
          <a:p>
            <a:pPr algn="ctr"/>
            <a:r>
              <a:rPr lang="en-IN" dirty="0">
                <a:latin typeface="Times New Roman" panose="02020603050405020304" pitchFamily="18" charset="0"/>
                <a:cs typeface="Times New Roman" panose="02020603050405020304" pitchFamily="18" charset="0"/>
              </a:rPr>
              <a:t>Professor Name:</a:t>
            </a:r>
          </a:p>
          <a:p>
            <a:pPr algn="ctr"/>
            <a:r>
              <a:rPr lang="en-IN" dirty="0">
                <a:latin typeface="Times New Roman" panose="02020603050405020304" pitchFamily="18" charset="0"/>
                <a:cs typeface="Times New Roman" panose="02020603050405020304" pitchFamily="18" charset="0"/>
              </a:rPr>
              <a:t>Submission Date:</a:t>
            </a:r>
          </a:p>
        </p:txBody>
      </p:sp>
    </p:spTree>
    <p:extLst>
      <p:ext uri="{BB962C8B-B14F-4D97-AF65-F5344CB8AC3E}">
        <p14:creationId xmlns:p14="http://schemas.microsoft.com/office/powerpoint/2010/main" val="1803907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89FF5-ACC7-FCDA-B572-9990290E2C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51438-B320-C9A0-8E61-8CD8CB641A2B}"/>
              </a:ext>
            </a:extLst>
          </p:cNvPr>
          <p:cNvSpPr>
            <a:spLocks noGrp="1"/>
          </p:cNvSpPr>
          <p:nvPr>
            <p:ph type="title"/>
          </p:nvPr>
        </p:nvSpPr>
        <p:spPr/>
        <p:txBody>
          <a:bodyPr/>
          <a:lstStyle/>
          <a:p>
            <a:r>
              <a:rPr lang="en-GB" sz="3200" b="1" dirty="0">
                <a:effectLst/>
                <a:latin typeface="Times New Roman" panose="02020603050405020304" pitchFamily="18" charset="0"/>
                <a:ea typeface="Times New Roman" panose="02020603050405020304" pitchFamily="18" charset="0"/>
              </a:rPr>
              <a:t>7. Results </a:t>
            </a:r>
            <a:endParaRPr lang="en-IN" sz="3200" dirty="0"/>
          </a:p>
        </p:txBody>
      </p:sp>
      <p:graphicFrame>
        <p:nvGraphicFramePr>
          <p:cNvPr id="4" name="Content Placeholder 3">
            <a:extLst>
              <a:ext uri="{FF2B5EF4-FFF2-40B4-BE49-F238E27FC236}">
                <a16:creationId xmlns:a16="http://schemas.microsoft.com/office/drawing/2014/main" id="{9730C4CB-7980-78ED-E7DF-7A0CFE5C4C5F}"/>
              </a:ext>
            </a:extLst>
          </p:cNvPr>
          <p:cNvGraphicFramePr>
            <a:graphicFrameLocks noGrp="1"/>
          </p:cNvGraphicFramePr>
          <p:nvPr>
            <p:ph idx="1"/>
            <p:extLst>
              <p:ext uri="{D42A27DB-BD31-4B8C-83A1-F6EECF244321}">
                <p14:modId xmlns:p14="http://schemas.microsoft.com/office/powerpoint/2010/main" val="1465396899"/>
              </p:ext>
            </p:extLst>
          </p:nvPr>
        </p:nvGraphicFramePr>
        <p:xfrm>
          <a:off x="1154955" y="2545237"/>
          <a:ext cx="6433622" cy="4312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773D92AD-A899-EBA1-EE12-57D0CAF7D9CB}"/>
              </a:ext>
            </a:extLst>
          </p:cNvPr>
          <p:cNvPicPr>
            <a:picLocks noChangeAspect="1"/>
          </p:cNvPicPr>
          <p:nvPr/>
        </p:nvPicPr>
        <p:blipFill>
          <a:blip r:embed="rId8"/>
          <a:stretch>
            <a:fillRect/>
          </a:stretch>
        </p:blipFill>
        <p:spPr>
          <a:xfrm>
            <a:off x="7702915" y="2809024"/>
            <a:ext cx="4316259" cy="3657764"/>
          </a:xfrm>
          <a:prstGeom prst="rect">
            <a:avLst/>
          </a:prstGeom>
        </p:spPr>
      </p:pic>
    </p:spTree>
    <p:extLst>
      <p:ext uri="{BB962C8B-B14F-4D97-AF65-F5344CB8AC3E}">
        <p14:creationId xmlns:p14="http://schemas.microsoft.com/office/powerpoint/2010/main" val="2835853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9D28-011E-1A7A-E188-B8D4DB74CB28}"/>
              </a:ext>
            </a:extLst>
          </p:cNvPr>
          <p:cNvSpPr>
            <a:spLocks noGrp="1"/>
          </p:cNvSpPr>
          <p:nvPr>
            <p:ph type="title"/>
          </p:nvPr>
        </p:nvSpPr>
        <p:spPr/>
        <p:txBody>
          <a:bodyPr/>
          <a:lstStyle/>
          <a:p>
            <a:r>
              <a:rPr lang="en-GB" sz="3200" b="1" dirty="0">
                <a:effectLst/>
                <a:latin typeface="Times New Roman" panose="02020603050405020304" pitchFamily="18" charset="0"/>
                <a:ea typeface="Times New Roman" panose="02020603050405020304" pitchFamily="18" charset="0"/>
              </a:rPr>
              <a:t>8. Conclusion</a:t>
            </a:r>
            <a:endParaRPr lang="en-IN" sz="3200" dirty="0"/>
          </a:p>
        </p:txBody>
      </p:sp>
      <p:graphicFrame>
        <p:nvGraphicFramePr>
          <p:cNvPr id="4" name="Content Placeholder 3">
            <a:extLst>
              <a:ext uri="{FF2B5EF4-FFF2-40B4-BE49-F238E27FC236}">
                <a16:creationId xmlns:a16="http://schemas.microsoft.com/office/drawing/2014/main" id="{C156C5BB-6C3F-EE6B-E57E-3DF1A2052EBE}"/>
              </a:ext>
            </a:extLst>
          </p:cNvPr>
          <p:cNvGraphicFramePr>
            <a:graphicFrameLocks noGrp="1"/>
          </p:cNvGraphicFramePr>
          <p:nvPr>
            <p:ph idx="1"/>
            <p:extLst>
              <p:ext uri="{D42A27DB-BD31-4B8C-83A1-F6EECF244321}">
                <p14:modId xmlns:p14="http://schemas.microsoft.com/office/powerpoint/2010/main" val="1065694891"/>
              </p:ext>
            </p:extLst>
          </p:nvPr>
        </p:nvGraphicFramePr>
        <p:xfrm>
          <a:off x="1154954" y="2603500"/>
          <a:ext cx="10553137"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309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385E-2278-FA53-7F7B-CCCDB7288A41}"/>
              </a:ext>
            </a:extLst>
          </p:cNvPr>
          <p:cNvSpPr>
            <a:spLocks noGrp="1"/>
          </p:cNvSpPr>
          <p:nvPr>
            <p:ph type="title"/>
          </p:nvPr>
        </p:nvSpPr>
        <p:spPr/>
        <p:txBody>
          <a:bodyPr/>
          <a:lstStyle/>
          <a:p>
            <a:r>
              <a:rPr lang="en-GB" sz="3200" b="1" dirty="0">
                <a:effectLst/>
                <a:latin typeface="Times New Roman" panose="02020603050405020304" pitchFamily="18" charset="0"/>
                <a:ea typeface="Times New Roman" panose="02020603050405020304" pitchFamily="18" charset="0"/>
              </a:rPr>
              <a:t>Reference List </a:t>
            </a:r>
            <a:endParaRPr lang="en-IN" sz="3200" dirty="0"/>
          </a:p>
        </p:txBody>
      </p:sp>
      <p:sp>
        <p:nvSpPr>
          <p:cNvPr id="3" name="Content Placeholder 2">
            <a:extLst>
              <a:ext uri="{FF2B5EF4-FFF2-40B4-BE49-F238E27FC236}">
                <a16:creationId xmlns:a16="http://schemas.microsoft.com/office/drawing/2014/main" id="{1225B603-53B5-2744-3FFD-8F3E208955B7}"/>
              </a:ext>
            </a:extLst>
          </p:cNvPr>
          <p:cNvSpPr>
            <a:spLocks noGrp="1"/>
          </p:cNvSpPr>
          <p:nvPr>
            <p:ph idx="1"/>
          </p:nvPr>
        </p:nvSpPr>
        <p:spPr/>
        <p:txBody>
          <a:bodyPr>
            <a:normAutofit fontScale="62500" lnSpcReduction="20000"/>
          </a:bodyPr>
          <a:lstStyle/>
          <a:p>
            <a:pPr algn="just">
              <a:lnSpc>
                <a:spcPct val="150000"/>
              </a:lnSpc>
              <a:spcBef>
                <a:spcPts val="1200"/>
              </a:spcBef>
              <a:spcAft>
                <a:spcPts val="1200"/>
              </a:spcAft>
            </a:pPr>
            <a:r>
              <a:rPr lang="en-GB" sz="1800" dirty="0">
                <a:effectLst/>
                <a:latin typeface="Times New Roman" panose="02020603050405020304" pitchFamily="18" charset="0"/>
                <a:ea typeface="Times New Roman" panose="02020603050405020304" pitchFamily="18" charset="0"/>
              </a:rPr>
              <a:t>Moor, M., Rieck, B., Horn, M., </a:t>
            </a:r>
            <a:r>
              <a:rPr lang="en-GB" sz="1800" dirty="0" err="1">
                <a:effectLst/>
                <a:latin typeface="Times New Roman" panose="02020603050405020304" pitchFamily="18" charset="0"/>
                <a:ea typeface="Times New Roman" panose="02020603050405020304" pitchFamily="18" charset="0"/>
              </a:rPr>
              <a:t>Jutzeler</a:t>
            </a:r>
            <a:r>
              <a:rPr lang="en-GB" sz="1800" dirty="0">
                <a:effectLst/>
                <a:latin typeface="Times New Roman" panose="02020603050405020304" pitchFamily="18" charset="0"/>
                <a:ea typeface="Times New Roman" panose="02020603050405020304" pitchFamily="18" charset="0"/>
              </a:rPr>
              <a:t>, C.R. and </a:t>
            </a:r>
            <a:r>
              <a:rPr lang="en-GB" sz="1800" dirty="0" err="1">
                <a:effectLst/>
                <a:latin typeface="Times New Roman" panose="02020603050405020304" pitchFamily="18" charset="0"/>
                <a:ea typeface="Times New Roman" panose="02020603050405020304" pitchFamily="18" charset="0"/>
              </a:rPr>
              <a:t>Borgwardt</a:t>
            </a:r>
            <a:r>
              <a:rPr lang="en-GB" sz="1800" dirty="0">
                <a:effectLst/>
                <a:latin typeface="Times New Roman" panose="02020603050405020304" pitchFamily="18" charset="0"/>
                <a:ea typeface="Times New Roman" panose="02020603050405020304" pitchFamily="18" charset="0"/>
              </a:rPr>
              <a:t>, K., 2021. Early prediction of sepsis in the ICU using machine learning: a systematic review. </a:t>
            </a:r>
            <a:r>
              <a:rPr lang="en-GB" sz="1800" i="1" dirty="0">
                <a:effectLst/>
                <a:latin typeface="Times New Roman" panose="02020603050405020304" pitchFamily="18" charset="0"/>
                <a:ea typeface="Times New Roman" panose="02020603050405020304" pitchFamily="18" charset="0"/>
              </a:rPr>
              <a:t>Frontiers in medicine</a:t>
            </a:r>
            <a:r>
              <a:rPr lang="en-GB" sz="1800" dirty="0">
                <a:effectLst/>
                <a:latin typeface="Times New Roman" panose="02020603050405020304" pitchFamily="18" charset="0"/>
                <a:ea typeface="Times New Roman" panose="02020603050405020304" pitchFamily="18" charset="0"/>
              </a:rPr>
              <a:t>, </a:t>
            </a:r>
            <a:r>
              <a:rPr lang="en-GB" sz="1800" i="1"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 p.607952.</a:t>
            </a:r>
            <a:endParaRPr lang="en-IN" sz="1800" dirty="0">
              <a:effectLst/>
              <a:latin typeface="Arial" panose="020B0604020202020204" pitchFamily="34" charset="0"/>
              <a:ea typeface="Arial" panose="020B0604020202020204" pitchFamily="34" charset="0"/>
            </a:endParaRPr>
          </a:p>
          <a:p>
            <a:pPr algn="just">
              <a:lnSpc>
                <a:spcPct val="150000"/>
              </a:lnSpc>
              <a:spcBef>
                <a:spcPts val="1200"/>
              </a:spcBef>
              <a:spcAft>
                <a:spcPts val="1200"/>
              </a:spcAft>
            </a:pPr>
            <a:r>
              <a:rPr lang="en-GB" sz="1800" dirty="0" err="1">
                <a:effectLst/>
                <a:latin typeface="Times New Roman" panose="02020603050405020304" pitchFamily="18" charset="0"/>
                <a:ea typeface="Times New Roman" panose="02020603050405020304" pitchFamily="18" charset="0"/>
              </a:rPr>
              <a:t>Fleuren</a:t>
            </a:r>
            <a:r>
              <a:rPr lang="en-GB" sz="1800" dirty="0">
                <a:effectLst/>
                <a:latin typeface="Times New Roman" panose="02020603050405020304" pitchFamily="18" charset="0"/>
                <a:ea typeface="Times New Roman" panose="02020603050405020304" pitchFamily="18" charset="0"/>
              </a:rPr>
              <a:t>, L.M., </a:t>
            </a:r>
            <a:r>
              <a:rPr lang="en-GB" sz="1800" dirty="0" err="1">
                <a:effectLst/>
                <a:latin typeface="Times New Roman" panose="02020603050405020304" pitchFamily="18" charset="0"/>
                <a:ea typeface="Times New Roman" panose="02020603050405020304" pitchFamily="18" charset="0"/>
              </a:rPr>
              <a:t>Klausch</a:t>
            </a:r>
            <a:r>
              <a:rPr lang="en-GB" sz="1800" dirty="0">
                <a:effectLst/>
                <a:latin typeface="Times New Roman" panose="02020603050405020304" pitchFamily="18" charset="0"/>
                <a:ea typeface="Times New Roman" panose="02020603050405020304" pitchFamily="18" charset="0"/>
              </a:rPr>
              <a:t>, T.L., </a:t>
            </a:r>
            <a:r>
              <a:rPr lang="en-GB" sz="1800" dirty="0" err="1">
                <a:effectLst/>
                <a:latin typeface="Times New Roman" panose="02020603050405020304" pitchFamily="18" charset="0"/>
                <a:ea typeface="Times New Roman" panose="02020603050405020304" pitchFamily="18" charset="0"/>
              </a:rPr>
              <a:t>Zwager</a:t>
            </a:r>
            <a:r>
              <a:rPr lang="en-GB" sz="1800" dirty="0">
                <a:effectLst/>
                <a:latin typeface="Times New Roman" panose="02020603050405020304" pitchFamily="18" charset="0"/>
                <a:ea typeface="Times New Roman" panose="02020603050405020304" pitchFamily="18" charset="0"/>
              </a:rPr>
              <a:t>, C.L., </a:t>
            </a:r>
            <a:r>
              <a:rPr lang="en-GB" sz="1800" dirty="0" err="1">
                <a:effectLst/>
                <a:latin typeface="Times New Roman" panose="02020603050405020304" pitchFamily="18" charset="0"/>
                <a:ea typeface="Times New Roman" panose="02020603050405020304" pitchFamily="18" charset="0"/>
              </a:rPr>
              <a:t>Schoonmade</a:t>
            </a:r>
            <a:r>
              <a:rPr lang="en-GB" sz="1800" dirty="0">
                <a:effectLst/>
                <a:latin typeface="Times New Roman" panose="02020603050405020304" pitchFamily="18" charset="0"/>
                <a:ea typeface="Times New Roman" panose="02020603050405020304" pitchFamily="18" charset="0"/>
              </a:rPr>
              <a:t>, L.J., Guo, T., </a:t>
            </a:r>
            <a:r>
              <a:rPr lang="en-GB" sz="1800" dirty="0" err="1">
                <a:effectLst/>
                <a:latin typeface="Times New Roman" panose="02020603050405020304" pitchFamily="18" charset="0"/>
                <a:ea typeface="Times New Roman" panose="02020603050405020304" pitchFamily="18" charset="0"/>
              </a:rPr>
              <a:t>Roggeveen</a:t>
            </a:r>
            <a:r>
              <a:rPr lang="en-GB" sz="1800" dirty="0">
                <a:effectLst/>
                <a:latin typeface="Times New Roman" panose="02020603050405020304" pitchFamily="18" charset="0"/>
                <a:ea typeface="Times New Roman" panose="02020603050405020304" pitchFamily="18" charset="0"/>
              </a:rPr>
              <a:t>, L.F., Swart, E.L., </a:t>
            </a:r>
            <a:r>
              <a:rPr lang="en-GB" sz="1800" dirty="0" err="1">
                <a:effectLst/>
                <a:latin typeface="Times New Roman" panose="02020603050405020304" pitchFamily="18" charset="0"/>
                <a:ea typeface="Times New Roman" panose="02020603050405020304" pitchFamily="18" charset="0"/>
              </a:rPr>
              <a:t>Girbes</a:t>
            </a:r>
            <a:r>
              <a:rPr lang="en-GB" sz="1800" dirty="0">
                <a:effectLst/>
                <a:latin typeface="Times New Roman" panose="02020603050405020304" pitchFamily="18" charset="0"/>
                <a:ea typeface="Times New Roman" panose="02020603050405020304" pitchFamily="18" charset="0"/>
              </a:rPr>
              <a:t>, A.R., </a:t>
            </a:r>
            <a:r>
              <a:rPr lang="en-GB" sz="1800" dirty="0" err="1">
                <a:effectLst/>
                <a:latin typeface="Times New Roman" panose="02020603050405020304" pitchFamily="18" charset="0"/>
                <a:ea typeface="Times New Roman" panose="02020603050405020304" pitchFamily="18" charset="0"/>
              </a:rPr>
              <a:t>Thoral</a:t>
            </a:r>
            <a:r>
              <a:rPr lang="en-GB" sz="1800" dirty="0">
                <a:effectLst/>
                <a:latin typeface="Times New Roman" panose="02020603050405020304" pitchFamily="18" charset="0"/>
                <a:ea typeface="Times New Roman" panose="02020603050405020304" pitchFamily="18" charset="0"/>
              </a:rPr>
              <a:t>, P., Ercole, A. and </a:t>
            </a:r>
            <a:r>
              <a:rPr lang="en-GB" sz="1800" dirty="0" err="1">
                <a:effectLst/>
                <a:latin typeface="Times New Roman" panose="02020603050405020304" pitchFamily="18" charset="0"/>
                <a:ea typeface="Times New Roman" panose="02020603050405020304" pitchFamily="18" charset="0"/>
              </a:rPr>
              <a:t>Hoogendoorn</a:t>
            </a:r>
            <a:r>
              <a:rPr lang="en-GB" sz="1800" dirty="0">
                <a:effectLst/>
                <a:latin typeface="Times New Roman" panose="02020603050405020304" pitchFamily="18" charset="0"/>
                <a:ea typeface="Times New Roman" panose="02020603050405020304" pitchFamily="18" charset="0"/>
              </a:rPr>
              <a:t>, M., 2020. Machine learning for the prediction of sepsis: a systematic review and meta-analysis of diagnostic test accuracy. </a:t>
            </a:r>
            <a:r>
              <a:rPr lang="en-GB" sz="1800" i="1" dirty="0">
                <a:effectLst/>
                <a:latin typeface="Times New Roman" panose="02020603050405020304" pitchFamily="18" charset="0"/>
                <a:ea typeface="Times New Roman" panose="02020603050405020304" pitchFamily="18" charset="0"/>
              </a:rPr>
              <a:t>Intensive care medicine</a:t>
            </a:r>
            <a:r>
              <a:rPr lang="en-GB" sz="1800" dirty="0">
                <a:effectLst/>
                <a:latin typeface="Times New Roman" panose="02020603050405020304" pitchFamily="18" charset="0"/>
                <a:ea typeface="Times New Roman" panose="02020603050405020304" pitchFamily="18" charset="0"/>
              </a:rPr>
              <a:t>, </a:t>
            </a:r>
            <a:r>
              <a:rPr lang="en-GB" sz="1800" i="1" dirty="0">
                <a:effectLst/>
                <a:latin typeface="Times New Roman" panose="02020603050405020304" pitchFamily="18" charset="0"/>
                <a:ea typeface="Times New Roman" panose="02020603050405020304" pitchFamily="18" charset="0"/>
              </a:rPr>
              <a:t>46</a:t>
            </a:r>
            <a:r>
              <a:rPr lang="en-GB" sz="1800" dirty="0">
                <a:effectLst/>
                <a:latin typeface="Times New Roman" panose="02020603050405020304" pitchFamily="18" charset="0"/>
                <a:ea typeface="Times New Roman" panose="02020603050405020304" pitchFamily="18" charset="0"/>
              </a:rPr>
              <a:t>, pp.383-400.</a:t>
            </a:r>
            <a:endParaRPr lang="en-IN" sz="1800" dirty="0">
              <a:effectLst/>
              <a:latin typeface="Arial" panose="020B0604020202020204" pitchFamily="34" charset="0"/>
              <a:ea typeface="Arial" panose="020B0604020202020204" pitchFamily="34" charset="0"/>
            </a:endParaRPr>
          </a:p>
          <a:p>
            <a:pPr algn="just">
              <a:lnSpc>
                <a:spcPct val="150000"/>
              </a:lnSpc>
              <a:spcBef>
                <a:spcPts val="1200"/>
              </a:spcBef>
              <a:spcAft>
                <a:spcPts val="1200"/>
              </a:spcAft>
            </a:pPr>
            <a:r>
              <a:rPr lang="en-GB" sz="1800" dirty="0">
                <a:effectLst/>
                <a:latin typeface="Times New Roman" panose="02020603050405020304" pitchFamily="18" charset="0"/>
                <a:ea typeface="Times New Roman" panose="02020603050405020304" pitchFamily="18" charset="0"/>
              </a:rPr>
              <a:t>Bedoya, A.D., </a:t>
            </a:r>
            <a:r>
              <a:rPr lang="en-GB" sz="1800" dirty="0" err="1">
                <a:effectLst/>
                <a:latin typeface="Times New Roman" panose="02020603050405020304" pitchFamily="18" charset="0"/>
                <a:ea typeface="Times New Roman" panose="02020603050405020304" pitchFamily="18" charset="0"/>
              </a:rPr>
              <a:t>Futoma</a:t>
            </a:r>
            <a:r>
              <a:rPr lang="en-GB" sz="1800" dirty="0">
                <a:effectLst/>
                <a:latin typeface="Times New Roman" panose="02020603050405020304" pitchFamily="18" charset="0"/>
                <a:ea typeface="Times New Roman" panose="02020603050405020304" pitchFamily="18" charset="0"/>
              </a:rPr>
              <a:t>, J., Clement, M.E., Corey, K., </a:t>
            </a:r>
            <a:r>
              <a:rPr lang="en-GB" sz="1800" dirty="0" err="1">
                <a:effectLst/>
                <a:latin typeface="Times New Roman" panose="02020603050405020304" pitchFamily="18" charset="0"/>
                <a:ea typeface="Times New Roman" panose="02020603050405020304" pitchFamily="18" charset="0"/>
              </a:rPr>
              <a:t>Brajer</a:t>
            </a:r>
            <a:r>
              <a:rPr lang="en-GB" sz="1800" dirty="0">
                <a:effectLst/>
                <a:latin typeface="Times New Roman" panose="02020603050405020304" pitchFamily="18" charset="0"/>
                <a:ea typeface="Times New Roman" panose="02020603050405020304" pitchFamily="18" charset="0"/>
              </a:rPr>
              <a:t>, N., Lin, A., Simons, M.G., Gao, M., Nichols, M., Balu, S. and Heller, K., 2020. Machine learning for early detection of sepsis: an internal and temporal validation study. </a:t>
            </a:r>
            <a:r>
              <a:rPr lang="en-GB" sz="1800" i="1" dirty="0">
                <a:effectLst/>
                <a:latin typeface="Times New Roman" panose="02020603050405020304" pitchFamily="18" charset="0"/>
                <a:ea typeface="Times New Roman" panose="02020603050405020304" pitchFamily="18" charset="0"/>
              </a:rPr>
              <a:t>JAMIA open</a:t>
            </a:r>
            <a:r>
              <a:rPr lang="en-GB" sz="1800" dirty="0">
                <a:effectLst/>
                <a:latin typeface="Times New Roman" panose="02020603050405020304" pitchFamily="18" charset="0"/>
                <a:ea typeface="Times New Roman" panose="02020603050405020304" pitchFamily="18" charset="0"/>
              </a:rPr>
              <a:t>, </a:t>
            </a:r>
            <a:r>
              <a:rPr lang="en-GB" sz="1800" i="1" dirty="0">
                <a:effectLst/>
                <a:latin typeface="Times New Roman" panose="02020603050405020304" pitchFamily="18" charset="0"/>
                <a:ea typeface="Times New Roman" panose="02020603050405020304" pitchFamily="18" charset="0"/>
              </a:rPr>
              <a:t>3</a:t>
            </a:r>
            <a:r>
              <a:rPr lang="en-GB" sz="1800" dirty="0">
                <a:effectLst/>
                <a:latin typeface="Times New Roman" panose="02020603050405020304" pitchFamily="18" charset="0"/>
                <a:ea typeface="Times New Roman" panose="02020603050405020304" pitchFamily="18" charset="0"/>
              </a:rPr>
              <a:t>(2), pp.252-260.</a:t>
            </a:r>
            <a:endParaRPr lang="en-IN" sz="1800" dirty="0">
              <a:effectLst/>
              <a:latin typeface="Arial" panose="020B0604020202020204" pitchFamily="34" charset="0"/>
              <a:ea typeface="Arial" panose="020B0604020202020204" pitchFamily="34" charset="0"/>
            </a:endParaRPr>
          </a:p>
          <a:p>
            <a:pPr algn="just">
              <a:lnSpc>
                <a:spcPct val="150000"/>
              </a:lnSpc>
              <a:spcBef>
                <a:spcPts val="1200"/>
              </a:spcBef>
              <a:spcAft>
                <a:spcPts val="1200"/>
              </a:spcAft>
            </a:pPr>
            <a:r>
              <a:rPr lang="en-GB" sz="1800" dirty="0">
                <a:effectLst/>
                <a:latin typeface="Times New Roman" panose="02020603050405020304" pitchFamily="18" charset="0"/>
                <a:ea typeface="Times New Roman" panose="02020603050405020304" pitchFamily="18" charset="0"/>
              </a:rPr>
              <a:t>Sendak, M.P., Ratliff, W., Sarro, D., Alderton, E., </a:t>
            </a:r>
            <a:r>
              <a:rPr lang="en-GB" sz="1800" dirty="0" err="1">
                <a:effectLst/>
                <a:latin typeface="Times New Roman" panose="02020603050405020304" pitchFamily="18" charset="0"/>
                <a:ea typeface="Times New Roman" panose="02020603050405020304" pitchFamily="18" charset="0"/>
              </a:rPr>
              <a:t>Futoma</a:t>
            </a:r>
            <a:r>
              <a:rPr lang="en-GB" sz="1800" dirty="0">
                <a:effectLst/>
                <a:latin typeface="Times New Roman" panose="02020603050405020304" pitchFamily="18" charset="0"/>
                <a:ea typeface="Times New Roman" panose="02020603050405020304" pitchFamily="18" charset="0"/>
              </a:rPr>
              <a:t>, J., Gao, M., Nichols, M., Revoir, M., Yashar, F., Miller, C. and Kester, K., 2020. Real-world integration of a sepsis deep learning technology into routine clinical care: implementation study. </a:t>
            </a:r>
            <a:r>
              <a:rPr lang="en-GB" sz="1800" i="1" dirty="0">
                <a:effectLst/>
                <a:latin typeface="Times New Roman" panose="02020603050405020304" pitchFamily="18" charset="0"/>
                <a:ea typeface="Times New Roman" panose="02020603050405020304" pitchFamily="18" charset="0"/>
              </a:rPr>
              <a:t>JMIR medical informatics</a:t>
            </a:r>
            <a:r>
              <a:rPr lang="en-GB" sz="1800" dirty="0">
                <a:effectLst/>
                <a:latin typeface="Times New Roman" panose="02020603050405020304" pitchFamily="18" charset="0"/>
                <a:ea typeface="Times New Roman" panose="02020603050405020304" pitchFamily="18" charset="0"/>
              </a:rPr>
              <a:t>, </a:t>
            </a:r>
            <a:r>
              <a:rPr lang="en-GB" sz="1800" i="1"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(7), p.e15182.</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366894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244C-558D-A87D-0704-D36C0CD470DB}"/>
              </a:ext>
            </a:extLst>
          </p:cNvPr>
          <p:cNvSpPr>
            <a:spLocks noGrp="1"/>
          </p:cNvSpPr>
          <p:nvPr>
            <p:ph type="title"/>
          </p:nvPr>
        </p:nvSpPr>
        <p:spPr/>
        <p:txBody>
          <a:bodyPr/>
          <a:lstStyle/>
          <a:p>
            <a:r>
              <a:rPr lang="en-GB" sz="3200" b="1" dirty="0">
                <a:effectLst/>
                <a:latin typeface="Times New Roman" panose="02020603050405020304" pitchFamily="18" charset="0"/>
                <a:ea typeface="Times New Roman" panose="02020603050405020304" pitchFamily="18" charset="0"/>
              </a:rPr>
              <a:t>1. Introduction</a:t>
            </a:r>
            <a:endParaRPr lang="en-IN" sz="3200" dirty="0"/>
          </a:p>
        </p:txBody>
      </p:sp>
      <p:graphicFrame>
        <p:nvGraphicFramePr>
          <p:cNvPr id="4" name="Content Placeholder 3">
            <a:extLst>
              <a:ext uri="{FF2B5EF4-FFF2-40B4-BE49-F238E27FC236}">
                <a16:creationId xmlns:a16="http://schemas.microsoft.com/office/drawing/2014/main" id="{0F3EA707-24A7-10C2-92C7-647FAB14AE0C}"/>
              </a:ext>
            </a:extLst>
          </p:cNvPr>
          <p:cNvGraphicFramePr>
            <a:graphicFrameLocks noGrp="1"/>
          </p:cNvGraphicFramePr>
          <p:nvPr>
            <p:ph idx="1"/>
            <p:extLst>
              <p:ext uri="{D42A27DB-BD31-4B8C-83A1-F6EECF244321}">
                <p14:modId xmlns:p14="http://schemas.microsoft.com/office/powerpoint/2010/main" val="3742155946"/>
              </p:ext>
            </p:extLst>
          </p:nvPr>
        </p:nvGraphicFramePr>
        <p:xfrm>
          <a:off x="1154954" y="2603500"/>
          <a:ext cx="10430588"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346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8AD1-3123-A2A8-E08C-71212E9DC0B3}"/>
              </a:ext>
            </a:extLst>
          </p:cNvPr>
          <p:cNvSpPr>
            <a:spLocks noGrp="1"/>
          </p:cNvSpPr>
          <p:nvPr>
            <p:ph type="title"/>
          </p:nvPr>
        </p:nvSpPr>
        <p:spPr/>
        <p:txBody>
          <a:bodyPr/>
          <a:lstStyle/>
          <a:p>
            <a:r>
              <a:rPr lang="en-GB" sz="3200" b="1" dirty="0">
                <a:effectLst/>
                <a:latin typeface="Times New Roman" panose="02020603050405020304" pitchFamily="18" charset="0"/>
                <a:ea typeface="Times New Roman" panose="02020603050405020304" pitchFamily="18" charset="0"/>
              </a:rPr>
              <a:t>2. Problem Statement </a:t>
            </a:r>
            <a:endParaRPr lang="en-IN" sz="3200" dirty="0"/>
          </a:p>
        </p:txBody>
      </p:sp>
      <p:graphicFrame>
        <p:nvGraphicFramePr>
          <p:cNvPr id="4" name="Content Placeholder 3">
            <a:extLst>
              <a:ext uri="{FF2B5EF4-FFF2-40B4-BE49-F238E27FC236}">
                <a16:creationId xmlns:a16="http://schemas.microsoft.com/office/drawing/2014/main" id="{0D30C7FD-FCC6-E40D-C3E2-2B6558F0D51C}"/>
              </a:ext>
            </a:extLst>
          </p:cNvPr>
          <p:cNvGraphicFramePr>
            <a:graphicFrameLocks noGrp="1"/>
          </p:cNvGraphicFramePr>
          <p:nvPr>
            <p:ph idx="1"/>
            <p:extLst>
              <p:ext uri="{D42A27DB-BD31-4B8C-83A1-F6EECF244321}">
                <p14:modId xmlns:p14="http://schemas.microsoft.com/office/powerpoint/2010/main" val="702472734"/>
              </p:ext>
            </p:extLst>
          </p:nvPr>
        </p:nvGraphicFramePr>
        <p:xfrm>
          <a:off x="1154954" y="2603500"/>
          <a:ext cx="6405343" cy="39858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Artificial intelligence in sepsis early prediction and diagnosis using  unstructured data in healthcare | Nature Communications">
            <a:extLst>
              <a:ext uri="{FF2B5EF4-FFF2-40B4-BE49-F238E27FC236}">
                <a16:creationId xmlns:a16="http://schemas.microsoft.com/office/drawing/2014/main" id="{6DFF88E3-7E82-35E1-3810-BDADA3C293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4565" y="2603500"/>
            <a:ext cx="4270341" cy="3715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13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AF9C-B0A5-452C-2D5C-68FCC6F315E1}"/>
              </a:ext>
            </a:extLst>
          </p:cNvPr>
          <p:cNvSpPr>
            <a:spLocks noGrp="1"/>
          </p:cNvSpPr>
          <p:nvPr>
            <p:ph type="title"/>
          </p:nvPr>
        </p:nvSpPr>
        <p:spPr/>
        <p:txBody>
          <a:bodyPr/>
          <a:lstStyle/>
          <a:p>
            <a:r>
              <a:rPr lang="en-GB" sz="3200" b="1" dirty="0">
                <a:effectLst/>
                <a:latin typeface="Times New Roman" panose="02020603050405020304" pitchFamily="18" charset="0"/>
                <a:ea typeface="Times New Roman" panose="02020603050405020304" pitchFamily="18" charset="0"/>
              </a:rPr>
              <a:t>3. Research Objectives </a:t>
            </a:r>
            <a:endParaRPr lang="en-IN" sz="3200" dirty="0"/>
          </a:p>
        </p:txBody>
      </p:sp>
      <p:graphicFrame>
        <p:nvGraphicFramePr>
          <p:cNvPr id="4" name="Content Placeholder 3">
            <a:extLst>
              <a:ext uri="{FF2B5EF4-FFF2-40B4-BE49-F238E27FC236}">
                <a16:creationId xmlns:a16="http://schemas.microsoft.com/office/drawing/2014/main" id="{9AA8E517-9D12-8CAE-8E3B-5E1F5CC85BBD}"/>
              </a:ext>
            </a:extLst>
          </p:cNvPr>
          <p:cNvGraphicFramePr>
            <a:graphicFrameLocks noGrp="1"/>
          </p:cNvGraphicFramePr>
          <p:nvPr>
            <p:ph idx="1"/>
            <p:extLst>
              <p:ext uri="{D42A27DB-BD31-4B8C-83A1-F6EECF244321}">
                <p14:modId xmlns:p14="http://schemas.microsoft.com/office/powerpoint/2010/main" val="2108575394"/>
              </p:ext>
            </p:extLst>
          </p:nvPr>
        </p:nvGraphicFramePr>
        <p:xfrm>
          <a:off x="1154954" y="2603500"/>
          <a:ext cx="10694539" cy="3721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420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B89B-5D73-E775-6247-F2AE62C36D84}"/>
              </a:ext>
            </a:extLst>
          </p:cNvPr>
          <p:cNvSpPr>
            <a:spLocks noGrp="1"/>
          </p:cNvSpPr>
          <p:nvPr>
            <p:ph type="title"/>
          </p:nvPr>
        </p:nvSpPr>
        <p:spPr/>
        <p:txBody>
          <a:bodyPr/>
          <a:lstStyle/>
          <a:p>
            <a:r>
              <a:rPr lang="en-GB" sz="3200" b="1" dirty="0">
                <a:effectLst/>
                <a:latin typeface="Times New Roman" panose="02020603050405020304" pitchFamily="18" charset="0"/>
                <a:ea typeface="Times New Roman" panose="02020603050405020304" pitchFamily="18" charset="0"/>
              </a:rPr>
              <a:t>4. Research Questions</a:t>
            </a:r>
            <a:endParaRPr lang="en-IN" sz="3200" dirty="0"/>
          </a:p>
        </p:txBody>
      </p:sp>
      <p:graphicFrame>
        <p:nvGraphicFramePr>
          <p:cNvPr id="4" name="Content Placeholder 3">
            <a:extLst>
              <a:ext uri="{FF2B5EF4-FFF2-40B4-BE49-F238E27FC236}">
                <a16:creationId xmlns:a16="http://schemas.microsoft.com/office/drawing/2014/main" id="{2973D0D1-A432-2B58-26DC-28620D69FC22}"/>
              </a:ext>
            </a:extLst>
          </p:cNvPr>
          <p:cNvGraphicFramePr>
            <a:graphicFrameLocks noGrp="1"/>
          </p:cNvGraphicFramePr>
          <p:nvPr>
            <p:ph idx="1"/>
            <p:extLst>
              <p:ext uri="{D42A27DB-BD31-4B8C-83A1-F6EECF244321}">
                <p14:modId xmlns:p14="http://schemas.microsoft.com/office/powerpoint/2010/main" val="43276168"/>
              </p:ext>
            </p:extLst>
          </p:nvPr>
        </p:nvGraphicFramePr>
        <p:xfrm>
          <a:off x="1154954" y="2603500"/>
          <a:ext cx="10232625"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400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F671-7CE5-A613-E745-AC097FE884BB}"/>
              </a:ext>
            </a:extLst>
          </p:cNvPr>
          <p:cNvSpPr>
            <a:spLocks noGrp="1"/>
          </p:cNvSpPr>
          <p:nvPr>
            <p:ph type="title"/>
          </p:nvPr>
        </p:nvSpPr>
        <p:spPr/>
        <p:txBody>
          <a:bodyPr/>
          <a:lstStyle/>
          <a:p>
            <a:r>
              <a:rPr lang="en-GB" sz="3200" b="1" dirty="0">
                <a:effectLst/>
                <a:latin typeface="Times New Roman" panose="02020603050405020304" pitchFamily="18" charset="0"/>
                <a:ea typeface="Times New Roman" panose="02020603050405020304" pitchFamily="18" charset="0"/>
              </a:rPr>
              <a:t>5. Literature Review</a:t>
            </a:r>
            <a:endParaRPr lang="en-IN" sz="3200" dirty="0"/>
          </a:p>
        </p:txBody>
      </p:sp>
      <p:graphicFrame>
        <p:nvGraphicFramePr>
          <p:cNvPr id="4" name="Content Placeholder 3">
            <a:extLst>
              <a:ext uri="{FF2B5EF4-FFF2-40B4-BE49-F238E27FC236}">
                <a16:creationId xmlns:a16="http://schemas.microsoft.com/office/drawing/2014/main" id="{67370E4C-443B-51A2-C03B-A5FB049CDCF1}"/>
              </a:ext>
            </a:extLst>
          </p:cNvPr>
          <p:cNvGraphicFramePr>
            <a:graphicFrameLocks noGrp="1"/>
          </p:cNvGraphicFramePr>
          <p:nvPr>
            <p:ph idx="1"/>
            <p:extLst>
              <p:ext uri="{D42A27DB-BD31-4B8C-83A1-F6EECF244321}">
                <p14:modId xmlns:p14="http://schemas.microsoft.com/office/powerpoint/2010/main" val="2317479462"/>
              </p:ext>
            </p:extLst>
          </p:nvPr>
        </p:nvGraphicFramePr>
        <p:xfrm>
          <a:off x="1154954" y="2603499"/>
          <a:ext cx="6424197" cy="4051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Frontiers | Artificial Intelligence for Clinical Decision Support in Sepsis">
            <a:extLst>
              <a:ext uri="{FF2B5EF4-FFF2-40B4-BE49-F238E27FC236}">
                <a16:creationId xmlns:a16="http://schemas.microsoft.com/office/drawing/2014/main" id="{A443787D-3961-2CF2-57DD-704C32EB95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5208" y="2688341"/>
            <a:ext cx="4402318" cy="3684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67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68001-333D-0010-94AC-7F640516AD1A}"/>
              </a:ext>
            </a:extLst>
          </p:cNvPr>
          <p:cNvSpPr>
            <a:spLocks noGrp="1"/>
          </p:cNvSpPr>
          <p:nvPr>
            <p:ph type="title"/>
          </p:nvPr>
        </p:nvSpPr>
        <p:spPr/>
        <p:txBody>
          <a:bodyPr/>
          <a:lstStyle/>
          <a:p>
            <a:r>
              <a:rPr lang="en-GB" sz="3200" b="1" dirty="0">
                <a:effectLst/>
                <a:latin typeface="Times New Roman" panose="02020603050405020304" pitchFamily="18" charset="0"/>
                <a:ea typeface="Times New Roman" panose="02020603050405020304" pitchFamily="18" charset="0"/>
              </a:rPr>
              <a:t>6. Methodology</a:t>
            </a:r>
            <a:endParaRPr lang="en-IN" sz="3200" dirty="0"/>
          </a:p>
        </p:txBody>
      </p:sp>
      <p:graphicFrame>
        <p:nvGraphicFramePr>
          <p:cNvPr id="4" name="Content Placeholder 3">
            <a:extLst>
              <a:ext uri="{FF2B5EF4-FFF2-40B4-BE49-F238E27FC236}">
                <a16:creationId xmlns:a16="http://schemas.microsoft.com/office/drawing/2014/main" id="{A646D374-6ED6-99DE-A09E-0EC3A656A9C8}"/>
              </a:ext>
            </a:extLst>
          </p:cNvPr>
          <p:cNvGraphicFramePr>
            <a:graphicFrameLocks noGrp="1"/>
          </p:cNvGraphicFramePr>
          <p:nvPr>
            <p:ph idx="1"/>
            <p:extLst>
              <p:ext uri="{D42A27DB-BD31-4B8C-83A1-F6EECF244321}">
                <p14:modId xmlns:p14="http://schemas.microsoft.com/office/powerpoint/2010/main" val="473800784"/>
              </p:ext>
            </p:extLst>
          </p:nvPr>
        </p:nvGraphicFramePr>
        <p:xfrm>
          <a:off x="1154954" y="2603500"/>
          <a:ext cx="10421161"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662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A79B-B220-089A-1FDA-09582DA79304}"/>
              </a:ext>
            </a:extLst>
          </p:cNvPr>
          <p:cNvSpPr>
            <a:spLocks noGrp="1"/>
          </p:cNvSpPr>
          <p:nvPr>
            <p:ph type="title"/>
          </p:nvPr>
        </p:nvSpPr>
        <p:spPr/>
        <p:txBody>
          <a:bodyPr/>
          <a:lstStyle/>
          <a:p>
            <a:r>
              <a:rPr lang="en-GB" sz="3200" b="1" dirty="0">
                <a:effectLst/>
                <a:latin typeface="Times New Roman" panose="02020603050405020304" pitchFamily="18" charset="0"/>
                <a:ea typeface="Times New Roman" panose="02020603050405020304" pitchFamily="18" charset="0"/>
              </a:rPr>
              <a:t>7. Results </a:t>
            </a:r>
            <a:endParaRPr lang="en-IN" sz="3200" dirty="0"/>
          </a:p>
        </p:txBody>
      </p:sp>
      <p:graphicFrame>
        <p:nvGraphicFramePr>
          <p:cNvPr id="4" name="Content Placeholder 3">
            <a:extLst>
              <a:ext uri="{FF2B5EF4-FFF2-40B4-BE49-F238E27FC236}">
                <a16:creationId xmlns:a16="http://schemas.microsoft.com/office/drawing/2014/main" id="{ACC60299-EAC7-8425-1EC6-214D1B0F34CC}"/>
              </a:ext>
            </a:extLst>
          </p:cNvPr>
          <p:cNvGraphicFramePr>
            <a:graphicFrameLocks noGrp="1"/>
          </p:cNvGraphicFramePr>
          <p:nvPr>
            <p:ph idx="1"/>
            <p:extLst>
              <p:ext uri="{D42A27DB-BD31-4B8C-83A1-F6EECF244321}">
                <p14:modId xmlns:p14="http://schemas.microsoft.com/office/powerpoint/2010/main" val="2034024568"/>
              </p:ext>
            </p:extLst>
          </p:nvPr>
        </p:nvGraphicFramePr>
        <p:xfrm>
          <a:off x="1154954" y="2603500"/>
          <a:ext cx="5736039" cy="4004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769CE9F2-26F0-ACE5-22DE-E3585BE4CCC4}"/>
              </a:ext>
            </a:extLst>
          </p:cNvPr>
          <p:cNvPicPr>
            <a:picLocks noChangeAspect="1"/>
          </p:cNvPicPr>
          <p:nvPr/>
        </p:nvPicPr>
        <p:blipFill>
          <a:blip r:embed="rId8"/>
          <a:stretch>
            <a:fillRect/>
          </a:stretch>
        </p:blipFill>
        <p:spPr>
          <a:xfrm>
            <a:off x="7907791" y="2494241"/>
            <a:ext cx="3628875" cy="4223208"/>
          </a:xfrm>
          <a:prstGeom prst="rect">
            <a:avLst/>
          </a:prstGeom>
        </p:spPr>
      </p:pic>
    </p:spTree>
    <p:extLst>
      <p:ext uri="{BB962C8B-B14F-4D97-AF65-F5344CB8AC3E}">
        <p14:creationId xmlns:p14="http://schemas.microsoft.com/office/powerpoint/2010/main" val="28932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EEAD-5E5A-5901-BEAE-8724A9C19931}"/>
              </a:ext>
            </a:extLst>
          </p:cNvPr>
          <p:cNvSpPr>
            <a:spLocks noGrp="1"/>
          </p:cNvSpPr>
          <p:nvPr>
            <p:ph type="title"/>
          </p:nvPr>
        </p:nvSpPr>
        <p:spPr/>
        <p:txBody>
          <a:bodyPr/>
          <a:lstStyle/>
          <a:p>
            <a:r>
              <a:rPr lang="en-GB" sz="3200" b="1" dirty="0">
                <a:effectLst/>
                <a:latin typeface="Times New Roman" panose="02020603050405020304" pitchFamily="18" charset="0"/>
                <a:ea typeface="Times New Roman" panose="02020603050405020304" pitchFamily="18" charset="0"/>
              </a:rPr>
              <a:t>7. Results </a:t>
            </a:r>
            <a:endParaRPr lang="en-IN" sz="3200" dirty="0"/>
          </a:p>
        </p:txBody>
      </p:sp>
      <p:graphicFrame>
        <p:nvGraphicFramePr>
          <p:cNvPr id="4" name="Content Placeholder 3">
            <a:extLst>
              <a:ext uri="{FF2B5EF4-FFF2-40B4-BE49-F238E27FC236}">
                <a16:creationId xmlns:a16="http://schemas.microsoft.com/office/drawing/2014/main" id="{79D94A44-E0E1-D72B-6136-9DC2ACE0884F}"/>
              </a:ext>
            </a:extLst>
          </p:cNvPr>
          <p:cNvGraphicFramePr>
            <a:graphicFrameLocks noGrp="1"/>
          </p:cNvGraphicFramePr>
          <p:nvPr>
            <p:ph idx="1"/>
            <p:extLst>
              <p:ext uri="{D42A27DB-BD31-4B8C-83A1-F6EECF244321}">
                <p14:modId xmlns:p14="http://schemas.microsoft.com/office/powerpoint/2010/main" val="641829736"/>
              </p:ext>
            </p:extLst>
          </p:nvPr>
        </p:nvGraphicFramePr>
        <p:xfrm>
          <a:off x="1154955" y="2603500"/>
          <a:ext cx="5679478" cy="3891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45647FD6-BC8A-6125-7816-43B4609A5E61}"/>
              </a:ext>
            </a:extLst>
          </p:cNvPr>
          <p:cNvPicPr>
            <a:picLocks noChangeAspect="1"/>
          </p:cNvPicPr>
          <p:nvPr/>
        </p:nvPicPr>
        <p:blipFill>
          <a:blip r:embed="rId8"/>
          <a:stretch>
            <a:fillRect/>
          </a:stretch>
        </p:blipFill>
        <p:spPr>
          <a:xfrm>
            <a:off x="7145518" y="2469823"/>
            <a:ext cx="4854804" cy="2205871"/>
          </a:xfrm>
          <a:prstGeom prst="rect">
            <a:avLst/>
          </a:prstGeom>
        </p:spPr>
      </p:pic>
      <p:pic>
        <p:nvPicPr>
          <p:cNvPr id="6" name="Picture 5">
            <a:extLst>
              <a:ext uri="{FF2B5EF4-FFF2-40B4-BE49-F238E27FC236}">
                <a16:creationId xmlns:a16="http://schemas.microsoft.com/office/drawing/2014/main" id="{BCB5AFD4-8EBC-1D2D-280C-BD7C15F1ED06}"/>
              </a:ext>
            </a:extLst>
          </p:cNvPr>
          <p:cNvPicPr>
            <a:picLocks noChangeAspect="1"/>
          </p:cNvPicPr>
          <p:nvPr/>
        </p:nvPicPr>
        <p:blipFill>
          <a:blip r:embed="rId9"/>
          <a:stretch>
            <a:fillRect/>
          </a:stretch>
        </p:blipFill>
        <p:spPr>
          <a:xfrm>
            <a:off x="7216832" y="4741682"/>
            <a:ext cx="4783490" cy="1960775"/>
          </a:xfrm>
          <a:prstGeom prst="rect">
            <a:avLst/>
          </a:prstGeom>
        </p:spPr>
      </p:pic>
    </p:spTree>
    <p:extLst>
      <p:ext uri="{BB962C8B-B14F-4D97-AF65-F5344CB8AC3E}">
        <p14:creationId xmlns:p14="http://schemas.microsoft.com/office/powerpoint/2010/main" val="486101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TotalTime>
  <Words>2007</Words>
  <Application>Microsoft Office PowerPoint</Application>
  <PresentationFormat>Widescreen</PresentationFormat>
  <Paragraphs>82</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Ion Boardroom</vt:lpstr>
      <vt:lpstr>REAL-TIME MACHINE LEARNING MODELS FOR EARLY SEPSIS DETECTION USING CONTINUOUS PATIENT DATA MONITORING </vt:lpstr>
      <vt:lpstr>1. Introduction</vt:lpstr>
      <vt:lpstr>2. Problem Statement </vt:lpstr>
      <vt:lpstr>3. Research Objectives </vt:lpstr>
      <vt:lpstr>4. Research Questions</vt:lpstr>
      <vt:lpstr>5. Literature Review</vt:lpstr>
      <vt:lpstr>6. Methodology</vt:lpstr>
      <vt:lpstr>7. Results </vt:lpstr>
      <vt:lpstr>7. Results </vt:lpstr>
      <vt:lpstr>7. Results </vt:lpstr>
      <vt:lpstr>8. Conclusion</vt:lpstr>
      <vt:lpstr>Reference List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Faiyaz Alam</dc:creator>
  <cp:lastModifiedBy>Md Faiyaz Alam</cp:lastModifiedBy>
  <cp:revision>33</cp:revision>
  <dcterms:created xsi:type="dcterms:W3CDTF">2024-12-22T18:35:04Z</dcterms:created>
  <dcterms:modified xsi:type="dcterms:W3CDTF">2024-12-22T18:58:31Z</dcterms:modified>
</cp:coreProperties>
</file>