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79" r:id="rId6"/>
    <p:sldId id="267" r:id="rId7"/>
    <p:sldId id="271" r:id="rId8"/>
    <p:sldId id="270" r:id="rId9"/>
    <p:sldId id="289" r:id="rId10"/>
    <p:sldId id="265" r:id="rId11"/>
    <p:sldId id="269" r:id="rId12"/>
    <p:sldId id="288" r:id="rId13"/>
    <p:sldId id="290" r:id="rId14"/>
    <p:sldId id="280" r:id="rId15"/>
    <p:sldId id="281" r:id="rId16"/>
    <p:sldId id="284" r:id="rId17"/>
    <p:sldId id="282" r:id="rId18"/>
    <p:sldId id="285" r:id="rId19"/>
    <p:sldId id="283" r:id="rId20"/>
    <p:sldId id="286" r:id="rId21"/>
    <p:sldId id="291" r:id="rId22"/>
    <p:sldId id="261" r:id="rId23"/>
    <p:sldId id="26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7" d="100"/>
          <a:sy n="67" d="100"/>
        </p:scale>
        <p:origin x="-1476"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475E-A6A6-4C5C-B159-71B9DE45A6D5}" type="datetimeFigureOut">
              <a:rPr lang="en-US" smtClean="0"/>
              <a:pPr/>
              <a:t>12-Dec-20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5FCFF-040A-416B-9463-5ABE3DF78F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12-Dec-20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ideo" Target="file:///D:\Project\Water%20impurity%20alert%20system\mini%20project.mp4"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772400" cy="1470025"/>
          </a:xfrm>
        </p:spPr>
        <p:txBody>
          <a:bodyPr>
            <a:noAutofit/>
          </a:bodyPr>
          <a:lstStyle/>
          <a:p>
            <a:r>
              <a:rPr lang="en-US" sz="5000" b="1" dirty="0" smtClean="0">
                <a:solidFill>
                  <a:srgbClr val="C00000"/>
                </a:solidFill>
              </a:rPr>
              <a:t>WATER IMPURITY ALERT SYSTEM</a:t>
            </a:r>
            <a:endParaRPr lang="en-US" sz="5000" b="1" dirty="0">
              <a:solidFill>
                <a:srgbClr val="C00000"/>
              </a:solidFill>
            </a:endParaRPr>
          </a:p>
        </p:txBody>
      </p:sp>
      <p:sp>
        <p:nvSpPr>
          <p:cNvPr id="5" name="Rectangle 4"/>
          <p:cNvSpPr/>
          <p:nvPr/>
        </p:nvSpPr>
        <p:spPr>
          <a:xfrm>
            <a:off x="5562600" y="4267200"/>
            <a:ext cx="4572000" cy="2554545"/>
          </a:xfrm>
          <a:prstGeom prst="rect">
            <a:avLst/>
          </a:prstGeom>
        </p:spPr>
        <p:txBody>
          <a:bodyPr wrap="square">
            <a:spAutoFit/>
          </a:bodyPr>
          <a:lstStyle/>
          <a:p>
            <a:r>
              <a:rPr lang="en-IN" sz="2000" b="1" dirty="0" smtClean="0"/>
              <a:t> BATCH NO. 07                                                                 GUIDE- Mr. V RAJ KUMAR,</a:t>
            </a:r>
          </a:p>
          <a:p>
            <a:r>
              <a:rPr lang="en-IN" sz="2000" i="1" dirty="0" smtClean="0"/>
              <a:t>Assistant Professor, EECE.</a:t>
            </a:r>
          </a:p>
          <a:p>
            <a:r>
              <a:rPr lang="en-IN" sz="2000" b="1" dirty="0" smtClean="0"/>
              <a:t>A.K.SRAVANTH-121710408003</a:t>
            </a:r>
          </a:p>
          <a:p>
            <a:r>
              <a:rPr lang="en-US" sz="2000" b="1" dirty="0" smtClean="0"/>
              <a:t>K.YOGEESWAR-121710408023	</a:t>
            </a:r>
          </a:p>
          <a:p>
            <a:r>
              <a:rPr lang="en-US" sz="2000" b="1" dirty="0" smtClean="0"/>
              <a:t>M.SHALINI-121710408028	</a:t>
            </a:r>
          </a:p>
          <a:p>
            <a:r>
              <a:rPr lang="en-US" sz="2000" b="1" dirty="0" smtClean="0"/>
              <a:t>S.BHARATH-121710408041</a:t>
            </a:r>
          </a:p>
          <a:p>
            <a:endParaRPr lang="en-IN" sz="2000" b="1" dirty="0"/>
          </a:p>
        </p:txBody>
      </p:sp>
      <p:sp>
        <p:nvSpPr>
          <p:cNvPr id="4" name="Title 1"/>
          <p:cNvSpPr txBox="1">
            <a:spLocks/>
          </p:cNvSpPr>
          <p:nvPr/>
        </p:nvSpPr>
        <p:spPr>
          <a:xfrm>
            <a:off x="609600" y="-98425"/>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effectLst/>
                <a:uLnTx/>
                <a:uFillTx/>
                <a:latin typeface="+mj-lt"/>
                <a:ea typeface="+mj-ea"/>
                <a:cs typeface="+mj-cs"/>
              </a:rPr>
              <a:t>FINAL REVIEW</a:t>
            </a:r>
            <a:endParaRPr kumimoji="0" lang="en-US" sz="4000" b="1"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5181600" cy="1015663"/>
          </a:xfrm>
          <a:prstGeom prst="rect">
            <a:avLst/>
          </a:prstGeom>
          <a:noFill/>
        </p:spPr>
        <p:txBody>
          <a:bodyPr wrap="square" rtlCol="0">
            <a:spAutoFit/>
          </a:bodyPr>
          <a:lstStyle/>
          <a:p>
            <a:pPr>
              <a:buFont typeface="Wingdings" pitchFamily="2" charset="2"/>
              <a:buChar char="Ø"/>
            </a:pPr>
            <a:r>
              <a:rPr lang="en-US" sz="3000" b="1" dirty="0" smtClean="0"/>
              <a:t>Ultra sonic sensor:</a:t>
            </a:r>
          </a:p>
          <a:p>
            <a:endParaRPr lang="en-US" sz="3000" b="1" dirty="0"/>
          </a:p>
        </p:txBody>
      </p:sp>
      <p:sp>
        <p:nvSpPr>
          <p:cNvPr id="4" name="TextBox 3"/>
          <p:cNvSpPr txBox="1"/>
          <p:nvPr/>
        </p:nvSpPr>
        <p:spPr>
          <a:xfrm>
            <a:off x="533400" y="1143000"/>
            <a:ext cx="8610600" cy="2246769"/>
          </a:xfrm>
          <a:prstGeom prst="rect">
            <a:avLst/>
          </a:prstGeom>
          <a:noFill/>
        </p:spPr>
        <p:txBody>
          <a:bodyPr wrap="square" rtlCol="0">
            <a:spAutoFit/>
          </a:bodyPr>
          <a:lstStyle/>
          <a:p>
            <a:pPr>
              <a:buFont typeface="Arial" pitchFamily="34" charset="0"/>
              <a:buChar char="•"/>
            </a:pPr>
            <a:r>
              <a:rPr lang="en-US" sz="2400" dirty="0" smtClean="0"/>
              <a:t>Ultrasonic ranging module HC - SR04 provides 2cm - 400cm non-contact measurement function, the ranging accuracy can reach to 3mm. The modules includes ultrasonic transmitters, receiver and control circuit</a:t>
            </a:r>
            <a:endParaRPr lang="en-US" sz="2200" dirty="0" smtClean="0"/>
          </a:p>
          <a:p>
            <a:pPr>
              <a:buFont typeface="Arial" pitchFamily="34" charset="0"/>
              <a:buChar char="•"/>
            </a:pPr>
            <a:r>
              <a:rPr lang="en-US" sz="2200" dirty="0" smtClean="0"/>
              <a:t>Ranging accuracy-3mm</a:t>
            </a:r>
          </a:p>
          <a:p>
            <a:pPr>
              <a:buFont typeface="Arial" pitchFamily="34" charset="0"/>
              <a:buChar char="•"/>
            </a:pPr>
            <a:r>
              <a:rPr lang="en-US" sz="2200" dirty="0" smtClean="0"/>
              <a:t>Emits ultrasonic waves at 40,000Hz</a:t>
            </a:r>
            <a:endParaRPr lang="en-US" sz="2200" dirty="0"/>
          </a:p>
        </p:txBody>
      </p:sp>
      <p:pic>
        <p:nvPicPr>
          <p:cNvPr id="9" name="Picture 8" descr="Screenshot (185).png"/>
          <p:cNvPicPr>
            <a:picLocks noChangeAspect="1"/>
          </p:cNvPicPr>
          <p:nvPr/>
        </p:nvPicPr>
        <p:blipFill>
          <a:blip r:embed="rId2"/>
          <a:stretch>
            <a:fillRect/>
          </a:stretch>
        </p:blipFill>
        <p:spPr>
          <a:xfrm>
            <a:off x="1066800" y="3505200"/>
            <a:ext cx="6096000" cy="3251200"/>
          </a:xfrm>
          <a:prstGeom prst="rect">
            <a:avLst/>
          </a:prstGeom>
        </p:spPr>
      </p:pic>
      <p:pic>
        <p:nvPicPr>
          <p:cNvPr id="10" name="Picture 9" descr="hc-sr04-ultrasonic-sensor-500x500-removebg-preview.png"/>
          <p:cNvPicPr>
            <a:picLocks noChangeAspect="1"/>
          </p:cNvPicPr>
          <p:nvPr/>
        </p:nvPicPr>
        <p:blipFill>
          <a:blip r:embed="rId3" cstate="print"/>
          <a:stretch>
            <a:fillRect/>
          </a:stretch>
        </p:blipFill>
        <p:spPr>
          <a:xfrm>
            <a:off x="5867400" y="2362200"/>
            <a:ext cx="1228704" cy="116895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ltrasonic.png"/>
          <p:cNvPicPr>
            <a:picLocks noChangeAspect="1"/>
          </p:cNvPicPr>
          <p:nvPr/>
        </p:nvPicPr>
        <p:blipFill>
          <a:blip r:embed="rId2"/>
          <a:stretch>
            <a:fillRect/>
          </a:stretch>
        </p:blipFill>
        <p:spPr>
          <a:xfrm>
            <a:off x="762000" y="1143000"/>
            <a:ext cx="7621835" cy="5334000"/>
          </a:xfrm>
          <a:prstGeom prst="rect">
            <a:avLst/>
          </a:prstGeom>
        </p:spPr>
      </p:pic>
      <p:sp>
        <p:nvSpPr>
          <p:cNvPr id="3" name="TextBox 2"/>
          <p:cNvSpPr txBox="1"/>
          <p:nvPr/>
        </p:nvSpPr>
        <p:spPr>
          <a:xfrm>
            <a:off x="381000" y="228600"/>
            <a:ext cx="7391400" cy="553998"/>
          </a:xfrm>
          <a:prstGeom prst="rect">
            <a:avLst/>
          </a:prstGeom>
          <a:noFill/>
        </p:spPr>
        <p:txBody>
          <a:bodyPr wrap="square" rtlCol="0">
            <a:spAutoFit/>
          </a:bodyPr>
          <a:lstStyle/>
          <a:p>
            <a:r>
              <a:rPr lang="en-US" sz="3000" b="1" dirty="0" smtClean="0"/>
              <a:t>CIRCUIT DIAGRAM:</a:t>
            </a:r>
            <a:endParaRPr lang="en-US" sz="3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6248400" cy="553998"/>
          </a:xfrm>
          <a:prstGeom prst="rect">
            <a:avLst/>
          </a:prstGeom>
          <a:noFill/>
        </p:spPr>
        <p:txBody>
          <a:bodyPr wrap="square" rtlCol="0">
            <a:spAutoFit/>
          </a:bodyPr>
          <a:lstStyle/>
          <a:p>
            <a:r>
              <a:rPr lang="en-US" sz="3000" b="1" dirty="0" smtClean="0">
                <a:latin typeface="+mj-lt"/>
              </a:rPr>
              <a:t>INTERFACING WITH WIFI MODULE</a:t>
            </a:r>
            <a:endParaRPr lang="en-US" sz="3000" b="1" dirty="0">
              <a:latin typeface="+mj-lt"/>
            </a:endParaRPr>
          </a:p>
        </p:txBody>
      </p:sp>
      <p:pic>
        <p:nvPicPr>
          <p:cNvPr id="3" name="Picture 2" descr="ultrasonic+wifi.png"/>
          <p:cNvPicPr>
            <a:picLocks noChangeAspect="1"/>
          </p:cNvPicPr>
          <p:nvPr/>
        </p:nvPicPr>
        <p:blipFill>
          <a:blip r:embed="rId2"/>
          <a:stretch>
            <a:fillRect/>
          </a:stretch>
        </p:blipFill>
        <p:spPr>
          <a:xfrm>
            <a:off x="1143000" y="1524000"/>
            <a:ext cx="6838096" cy="453333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46).png"/>
          <p:cNvPicPr>
            <a:picLocks noChangeAspect="1"/>
          </p:cNvPicPr>
          <p:nvPr/>
        </p:nvPicPr>
        <p:blipFill>
          <a:blip r:embed="rId2"/>
          <a:stretch>
            <a:fillRect/>
          </a:stretch>
        </p:blipFill>
        <p:spPr>
          <a:xfrm>
            <a:off x="0" y="1295400"/>
            <a:ext cx="9144000" cy="5562600"/>
          </a:xfrm>
          <a:prstGeom prst="rect">
            <a:avLst/>
          </a:prstGeom>
        </p:spPr>
      </p:pic>
      <p:sp>
        <p:nvSpPr>
          <p:cNvPr id="3" name="TextBox 2"/>
          <p:cNvSpPr txBox="1"/>
          <p:nvPr/>
        </p:nvSpPr>
        <p:spPr>
          <a:xfrm>
            <a:off x="152400" y="381000"/>
            <a:ext cx="6248400" cy="553998"/>
          </a:xfrm>
          <a:prstGeom prst="rect">
            <a:avLst/>
          </a:prstGeom>
          <a:noFill/>
        </p:spPr>
        <p:txBody>
          <a:bodyPr wrap="square" rtlCol="0">
            <a:spAutoFit/>
          </a:bodyPr>
          <a:lstStyle/>
          <a:p>
            <a:r>
              <a:rPr lang="en-US" sz="3000" b="1" dirty="0" smtClean="0">
                <a:latin typeface="+mj-lt"/>
              </a:rPr>
              <a:t>CIRCUIT DIAGRAM</a:t>
            </a:r>
            <a:endParaRPr lang="en-US" sz="3000" b="1"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53).png"/>
          <p:cNvPicPr>
            <a:picLocks noChangeAspect="1"/>
          </p:cNvPicPr>
          <p:nvPr/>
        </p:nvPicPr>
        <p:blipFill>
          <a:blip r:embed="rId2"/>
          <a:stretch>
            <a:fillRect/>
          </a:stretch>
        </p:blipFill>
        <p:spPr>
          <a:xfrm>
            <a:off x="0" y="1066800"/>
            <a:ext cx="9144000" cy="5791200"/>
          </a:xfrm>
          <a:prstGeom prst="rect">
            <a:avLst/>
          </a:prstGeom>
        </p:spPr>
      </p:pic>
      <p:sp>
        <p:nvSpPr>
          <p:cNvPr id="10" name="TextBox 9"/>
          <p:cNvSpPr txBox="1"/>
          <p:nvPr/>
        </p:nvSpPr>
        <p:spPr>
          <a:xfrm>
            <a:off x="228600" y="228600"/>
            <a:ext cx="6248400" cy="553998"/>
          </a:xfrm>
          <a:prstGeom prst="rect">
            <a:avLst/>
          </a:prstGeom>
          <a:noFill/>
        </p:spPr>
        <p:txBody>
          <a:bodyPr wrap="square" rtlCol="0">
            <a:spAutoFit/>
          </a:bodyPr>
          <a:lstStyle/>
          <a:p>
            <a:r>
              <a:rPr lang="en-US" sz="3000" b="1" dirty="0" smtClean="0">
                <a:latin typeface="+mj-lt"/>
              </a:rPr>
              <a:t>CODE</a:t>
            </a:r>
            <a:endParaRPr lang="en-US" sz="3000" b="1"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45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55).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456).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57).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46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92894"/>
            <a:ext cx="9144000" cy="2339102"/>
          </a:xfrm>
          <a:prstGeom prst="rect">
            <a:avLst/>
          </a:prstGeom>
          <a:noFill/>
        </p:spPr>
        <p:txBody>
          <a:bodyPr wrap="square" rtlCol="0">
            <a:spAutoFit/>
          </a:bodyPr>
          <a:lstStyle/>
          <a:p>
            <a:r>
              <a:rPr lang="en-US" sz="2600" b="1" dirty="0" smtClean="0">
                <a:latin typeface="+mj-lt"/>
                <a:ea typeface="Verdana" panose="020B0604030504040204" pitchFamily="34" charset="0"/>
                <a:cs typeface="Verdana" panose="020B0604030504040204" pitchFamily="34" charset="0"/>
              </a:rPr>
              <a:t>Business Problem</a:t>
            </a:r>
            <a:r>
              <a:rPr lang="en-US" sz="2600" b="1" dirty="0" smtClean="0">
                <a:latin typeface="+mj-lt"/>
              </a:rPr>
              <a:t>:</a:t>
            </a:r>
          </a:p>
          <a:p>
            <a:pPr>
              <a:buFont typeface="Wingdings" pitchFamily="2" charset="2"/>
              <a:buChar char="Ø"/>
            </a:pPr>
            <a:r>
              <a:rPr lang="en-US" sz="2400" dirty="0" smtClean="0"/>
              <a:t>One of the main reasons why people get health problem is impure water in overhead water tank. Impure overhead tank will be problematic because </a:t>
            </a:r>
            <a:r>
              <a:rPr lang="en-US" sz="2400" b="1" dirty="0" smtClean="0">
                <a:latin typeface="+mj-lt"/>
              </a:rPr>
              <a:t>pathogens</a:t>
            </a:r>
            <a:r>
              <a:rPr lang="en-US" sz="2400" dirty="0" smtClean="0"/>
              <a:t> can live in turbid water.  Fecal contaminations of water can introduce a variety of pathogens into waterways, including </a:t>
            </a:r>
            <a:r>
              <a:rPr lang="en-US" sz="2400" b="1" dirty="0" smtClean="0"/>
              <a:t>bacteria</a:t>
            </a:r>
            <a:r>
              <a:rPr lang="en-US" sz="2400" dirty="0" smtClean="0"/>
              <a:t>, </a:t>
            </a:r>
            <a:r>
              <a:rPr lang="en-US" sz="2400" b="1" dirty="0" smtClean="0"/>
              <a:t>viruses</a:t>
            </a:r>
            <a:r>
              <a:rPr lang="en-US" sz="2400" dirty="0" smtClean="0"/>
              <a:t>, </a:t>
            </a:r>
            <a:r>
              <a:rPr lang="en-US" sz="2400" b="1" dirty="0" smtClean="0"/>
              <a:t>protozoa</a:t>
            </a:r>
            <a:r>
              <a:rPr lang="en-US" sz="2400" dirty="0" smtClean="0"/>
              <a:t> and parasitic worms.</a:t>
            </a:r>
            <a:endParaRPr lang="en-US" sz="2400" b="1" dirty="0" smtClean="0">
              <a:latin typeface="+mj-lt"/>
            </a:endParaRPr>
          </a:p>
        </p:txBody>
      </p:sp>
      <p:sp>
        <p:nvSpPr>
          <p:cNvPr id="5" name="TextBox 4"/>
          <p:cNvSpPr txBox="1"/>
          <p:nvPr/>
        </p:nvSpPr>
        <p:spPr>
          <a:xfrm>
            <a:off x="6096000" y="4572000"/>
            <a:ext cx="2209800" cy="369332"/>
          </a:xfrm>
          <a:prstGeom prst="rect">
            <a:avLst/>
          </a:prstGeom>
          <a:noFill/>
        </p:spPr>
        <p:txBody>
          <a:bodyPr wrap="square" rtlCol="0">
            <a:spAutoFit/>
          </a:bodyPr>
          <a:lstStyle/>
          <a:p>
            <a:r>
              <a:rPr lang="en-US" dirty="0" smtClean="0"/>
              <a:t>Impurities</a:t>
            </a:r>
            <a:endParaRPr lang="en-US" dirty="0"/>
          </a:p>
        </p:txBody>
      </p:sp>
      <p:cxnSp>
        <p:nvCxnSpPr>
          <p:cNvPr id="9" name="Straight Arrow Connector 8"/>
          <p:cNvCxnSpPr/>
          <p:nvPr/>
        </p:nvCxnSpPr>
        <p:spPr>
          <a:xfrm>
            <a:off x="5334000" y="4876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9" descr="88155561_100551078225040_2699250941101604864_o-removebg-preview (1).png"/>
          <p:cNvPicPr>
            <a:picLocks noChangeAspect="1"/>
          </p:cNvPicPr>
          <p:nvPr/>
        </p:nvPicPr>
        <p:blipFill>
          <a:blip r:embed="rId2"/>
          <a:stretch>
            <a:fillRect/>
          </a:stretch>
        </p:blipFill>
        <p:spPr>
          <a:xfrm>
            <a:off x="3124200" y="2244810"/>
            <a:ext cx="3048000" cy="461318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465).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ini project.mp4">
            <a:hlinkClick r:id="" action="ppaction://media"/>
          </p:cNvPr>
          <p:cNvPicPr>
            <a:picLocks noRot="1" noChangeAspect="1"/>
          </p:cNvPicPr>
          <p:nvPr>
            <a:videoFile r:link="rId1"/>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09600"/>
            <a:ext cx="8915400" cy="830997"/>
          </a:xfrm>
          <a:prstGeom prst="rect">
            <a:avLst/>
          </a:prstGeom>
          <a:noFill/>
        </p:spPr>
        <p:txBody>
          <a:bodyPr wrap="square" rtlCol="0">
            <a:spAutoFit/>
          </a:bodyPr>
          <a:lstStyle/>
          <a:p>
            <a:r>
              <a:rPr lang="en-US" sz="2400" dirty="0" smtClean="0"/>
              <a:t>In this way many health problems caused due to germs and impurities present in overhead tank can be reduced.</a:t>
            </a:r>
            <a:endParaRPr lang="en-US" sz="2400" dirty="0"/>
          </a:p>
        </p:txBody>
      </p:sp>
      <p:pic>
        <p:nvPicPr>
          <p:cNvPr id="5" name="Picture 4" descr="layer1-2.png"/>
          <p:cNvPicPr>
            <a:picLocks noChangeAspect="1"/>
          </p:cNvPicPr>
          <p:nvPr/>
        </p:nvPicPr>
        <p:blipFill>
          <a:blip r:embed="rId2"/>
          <a:stretch>
            <a:fillRect/>
          </a:stretch>
        </p:blipFill>
        <p:spPr>
          <a:xfrm>
            <a:off x="304800" y="1600200"/>
            <a:ext cx="8003540" cy="5257800"/>
          </a:xfrm>
          <a:prstGeom prst="rect">
            <a:avLst/>
          </a:prstGeom>
        </p:spPr>
      </p:pic>
      <p:sp>
        <p:nvSpPr>
          <p:cNvPr id="4" name="TextBox 3"/>
          <p:cNvSpPr txBox="1"/>
          <p:nvPr/>
        </p:nvSpPr>
        <p:spPr>
          <a:xfrm>
            <a:off x="152400" y="193357"/>
            <a:ext cx="6248400" cy="492443"/>
          </a:xfrm>
          <a:prstGeom prst="rect">
            <a:avLst/>
          </a:prstGeom>
          <a:noFill/>
        </p:spPr>
        <p:txBody>
          <a:bodyPr wrap="square" rtlCol="0">
            <a:spAutoFit/>
          </a:bodyPr>
          <a:lstStyle/>
          <a:p>
            <a:r>
              <a:rPr lang="en-US" sz="2600" b="1" dirty="0" smtClean="0">
                <a:latin typeface="+mj-lt"/>
              </a:rPr>
              <a:t>Conclusion:</a:t>
            </a:r>
            <a:endParaRPr lang="en-US" sz="2600" b="1"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5519"/>
            <a:ext cx="9144000" cy="2092881"/>
          </a:xfrm>
          <a:prstGeom prst="rect">
            <a:avLst/>
          </a:prstGeom>
          <a:noFill/>
        </p:spPr>
        <p:txBody>
          <a:bodyPr wrap="square" rtlCol="0">
            <a:spAutoFit/>
          </a:bodyPr>
          <a:lstStyle/>
          <a:p>
            <a:r>
              <a:rPr lang="en-US" sz="2600" b="1" dirty="0" smtClean="0">
                <a:latin typeface="+mj-lt"/>
              </a:rPr>
              <a:t>Proposed tech stack :</a:t>
            </a:r>
            <a:r>
              <a:rPr lang="en-US" sz="2600" dirty="0" smtClean="0">
                <a:latin typeface="+mj-lt"/>
              </a:rPr>
              <a:t> </a:t>
            </a:r>
            <a:r>
              <a:rPr lang="en-US" sz="2600" dirty="0" smtClean="0"/>
              <a:t>Turbidity sensor is used to detect the level of impurities present in water and using Ultrasonic sensor water level in tank can be controlled. Using arduino and wifi module the impurity level is monitored and an alert is sent to the user whenever water turns impure. </a:t>
            </a:r>
            <a:endParaRPr lang="en-US" sz="2600" b="1" dirty="0" smtClean="0">
              <a:latin typeface="+mj-lt"/>
            </a:endParaRPr>
          </a:p>
        </p:txBody>
      </p:sp>
      <p:sp>
        <p:nvSpPr>
          <p:cNvPr id="4" name="Rectangle 3"/>
          <p:cNvSpPr/>
          <p:nvPr/>
        </p:nvSpPr>
        <p:spPr>
          <a:xfrm>
            <a:off x="0" y="3657600"/>
            <a:ext cx="9144000" cy="492443"/>
          </a:xfrm>
          <a:prstGeom prst="rect">
            <a:avLst/>
          </a:prstGeom>
        </p:spPr>
        <p:txBody>
          <a:bodyPr wrap="square">
            <a:spAutoFit/>
          </a:bodyPr>
          <a:lstStyle/>
          <a:p>
            <a:r>
              <a:rPr lang="en-US" sz="2600" b="1" dirty="0" smtClean="0">
                <a:ea typeface="Verdana" panose="020B0604030504040204" pitchFamily="34" charset="0"/>
                <a:cs typeface="Verdana" panose="020B0604030504040204" pitchFamily="34" charset="0"/>
              </a:rPr>
              <a:t>Theme Alignment :  </a:t>
            </a:r>
            <a:r>
              <a:rPr lang="en-US" sz="2600" dirty="0" smtClean="0">
                <a:ea typeface="Verdana" panose="020B0604030504040204" pitchFamily="34" charset="0"/>
                <a:cs typeface="Verdana" panose="020B0604030504040204" pitchFamily="34" charset="0"/>
              </a:rPr>
              <a:t>Internet of things.</a:t>
            </a:r>
          </a:p>
        </p:txBody>
      </p:sp>
      <p:sp>
        <p:nvSpPr>
          <p:cNvPr id="6" name="Rectangle 5"/>
          <p:cNvSpPr/>
          <p:nvPr/>
        </p:nvSpPr>
        <p:spPr>
          <a:xfrm>
            <a:off x="0" y="2517338"/>
            <a:ext cx="9144000" cy="892552"/>
          </a:xfrm>
          <a:prstGeom prst="rect">
            <a:avLst/>
          </a:prstGeom>
        </p:spPr>
        <p:txBody>
          <a:bodyPr wrap="square">
            <a:spAutoFit/>
          </a:bodyPr>
          <a:lstStyle/>
          <a:p>
            <a:r>
              <a:rPr lang="en-US" sz="2600" b="1" dirty="0" smtClean="0"/>
              <a:t>Market place : </a:t>
            </a:r>
            <a:r>
              <a:rPr lang="en-US" sz="2600" dirty="0" smtClean="0"/>
              <a:t>This solution will reduce many health problems caused by impurities present in overhead tank.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438400"/>
            <a:ext cx="4724400" cy="1015663"/>
          </a:xfrm>
          <a:prstGeom prst="rect">
            <a:avLst/>
          </a:prstGeom>
          <a:noFill/>
        </p:spPr>
        <p:txBody>
          <a:bodyPr wrap="square" rtlCol="0">
            <a:spAutoFit/>
          </a:bodyPr>
          <a:lstStyle/>
          <a:p>
            <a:r>
              <a:rPr lang="en-US" sz="6000" b="1" dirty="0" smtClean="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
            <a:ext cx="9144000" cy="1200329"/>
          </a:xfrm>
          <a:prstGeom prst="rect">
            <a:avLst/>
          </a:prstGeom>
          <a:noFill/>
        </p:spPr>
        <p:txBody>
          <a:bodyPr wrap="square" rtlCol="0">
            <a:spAutoFit/>
          </a:bodyPr>
          <a:lstStyle/>
          <a:p>
            <a:pPr>
              <a:buFont typeface="Wingdings" pitchFamily="2" charset="2"/>
              <a:buChar char="Ø"/>
            </a:pPr>
            <a:r>
              <a:rPr lang="en-US" sz="2400" dirty="0" smtClean="0"/>
              <a:t>This problem can be solved by sending an alert to the user whenever the water in overhead tank turns dirty. This is achieved using turbidity sensor which detects the impurity level in water.</a:t>
            </a:r>
            <a:endParaRPr lang="en-US" sz="2400" dirty="0"/>
          </a:p>
        </p:txBody>
      </p:sp>
      <p:sp>
        <p:nvSpPr>
          <p:cNvPr id="7" name="Rectangle 6"/>
          <p:cNvSpPr/>
          <p:nvPr/>
        </p:nvSpPr>
        <p:spPr>
          <a:xfrm>
            <a:off x="0" y="152400"/>
            <a:ext cx="2817566" cy="510396"/>
          </a:xfrm>
          <a:prstGeom prst="rect">
            <a:avLst/>
          </a:prstGeom>
        </p:spPr>
        <p:txBody>
          <a:bodyPr wrap="none">
            <a:spAutoFit/>
          </a:bodyPr>
          <a:lstStyle/>
          <a:p>
            <a:pPr algn="ctr">
              <a:lnSpc>
                <a:spcPct val="110000"/>
              </a:lnSpc>
              <a:spcBef>
                <a:spcPts val="300"/>
              </a:spcBef>
              <a:spcAft>
                <a:spcPts val="600"/>
              </a:spcAft>
            </a:pPr>
            <a:r>
              <a:rPr lang="en-US" sz="2600" b="1" dirty="0" smtClean="0">
                <a:latin typeface="+mj-lt"/>
                <a:ea typeface="Verdana" panose="020B0604030504040204" pitchFamily="34" charset="0"/>
                <a:cs typeface="Verdana" panose="020B0604030504040204" pitchFamily="34" charset="0"/>
              </a:rPr>
              <a:t>Proposed Solution:</a:t>
            </a:r>
            <a:endParaRPr lang="en-US" sz="2600" b="1" dirty="0">
              <a:latin typeface="+mj-lt"/>
              <a:ea typeface="Verdana" panose="020B0604030504040204" pitchFamily="34" charset="0"/>
              <a:cs typeface="Verdana" panose="020B0604030504040204" pitchFamily="34" charset="0"/>
            </a:endParaRPr>
          </a:p>
        </p:txBody>
      </p:sp>
      <p:pic>
        <p:nvPicPr>
          <p:cNvPr id="10" name="Picture 9" descr="Screenshot (145).png"/>
          <p:cNvPicPr>
            <a:picLocks noChangeAspect="1"/>
          </p:cNvPicPr>
          <p:nvPr/>
        </p:nvPicPr>
        <p:blipFill>
          <a:blip r:embed="rId2"/>
          <a:stretch>
            <a:fillRect/>
          </a:stretch>
        </p:blipFill>
        <p:spPr>
          <a:xfrm>
            <a:off x="0" y="1828800"/>
            <a:ext cx="9144000" cy="5029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9144000" cy="1200329"/>
          </a:xfrm>
          <a:prstGeom prst="rect">
            <a:avLst/>
          </a:prstGeom>
          <a:noFill/>
        </p:spPr>
        <p:txBody>
          <a:bodyPr wrap="square" rtlCol="0">
            <a:spAutoFit/>
          </a:bodyPr>
          <a:lstStyle/>
          <a:p>
            <a:pPr>
              <a:buFont typeface="Wingdings" pitchFamily="2" charset="2"/>
              <a:buChar char="Ø"/>
            </a:pPr>
            <a:r>
              <a:rPr lang="en-US" sz="2400" dirty="0" smtClean="0"/>
              <a:t>In order to stop the water level to detectable range of turbidity sensor, ultrasonic sensor is used to control the level of water in tank.</a:t>
            </a:r>
          </a:p>
          <a:p>
            <a:pPr>
              <a:buFont typeface="Wingdings" pitchFamily="2" charset="2"/>
              <a:buChar char="Ø"/>
            </a:pPr>
            <a:endParaRPr lang="en-US" sz="2400" dirty="0"/>
          </a:p>
        </p:txBody>
      </p:sp>
      <p:pic>
        <p:nvPicPr>
          <p:cNvPr id="5" name="Picture 4" descr="Screenshot (146).png"/>
          <p:cNvPicPr>
            <a:picLocks noChangeAspect="1"/>
          </p:cNvPicPr>
          <p:nvPr/>
        </p:nvPicPr>
        <p:blipFill>
          <a:blip r:embed="rId2"/>
          <a:stretch>
            <a:fillRect/>
          </a:stretch>
        </p:blipFill>
        <p:spPr>
          <a:xfrm>
            <a:off x="0" y="1295400"/>
            <a:ext cx="9144000" cy="5562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066800"/>
            <a:ext cx="6705600" cy="1470025"/>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effectLst/>
                <a:uLnTx/>
                <a:uFillTx/>
                <a:latin typeface="+mj-lt"/>
                <a:ea typeface="+mj-ea"/>
                <a:cs typeface="+mj-cs"/>
              </a:rPr>
              <a:t>COMPONENTS</a:t>
            </a:r>
            <a:r>
              <a:rPr kumimoji="0" lang="en-US" sz="3500" b="1" i="0" u="none" strike="noStrike" kern="1200" cap="none" spc="0" normalizeH="0" noProof="0" dirty="0" smtClean="0">
                <a:ln>
                  <a:noFill/>
                </a:ln>
                <a:effectLst/>
                <a:uLnTx/>
                <a:uFillTx/>
                <a:latin typeface="+mj-lt"/>
                <a:ea typeface="+mj-ea"/>
                <a:cs typeface="+mj-cs"/>
              </a:rPr>
              <a:t> USED</a:t>
            </a:r>
            <a:endParaRPr kumimoji="0" lang="en-US" sz="3500" b="1" i="0" u="none" strike="noStrike" kern="1200" cap="none" spc="0" normalizeH="0" baseline="0" noProof="0" dirty="0">
              <a:ln>
                <a:noFill/>
              </a:ln>
              <a:effectLst/>
              <a:uLnTx/>
              <a:uFillTx/>
              <a:latin typeface="+mj-lt"/>
              <a:ea typeface="+mj-ea"/>
              <a:cs typeface="+mj-cs"/>
            </a:endParaRPr>
          </a:p>
        </p:txBody>
      </p:sp>
      <p:sp>
        <p:nvSpPr>
          <p:cNvPr id="4" name="Title 1"/>
          <p:cNvSpPr txBox="1">
            <a:spLocks/>
          </p:cNvSpPr>
          <p:nvPr/>
        </p:nvSpPr>
        <p:spPr>
          <a:xfrm>
            <a:off x="457200" y="1905000"/>
            <a:ext cx="6705600" cy="1470025"/>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smtClean="0">
                <a:ln>
                  <a:noFill/>
                </a:ln>
                <a:effectLst/>
                <a:uLnTx/>
                <a:uFillTx/>
                <a:latin typeface="+mj-lt"/>
                <a:ea typeface="+mj-ea"/>
                <a:cs typeface="+mj-cs"/>
              </a:rPr>
              <a:t>1.Arduino Uno</a:t>
            </a:r>
          </a:p>
          <a:p>
            <a:pPr marL="0" marR="0" lvl="0" indent="0" defTabSz="914400" rtl="0" eaLnBrk="1" fontAlgn="auto" latinLnBrk="0" hangingPunct="1">
              <a:lnSpc>
                <a:spcPct val="100000"/>
              </a:lnSpc>
              <a:spcBef>
                <a:spcPct val="0"/>
              </a:spcBef>
              <a:spcAft>
                <a:spcPts val="0"/>
              </a:spcAft>
              <a:buClrTx/>
              <a:buSzTx/>
              <a:buFontTx/>
              <a:buNone/>
              <a:tabLst/>
              <a:defRPr/>
            </a:pPr>
            <a:r>
              <a:rPr lang="en-US" sz="3000" dirty="0" smtClean="0">
                <a:latin typeface="+mj-lt"/>
                <a:ea typeface="+mj-ea"/>
                <a:cs typeface="+mj-cs"/>
              </a:rPr>
              <a:t>2.Esp8266 Wi-Fi Module</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smtClean="0">
                <a:ln>
                  <a:noFill/>
                </a:ln>
                <a:effectLst/>
                <a:uLnTx/>
                <a:uFillTx/>
                <a:latin typeface="+mj-lt"/>
                <a:ea typeface="+mj-ea"/>
                <a:cs typeface="+mj-cs"/>
              </a:rPr>
              <a:t>3.Turbidity Sensor</a:t>
            </a:r>
          </a:p>
          <a:p>
            <a:pPr marL="0" marR="0" lvl="0" indent="0" defTabSz="914400" rtl="0" eaLnBrk="1" fontAlgn="auto" latinLnBrk="0" hangingPunct="1">
              <a:lnSpc>
                <a:spcPct val="100000"/>
              </a:lnSpc>
              <a:spcBef>
                <a:spcPct val="0"/>
              </a:spcBef>
              <a:spcAft>
                <a:spcPts val="0"/>
              </a:spcAft>
              <a:buClrTx/>
              <a:buSzTx/>
              <a:buFontTx/>
              <a:buNone/>
              <a:tabLst/>
              <a:defRPr/>
            </a:pPr>
            <a:r>
              <a:rPr lang="en-US" sz="3000" dirty="0" smtClean="0">
                <a:latin typeface="+mj-lt"/>
                <a:ea typeface="+mj-ea"/>
                <a:cs typeface="+mj-cs"/>
              </a:rPr>
              <a:t>4.Ultrasonic Sensor</a:t>
            </a:r>
            <a:endParaRPr kumimoji="0" lang="en-US" sz="300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3301994" cy="553998"/>
          </a:xfrm>
          <a:prstGeom prst="rect">
            <a:avLst/>
          </a:prstGeom>
        </p:spPr>
        <p:txBody>
          <a:bodyPr wrap="none">
            <a:spAutoFit/>
          </a:bodyPr>
          <a:lstStyle/>
          <a:p>
            <a:pPr marL="514350" indent="-514350">
              <a:buFont typeface="Wingdings" pitchFamily="2" charset="2"/>
              <a:buChar char="Ø"/>
            </a:pPr>
            <a:r>
              <a:rPr lang="en-US" sz="3000" b="1" dirty="0" smtClean="0"/>
              <a:t>Turbidity Sensor</a:t>
            </a:r>
          </a:p>
        </p:txBody>
      </p:sp>
      <p:sp>
        <p:nvSpPr>
          <p:cNvPr id="4" name="TextBox 3"/>
          <p:cNvSpPr txBox="1"/>
          <p:nvPr/>
        </p:nvSpPr>
        <p:spPr>
          <a:xfrm>
            <a:off x="381000" y="1559004"/>
            <a:ext cx="8534400" cy="1107996"/>
          </a:xfrm>
          <a:prstGeom prst="rect">
            <a:avLst/>
          </a:prstGeom>
          <a:noFill/>
        </p:spPr>
        <p:txBody>
          <a:bodyPr wrap="square" rtlCol="0">
            <a:spAutoFit/>
          </a:bodyPr>
          <a:lstStyle/>
          <a:p>
            <a:pPr>
              <a:buFont typeface="Arial" pitchFamily="34" charset="0"/>
              <a:buChar char="•"/>
            </a:pPr>
            <a:r>
              <a:rPr lang="en-US" sz="2200" dirty="0" smtClean="0"/>
              <a:t>Operating Voltage: 5V</a:t>
            </a:r>
          </a:p>
          <a:p>
            <a:pPr>
              <a:buFont typeface="Arial" pitchFamily="34" charset="0"/>
              <a:buChar char="•"/>
            </a:pPr>
            <a:r>
              <a:rPr lang="en-US" sz="2200" dirty="0" smtClean="0"/>
              <a:t>Sensitivity:0.0008</a:t>
            </a:r>
          </a:p>
          <a:p>
            <a:pPr>
              <a:buFont typeface="Arial" pitchFamily="34" charset="0"/>
              <a:buChar char="•"/>
            </a:pPr>
            <a:r>
              <a:rPr lang="en-US" sz="2200" dirty="0" smtClean="0"/>
              <a:t>Analog Range:0 to 1024 </a:t>
            </a:r>
            <a:r>
              <a:rPr lang="en-US" sz="2000" dirty="0" smtClean="0"/>
              <a:t>(Higher the value lesser the </a:t>
            </a:r>
            <a:r>
              <a:rPr lang="en-US" sz="2000" smtClean="0"/>
              <a:t>water turbid)</a:t>
            </a:r>
            <a:endParaRPr lang="en-US" sz="2000" dirty="0" smtClean="0"/>
          </a:p>
        </p:txBody>
      </p:sp>
      <p:sp>
        <p:nvSpPr>
          <p:cNvPr id="5" name="TextBox 4"/>
          <p:cNvSpPr txBox="1"/>
          <p:nvPr/>
        </p:nvSpPr>
        <p:spPr>
          <a:xfrm>
            <a:off x="381000" y="2779216"/>
            <a:ext cx="8534400" cy="4154984"/>
          </a:xfrm>
          <a:prstGeom prst="rect">
            <a:avLst/>
          </a:prstGeom>
          <a:noFill/>
        </p:spPr>
        <p:txBody>
          <a:bodyPr wrap="square" rtlCol="0">
            <a:spAutoFit/>
          </a:bodyPr>
          <a:lstStyle/>
          <a:p>
            <a:r>
              <a:rPr lang="en-US" sz="2200" b="1" dirty="0" smtClean="0"/>
              <a:t>Working</a:t>
            </a:r>
            <a:r>
              <a:rPr lang="en-US" sz="2200" dirty="0" smtClean="0"/>
              <a:t>:</a:t>
            </a:r>
          </a:p>
          <a:p>
            <a:pPr>
              <a:buFont typeface="Arial" pitchFamily="34" charset="0"/>
              <a:buChar char="•"/>
            </a:pPr>
            <a:r>
              <a:rPr lang="en-US" sz="2200" dirty="0" smtClean="0"/>
              <a:t>This sensor uses infrared LED for the light source and uses infrared phototransistor to detect how much the amount of light not blocked by the turbid water. </a:t>
            </a:r>
          </a:p>
          <a:p>
            <a:pPr>
              <a:buFont typeface="Arial" pitchFamily="34" charset="0"/>
              <a:buChar char="•"/>
            </a:pPr>
            <a:r>
              <a:rPr lang="en-US" sz="2200" dirty="0" smtClean="0"/>
              <a:t>The mode of action of this sensor is based on the principle that when light is passed from photodiode to phototransistor in water, the amount of light transmitted through water depends on the amount of other matter suspended in the water . </a:t>
            </a:r>
          </a:p>
          <a:p>
            <a:pPr>
              <a:buFont typeface="Arial" pitchFamily="34" charset="0"/>
              <a:buChar char="•"/>
            </a:pPr>
            <a:r>
              <a:rPr lang="en-US" sz="2200" dirty="0" smtClean="0"/>
              <a:t>If the amount of other material increases then the amount of light transmitted by the photodiode towards the phototransistor will be reduced because it is blocked by other materials .</a:t>
            </a:r>
          </a:p>
          <a:p>
            <a:r>
              <a:rPr lang="en-US" sz="2200" dirty="0" smtClean="0"/>
              <a:t>	</a:t>
            </a:r>
            <a:endParaRPr lang="en-US" sz="1100" i="1" dirty="0"/>
          </a:p>
        </p:txBody>
      </p:sp>
      <p:sp>
        <p:nvSpPr>
          <p:cNvPr id="6" name="Rectangle 5"/>
          <p:cNvSpPr/>
          <p:nvPr/>
        </p:nvSpPr>
        <p:spPr>
          <a:xfrm>
            <a:off x="152400" y="228600"/>
            <a:ext cx="2995179" cy="630942"/>
          </a:xfrm>
          <a:prstGeom prst="rect">
            <a:avLst/>
          </a:prstGeom>
        </p:spPr>
        <p:txBody>
          <a:bodyPr wrap="none">
            <a:spAutoFit/>
          </a:bodyPr>
          <a:lstStyle/>
          <a:p>
            <a:r>
              <a:rPr lang="en-US" sz="3500" b="1" dirty="0" smtClean="0"/>
              <a:t>SENSORS USED</a:t>
            </a:r>
            <a:endParaRPr lang="en-US" sz="35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51454"/>
            <a:ext cx="8763000" cy="430887"/>
          </a:xfrm>
          <a:prstGeom prst="rect">
            <a:avLst/>
          </a:prstGeom>
        </p:spPr>
        <p:txBody>
          <a:bodyPr wrap="square">
            <a:spAutoFit/>
          </a:bodyPr>
          <a:lstStyle/>
          <a:p>
            <a:r>
              <a:rPr lang="en-US" sz="2200" b="1" dirty="0" smtClean="0"/>
              <a:t>Turbidity of Water (NTU) = </a:t>
            </a:r>
            <a:r>
              <a:rPr lang="en-US" sz="2200" dirty="0" smtClean="0"/>
              <a:t>(1.873+ (0.518 × Total Suspended  Solids (mg/l</a:t>
            </a:r>
            <a:r>
              <a:rPr lang="en-US" dirty="0" smtClean="0"/>
              <a:t>)))    </a:t>
            </a:r>
          </a:p>
        </p:txBody>
      </p:sp>
      <p:sp>
        <p:nvSpPr>
          <p:cNvPr id="3" name="Rectangle 2"/>
          <p:cNvSpPr/>
          <p:nvPr/>
        </p:nvSpPr>
        <p:spPr>
          <a:xfrm>
            <a:off x="381000" y="1752600"/>
            <a:ext cx="8305800" cy="1815882"/>
          </a:xfrm>
          <a:prstGeom prst="rect">
            <a:avLst/>
          </a:prstGeom>
        </p:spPr>
        <p:txBody>
          <a:bodyPr wrap="square">
            <a:spAutoFit/>
          </a:bodyPr>
          <a:lstStyle/>
          <a:p>
            <a:r>
              <a:rPr lang="en-US" sz="2200" b="1" dirty="0" smtClean="0"/>
              <a:t>Output Voltage (V)=  </a:t>
            </a:r>
            <a:r>
              <a:rPr lang="en-US" sz="2200" dirty="0" smtClean="0"/>
              <a:t>0.0008× (Turbidity of Water (NTU)) + 3.9994</a:t>
            </a:r>
          </a:p>
          <a:p>
            <a:r>
              <a:rPr lang="en-US" sz="2200" dirty="0" smtClean="0"/>
              <a:t>where,</a:t>
            </a:r>
          </a:p>
          <a:p>
            <a:r>
              <a:rPr lang="en-US" sz="2200" dirty="0" smtClean="0"/>
              <a:t>0.008 is the sensitivity of the sensor</a:t>
            </a:r>
          </a:p>
          <a:p>
            <a:r>
              <a:rPr lang="en-US" sz="2200" dirty="0" smtClean="0"/>
              <a:t>3.994 is the output voltage when the sensor detects 0 NTU</a:t>
            </a:r>
          </a:p>
          <a:p>
            <a:endParaRPr lang="en-US" sz="2200" dirty="0"/>
          </a:p>
        </p:txBody>
      </p:sp>
      <p:sp>
        <p:nvSpPr>
          <p:cNvPr id="4" name="Rectangle 3"/>
          <p:cNvSpPr/>
          <p:nvPr/>
        </p:nvSpPr>
        <p:spPr>
          <a:xfrm>
            <a:off x="381000" y="3352800"/>
            <a:ext cx="8763000" cy="923330"/>
          </a:xfrm>
          <a:prstGeom prst="rect">
            <a:avLst/>
          </a:prstGeom>
        </p:spPr>
        <p:txBody>
          <a:bodyPr wrap="square">
            <a:spAutoFit/>
          </a:bodyPr>
          <a:lstStyle/>
          <a:p>
            <a:r>
              <a:rPr lang="en-US" b="1" i="1" dirty="0" smtClean="0"/>
              <a:t>Ref</a:t>
            </a:r>
            <a:r>
              <a:rPr lang="en-US" i="1" dirty="0" smtClean="0"/>
              <a:t>-Sendra S, Parra L, Lloret J and Jiménez J M 2015 Oceanographic multisensor buoy based on low cost sensors for Posidonia meadows monitoring in Mediterranean Sea Journal of Sensors</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urbidity.png"/>
          <p:cNvPicPr>
            <a:picLocks noChangeAspect="1"/>
          </p:cNvPicPr>
          <p:nvPr/>
        </p:nvPicPr>
        <p:blipFill>
          <a:blip r:embed="rId2"/>
          <a:stretch>
            <a:fillRect/>
          </a:stretch>
        </p:blipFill>
        <p:spPr>
          <a:xfrm>
            <a:off x="457200" y="1295400"/>
            <a:ext cx="8305800" cy="4612105"/>
          </a:xfrm>
          <a:prstGeom prst="rect">
            <a:avLst/>
          </a:prstGeom>
        </p:spPr>
      </p:pic>
      <p:sp>
        <p:nvSpPr>
          <p:cNvPr id="3" name="TextBox 2"/>
          <p:cNvSpPr txBox="1"/>
          <p:nvPr/>
        </p:nvSpPr>
        <p:spPr>
          <a:xfrm>
            <a:off x="457200" y="457200"/>
            <a:ext cx="7391400" cy="553998"/>
          </a:xfrm>
          <a:prstGeom prst="rect">
            <a:avLst/>
          </a:prstGeom>
          <a:noFill/>
        </p:spPr>
        <p:txBody>
          <a:bodyPr wrap="square" rtlCol="0">
            <a:spAutoFit/>
          </a:bodyPr>
          <a:lstStyle/>
          <a:p>
            <a:r>
              <a:rPr lang="en-US" sz="3000" b="1" dirty="0" smtClean="0"/>
              <a:t>CIRCUIT DIAGRAM:</a:t>
            </a:r>
            <a:endParaRPr lang="en-US" sz="3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6248400" cy="553998"/>
          </a:xfrm>
          <a:prstGeom prst="rect">
            <a:avLst/>
          </a:prstGeom>
          <a:noFill/>
        </p:spPr>
        <p:txBody>
          <a:bodyPr wrap="square" rtlCol="0">
            <a:spAutoFit/>
          </a:bodyPr>
          <a:lstStyle/>
          <a:p>
            <a:r>
              <a:rPr lang="en-US" sz="3000" b="1" dirty="0" smtClean="0">
                <a:latin typeface="+mj-lt"/>
              </a:rPr>
              <a:t>INTERFACING WITH WIFI MODULE</a:t>
            </a:r>
            <a:endParaRPr lang="en-US" sz="3000" b="1" dirty="0">
              <a:latin typeface="+mj-lt"/>
            </a:endParaRPr>
          </a:p>
        </p:txBody>
      </p:sp>
      <p:pic>
        <p:nvPicPr>
          <p:cNvPr id="4" name="Picture 3" descr="turbidity+wifi.png"/>
          <p:cNvPicPr>
            <a:picLocks noChangeAspect="1"/>
          </p:cNvPicPr>
          <p:nvPr/>
        </p:nvPicPr>
        <p:blipFill>
          <a:blip r:embed="rId2"/>
          <a:stretch>
            <a:fillRect/>
          </a:stretch>
        </p:blipFill>
        <p:spPr>
          <a:xfrm>
            <a:off x="457200" y="1295400"/>
            <a:ext cx="7924800" cy="504523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1754</TotalTime>
  <Words>509</Words>
  <Application>Microsoft Office PowerPoint</Application>
  <PresentationFormat>On-screen Show (4:3)</PresentationFormat>
  <Paragraphs>51</Paragraphs>
  <Slides>24</Slides>
  <Notes>0</Notes>
  <HiddenSlides>0</HiddenSlides>
  <MMClips>1</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WATER IMPURITY ALERT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BEAM CONTROLLER</dc:title>
  <dc:creator>SRAVANTH AYYALA</dc:creator>
  <cp:lastModifiedBy>SRAVANTH AYYALA</cp:lastModifiedBy>
  <cp:revision>176</cp:revision>
  <dcterms:created xsi:type="dcterms:W3CDTF">2006-08-16T00:00:00Z</dcterms:created>
  <dcterms:modified xsi:type="dcterms:W3CDTF">2020-12-12T03:45:30Z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378247</vt:lpwstr>
  </property>
  <property fmtid="{D5CDD505-2E9C-101B-9397-08002B2CF9AE}" pid="3" name="NXPowerLiteSettings">
    <vt:lpwstr>C7000400038000</vt:lpwstr>
  </property>
  <property fmtid="{D5CDD505-2E9C-101B-9397-08002B2CF9AE}" pid="4" name="NXPowerLiteVersion">
    <vt:lpwstr>S8.2.3</vt:lpwstr>
  </property>
</Properties>
</file>