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0" r:id="rId5"/>
    <p:sldId id="261"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475E-A6A6-4C5C-B159-71B9DE45A6D5}" type="datetimeFigureOut">
              <a:rPr lang="en-US" smtClean="0"/>
              <a:pPr/>
              <a:t>08-Oct-20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25FCFF-040A-416B-9463-5ABE3DF78F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08-Oct-20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08-Oct-20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08-Oct-20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08-Oct-20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itraghosh9599@gmail.com" TargetMode="External"/><Relationship Id="rId2" Type="http://schemas.openxmlformats.org/officeDocument/2006/relationships/hyperlink" Target="mailto:sravanthayyala2@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470025"/>
          </a:xfrm>
        </p:spPr>
        <p:txBody>
          <a:bodyPr>
            <a:noAutofit/>
          </a:bodyPr>
          <a:lstStyle/>
          <a:p>
            <a:r>
              <a:rPr lang="en-US" sz="5000" b="1" dirty="0" smtClean="0">
                <a:solidFill>
                  <a:srgbClr val="C00000"/>
                </a:solidFill>
              </a:rPr>
              <a:t>AUTOMATIC BEAM CONTROLLER</a:t>
            </a:r>
            <a:endParaRPr lang="en-US" sz="5000" b="1" dirty="0">
              <a:solidFill>
                <a:srgbClr val="C00000"/>
              </a:solidFill>
            </a:endParaRPr>
          </a:p>
        </p:txBody>
      </p:sp>
      <p:sp>
        <p:nvSpPr>
          <p:cNvPr id="6" name="TextBox 5"/>
          <p:cNvSpPr txBox="1"/>
          <p:nvPr/>
        </p:nvSpPr>
        <p:spPr>
          <a:xfrm>
            <a:off x="5638800" y="4724400"/>
            <a:ext cx="4191000" cy="1446550"/>
          </a:xfrm>
          <a:prstGeom prst="rect">
            <a:avLst/>
          </a:prstGeom>
          <a:noFill/>
        </p:spPr>
        <p:txBody>
          <a:bodyPr wrap="square" rtlCol="0">
            <a:spAutoFit/>
          </a:bodyPr>
          <a:lstStyle/>
          <a:p>
            <a:r>
              <a:rPr lang="en-US" sz="2200" dirty="0" smtClean="0">
                <a:latin typeface="Arial" pitchFamily="34" charset="0"/>
                <a:cs typeface="Arial" pitchFamily="34" charset="0"/>
              </a:rPr>
              <a:t>-</a:t>
            </a:r>
            <a:r>
              <a:rPr lang="en-US" sz="2200" dirty="0" smtClean="0">
                <a:latin typeface="Arial Rounded MT Bold" pitchFamily="34" charset="0"/>
              </a:rPr>
              <a:t>TEAM BTS</a:t>
            </a:r>
          </a:p>
          <a:p>
            <a:r>
              <a:rPr lang="en-US" sz="2200" dirty="0" smtClean="0">
                <a:hlinkClick r:id="rId2"/>
              </a:rPr>
              <a:t>sravanthayyala2@gmail.com</a:t>
            </a:r>
            <a:endParaRPr lang="en-US" sz="2200" dirty="0" smtClean="0"/>
          </a:p>
          <a:p>
            <a:r>
              <a:rPr lang="en-US" sz="2200" dirty="0" smtClean="0">
                <a:hlinkClick r:id="rId3"/>
              </a:rPr>
              <a:t>aritraghosh9599@gmail.com</a:t>
            </a:r>
            <a:endParaRPr lang="en-US" sz="2200" dirty="0" smtClean="0"/>
          </a:p>
          <a:p>
            <a:endParaRPr lang="en-US" sz="2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92894"/>
            <a:ext cx="9144000" cy="1231106"/>
          </a:xfrm>
          <a:prstGeom prst="rect">
            <a:avLst/>
          </a:prstGeom>
          <a:noFill/>
        </p:spPr>
        <p:txBody>
          <a:bodyPr wrap="square" rtlCol="0">
            <a:spAutoFit/>
          </a:bodyPr>
          <a:lstStyle/>
          <a:p>
            <a:r>
              <a:rPr lang="en-US" sz="2600" b="1" smtClean="0">
                <a:solidFill>
                  <a:srgbClr val="002060"/>
                </a:solidFill>
                <a:latin typeface="+mj-lt"/>
                <a:ea typeface="Verdana" panose="020B0604030504040204" pitchFamily="34" charset="0"/>
                <a:cs typeface="Verdana" panose="020B0604030504040204" pitchFamily="34" charset="0"/>
              </a:rPr>
              <a:t>Business </a:t>
            </a:r>
            <a:r>
              <a:rPr lang="en-US" sz="2600" b="1" dirty="0" smtClean="0">
                <a:solidFill>
                  <a:srgbClr val="002060"/>
                </a:solidFill>
                <a:latin typeface="+mj-lt"/>
                <a:ea typeface="Verdana" panose="020B0604030504040204" pitchFamily="34" charset="0"/>
                <a:cs typeface="Verdana" panose="020B0604030504040204" pitchFamily="34" charset="0"/>
              </a:rPr>
              <a:t>Problem</a:t>
            </a:r>
            <a:r>
              <a:rPr lang="en-US" sz="2600" b="1" dirty="0" smtClean="0">
                <a:solidFill>
                  <a:srgbClr val="002060"/>
                </a:solidFill>
                <a:latin typeface="+mj-lt"/>
              </a:rPr>
              <a:t>:</a:t>
            </a:r>
          </a:p>
          <a:p>
            <a:r>
              <a:rPr lang="en-US" sz="2400" dirty="0" smtClean="0"/>
              <a:t>During night time while driving in single lane roads, every driver faces problem of opposite vehicle’s high beam. </a:t>
            </a:r>
            <a:endParaRPr lang="en-US" sz="2400" dirty="0"/>
          </a:p>
        </p:txBody>
      </p:sp>
      <p:pic>
        <p:nvPicPr>
          <p:cNvPr id="8" name="Picture 7" descr="1.png"/>
          <p:cNvPicPr>
            <a:picLocks noChangeAspect="1"/>
          </p:cNvPicPr>
          <p:nvPr/>
        </p:nvPicPr>
        <p:blipFill>
          <a:blip r:embed="rId2"/>
          <a:stretch>
            <a:fillRect/>
          </a:stretch>
        </p:blipFill>
        <p:spPr>
          <a:xfrm>
            <a:off x="0" y="1828800"/>
            <a:ext cx="9144000" cy="5029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9600"/>
            <a:ext cx="9144000" cy="1569660"/>
          </a:xfrm>
          <a:prstGeom prst="rect">
            <a:avLst/>
          </a:prstGeom>
          <a:noFill/>
        </p:spPr>
        <p:txBody>
          <a:bodyPr wrap="square" rtlCol="0">
            <a:spAutoFit/>
          </a:bodyPr>
          <a:lstStyle/>
          <a:p>
            <a:pPr>
              <a:buFont typeface="Wingdings" pitchFamily="2" charset="2"/>
              <a:buChar char="Ø"/>
            </a:pPr>
            <a:r>
              <a:rPr lang="en-US" sz="2400" dirty="0" smtClean="0"/>
              <a:t>That problem can be solved using Ultrasonic Sensor and Light Dependent Resistor, when any vehicle in opposite direction is detected, automatically the high beam </a:t>
            </a:r>
            <a:r>
              <a:rPr lang="en-US" sz="2400" smtClean="0"/>
              <a:t>will be converted </a:t>
            </a:r>
            <a:r>
              <a:rPr lang="en-US" sz="2400" dirty="0" smtClean="0"/>
              <a:t>to low beam. </a:t>
            </a:r>
          </a:p>
          <a:p>
            <a:endParaRPr lang="en-US" sz="2400" dirty="0"/>
          </a:p>
        </p:txBody>
      </p:sp>
      <p:pic>
        <p:nvPicPr>
          <p:cNvPr id="5" name="Picture 4" descr="Screenshot_20200301-175041.png"/>
          <p:cNvPicPr>
            <a:picLocks noChangeAspect="1"/>
          </p:cNvPicPr>
          <p:nvPr/>
        </p:nvPicPr>
        <p:blipFill>
          <a:blip r:embed="rId2"/>
          <a:stretch>
            <a:fillRect/>
          </a:stretch>
        </p:blipFill>
        <p:spPr>
          <a:xfrm>
            <a:off x="0" y="2133600"/>
            <a:ext cx="9144000" cy="4724400"/>
          </a:xfrm>
          <a:prstGeom prst="rect">
            <a:avLst/>
          </a:prstGeom>
        </p:spPr>
      </p:pic>
      <p:sp>
        <p:nvSpPr>
          <p:cNvPr id="7" name="Rectangle 6"/>
          <p:cNvSpPr/>
          <p:nvPr/>
        </p:nvSpPr>
        <p:spPr>
          <a:xfrm>
            <a:off x="0" y="152400"/>
            <a:ext cx="2817566" cy="510396"/>
          </a:xfrm>
          <a:prstGeom prst="rect">
            <a:avLst/>
          </a:prstGeom>
        </p:spPr>
        <p:txBody>
          <a:bodyPr wrap="none">
            <a:spAutoFit/>
          </a:bodyPr>
          <a:lstStyle/>
          <a:p>
            <a:pPr algn="ctr">
              <a:lnSpc>
                <a:spcPct val="110000"/>
              </a:lnSpc>
              <a:spcBef>
                <a:spcPts val="300"/>
              </a:spcBef>
              <a:spcAft>
                <a:spcPts val="600"/>
              </a:spcAft>
            </a:pPr>
            <a:r>
              <a:rPr lang="en-US" sz="2600" b="1" dirty="0" smtClean="0">
                <a:solidFill>
                  <a:srgbClr val="002060"/>
                </a:solidFill>
                <a:latin typeface="+mj-lt"/>
                <a:ea typeface="Verdana" panose="020B0604030504040204" pitchFamily="34" charset="0"/>
                <a:cs typeface="Verdana" panose="020B0604030504040204" pitchFamily="34" charset="0"/>
              </a:rPr>
              <a:t>Proposed Solution:</a:t>
            </a:r>
            <a:endParaRPr lang="en-US" sz="2600" b="1" dirty="0">
              <a:solidFill>
                <a:srgbClr val="002060"/>
              </a:solidFill>
              <a:latin typeface="+mj-lt"/>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257800" y="3124200"/>
            <a:ext cx="418274" cy="39793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562600" y="3276600"/>
            <a:ext cx="533114" cy="33319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png"/>
          <p:cNvPicPr>
            <a:picLocks noChangeAspect="1"/>
          </p:cNvPicPr>
          <p:nvPr/>
        </p:nvPicPr>
        <p:blipFill>
          <a:blip r:embed="rId2"/>
          <a:stretch>
            <a:fillRect/>
          </a:stretch>
        </p:blipFill>
        <p:spPr>
          <a:xfrm>
            <a:off x="0" y="1524000"/>
            <a:ext cx="9144000" cy="5334000"/>
          </a:xfrm>
          <a:prstGeom prst="rect">
            <a:avLst/>
          </a:prstGeom>
        </p:spPr>
      </p:pic>
      <p:sp>
        <p:nvSpPr>
          <p:cNvPr id="4" name="TextBox 3"/>
          <p:cNvSpPr txBox="1"/>
          <p:nvPr/>
        </p:nvSpPr>
        <p:spPr>
          <a:xfrm>
            <a:off x="0" y="528935"/>
            <a:ext cx="9144000" cy="461665"/>
          </a:xfrm>
          <a:prstGeom prst="rect">
            <a:avLst/>
          </a:prstGeom>
          <a:noFill/>
        </p:spPr>
        <p:txBody>
          <a:bodyPr wrap="square" rtlCol="0">
            <a:spAutoFit/>
          </a:bodyPr>
          <a:lstStyle/>
          <a:p>
            <a:pPr>
              <a:buFont typeface="Wingdings" pitchFamily="2" charset="2"/>
              <a:buChar char="Ø"/>
            </a:pPr>
            <a:r>
              <a:rPr lang="en-US" sz="2400" dirty="0" smtClean="0"/>
              <a:t>Beam remains low untill the vehicle is in line of sight with the sensor. </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04800"/>
            <a:ext cx="9144000" cy="1938992"/>
          </a:xfrm>
          <a:prstGeom prst="rect">
            <a:avLst/>
          </a:prstGeom>
          <a:noFill/>
        </p:spPr>
        <p:txBody>
          <a:bodyPr wrap="square" rtlCol="0">
            <a:spAutoFit/>
          </a:bodyPr>
          <a:lstStyle/>
          <a:p>
            <a:pPr>
              <a:buFont typeface="Wingdings" pitchFamily="2" charset="2"/>
              <a:buChar char="Ø"/>
            </a:pPr>
            <a:r>
              <a:rPr lang="en-US" sz="2400" dirty="0" smtClean="0"/>
              <a:t>Again when the vehicle is out of sight with the sensor, high beam turns automatically.</a:t>
            </a:r>
          </a:p>
          <a:p>
            <a:pPr>
              <a:buFont typeface="Wingdings" pitchFamily="2" charset="2"/>
              <a:buChar char="Ø"/>
            </a:pPr>
            <a:r>
              <a:rPr lang="en-US" sz="2400" dirty="0" smtClean="0"/>
              <a:t>In this way the problem of high beam can be controlled in single lane roads.</a:t>
            </a:r>
          </a:p>
          <a:p>
            <a:pPr>
              <a:buFont typeface="Wingdings" pitchFamily="2" charset="2"/>
              <a:buChar char="Ø"/>
            </a:pPr>
            <a:endParaRPr lang="en-US" sz="2400" dirty="0"/>
          </a:p>
        </p:txBody>
      </p:sp>
      <p:pic>
        <p:nvPicPr>
          <p:cNvPr id="4" name="Picture 3" descr="5.png"/>
          <p:cNvPicPr>
            <a:picLocks noChangeAspect="1"/>
          </p:cNvPicPr>
          <p:nvPr/>
        </p:nvPicPr>
        <p:blipFill>
          <a:blip r:embed="rId2"/>
          <a:stretch>
            <a:fillRect/>
          </a:stretch>
        </p:blipFill>
        <p:spPr>
          <a:xfrm>
            <a:off x="0" y="1981201"/>
            <a:ext cx="9144000" cy="4876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45519"/>
            <a:ext cx="9144000" cy="2092881"/>
          </a:xfrm>
          <a:prstGeom prst="rect">
            <a:avLst/>
          </a:prstGeom>
          <a:noFill/>
        </p:spPr>
        <p:txBody>
          <a:bodyPr wrap="square" rtlCol="0">
            <a:spAutoFit/>
          </a:bodyPr>
          <a:lstStyle/>
          <a:p>
            <a:r>
              <a:rPr lang="en-US" sz="2600" b="1" dirty="0" smtClean="0">
                <a:solidFill>
                  <a:srgbClr val="002060"/>
                </a:solidFill>
                <a:latin typeface="+mj-lt"/>
              </a:rPr>
              <a:t>Proposed tech stack :</a:t>
            </a:r>
            <a:r>
              <a:rPr lang="en-US" sz="2600" dirty="0" smtClean="0">
                <a:latin typeface="+mj-lt"/>
              </a:rPr>
              <a:t> </a:t>
            </a:r>
            <a:r>
              <a:rPr lang="en-US" sz="2600" dirty="0" smtClean="0"/>
              <a:t>Ultrasonic Sensor is used to detect any object(vehicle) coming in opposite direction, and  Light Dependent Resistor is used to detect the light of opposite vehicle. When both object and light are detected our vehicles high beam turns low and the circuit is implemented using Arduino Uno.</a:t>
            </a:r>
            <a:endParaRPr lang="en-US" sz="2600" b="1" dirty="0" smtClean="0">
              <a:latin typeface="+mj-lt"/>
            </a:endParaRPr>
          </a:p>
        </p:txBody>
      </p:sp>
      <p:sp>
        <p:nvSpPr>
          <p:cNvPr id="3" name="Rectangle 2"/>
          <p:cNvSpPr/>
          <p:nvPr/>
        </p:nvSpPr>
        <p:spPr>
          <a:xfrm>
            <a:off x="0" y="5867400"/>
            <a:ext cx="9144000" cy="892552"/>
          </a:xfrm>
          <a:prstGeom prst="rect">
            <a:avLst/>
          </a:prstGeom>
        </p:spPr>
        <p:txBody>
          <a:bodyPr wrap="square">
            <a:spAutoFit/>
          </a:bodyPr>
          <a:lstStyle/>
          <a:p>
            <a:pPr marL="0" lvl="1"/>
            <a:r>
              <a:rPr lang="en-US" sz="2600" b="1" dirty="0" smtClean="0">
                <a:solidFill>
                  <a:srgbClr val="002060"/>
                </a:solidFill>
                <a:ea typeface="Verdana" panose="020B0604030504040204" pitchFamily="34" charset="0"/>
                <a:cs typeface="Verdana" panose="020B0604030504040204" pitchFamily="34" charset="0"/>
              </a:rPr>
              <a:t>Industry Alignment : </a:t>
            </a:r>
            <a:r>
              <a:rPr lang="en-US" sz="2600" dirty="0" smtClean="0">
                <a:ea typeface="Verdana" panose="020B0604030504040204" pitchFamily="34" charset="0"/>
                <a:cs typeface="Verdana" panose="020B0604030504040204" pitchFamily="34" charset="0"/>
              </a:rPr>
              <a:t>Vehicle automation (Government and Public Services).</a:t>
            </a:r>
          </a:p>
        </p:txBody>
      </p:sp>
      <p:sp>
        <p:nvSpPr>
          <p:cNvPr id="4" name="Rectangle 3"/>
          <p:cNvSpPr/>
          <p:nvPr/>
        </p:nvSpPr>
        <p:spPr>
          <a:xfrm>
            <a:off x="0" y="5257800"/>
            <a:ext cx="9144000" cy="492443"/>
          </a:xfrm>
          <a:prstGeom prst="rect">
            <a:avLst/>
          </a:prstGeom>
        </p:spPr>
        <p:txBody>
          <a:bodyPr wrap="square">
            <a:spAutoFit/>
          </a:bodyPr>
          <a:lstStyle/>
          <a:p>
            <a:r>
              <a:rPr lang="en-US" sz="2600" b="1" dirty="0" smtClean="0">
                <a:solidFill>
                  <a:srgbClr val="002060"/>
                </a:solidFill>
                <a:ea typeface="Verdana" panose="020B0604030504040204" pitchFamily="34" charset="0"/>
                <a:cs typeface="Verdana" panose="020B0604030504040204" pitchFamily="34" charset="0"/>
              </a:rPr>
              <a:t>Theme Alignment :  </a:t>
            </a:r>
            <a:r>
              <a:rPr lang="en-US" sz="2600" dirty="0" smtClean="0">
                <a:ea typeface="Verdana" panose="020B0604030504040204" pitchFamily="34" charset="0"/>
                <a:cs typeface="Verdana" panose="020B0604030504040204" pitchFamily="34" charset="0"/>
              </a:rPr>
              <a:t>Internet </a:t>
            </a:r>
            <a:r>
              <a:rPr lang="en-US" sz="2600" smtClean="0">
                <a:ea typeface="Verdana" panose="020B0604030504040204" pitchFamily="34" charset="0"/>
                <a:cs typeface="Verdana" panose="020B0604030504040204" pitchFamily="34" charset="0"/>
              </a:rPr>
              <a:t>of things.</a:t>
            </a:r>
            <a:endParaRPr lang="en-US" sz="2600" dirty="0" smtClean="0">
              <a:ea typeface="Verdana" panose="020B0604030504040204" pitchFamily="34" charset="0"/>
              <a:cs typeface="Verdana" panose="020B0604030504040204" pitchFamily="34" charset="0"/>
            </a:endParaRPr>
          </a:p>
        </p:txBody>
      </p:sp>
      <p:sp>
        <p:nvSpPr>
          <p:cNvPr id="5" name="Rectangle 4"/>
          <p:cNvSpPr/>
          <p:nvPr/>
        </p:nvSpPr>
        <p:spPr>
          <a:xfrm>
            <a:off x="0" y="3888938"/>
            <a:ext cx="9144000" cy="1292662"/>
          </a:xfrm>
          <a:prstGeom prst="rect">
            <a:avLst/>
          </a:prstGeom>
        </p:spPr>
        <p:txBody>
          <a:bodyPr wrap="square">
            <a:spAutoFit/>
          </a:bodyPr>
          <a:lstStyle/>
          <a:p>
            <a:r>
              <a:rPr lang="en-US" sz="2600" b="1" dirty="0" smtClean="0">
                <a:solidFill>
                  <a:srgbClr val="002060"/>
                </a:solidFill>
                <a:ea typeface="Verdana" panose="020B0604030504040204" pitchFamily="34" charset="0"/>
                <a:cs typeface="Verdana" panose="020B0604030504040204" pitchFamily="34" charset="0"/>
              </a:rPr>
              <a:t>Effort (Hours) and Cost (INR) of Implementation :</a:t>
            </a:r>
          </a:p>
          <a:p>
            <a:r>
              <a:rPr lang="en-US" sz="2600" dirty="0" smtClean="0">
                <a:ea typeface="Verdana" panose="020B0604030504040204" pitchFamily="34" charset="0"/>
                <a:cs typeface="Verdana" panose="020B0604030504040204" pitchFamily="34" charset="0"/>
              </a:rPr>
              <a:t>Effort: Person hours-3persons * (8 hours 0 days 0 weeks) = 24 hours, Cost: Hardware</a:t>
            </a:r>
            <a:r>
              <a:rPr lang="en-US" sz="2600" smtClean="0">
                <a:ea typeface="Verdana" panose="020B0604030504040204" pitchFamily="34" charset="0"/>
                <a:cs typeface="Verdana" panose="020B0604030504040204" pitchFamily="34" charset="0"/>
              </a:rPr>
              <a:t>:- </a:t>
            </a:r>
            <a:r>
              <a:rPr lang="en-US" sz="2600" smtClean="0">
                <a:ea typeface="Verdana" panose="020B0604030504040204" pitchFamily="34" charset="0"/>
                <a:cs typeface="Verdana" panose="020B0604030504040204" pitchFamily="34" charset="0"/>
              </a:rPr>
              <a:t>&lt; 1000 </a:t>
            </a:r>
            <a:r>
              <a:rPr lang="en-US" sz="2600" dirty="0" smtClean="0">
                <a:ea typeface="Verdana" panose="020B0604030504040204" pitchFamily="34" charset="0"/>
                <a:cs typeface="Verdana" panose="020B0604030504040204" pitchFamily="34" charset="0"/>
              </a:rPr>
              <a:t>INR.</a:t>
            </a:r>
          </a:p>
        </p:txBody>
      </p:sp>
      <p:sp>
        <p:nvSpPr>
          <p:cNvPr id="6" name="Rectangle 5"/>
          <p:cNvSpPr/>
          <p:nvPr/>
        </p:nvSpPr>
        <p:spPr>
          <a:xfrm>
            <a:off x="0" y="2517338"/>
            <a:ext cx="9144000" cy="1292662"/>
          </a:xfrm>
          <a:prstGeom prst="rect">
            <a:avLst/>
          </a:prstGeom>
        </p:spPr>
        <p:txBody>
          <a:bodyPr wrap="square">
            <a:spAutoFit/>
          </a:bodyPr>
          <a:lstStyle/>
          <a:p>
            <a:r>
              <a:rPr lang="en-US" sz="2600" b="1" dirty="0" smtClean="0">
                <a:solidFill>
                  <a:srgbClr val="002060"/>
                </a:solidFill>
              </a:rPr>
              <a:t>Market place : </a:t>
            </a:r>
            <a:r>
              <a:rPr lang="en-US" sz="2600" dirty="0" smtClean="0"/>
              <a:t>This solution will reduce many accidents caused because of using high beam lights in single lane roads during nights.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247</Words>
  <Application>Microsoft Office PowerPoint</Application>
  <PresentationFormat>On-screen Show (4:3)</PresentationFormat>
  <Paragraphs>17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AUTOMATIC BEAM CONTROLLER</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BEAM CONTROLLER</dc:title>
  <dc:creator>SRAVANTH AYYALA</dc:creator>
  <cp:lastModifiedBy>SRAVANTH AYYALA</cp:lastModifiedBy>
  <cp:revision>43</cp:revision>
  <dcterms:created xsi:type="dcterms:W3CDTF">2006-08-16T00:00:00Z</dcterms:created>
  <dcterms:modified xsi:type="dcterms:W3CDTF">2020-10-08T13:30:30Z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378247</vt:lpwstr>
  </property>
  <property fmtid="{D5CDD505-2E9C-101B-9397-08002B2CF9AE}" pid="3" name="NXPowerLiteSettings">
    <vt:lpwstr>C7000400038000</vt:lpwstr>
  </property>
  <property fmtid="{D5CDD505-2E9C-101B-9397-08002B2CF9AE}" pid="4" name="NXPowerLiteVersion">
    <vt:lpwstr>S8.2.3</vt:lpwstr>
  </property>
</Properties>
</file>